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0"/>
  </p:notesMasterIdLst>
  <p:sldIdLst>
    <p:sldId id="1685" r:id="rId2"/>
    <p:sldId id="1686" r:id="rId3"/>
    <p:sldId id="1687" r:id="rId4"/>
    <p:sldId id="1688" r:id="rId5"/>
    <p:sldId id="1689" r:id="rId6"/>
    <p:sldId id="1690" r:id="rId7"/>
    <p:sldId id="1691" r:id="rId8"/>
    <p:sldId id="1692" r:id="rId9"/>
    <p:sldId id="1693" r:id="rId10"/>
    <p:sldId id="1694" r:id="rId11"/>
    <p:sldId id="1695" r:id="rId12"/>
    <p:sldId id="1696" r:id="rId13"/>
    <p:sldId id="1697" r:id="rId14"/>
    <p:sldId id="1698" r:id="rId15"/>
    <p:sldId id="1699" r:id="rId16"/>
    <p:sldId id="1700" r:id="rId17"/>
    <p:sldId id="1701" r:id="rId18"/>
    <p:sldId id="1702" r:id="rId19"/>
    <p:sldId id="1703" r:id="rId20"/>
    <p:sldId id="1704" r:id="rId21"/>
    <p:sldId id="1705" r:id="rId22"/>
    <p:sldId id="1706" r:id="rId23"/>
    <p:sldId id="1707" r:id="rId24"/>
    <p:sldId id="1708" r:id="rId25"/>
    <p:sldId id="1709" r:id="rId26"/>
    <p:sldId id="1710" r:id="rId27"/>
    <p:sldId id="1711" r:id="rId28"/>
    <p:sldId id="1712" r:id="rId29"/>
    <p:sldId id="1713" r:id="rId30"/>
    <p:sldId id="1714" r:id="rId31"/>
    <p:sldId id="1715" r:id="rId32"/>
    <p:sldId id="1716" r:id="rId33"/>
    <p:sldId id="1717" r:id="rId34"/>
    <p:sldId id="1718" r:id="rId35"/>
    <p:sldId id="1719" r:id="rId36"/>
    <p:sldId id="1720" r:id="rId37"/>
    <p:sldId id="1721" r:id="rId38"/>
    <p:sldId id="1722" r:id="rId39"/>
    <p:sldId id="1723" r:id="rId40"/>
    <p:sldId id="1724" r:id="rId41"/>
    <p:sldId id="1725" r:id="rId42"/>
    <p:sldId id="1726" r:id="rId43"/>
    <p:sldId id="1727" r:id="rId44"/>
    <p:sldId id="1728" r:id="rId45"/>
    <p:sldId id="1729" r:id="rId46"/>
    <p:sldId id="1730" r:id="rId47"/>
    <p:sldId id="1731" r:id="rId48"/>
    <p:sldId id="1732" r:id="rId49"/>
    <p:sldId id="1733" r:id="rId50"/>
    <p:sldId id="1734" r:id="rId51"/>
    <p:sldId id="1735" r:id="rId52"/>
    <p:sldId id="1736" r:id="rId53"/>
    <p:sldId id="1737" r:id="rId54"/>
    <p:sldId id="1738" r:id="rId55"/>
    <p:sldId id="1739" r:id="rId56"/>
    <p:sldId id="1740" r:id="rId57"/>
    <p:sldId id="1741" r:id="rId58"/>
    <p:sldId id="1742" r:id="rId59"/>
    <p:sldId id="1743" r:id="rId60"/>
    <p:sldId id="1744" r:id="rId61"/>
    <p:sldId id="1745" r:id="rId62"/>
    <p:sldId id="1746" r:id="rId63"/>
    <p:sldId id="1747" r:id="rId64"/>
    <p:sldId id="1748" r:id="rId65"/>
    <p:sldId id="1749" r:id="rId66"/>
    <p:sldId id="1750" r:id="rId67"/>
    <p:sldId id="1751" r:id="rId68"/>
    <p:sldId id="1752" r:id="rId69"/>
    <p:sldId id="1753" r:id="rId70"/>
    <p:sldId id="1754" r:id="rId71"/>
    <p:sldId id="1755" r:id="rId72"/>
    <p:sldId id="1756" r:id="rId73"/>
    <p:sldId id="1757" r:id="rId74"/>
    <p:sldId id="1758" r:id="rId75"/>
    <p:sldId id="1759" r:id="rId76"/>
    <p:sldId id="1760" r:id="rId77"/>
    <p:sldId id="1761" r:id="rId78"/>
    <p:sldId id="1762" r:id="rId79"/>
    <p:sldId id="1763" r:id="rId80"/>
    <p:sldId id="1764" r:id="rId81"/>
    <p:sldId id="1765" r:id="rId82"/>
    <p:sldId id="1766" r:id="rId83"/>
    <p:sldId id="1767" r:id="rId84"/>
    <p:sldId id="1768" r:id="rId85"/>
    <p:sldId id="1769" r:id="rId86"/>
    <p:sldId id="1770" r:id="rId87"/>
    <p:sldId id="1771" r:id="rId88"/>
    <p:sldId id="1772" r:id="rId89"/>
    <p:sldId id="1773" r:id="rId90"/>
    <p:sldId id="1774" r:id="rId91"/>
    <p:sldId id="1775" r:id="rId92"/>
    <p:sldId id="1776" r:id="rId93"/>
    <p:sldId id="1777" r:id="rId94"/>
    <p:sldId id="1778" r:id="rId95"/>
    <p:sldId id="1779" r:id="rId96"/>
    <p:sldId id="1780" r:id="rId97"/>
    <p:sldId id="1781" r:id="rId98"/>
    <p:sldId id="1782" r:id="rId99"/>
    <p:sldId id="1783" r:id="rId100"/>
    <p:sldId id="1784" r:id="rId101"/>
    <p:sldId id="1785" r:id="rId102"/>
    <p:sldId id="1786" r:id="rId103"/>
    <p:sldId id="1787" r:id="rId104"/>
    <p:sldId id="1788" r:id="rId105"/>
    <p:sldId id="1789" r:id="rId106"/>
    <p:sldId id="1790" r:id="rId107"/>
    <p:sldId id="1791" r:id="rId108"/>
    <p:sldId id="1792" r:id="rId109"/>
    <p:sldId id="1793" r:id="rId110"/>
    <p:sldId id="1794" r:id="rId111"/>
    <p:sldId id="1795" r:id="rId112"/>
    <p:sldId id="1796" r:id="rId113"/>
    <p:sldId id="1797" r:id="rId114"/>
    <p:sldId id="1798" r:id="rId115"/>
    <p:sldId id="1799" r:id="rId116"/>
    <p:sldId id="1800" r:id="rId117"/>
    <p:sldId id="1801" r:id="rId118"/>
    <p:sldId id="1802" r:id="rId119"/>
    <p:sldId id="1803" r:id="rId120"/>
    <p:sldId id="1804" r:id="rId121"/>
    <p:sldId id="1805" r:id="rId122"/>
    <p:sldId id="1806" r:id="rId123"/>
    <p:sldId id="1807" r:id="rId124"/>
    <p:sldId id="1808" r:id="rId125"/>
    <p:sldId id="1809" r:id="rId126"/>
    <p:sldId id="1810" r:id="rId127"/>
    <p:sldId id="1811" r:id="rId128"/>
    <p:sldId id="1812" r:id="rId129"/>
    <p:sldId id="1813" r:id="rId130"/>
    <p:sldId id="1814" r:id="rId131"/>
    <p:sldId id="1815" r:id="rId132"/>
    <p:sldId id="1816" r:id="rId133"/>
    <p:sldId id="1817" r:id="rId134"/>
    <p:sldId id="1818" r:id="rId135"/>
    <p:sldId id="1819" r:id="rId136"/>
    <p:sldId id="1820" r:id="rId137"/>
    <p:sldId id="1821" r:id="rId138"/>
    <p:sldId id="1822" r:id="rId139"/>
    <p:sldId id="1823" r:id="rId140"/>
    <p:sldId id="1824" r:id="rId141"/>
    <p:sldId id="1825" r:id="rId142"/>
    <p:sldId id="1826" r:id="rId143"/>
    <p:sldId id="1827" r:id="rId144"/>
    <p:sldId id="1828" r:id="rId145"/>
    <p:sldId id="1829" r:id="rId146"/>
    <p:sldId id="1830" r:id="rId147"/>
    <p:sldId id="1831" r:id="rId148"/>
    <p:sldId id="1832" r:id="rId149"/>
    <p:sldId id="1833" r:id="rId150"/>
    <p:sldId id="1834" r:id="rId151"/>
    <p:sldId id="1835" r:id="rId152"/>
    <p:sldId id="1836" r:id="rId153"/>
    <p:sldId id="1837" r:id="rId154"/>
    <p:sldId id="1838" r:id="rId155"/>
    <p:sldId id="1839" r:id="rId156"/>
    <p:sldId id="1840" r:id="rId157"/>
    <p:sldId id="1841" r:id="rId158"/>
    <p:sldId id="1842" r:id="rId159"/>
  </p:sldIdLst>
  <p:sldSz cx="12192000" cy="6858000"/>
  <p:notesSz cx="6858000" cy="9144000"/>
  <p:custDataLst>
    <p:tags r:id="rId16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311D"/>
    <a:srgbClr val="EC6224"/>
    <a:srgbClr val="D01517"/>
    <a:srgbClr val="F4962C"/>
    <a:srgbClr val="2A6BB0"/>
    <a:srgbClr val="FFBFBF"/>
    <a:srgbClr val="BFBFBF"/>
    <a:srgbClr val="9B1320"/>
    <a:srgbClr val="AC375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6" d="100"/>
          <a:sy n="76" d="100"/>
        </p:scale>
        <p:origin x="540" y="84"/>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notesMaster" Target="notesMasters/notesMaster1.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presProps" Target="pres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viewProps" Target="viewProps.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tableStyles" Target="tableStyle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3D1AFE-4619-43F2-9DBD-CF0D07F66D05}" type="doc">
      <dgm:prSet loTypeId="urn:microsoft.com/office/officeart/2005/8/layout/cycle2" loCatId="cycle" qsTypeId="urn:microsoft.com/office/officeart/2005/8/quickstyle/simple1" qsCatId="simple" csTypeId="urn:microsoft.com/office/officeart/2005/8/colors/accent6_4" csCatId="accent6" phldr="1"/>
      <dgm:spPr/>
      <dgm:t>
        <a:bodyPr/>
        <a:lstStyle/>
        <a:p>
          <a:endParaRPr lang="vi-VN"/>
        </a:p>
      </dgm:t>
    </dgm:pt>
    <dgm:pt modelId="{8B27EC89-53BC-4435-869C-C92728B0746E}">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vi-VN" sz="2000" b="1" dirty="0" smtClean="0">
              <a:solidFill>
                <a:schemeClr val="tx1"/>
              </a:solidFill>
              <a:latin typeface="Arial" pitchFamily="34" charset="0"/>
              <a:cs typeface="Arial" pitchFamily="34" charset="0"/>
            </a:rPr>
            <a:t>gi</a:t>
          </a:r>
          <a:r>
            <a:rPr lang="en-US" sz="2000" b="1" dirty="0" smtClean="0">
              <a:solidFill>
                <a:schemeClr val="tx1"/>
              </a:solidFill>
              <a:latin typeface="Arial" pitchFamily="34" charset="0"/>
              <a:cs typeface="Arial" pitchFamily="34" charset="0"/>
            </a:rPr>
            <a:t>ữ</a:t>
          </a:r>
          <a:r>
            <a:rPr lang="vi-VN" sz="2000" b="1" dirty="0" smtClean="0">
              <a:solidFill>
                <a:schemeClr val="tx1"/>
              </a:solidFill>
              <a:latin typeface="Arial" pitchFamily="34" charset="0"/>
              <a:cs typeface="Arial" pitchFamily="34" charset="0"/>
            </a:rPr>
            <a:t>a công đoàn với người sử dụng lao động</a:t>
          </a:r>
          <a:endParaRPr lang="vi-VN" sz="2000" b="1" dirty="0">
            <a:solidFill>
              <a:schemeClr val="tx1"/>
            </a:solidFill>
            <a:latin typeface="Arial" pitchFamily="34" charset="0"/>
            <a:cs typeface="Arial" pitchFamily="34" charset="0"/>
          </a:endParaRPr>
        </a:p>
      </dgm:t>
    </dgm:pt>
    <dgm:pt modelId="{D0226BC6-D973-42C5-9F3A-91F47372E5AE}" type="parTrans" cxnId="{C935DF38-90ED-451E-BEAF-D094352B7D02}">
      <dgm:prSet/>
      <dgm:spPr/>
      <dgm:t>
        <a:bodyPr/>
        <a:lstStyle/>
        <a:p>
          <a:endParaRPr lang="vi-VN" sz="2400"/>
        </a:p>
      </dgm:t>
    </dgm:pt>
    <dgm:pt modelId="{ACC9C5F2-D5CC-467B-942A-3A6AB82002B5}" type="sibTrans" cxnId="{C935DF38-90ED-451E-BEAF-D094352B7D02}">
      <dgm:prSet custT="1"/>
      <dgm:spPr/>
      <dgm:t>
        <a:bodyPr/>
        <a:lstStyle/>
        <a:p>
          <a:endParaRPr lang="vi-VN" sz="2400"/>
        </a:p>
      </dgm:t>
    </dgm:pt>
    <dgm:pt modelId="{06423228-9C9B-4471-B552-0B12969AA25C}">
      <dgm:prSet phldrT="[Text]" custT="1">
        <dgm:style>
          <a:lnRef idx="1">
            <a:schemeClr val="accent4"/>
          </a:lnRef>
          <a:fillRef idx="2">
            <a:schemeClr val="accent4"/>
          </a:fillRef>
          <a:effectRef idx="1">
            <a:schemeClr val="accent4"/>
          </a:effectRef>
          <a:fontRef idx="minor">
            <a:schemeClr val="dk1"/>
          </a:fontRef>
        </dgm:style>
      </dgm:prSet>
      <dgm:spPr/>
      <dgm:t>
        <a:bodyPr/>
        <a:lstStyle/>
        <a:p>
          <a:r>
            <a:rPr lang="vi-VN" sz="2000" b="1" dirty="0" smtClean="0">
              <a:solidFill>
                <a:schemeClr val="tx1"/>
              </a:solidFill>
              <a:latin typeface="Arial" pitchFamily="34" charset="0"/>
              <a:cs typeface="Arial" pitchFamily="34" charset="0"/>
            </a:rPr>
            <a:t>bồi thường thiệt hại vật chất</a:t>
          </a:r>
          <a:endParaRPr lang="vi-VN" sz="2000" b="1" dirty="0">
            <a:solidFill>
              <a:schemeClr val="tx1"/>
            </a:solidFill>
            <a:latin typeface="Arial" pitchFamily="34" charset="0"/>
            <a:cs typeface="Arial" pitchFamily="34" charset="0"/>
          </a:endParaRPr>
        </a:p>
      </dgm:t>
    </dgm:pt>
    <dgm:pt modelId="{7BC11DC8-BE0C-47D2-97EF-56CB09CAF53C}" type="parTrans" cxnId="{74A027B6-DB1A-48FF-B88E-2F419FD34867}">
      <dgm:prSet/>
      <dgm:spPr/>
      <dgm:t>
        <a:bodyPr/>
        <a:lstStyle/>
        <a:p>
          <a:endParaRPr lang="vi-VN" sz="2400"/>
        </a:p>
      </dgm:t>
    </dgm:pt>
    <dgm:pt modelId="{F5ABF883-9CFB-4598-AE9F-1753E48BC2C9}" type="sibTrans" cxnId="{74A027B6-DB1A-48FF-B88E-2F419FD34867}">
      <dgm:prSet custT="1"/>
      <dgm:spPr/>
      <dgm:t>
        <a:bodyPr/>
        <a:lstStyle/>
        <a:p>
          <a:endParaRPr lang="vi-VN" sz="2400"/>
        </a:p>
      </dgm:t>
    </dgm:pt>
    <dgm:pt modelId="{607D3B16-634F-47B8-A1E4-B4F1E9F19BEC}">
      <dgm:prSet phldrT="[Text]" custT="1">
        <dgm:style>
          <a:lnRef idx="1">
            <a:schemeClr val="accent5"/>
          </a:lnRef>
          <a:fillRef idx="2">
            <a:schemeClr val="accent5"/>
          </a:fillRef>
          <a:effectRef idx="1">
            <a:schemeClr val="accent5"/>
          </a:effectRef>
          <a:fontRef idx="minor">
            <a:schemeClr val="dk1"/>
          </a:fontRef>
        </dgm:style>
      </dgm:prSet>
      <dgm:spPr/>
      <dgm:t>
        <a:bodyPr/>
        <a:lstStyle/>
        <a:p>
          <a:r>
            <a:rPr lang="vi-VN" sz="2000" b="1" dirty="0" smtClean="0">
              <a:solidFill>
                <a:schemeClr val="tx1"/>
              </a:solidFill>
              <a:latin typeface="Arial" pitchFamily="34" charset="0"/>
              <a:cs typeface="Arial" pitchFamily="34" charset="0"/>
            </a:rPr>
            <a:t>quản lý và thanh tra lao động</a:t>
          </a:r>
          <a:endParaRPr lang="vi-VN" sz="2000" b="1" dirty="0">
            <a:solidFill>
              <a:schemeClr val="tx1"/>
            </a:solidFill>
            <a:latin typeface="Arial" pitchFamily="34" charset="0"/>
            <a:cs typeface="Arial" pitchFamily="34" charset="0"/>
          </a:endParaRPr>
        </a:p>
      </dgm:t>
    </dgm:pt>
    <dgm:pt modelId="{D9FB9FCF-0DFE-474C-A2D4-8787934DCE80}" type="parTrans" cxnId="{634E073B-0587-4A5C-96C0-C43F034E747B}">
      <dgm:prSet/>
      <dgm:spPr/>
      <dgm:t>
        <a:bodyPr/>
        <a:lstStyle/>
        <a:p>
          <a:endParaRPr lang="vi-VN" sz="2400"/>
        </a:p>
      </dgm:t>
    </dgm:pt>
    <dgm:pt modelId="{797F3E5D-CC5E-40D2-88F3-08D894B04079}" type="sibTrans" cxnId="{634E073B-0587-4A5C-96C0-C43F034E747B}">
      <dgm:prSet custT="1"/>
      <dgm:spPr/>
      <dgm:t>
        <a:bodyPr/>
        <a:lstStyle/>
        <a:p>
          <a:endParaRPr lang="vi-VN" sz="2400"/>
        </a:p>
      </dgm:t>
    </dgm:pt>
    <dgm:pt modelId="{12CBFB32-BEBF-47E3-9277-715415EC2375}">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vi-VN" sz="2000" b="1" dirty="0" smtClean="0">
              <a:solidFill>
                <a:schemeClr val="tx1"/>
              </a:solidFill>
              <a:latin typeface="Arial" pitchFamily="34" charset="0"/>
              <a:cs typeface="Arial" pitchFamily="34" charset="0"/>
            </a:rPr>
            <a:t>giải quyết tranh chấp lao động</a:t>
          </a:r>
          <a:endParaRPr lang="vi-VN" sz="2000" b="1" dirty="0">
            <a:solidFill>
              <a:schemeClr val="tx1"/>
            </a:solidFill>
            <a:latin typeface="Arial" pitchFamily="34" charset="0"/>
            <a:cs typeface="Arial" pitchFamily="34" charset="0"/>
          </a:endParaRPr>
        </a:p>
      </dgm:t>
    </dgm:pt>
    <dgm:pt modelId="{8D919135-75B8-438E-A076-F0F0B01AB10F}" type="parTrans" cxnId="{B250CA3F-2573-4DB2-936D-59C86A1DE515}">
      <dgm:prSet/>
      <dgm:spPr/>
      <dgm:t>
        <a:bodyPr/>
        <a:lstStyle/>
        <a:p>
          <a:endParaRPr lang="vi-VN" sz="2400"/>
        </a:p>
      </dgm:t>
    </dgm:pt>
    <dgm:pt modelId="{55A97FD3-97FF-4EA7-BB9C-53A5E8DD1D4C}" type="sibTrans" cxnId="{B250CA3F-2573-4DB2-936D-59C86A1DE515}">
      <dgm:prSet custT="1"/>
      <dgm:spPr/>
      <dgm:t>
        <a:bodyPr/>
        <a:lstStyle/>
        <a:p>
          <a:endParaRPr lang="vi-VN" sz="2400"/>
        </a:p>
      </dgm:t>
    </dgm:pt>
    <dgm:pt modelId="{1554B423-35CD-4982-BBF1-DACF4C9AFF42}">
      <dgm:prSet phldrT="[Text]" custT="1">
        <dgm:style>
          <a:lnRef idx="1">
            <a:schemeClr val="accent3"/>
          </a:lnRef>
          <a:fillRef idx="2">
            <a:schemeClr val="accent3"/>
          </a:fillRef>
          <a:effectRef idx="1">
            <a:schemeClr val="accent3"/>
          </a:effectRef>
          <a:fontRef idx="minor">
            <a:schemeClr val="dk1"/>
          </a:fontRef>
        </dgm:style>
      </dgm:prSet>
      <dgm:spPr/>
      <dgm:t>
        <a:bodyPr/>
        <a:lstStyle/>
        <a:p>
          <a:r>
            <a:rPr lang="vi-VN" sz="2000" b="1" dirty="0" smtClean="0">
              <a:solidFill>
                <a:schemeClr val="tx1"/>
              </a:solidFill>
              <a:latin typeface="Arial" pitchFamily="34" charset="0"/>
              <a:cs typeface="Arial" pitchFamily="34" charset="0"/>
            </a:rPr>
            <a:t>bảo hiểm xã hội</a:t>
          </a:r>
          <a:endParaRPr lang="vi-VN" sz="2000" b="1" dirty="0">
            <a:solidFill>
              <a:schemeClr val="tx1"/>
            </a:solidFill>
            <a:latin typeface="Arial" pitchFamily="34" charset="0"/>
            <a:cs typeface="Arial" pitchFamily="34" charset="0"/>
          </a:endParaRPr>
        </a:p>
      </dgm:t>
    </dgm:pt>
    <dgm:pt modelId="{45D72174-4246-423E-9068-BF008CA904F5}" type="parTrans" cxnId="{AE10AA45-673D-4036-92BE-DB826BB5271C}">
      <dgm:prSet/>
      <dgm:spPr/>
      <dgm:t>
        <a:bodyPr/>
        <a:lstStyle/>
        <a:p>
          <a:endParaRPr lang="vi-VN" sz="2400"/>
        </a:p>
      </dgm:t>
    </dgm:pt>
    <dgm:pt modelId="{12650684-0B96-4281-BDAA-E93D75615CB4}" type="sibTrans" cxnId="{AE10AA45-673D-4036-92BE-DB826BB5271C}">
      <dgm:prSet custT="1"/>
      <dgm:spPr/>
      <dgm:t>
        <a:bodyPr/>
        <a:lstStyle/>
        <a:p>
          <a:endParaRPr lang="vi-VN" sz="2400"/>
        </a:p>
      </dgm:t>
    </dgm:pt>
    <dgm:pt modelId="{7156C0FA-EA41-43B8-B6A2-ABD4609A0122}" type="pres">
      <dgm:prSet presAssocID="{323D1AFE-4619-43F2-9DBD-CF0D07F66D05}" presName="cycle" presStyleCnt="0">
        <dgm:presLayoutVars>
          <dgm:dir/>
          <dgm:resizeHandles val="exact"/>
        </dgm:presLayoutVars>
      </dgm:prSet>
      <dgm:spPr/>
      <dgm:t>
        <a:bodyPr/>
        <a:lstStyle/>
        <a:p>
          <a:endParaRPr lang="vi-VN"/>
        </a:p>
      </dgm:t>
    </dgm:pt>
    <dgm:pt modelId="{C30F9206-515E-44A5-8158-5C4245A79F6A}" type="pres">
      <dgm:prSet presAssocID="{8B27EC89-53BC-4435-869C-C92728B0746E}" presName="node" presStyleLbl="node1" presStyleIdx="0" presStyleCnt="5" custScaleX="169860" custRadScaleRad="100026" custRadScaleInc="362">
        <dgm:presLayoutVars>
          <dgm:bulletEnabled val="1"/>
        </dgm:presLayoutVars>
      </dgm:prSet>
      <dgm:spPr/>
      <dgm:t>
        <a:bodyPr/>
        <a:lstStyle/>
        <a:p>
          <a:endParaRPr lang="vi-VN"/>
        </a:p>
      </dgm:t>
    </dgm:pt>
    <dgm:pt modelId="{DAFA70B4-11FF-471A-9BB6-D88E447D7A52}" type="pres">
      <dgm:prSet presAssocID="{ACC9C5F2-D5CC-467B-942A-3A6AB82002B5}" presName="sibTrans" presStyleLbl="sibTrans2D1" presStyleIdx="0" presStyleCnt="5" custScaleX="11058"/>
      <dgm:spPr/>
      <dgm:t>
        <a:bodyPr/>
        <a:lstStyle/>
        <a:p>
          <a:endParaRPr lang="vi-VN"/>
        </a:p>
      </dgm:t>
    </dgm:pt>
    <dgm:pt modelId="{872C7351-98D4-4C24-B3EE-8C4A2DEDBFF4}" type="pres">
      <dgm:prSet presAssocID="{ACC9C5F2-D5CC-467B-942A-3A6AB82002B5}" presName="connectorText" presStyleLbl="sibTrans2D1" presStyleIdx="0" presStyleCnt="5"/>
      <dgm:spPr/>
      <dgm:t>
        <a:bodyPr/>
        <a:lstStyle/>
        <a:p>
          <a:endParaRPr lang="vi-VN"/>
        </a:p>
      </dgm:t>
    </dgm:pt>
    <dgm:pt modelId="{7248D032-33B3-4BB8-86B5-510D8B9A2911}" type="pres">
      <dgm:prSet presAssocID="{06423228-9C9B-4471-B552-0B12969AA25C}" presName="node" presStyleLbl="node1" presStyleIdx="1" presStyleCnt="5" custScaleX="126538" custRadScaleRad="116521" custRadScaleInc="-2225">
        <dgm:presLayoutVars>
          <dgm:bulletEnabled val="1"/>
        </dgm:presLayoutVars>
      </dgm:prSet>
      <dgm:spPr/>
      <dgm:t>
        <a:bodyPr/>
        <a:lstStyle/>
        <a:p>
          <a:endParaRPr lang="vi-VN"/>
        </a:p>
      </dgm:t>
    </dgm:pt>
    <dgm:pt modelId="{7EE8036F-34D0-4914-814B-074498765A16}" type="pres">
      <dgm:prSet presAssocID="{F5ABF883-9CFB-4598-AE9F-1753E48BC2C9}" presName="sibTrans" presStyleLbl="sibTrans2D1" presStyleIdx="1" presStyleCnt="5" custFlipHor="0" custScaleX="10862"/>
      <dgm:spPr/>
      <dgm:t>
        <a:bodyPr/>
        <a:lstStyle/>
        <a:p>
          <a:endParaRPr lang="vi-VN"/>
        </a:p>
      </dgm:t>
    </dgm:pt>
    <dgm:pt modelId="{1C509C16-9538-4390-BE7E-7796445B020B}" type="pres">
      <dgm:prSet presAssocID="{F5ABF883-9CFB-4598-AE9F-1753E48BC2C9}" presName="connectorText" presStyleLbl="sibTrans2D1" presStyleIdx="1" presStyleCnt="5"/>
      <dgm:spPr/>
      <dgm:t>
        <a:bodyPr/>
        <a:lstStyle/>
        <a:p>
          <a:endParaRPr lang="vi-VN"/>
        </a:p>
      </dgm:t>
    </dgm:pt>
    <dgm:pt modelId="{1B234327-A3C8-4C2F-80DA-F516F1BBEDC2}" type="pres">
      <dgm:prSet presAssocID="{607D3B16-634F-47B8-A1E4-B4F1E9F19BEC}" presName="node" presStyleLbl="node1" presStyleIdx="2" presStyleCnt="5" custScaleX="127295" custRadScaleRad="121301" custRadScaleInc="-33802">
        <dgm:presLayoutVars>
          <dgm:bulletEnabled val="1"/>
        </dgm:presLayoutVars>
      </dgm:prSet>
      <dgm:spPr/>
      <dgm:t>
        <a:bodyPr/>
        <a:lstStyle/>
        <a:p>
          <a:endParaRPr lang="vi-VN"/>
        </a:p>
      </dgm:t>
    </dgm:pt>
    <dgm:pt modelId="{8652B735-2200-4172-8E74-767EE8E8388E}" type="pres">
      <dgm:prSet presAssocID="{797F3E5D-CC5E-40D2-88F3-08D894B04079}" presName="sibTrans" presStyleLbl="sibTrans2D1" presStyleIdx="2" presStyleCnt="5" custFlipHor="1" custScaleX="4003"/>
      <dgm:spPr/>
      <dgm:t>
        <a:bodyPr/>
        <a:lstStyle/>
        <a:p>
          <a:endParaRPr lang="vi-VN"/>
        </a:p>
      </dgm:t>
    </dgm:pt>
    <dgm:pt modelId="{FC340DBA-3AE8-454F-B8F0-A906CAEC432F}" type="pres">
      <dgm:prSet presAssocID="{797F3E5D-CC5E-40D2-88F3-08D894B04079}" presName="connectorText" presStyleLbl="sibTrans2D1" presStyleIdx="2" presStyleCnt="5"/>
      <dgm:spPr/>
      <dgm:t>
        <a:bodyPr/>
        <a:lstStyle/>
        <a:p>
          <a:endParaRPr lang="vi-VN"/>
        </a:p>
      </dgm:t>
    </dgm:pt>
    <dgm:pt modelId="{F7ABADF8-D9DE-428D-8FA1-358187EBF42F}" type="pres">
      <dgm:prSet presAssocID="{12CBFB32-BEBF-47E3-9277-715415EC2375}" presName="node" presStyleLbl="node1" presStyleIdx="3" presStyleCnt="5" custScaleX="135889" custRadScaleRad="133209" custRadScaleInc="46119">
        <dgm:presLayoutVars>
          <dgm:bulletEnabled val="1"/>
        </dgm:presLayoutVars>
      </dgm:prSet>
      <dgm:spPr/>
      <dgm:t>
        <a:bodyPr/>
        <a:lstStyle/>
        <a:p>
          <a:endParaRPr lang="vi-VN"/>
        </a:p>
      </dgm:t>
    </dgm:pt>
    <dgm:pt modelId="{D5184EBD-8453-4462-909B-9407A414A739}" type="pres">
      <dgm:prSet presAssocID="{55A97FD3-97FF-4EA7-BB9C-53A5E8DD1D4C}" presName="sibTrans" presStyleLbl="sibTrans2D1" presStyleIdx="3" presStyleCnt="5" custScaleX="10825"/>
      <dgm:spPr/>
      <dgm:t>
        <a:bodyPr/>
        <a:lstStyle/>
        <a:p>
          <a:endParaRPr lang="vi-VN"/>
        </a:p>
      </dgm:t>
    </dgm:pt>
    <dgm:pt modelId="{9D8EBC7E-BBDE-44F7-8B95-E72542E50A4E}" type="pres">
      <dgm:prSet presAssocID="{55A97FD3-97FF-4EA7-BB9C-53A5E8DD1D4C}" presName="connectorText" presStyleLbl="sibTrans2D1" presStyleIdx="3" presStyleCnt="5"/>
      <dgm:spPr/>
      <dgm:t>
        <a:bodyPr/>
        <a:lstStyle/>
        <a:p>
          <a:endParaRPr lang="vi-VN"/>
        </a:p>
      </dgm:t>
    </dgm:pt>
    <dgm:pt modelId="{C595B019-1C18-49AE-8FE1-25B64AB1D4C8}" type="pres">
      <dgm:prSet presAssocID="{1554B423-35CD-4982-BBF1-DACF4C9AFF42}" presName="node" presStyleLbl="node1" presStyleIdx="4" presStyleCnt="5" custScaleX="131900" custRadScaleRad="126403" custRadScaleInc="2146">
        <dgm:presLayoutVars>
          <dgm:bulletEnabled val="1"/>
        </dgm:presLayoutVars>
      </dgm:prSet>
      <dgm:spPr/>
      <dgm:t>
        <a:bodyPr/>
        <a:lstStyle/>
        <a:p>
          <a:endParaRPr lang="vi-VN"/>
        </a:p>
      </dgm:t>
    </dgm:pt>
    <dgm:pt modelId="{40992FFD-F15C-4587-BC84-BB5081030325}" type="pres">
      <dgm:prSet presAssocID="{12650684-0B96-4281-BDAA-E93D75615CB4}" presName="sibTrans" presStyleLbl="sibTrans2D1" presStyleIdx="4" presStyleCnt="5" custScaleX="10770" custScaleY="127031"/>
      <dgm:spPr/>
      <dgm:t>
        <a:bodyPr/>
        <a:lstStyle/>
        <a:p>
          <a:endParaRPr lang="vi-VN"/>
        </a:p>
      </dgm:t>
    </dgm:pt>
    <dgm:pt modelId="{F06CAA71-CA32-4B85-84FD-19FA83068365}" type="pres">
      <dgm:prSet presAssocID="{12650684-0B96-4281-BDAA-E93D75615CB4}" presName="connectorText" presStyleLbl="sibTrans2D1" presStyleIdx="4" presStyleCnt="5"/>
      <dgm:spPr/>
      <dgm:t>
        <a:bodyPr/>
        <a:lstStyle/>
        <a:p>
          <a:endParaRPr lang="vi-VN"/>
        </a:p>
      </dgm:t>
    </dgm:pt>
  </dgm:ptLst>
  <dgm:cxnLst>
    <dgm:cxn modelId="{65E1919F-465D-4A5E-A9A1-4178E824BD37}" type="presOf" srcId="{ACC9C5F2-D5CC-467B-942A-3A6AB82002B5}" destId="{872C7351-98D4-4C24-B3EE-8C4A2DEDBFF4}" srcOrd="1" destOrd="0" presId="urn:microsoft.com/office/officeart/2005/8/layout/cycle2"/>
    <dgm:cxn modelId="{7657C091-FA1C-4251-8F55-AB608888A93F}" type="presOf" srcId="{12CBFB32-BEBF-47E3-9277-715415EC2375}" destId="{F7ABADF8-D9DE-428D-8FA1-358187EBF42F}" srcOrd="0" destOrd="0" presId="urn:microsoft.com/office/officeart/2005/8/layout/cycle2"/>
    <dgm:cxn modelId="{BC949677-BD58-42D7-9CB9-A4285FE93DA8}" type="presOf" srcId="{607D3B16-634F-47B8-A1E4-B4F1E9F19BEC}" destId="{1B234327-A3C8-4C2F-80DA-F516F1BBEDC2}" srcOrd="0" destOrd="0" presId="urn:microsoft.com/office/officeart/2005/8/layout/cycle2"/>
    <dgm:cxn modelId="{F390F391-ECF0-45DC-9F61-17CC2795A510}" type="presOf" srcId="{1554B423-35CD-4982-BBF1-DACF4C9AFF42}" destId="{C595B019-1C18-49AE-8FE1-25B64AB1D4C8}" srcOrd="0" destOrd="0" presId="urn:microsoft.com/office/officeart/2005/8/layout/cycle2"/>
    <dgm:cxn modelId="{1BE314D5-B9DA-41ED-9053-2FB209B9967A}" type="presOf" srcId="{F5ABF883-9CFB-4598-AE9F-1753E48BC2C9}" destId="{1C509C16-9538-4390-BE7E-7796445B020B}" srcOrd="1" destOrd="0" presId="urn:microsoft.com/office/officeart/2005/8/layout/cycle2"/>
    <dgm:cxn modelId="{7A224F98-307E-4DB3-B0FC-1D5EB81FD615}" type="presOf" srcId="{F5ABF883-9CFB-4598-AE9F-1753E48BC2C9}" destId="{7EE8036F-34D0-4914-814B-074498765A16}" srcOrd="0" destOrd="0" presId="urn:microsoft.com/office/officeart/2005/8/layout/cycle2"/>
    <dgm:cxn modelId="{0561A177-7295-46AF-929D-D8FDB8A431A1}" type="presOf" srcId="{797F3E5D-CC5E-40D2-88F3-08D894B04079}" destId="{FC340DBA-3AE8-454F-B8F0-A906CAEC432F}" srcOrd="1" destOrd="0" presId="urn:microsoft.com/office/officeart/2005/8/layout/cycle2"/>
    <dgm:cxn modelId="{634E073B-0587-4A5C-96C0-C43F034E747B}" srcId="{323D1AFE-4619-43F2-9DBD-CF0D07F66D05}" destId="{607D3B16-634F-47B8-A1E4-B4F1E9F19BEC}" srcOrd="2" destOrd="0" parTransId="{D9FB9FCF-0DFE-474C-A2D4-8787934DCE80}" sibTransId="{797F3E5D-CC5E-40D2-88F3-08D894B04079}"/>
    <dgm:cxn modelId="{C935DF38-90ED-451E-BEAF-D094352B7D02}" srcId="{323D1AFE-4619-43F2-9DBD-CF0D07F66D05}" destId="{8B27EC89-53BC-4435-869C-C92728B0746E}" srcOrd="0" destOrd="0" parTransId="{D0226BC6-D973-42C5-9F3A-91F47372E5AE}" sibTransId="{ACC9C5F2-D5CC-467B-942A-3A6AB82002B5}"/>
    <dgm:cxn modelId="{E0A32E44-94E5-4294-8D6A-CD6B358FE846}" type="presOf" srcId="{797F3E5D-CC5E-40D2-88F3-08D894B04079}" destId="{8652B735-2200-4172-8E74-767EE8E8388E}" srcOrd="0" destOrd="0" presId="urn:microsoft.com/office/officeart/2005/8/layout/cycle2"/>
    <dgm:cxn modelId="{4FCB5B13-5098-4255-8306-9F5B58CACA3F}" type="presOf" srcId="{12650684-0B96-4281-BDAA-E93D75615CB4}" destId="{40992FFD-F15C-4587-BC84-BB5081030325}" srcOrd="0" destOrd="0" presId="urn:microsoft.com/office/officeart/2005/8/layout/cycle2"/>
    <dgm:cxn modelId="{AE10AA45-673D-4036-92BE-DB826BB5271C}" srcId="{323D1AFE-4619-43F2-9DBD-CF0D07F66D05}" destId="{1554B423-35CD-4982-BBF1-DACF4C9AFF42}" srcOrd="4" destOrd="0" parTransId="{45D72174-4246-423E-9068-BF008CA904F5}" sibTransId="{12650684-0B96-4281-BDAA-E93D75615CB4}"/>
    <dgm:cxn modelId="{A7798F00-462B-452F-98AE-BD7DEE413168}" type="presOf" srcId="{55A97FD3-97FF-4EA7-BB9C-53A5E8DD1D4C}" destId="{D5184EBD-8453-4462-909B-9407A414A739}" srcOrd="0" destOrd="0" presId="urn:microsoft.com/office/officeart/2005/8/layout/cycle2"/>
    <dgm:cxn modelId="{7FB1F3B0-41E2-4D29-AFFE-4EEBD3334491}" type="presOf" srcId="{ACC9C5F2-D5CC-467B-942A-3A6AB82002B5}" destId="{DAFA70B4-11FF-471A-9BB6-D88E447D7A52}" srcOrd="0" destOrd="0" presId="urn:microsoft.com/office/officeart/2005/8/layout/cycle2"/>
    <dgm:cxn modelId="{F4E146D0-90FE-4ED3-82FA-C1BB87170C9E}" type="presOf" srcId="{323D1AFE-4619-43F2-9DBD-CF0D07F66D05}" destId="{7156C0FA-EA41-43B8-B6A2-ABD4609A0122}" srcOrd="0" destOrd="0" presId="urn:microsoft.com/office/officeart/2005/8/layout/cycle2"/>
    <dgm:cxn modelId="{02EDDD55-D463-467D-97E3-3C1879D19F7E}" type="presOf" srcId="{06423228-9C9B-4471-B552-0B12969AA25C}" destId="{7248D032-33B3-4BB8-86B5-510D8B9A2911}" srcOrd="0" destOrd="0" presId="urn:microsoft.com/office/officeart/2005/8/layout/cycle2"/>
    <dgm:cxn modelId="{74A027B6-DB1A-48FF-B88E-2F419FD34867}" srcId="{323D1AFE-4619-43F2-9DBD-CF0D07F66D05}" destId="{06423228-9C9B-4471-B552-0B12969AA25C}" srcOrd="1" destOrd="0" parTransId="{7BC11DC8-BE0C-47D2-97EF-56CB09CAF53C}" sibTransId="{F5ABF883-9CFB-4598-AE9F-1753E48BC2C9}"/>
    <dgm:cxn modelId="{B250CA3F-2573-4DB2-936D-59C86A1DE515}" srcId="{323D1AFE-4619-43F2-9DBD-CF0D07F66D05}" destId="{12CBFB32-BEBF-47E3-9277-715415EC2375}" srcOrd="3" destOrd="0" parTransId="{8D919135-75B8-438E-A076-F0F0B01AB10F}" sibTransId="{55A97FD3-97FF-4EA7-BB9C-53A5E8DD1D4C}"/>
    <dgm:cxn modelId="{A43CE31E-0A3D-4B0F-A76A-D6C4FC90F7DD}" type="presOf" srcId="{12650684-0B96-4281-BDAA-E93D75615CB4}" destId="{F06CAA71-CA32-4B85-84FD-19FA83068365}" srcOrd="1" destOrd="0" presId="urn:microsoft.com/office/officeart/2005/8/layout/cycle2"/>
    <dgm:cxn modelId="{53AAF40B-3A49-420C-B6F7-2A17A940FAFB}" type="presOf" srcId="{55A97FD3-97FF-4EA7-BB9C-53A5E8DD1D4C}" destId="{9D8EBC7E-BBDE-44F7-8B95-E72542E50A4E}" srcOrd="1" destOrd="0" presId="urn:microsoft.com/office/officeart/2005/8/layout/cycle2"/>
    <dgm:cxn modelId="{DEF86BC1-66FD-4787-8EA2-D7F352096DC0}" type="presOf" srcId="{8B27EC89-53BC-4435-869C-C92728B0746E}" destId="{C30F9206-515E-44A5-8158-5C4245A79F6A}" srcOrd="0" destOrd="0" presId="urn:microsoft.com/office/officeart/2005/8/layout/cycle2"/>
    <dgm:cxn modelId="{1A629CBD-88CE-43DD-BE75-BB02EE829771}" type="presParOf" srcId="{7156C0FA-EA41-43B8-B6A2-ABD4609A0122}" destId="{C30F9206-515E-44A5-8158-5C4245A79F6A}" srcOrd="0" destOrd="0" presId="urn:microsoft.com/office/officeart/2005/8/layout/cycle2"/>
    <dgm:cxn modelId="{7482CA70-9A10-4DF4-B07A-519B738069CB}" type="presParOf" srcId="{7156C0FA-EA41-43B8-B6A2-ABD4609A0122}" destId="{DAFA70B4-11FF-471A-9BB6-D88E447D7A52}" srcOrd="1" destOrd="0" presId="urn:microsoft.com/office/officeart/2005/8/layout/cycle2"/>
    <dgm:cxn modelId="{68A326AD-A38C-4E92-86D9-E6C18F4E484B}" type="presParOf" srcId="{DAFA70B4-11FF-471A-9BB6-D88E447D7A52}" destId="{872C7351-98D4-4C24-B3EE-8C4A2DEDBFF4}" srcOrd="0" destOrd="0" presId="urn:microsoft.com/office/officeart/2005/8/layout/cycle2"/>
    <dgm:cxn modelId="{7289CB7A-2DA3-456B-A0AD-AC3CD9D9763A}" type="presParOf" srcId="{7156C0FA-EA41-43B8-B6A2-ABD4609A0122}" destId="{7248D032-33B3-4BB8-86B5-510D8B9A2911}" srcOrd="2" destOrd="0" presId="urn:microsoft.com/office/officeart/2005/8/layout/cycle2"/>
    <dgm:cxn modelId="{ADF55418-FE06-4CBD-8F06-EE043B1BDF4E}" type="presParOf" srcId="{7156C0FA-EA41-43B8-B6A2-ABD4609A0122}" destId="{7EE8036F-34D0-4914-814B-074498765A16}" srcOrd="3" destOrd="0" presId="urn:microsoft.com/office/officeart/2005/8/layout/cycle2"/>
    <dgm:cxn modelId="{8F065563-D95A-4AA7-B058-BA9C597F7460}" type="presParOf" srcId="{7EE8036F-34D0-4914-814B-074498765A16}" destId="{1C509C16-9538-4390-BE7E-7796445B020B}" srcOrd="0" destOrd="0" presId="urn:microsoft.com/office/officeart/2005/8/layout/cycle2"/>
    <dgm:cxn modelId="{1E316871-EC56-45FE-842B-EBA3C83B94C1}" type="presParOf" srcId="{7156C0FA-EA41-43B8-B6A2-ABD4609A0122}" destId="{1B234327-A3C8-4C2F-80DA-F516F1BBEDC2}" srcOrd="4" destOrd="0" presId="urn:microsoft.com/office/officeart/2005/8/layout/cycle2"/>
    <dgm:cxn modelId="{DDEDA5AE-3DAF-455E-8A23-D4F0CB40CED7}" type="presParOf" srcId="{7156C0FA-EA41-43B8-B6A2-ABD4609A0122}" destId="{8652B735-2200-4172-8E74-767EE8E8388E}" srcOrd="5" destOrd="0" presId="urn:microsoft.com/office/officeart/2005/8/layout/cycle2"/>
    <dgm:cxn modelId="{CDB22249-80B0-49DB-AA85-2C213A5DAC3D}" type="presParOf" srcId="{8652B735-2200-4172-8E74-767EE8E8388E}" destId="{FC340DBA-3AE8-454F-B8F0-A906CAEC432F}" srcOrd="0" destOrd="0" presId="urn:microsoft.com/office/officeart/2005/8/layout/cycle2"/>
    <dgm:cxn modelId="{0D006695-18D4-4523-BB79-007954862479}" type="presParOf" srcId="{7156C0FA-EA41-43B8-B6A2-ABD4609A0122}" destId="{F7ABADF8-D9DE-428D-8FA1-358187EBF42F}" srcOrd="6" destOrd="0" presId="urn:microsoft.com/office/officeart/2005/8/layout/cycle2"/>
    <dgm:cxn modelId="{3510729F-4BF1-4AA1-BEEE-8F64843218D9}" type="presParOf" srcId="{7156C0FA-EA41-43B8-B6A2-ABD4609A0122}" destId="{D5184EBD-8453-4462-909B-9407A414A739}" srcOrd="7" destOrd="0" presId="urn:microsoft.com/office/officeart/2005/8/layout/cycle2"/>
    <dgm:cxn modelId="{F097CBD5-6FE0-406C-B1A8-D0F0C3168962}" type="presParOf" srcId="{D5184EBD-8453-4462-909B-9407A414A739}" destId="{9D8EBC7E-BBDE-44F7-8B95-E72542E50A4E}" srcOrd="0" destOrd="0" presId="urn:microsoft.com/office/officeart/2005/8/layout/cycle2"/>
    <dgm:cxn modelId="{3A638B3D-8ABA-45A6-84FD-9F35B82C3D80}" type="presParOf" srcId="{7156C0FA-EA41-43B8-B6A2-ABD4609A0122}" destId="{C595B019-1C18-49AE-8FE1-25B64AB1D4C8}" srcOrd="8" destOrd="0" presId="urn:microsoft.com/office/officeart/2005/8/layout/cycle2"/>
    <dgm:cxn modelId="{5C941A6B-47BB-4D6B-9130-0DCCCA5A515F}" type="presParOf" srcId="{7156C0FA-EA41-43B8-B6A2-ABD4609A0122}" destId="{40992FFD-F15C-4587-BC84-BB5081030325}" srcOrd="9" destOrd="0" presId="urn:microsoft.com/office/officeart/2005/8/layout/cycle2"/>
    <dgm:cxn modelId="{1BC4EA38-9DF9-4DE1-986A-1636581605CE}" type="presParOf" srcId="{40992FFD-F15C-4587-BC84-BB5081030325}" destId="{F06CAA71-CA32-4B85-84FD-19FA83068365}"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D5D21A-CE33-4BD7-8A2D-FD5A076EB3AC}" type="doc">
      <dgm:prSet loTypeId="urn:microsoft.com/office/officeart/2005/8/layout/arrow2" loCatId="process" qsTypeId="urn:microsoft.com/office/officeart/2005/8/quickstyle/simple1" qsCatId="simple" csTypeId="urn:microsoft.com/office/officeart/2005/8/colors/accent1_2" csCatId="accent1" phldr="1"/>
      <dgm:spPr/>
    </dgm:pt>
    <dgm:pt modelId="{7AAC4765-69AA-43D5-B175-B19607C91998}">
      <dgm:prSet phldrT="[Text]" custT="1"/>
      <dgm:spPr/>
      <dgm:t>
        <a:bodyPr/>
        <a:lstStyle/>
        <a:p>
          <a:pPr>
            <a:spcAft>
              <a:spcPts val="0"/>
            </a:spcAft>
          </a:pPr>
          <a:r>
            <a:rPr lang="en-US" sz="3200" b="1" dirty="0" smtClean="0">
              <a:latin typeface="Arial" pitchFamily="34" charset="0"/>
              <a:cs typeface="Arial" pitchFamily="34" charset="0"/>
            </a:rPr>
            <a:t>HĐLĐ</a:t>
          </a:r>
        </a:p>
        <a:p>
          <a:pPr>
            <a:spcAft>
              <a:spcPts val="0"/>
            </a:spcAft>
          </a:pPr>
          <a:r>
            <a:rPr lang="vi-VN" sz="3200" dirty="0" smtClean="0">
              <a:solidFill>
                <a:srgbClr val="FF0000"/>
              </a:solidFill>
              <a:cs typeface="Arial" pitchFamily="34" charset="0"/>
            </a:rPr>
            <a:t>xác định</a:t>
          </a:r>
          <a:r>
            <a:rPr lang="en-US" sz="3200" dirty="0" smtClean="0">
              <a:solidFill>
                <a:srgbClr val="FF0000"/>
              </a:solidFill>
              <a:cs typeface="Arial" pitchFamily="34" charset="0"/>
            </a:rPr>
            <a:t> </a:t>
          </a:r>
        </a:p>
        <a:p>
          <a:pPr>
            <a:spcAft>
              <a:spcPts val="0"/>
            </a:spcAft>
          </a:pPr>
          <a:r>
            <a:rPr lang="en-US" sz="3200" dirty="0" smtClean="0">
              <a:solidFill>
                <a:srgbClr val="FF0000"/>
              </a:solidFill>
              <a:cs typeface="Arial" pitchFamily="34" charset="0"/>
            </a:rPr>
            <a:t>THỜI HẠN</a:t>
          </a:r>
          <a:r>
            <a:rPr lang="vi-VN" sz="3200" dirty="0" smtClean="0">
              <a:solidFill>
                <a:srgbClr val="FF0000"/>
              </a:solidFill>
              <a:cs typeface="Arial" pitchFamily="34" charset="0"/>
            </a:rPr>
            <a:t> </a:t>
          </a:r>
          <a:r>
            <a:rPr lang="en-US" sz="3200" dirty="0" smtClean="0">
              <a:solidFill>
                <a:srgbClr val="FF0000"/>
              </a:solidFill>
              <a:cs typeface="Arial" pitchFamily="34" charset="0"/>
            </a:rPr>
            <a:t>(</a:t>
          </a:r>
          <a:r>
            <a:rPr lang="en-US" sz="3200" b="1" dirty="0" err="1" smtClean="0">
              <a:latin typeface="Arial" pitchFamily="34" charset="0"/>
              <a:cs typeface="Arial" pitchFamily="34" charset="0"/>
            </a:rPr>
            <a:t>Loại</a:t>
          </a:r>
          <a:r>
            <a:rPr lang="en-US" sz="3200" b="1" dirty="0" smtClean="0">
              <a:latin typeface="Arial" pitchFamily="34" charset="0"/>
              <a:cs typeface="Arial" pitchFamily="34" charset="0"/>
            </a:rPr>
            <a:t> 2)</a:t>
          </a:r>
          <a:endParaRPr lang="en-US" sz="3200" dirty="0"/>
        </a:p>
      </dgm:t>
    </dgm:pt>
    <dgm:pt modelId="{77D8898D-C4DF-43A4-B1C2-E79742A12BBB}" type="parTrans" cxnId="{F2CD1805-CDC5-4C4E-B5F7-8E4E0A1A320E}">
      <dgm:prSet/>
      <dgm:spPr/>
      <dgm:t>
        <a:bodyPr/>
        <a:lstStyle/>
        <a:p>
          <a:endParaRPr lang="en-US"/>
        </a:p>
      </dgm:t>
    </dgm:pt>
    <dgm:pt modelId="{DFC7DA83-BB4F-435D-A021-A4EAB2142CC5}" type="sibTrans" cxnId="{F2CD1805-CDC5-4C4E-B5F7-8E4E0A1A320E}">
      <dgm:prSet/>
      <dgm:spPr/>
      <dgm:t>
        <a:bodyPr/>
        <a:lstStyle/>
        <a:p>
          <a:endParaRPr lang="en-US"/>
        </a:p>
      </dgm:t>
    </dgm:pt>
    <dgm:pt modelId="{7B639579-1496-4897-A134-781B6EEE2805}">
      <dgm:prSet phldrT="[Text]" custT="1"/>
      <dgm:spPr/>
      <dgm:t>
        <a:bodyPr/>
        <a:lstStyle/>
        <a:p>
          <a:pPr>
            <a:spcAft>
              <a:spcPts val="0"/>
            </a:spcAft>
          </a:pPr>
          <a:r>
            <a:rPr lang="en-US" sz="3200" b="1" dirty="0" smtClean="0">
              <a:latin typeface="Arial" pitchFamily="34" charset="0"/>
              <a:cs typeface="Arial" pitchFamily="34" charset="0"/>
            </a:rPr>
            <a:t>HĐLĐ</a:t>
          </a:r>
        </a:p>
        <a:p>
          <a:pPr>
            <a:spcAft>
              <a:spcPts val="0"/>
            </a:spcAft>
          </a:pPr>
          <a:r>
            <a:rPr lang="vi-VN" sz="3200" dirty="0" smtClean="0">
              <a:solidFill>
                <a:srgbClr val="FF0000"/>
              </a:solidFill>
              <a:cs typeface="Arial" pitchFamily="34" charset="0"/>
            </a:rPr>
            <a:t>không xác định </a:t>
          </a:r>
          <a:endParaRPr lang="en-US" sz="3200" dirty="0" smtClean="0">
            <a:solidFill>
              <a:srgbClr val="FF0000"/>
            </a:solidFill>
            <a:cs typeface="Arial" pitchFamily="34" charset="0"/>
          </a:endParaRPr>
        </a:p>
        <a:p>
          <a:pPr>
            <a:spcAft>
              <a:spcPts val="0"/>
            </a:spcAft>
          </a:pPr>
          <a:r>
            <a:rPr lang="en-US" sz="3200" dirty="0" smtClean="0">
              <a:solidFill>
                <a:srgbClr val="FF0000"/>
              </a:solidFill>
              <a:cs typeface="Arial" pitchFamily="34" charset="0"/>
            </a:rPr>
            <a:t>THỜI HẠN     (</a:t>
          </a:r>
          <a:r>
            <a:rPr lang="en-US" sz="3200" b="1" dirty="0" err="1" smtClean="0">
              <a:latin typeface="Arial" pitchFamily="34" charset="0"/>
              <a:cs typeface="Arial" pitchFamily="34" charset="0"/>
            </a:rPr>
            <a:t>Loại</a:t>
          </a:r>
          <a:r>
            <a:rPr lang="en-US" sz="3200" b="1" dirty="0" smtClean="0">
              <a:latin typeface="Arial" pitchFamily="34" charset="0"/>
              <a:cs typeface="Arial" pitchFamily="34" charset="0"/>
            </a:rPr>
            <a:t> 1)</a:t>
          </a:r>
          <a:endParaRPr lang="en-US" sz="3200" dirty="0"/>
        </a:p>
      </dgm:t>
    </dgm:pt>
    <dgm:pt modelId="{9595D494-0F50-4F16-B2DE-7A5922DB30DF}" type="parTrans" cxnId="{FFC5F399-1F22-40C6-8D78-51391ABA7855}">
      <dgm:prSet/>
      <dgm:spPr/>
      <dgm:t>
        <a:bodyPr/>
        <a:lstStyle/>
        <a:p>
          <a:endParaRPr lang="en-US"/>
        </a:p>
      </dgm:t>
    </dgm:pt>
    <dgm:pt modelId="{08685502-7A55-4015-B0E3-E67572A232C2}" type="sibTrans" cxnId="{FFC5F399-1F22-40C6-8D78-51391ABA7855}">
      <dgm:prSet/>
      <dgm:spPr/>
      <dgm:t>
        <a:bodyPr/>
        <a:lstStyle/>
        <a:p>
          <a:endParaRPr lang="en-US"/>
        </a:p>
      </dgm:t>
    </dgm:pt>
    <dgm:pt modelId="{B41E2FEF-AD3E-4F5C-BCC2-0D81F0399190}" type="pres">
      <dgm:prSet presAssocID="{E1D5D21A-CE33-4BD7-8A2D-FD5A076EB3AC}" presName="arrowDiagram" presStyleCnt="0">
        <dgm:presLayoutVars>
          <dgm:chMax val="5"/>
          <dgm:dir/>
          <dgm:resizeHandles val="exact"/>
        </dgm:presLayoutVars>
      </dgm:prSet>
      <dgm:spPr/>
    </dgm:pt>
    <dgm:pt modelId="{BF2306B1-CD88-4133-8524-458C9B27BB5C}" type="pres">
      <dgm:prSet presAssocID="{E1D5D21A-CE33-4BD7-8A2D-FD5A076EB3AC}" presName="arrow" presStyleLbl="bgShp" presStyleIdx="0" presStyleCnt="1" custScaleX="141287" custScaleY="100000" custLinFactNeighborX="3642" custLinFactNeighborY="-10740"/>
      <dgm:spPr>
        <a:solidFill>
          <a:schemeClr val="accent5">
            <a:lumMod val="75000"/>
          </a:schemeClr>
        </a:solidFill>
      </dgm:spPr>
      <dgm:t>
        <a:bodyPr/>
        <a:lstStyle/>
        <a:p>
          <a:endParaRPr lang="en-US"/>
        </a:p>
      </dgm:t>
    </dgm:pt>
    <dgm:pt modelId="{83DB9D4C-0AEE-4828-855A-06223E898AEA}" type="pres">
      <dgm:prSet presAssocID="{E1D5D21A-CE33-4BD7-8A2D-FD5A076EB3AC}" presName="arrowDiagram2" presStyleCnt="0"/>
      <dgm:spPr/>
    </dgm:pt>
    <dgm:pt modelId="{D950BF9E-F7F9-4A36-A8C7-357917797E43}" type="pres">
      <dgm:prSet presAssocID="{7AAC4765-69AA-43D5-B175-B19607C91998}" presName="bullet2a" presStyleLbl="node1" presStyleIdx="0" presStyleCnt="2" custLinFactX="-26649" custLinFactNeighborX="-100000" custLinFactNeighborY="-18093"/>
      <dgm:spPr/>
    </dgm:pt>
    <dgm:pt modelId="{65703803-E768-4080-91C0-878ECB654F50}" type="pres">
      <dgm:prSet presAssocID="{7AAC4765-69AA-43D5-B175-B19607C91998}" presName="textBox2a" presStyleLbl="revTx" presStyleIdx="0" presStyleCnt="2" custScaleX="123565" custLinFactNeighborX="-83332" custLinFactNeighborY="-17085">
        <dgm:presLayoutVars>
          <dgm:bulletEnabled val="1"/>
        </dgm:presLayoutVars>
      </dgm:prSet>
      <dgm:spPr/>
      <dgm:t>
        <a:bodyPr/>
        <a:lstStyle/>
        <a:p>
          <a:endParaRPr lang="en-US"/>
        </a:p>
      </dgm:t>
    </dgm:pt>
    <dgm:pt modelId="{D0670AC2-4F49-4136-A9A9-D57CA2FA82E8}" type="pres">
      <dgm:prSet presAssocID="{7B639579-1496-4897-A134-781B6EEE2805}" presName="bullet2b" presStyleLbl="node1" presStyleIdx="1" presStyleCnt="2" custLinFactX="100000" custLinFactNeighborX="197625" custLinFactNeighborY="-33773"/>
      <dgm:spPr/>
    </dgm:pt>
    <dgm:pt modelId="{53CE5CFE-FFB5-41CA-9B4E-AAE10E407BFA}" type="pres">
      <dgm:prSet presAssocID="{7B639579-1496-4897-A134-781B6EEE2805}" presName="textBox2b" presStyleLbl="revTx" presStyleIdx="1" presStyleCnt="2" custScaleX="164475" custLinFactNeighborX="35" custLinFactNeighborY="-13469">
        <dgm:presLayoutVars>
          <dgm:bulletEnabled val="1"/>
        </dgm:presLayoutVars>
      </dgm:prSet>
      <dgm:spPr/>
      <dgm:t>
        <a:bodyPr/>
        <a:lstStyle/>
        <a:p>
          <a:endParaRPr lang="en-US"/>
        </a:p>
      </dgm:t>
    </dgm:pt>
  </dgm:ptLst>
  <dgm:cxnLst>
    <dgm:cxn modelId="{FFC5F399-1F22-40C6-8D78-51391ABA7855}" srcId="{E1D5D21A-CE33-4BD7-8A2D-FD5A076EB3AC}" destId="{7B639579-1496-4897-A134-781B6EEE2805}" srcOrd="1" destOrd="0" parTransId="{9595D494-0F50-4F16-B2DE-7A5922DB30DF}" sibTransId="{08685502-7A55-4015-B0E3-E67572A232C2}"/>
    <dgm:cxn modelId="{3EC3B676-F1C3-48B1-AA96-A9117AE3CF7C}" type="presOf" srcId="{7B639579-1496-4897-A134-781B6EEE2805}" destId="{53CE5CFE-FFB5-41CA-9B4E-AAE10E407BFA}" srcOrd="0" destOrd="0" presId="urn:microsoft.com/office/officeart/2005/8/layout/arrow2"/>
    <dgm:cxn modelId="{F2CD1805-CDC5-4C4E-B5F7-8E4E0A1A320E}" srcId="{E1D5D21A-CE33-4BD7-8A2D-FD5A076EB3AC}" destId="{7AAC4765-69AA-43D5-B175-B19607C91998}" srcOrd="0" destOrd="0" parTransId="{77D8898D-C4DF-43A4-B1C2-E79742A12BBB}" sibTransId="{DFC7DA83-BB4F-435D-A021-A4EAB2142CC5}"/>
    <dgm:cxn modelId="{CBA4A8CA-46C4-410E-B069-2BBDB0D03920}" type="presOf" srcId="{7AAC4765-69AA-43D5-B175-B19607C91998}" destId="{65703803-E768-4080-91C0-878ECB654F50}" srcOrd="0" destOrd="0" presId="urn:microsoft.com/office/officeart/2005/8/layout/arrow2"/>
    <dgm:cxn modelId="{525CA71F-70FD-477F-8119-C2BD764E6F44}" type="presOf" srcId="{E1D5D21A-CE33-4BD7-8A2D-FD5A076EB3AC}" destId="{B41E2FEF-AD3E-4F5C-BCC2-0D81F0399190}" srcOrd="0" destOrd="0" presId="urn:microsoft.com/office/officeart/2005/8/layout/arrow2"/>
    <dgm:cxn modelId="{A8B0E78C-A519-4ACD-A091-2BF9CC645676}" type="presParOf" srcId="{B41E2FEF-AD3E-4F5C-BCC2-0D81F0399190}" destId="{BF2306B1-CD88-4133-8524-458C9B27BB5C}" srcOrd="0" destOrd="0" presId="urn:microsoft.com/office/officeart/2005/8/layout/arrow2"/>
    <dgm:cxn modelId="{90D44A43-1EDF-48E0-9A14-2A42BF2FB7AB}" type="presParOf" srcId="{B41E2FEF-AD3E-4F5C-BCC2-0D81F0399190}" destId="{83DB9D4C-0AEE-4828-855A-06223E898AEA}" srcOrd="1" destOrd="0" presId="urn:microsoft.com/office/officeart/2005/8/layout/arrow2"/>
    <dgm:cxn modelId="{0E586F08-9EBF-4545-9CBC-B61BE0358A15}" type="presParOf" srcId="{83DB9D4C-0AEE-4828-855A-06223E898AEA}" destId="{D950BF9E-F7F9-4A36-A8C7-357917797E43}" srcOrd="0" destOrd="0" presId="urn:microsoft.com/office/officeart/2005/8/layout/arrow2"/>
    <dgm:cxn modelId="{9534954B-D5E7-40ED-B6AF-B004FF516C45}" type="presParOf" srcId="{83DB9D4C-0AEE-4828-855A-06223E898AEA}" destId="{65703803-E768-4080-91C0-878ECB654F50}" srcOrd="1" destOrd="0" presId="urn:microsoft.com/office/officeart/2005/8/layout/arrow2"/>
    <dgm:cxn modelId="{768CC0DF-CB3B-4818-B18C-188A70CB54C4}" type="presParOf" srcId="{83DB9D4C-0AEE-4828-855A-06223E898AEA}" destId="{D0670AC2-4F49-4136-A9A9-D57CA2FA82E8}" srcOrd="2" destOrd="0" presId="urn:microsoft.com/office/officeart/2005/8/layout/arrow2"/>
    <dgm:cxn modelId="{C09E3164-4FFC-4F38-929D-55959DB10429}" type="presParOf" srcId="{83DB9D4C-0AEE-4828-855A-06223E898AEA}" destId="{53CE5CFE-FFB5-41CA-9B4E-AAE10E407BFA}" srcOrd="3"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B7C162-8E22-467C-8743-930B451B6EF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FBC15300-4D98-46B5-9404-67A473BE3EC1}">
      <dgm:prSet phldrT="[Text]"/>
      <dgm:spPr>
        <a:solidFill>
          <a:schemeClr val="accent2"/>
        </a:solidFill>
        <a:ln w="38100"/>
      </dgm:spPr>
      <dgm:t>
        <a:bodyPr/>
        <a:lstStyle/>
        <a:p>
          <a:r>
            <a:rPr lang="vi-VN" b="1" dirty="0" smtClean="0">
              <a:solidFill>
                <a:schemeClr val="tx1"/>
              </a:solidFill>
              <a:cs typeface="Arial" pitchFamily="34" charset="0"/>
            </a:rPr>
            <a:t>- Giao kết bằng </a:t>
          </a:r>
          <a:r>
            <a:rPr lang="vi-VN" b="1" dirty="0" smtClean="0">
              <a:solidFill>
                <a:srgbClr val="FF0000"/>
              </a:solidFill>
              <a:cs typeface="Arial" pitchFamily="34" charset="0"/>
            </a:rPr>
            <a:t>lời nói</a:t>
          </a:r>
          <a:endParaRPr lang="en-US" dirty="0"/>
        </a:p>
      </dgm:t>
    </dgm:pt>
    <dgm:pt modelId="{3D9F9A04-1808-425B-A5DA-D8EEAC570B51}" type="parTrans" cxnId="{342163A3-1F70-425A-AD01-175D99906BA7}">
      <dgm:prSet/>
      <dgm:spPr/>
      <dgm:t>
        <a:bodyPr/>
        <a:lstStyle/>
        <a:p>
          <a:endParaRPr lang="en-US"/>
        </a:p>
      </dgm:t>
    </dgm:pt>
    <dgm:pt modelId="{4483EF70-6A7F-4399-A7F9-613A60310C01}" type="sibTrans" cxnId="{342163A3-1F70-425A-AD01-175D99906BA7}">
      <dgm:prSet/>
      <dgm:spPr/>
      <dgm:t>
        <a:bodyPr/>
        <a:lstStyle/>
        <a:p>
          <a:endParaRPr lang="en-US"/>
        </a:p>
      </dgm:t>
    </dgm:pt>
    <dgm:pt modelId="{39C89CB1-D8F3-4544-8C9D-D077BC81E25E}">
      <dgm:prSet phldrT="[Text]">
        <dgm:style>
          <a:lnRef idx="2">
            <a:schemeClr val="accent4">
              <a:shade val="50000"/>
            </a:schemeClr>
          </a:lnRef>
          <a:fillRef idx="1">
            <a:schemeClr val="accent4"/>
          </a:fillRef>
          <a:effectRef idx="0">
            <a:schemeClr val="accent4"/>
          </a:effectRef>
          <a:fontRef idx="minor">
            <a:schemeClr val="lt1"/>
          </a:fontRef>
        </dgm:style>
      </dgm:prSet>
      <dgm:spPr>
        <a:ln/>
      </dgm:spPr>
      <dgm:t>
        <a:bodyPr/>
        <a:lstStyle/>
        <a:p>
          <a:r>
            <a:rPr lang="vi-VN" b="1" dirty="0" smtClean="0">
              <a:solidFill>
                <a:schemeClr val="tx1"/>
              </a:solidFill>
              <a:cs typeface="Arial" pitchFamily="34" charset="0"/>
            </a:rPr>
            <a:t>- Giao kết bằng </a:t>
          </a:r>
          <a:r>
            <a:rPr lang="en-US" b="1" dirty="0" err="1" smtClean="0">
              <a:solidFill>
                <a:srgbClr val="FF0000"/>
              </a:solidFill>
              <a:latin typeface="Arial" pitchFamily="34" charset="0"/>
              <a:cs typeface="Arial" pitchFamily="34" charset="0"/>
            </a:rPr>
            <a:t>văn</a:t>
          </a:r>
          <a:r>
            <a:rPr lang="en-US" b="1" dirty="0" smtClean="0">
              <a:solidFill>
                <a:srgbClr val="FF0000"/>
              </a:solidFill>
              <a:latin typeface="Arial" pitchFamily="34" charset="0"/>
              <a:cs typeface="Arial" pitchFamily="34" charset="0"/>
            </a:rPr>
            <a:t> </a:t>
          </a:r>
          <a:r>
            <a:rPr lang="en-US" b="1" dirty="0" err="1" smtClean="0">
              <a:solidFill>
                <a:srgbClr val="FF0000"/>
              </a:solidFill>
              <a:latin typeface="Arial" pitchFamily="34" charset="0"/>
              <a:cs typeface="Arial" pitchFamily="34" charset="0"/>
            </a:rPr>
            <a:t>bản</a:t>
          </a:r>
          <a:endParaRPr lang="en-US" dirty="0"/>
        </a:p>
      </dgm:t>
    </dgm:pt>
    <dgm:pt modelId="{8D00A9FB-5425-45DA-8A67-8768C87A629C}" type="parTrans" cxnId="{C176D52A-3C78-43C2-BBAB-44C44443D067}">
      <dgm:prSet/>
      <dgm:spPr/>
      <dgm:t>
        <a:bodyPr/>
        <a:lstStyle/>
        <a:p>
          <a:endParaRPr lang="en-US"/>
        </a:p>
      </dgm:t>
    </dgm:pt>
    <dgm:pt modelId="{36D166BB-F206-4A98-A440-DEA6C6CF06BC}" type="sibTrans" cxnId="{C176D52A-3C78-43C2-BBAB-44C44443D067}">
      <dgm:prSet/>
      <dgm:spPr/>
      <dgm:t>
        <a:bodyPr/>
        <a:lstStyle/>
        <a:p>
          <a:endParaRPr lang="en-US"/>
        </a:p>
      </dgm:t>
    </dgm:pt>
    <dgm:pt modelId="{2A5DF1B6-67F7-49F8-8A2A-6A22D72D4829}" type="pres">
      <dgm:prSet presAssocID="{A8B7C162-8E22-467C-8743-930B451B6EF3}" presName="Name0" presStyleCnt="0">
        <dgm:presLayoutVars>
          <dgm:chMax val="7"/>
          <dgm:chPref val="7"/>
          <dgm:dir/>
        </dgm:presLayoutVars>
      </dgm:prSet>
      <dgm:spPr/>
      <dgm:t>
        <a:bodyPr/>
        <a:lstStyle/>
        <a:p>
          <a:endParaRPr lang="en-US"/>
        </a:p>
      </dgm:t>
    </dgm:pt>
    <dgm:pt modelId="{4A9191B3-60E2-4263-9C66-10333495F43C}" type="pres">
      <dgm:prSet presAssocID="{A8B7C162-8E22-467C-8743-930B451B6EF3}" presName="Name1" presStyleCnt="0"/>
      <dgm:spPr/>
    </dgm:pt>
    <dgm:pt modelId="{402DF58F-DBBB-4289-9328-0699A47668E3}" type="pres">
      <dgm:prSet presAssocID="{A8B7C162-8E22-467C-8743-930B451B6EF3}" presName="cycle" presStyleCnt="0"/>
      <dgm:spPr/>
    </dgm:pt>
    <dgm:pt modelId="{12C16257-AAC5-48BA-921F-934AB7B64D74}" type="pres">
      <dgm:prSet presAssocID="{A8B7C162-8E22-467C-8743-930B451B6EF3}" presName="srcNode" presStyleLbl="node1" presStyleIdx="0" presStyleCnt="2"/>
      <dgm:spPr/>
    </dgm:pt>
    <dgm:pt modelId="{FB2DA7A4-CFD1-4C70-A9EC-736D120F5296}" type="pres">
      <dgm:prSet presAssocID="{A8B7C162-8E22-467C-8743-930B451B6EF3}" presName="conn" presStyleLbl="parChTrans1D2" presStyleIdx="0" presStyleCnt="1"/>
      <dgm:spPr/>
      <dgm:t>
        <a:bodyPr/>
        <a:lstStyle/>
        <a:p>
          <a:endParaRPr lang="en-US"/>
        </a:p>
      </dgm:t>
    </dgm:pt>
    <dgm:pt modelId="{CAD54FA3-635B-4B76-9399-141272A3CF61}" type="pres">
      <dgm:prSet presAssocID="{A8B7C162-8E22-467C-8743-930B451B6EF3}" presName="extraNode" presStyleLbl="node1" presStyleIdx="0" presStyleCnt="2"/>
      <dgm:spPr/>
    </dgm:pt>
    <dgm:pt modelId="{6E7181B4-7A19-4107-AD6A-54491BDCA0BB}" type="pres">
      <dgm:prSet presAssocID="{A8B7C162-8E22-467C-8743-930B451B6EF3}" presName="dstNode" presStyleLbl="node1" presStyleIdx="0" presStyleCnt="2"/>
      <dgm:spPr/>
    </dgm:pt>
    <dgm:pt modelId="{38CBCCFD-A287-4B2F-BCFD-BBFBA14E5982}" type="pres">
      <dgm:prSet presAssocID="{FBC15300-4D98-46B5-9404-67A473BE3EC1}" presName="text_1" presStyleLbl="node1" presStyleIdx="0" presStyleCnt="2" custScaleX="98101" custLinFactNeighborX="-1834" custLinFactNeighborY="-4216">
        <dgm:presLayoutVars>
          <dgm:bulletEnabled val="1"/>
        </dgm:presLayoutVars>
      </dgm:prSet>
      <dgm:spPr/>
      <dgm:t>
        <a:bodyPr/>
        <a:lstStyle/>
        <a:p>
          <a:endParaRPr lang="en-US"/>
        </a:p>
      </dgm:t>
    </dgm:pt>
    <dgm:pt modelId="{377EB807-D77A-4FB4-9487-6556049A319C}" type="pres">
      <dgm:prSet presAssocID="{FBC15300-4D98-46B5-9404-67A473BE3EC1}" presName="accent_1" presStyleCnt="0"/>
      <dgm:spPr/>
    </dgm:pt>
    <dgm:pt modelId="{C0C42E1C-E2A0-46A7-BDE0-2AC681185F8F}" type="pres">
      <dgm:prSet presAssocID="{FBC15300-4D98-46B5-9404-67A473BE3EC1}" presName="accentRepeatNode" presStyleLbl="solidFgAcc1" presStyleIdx="0" presStyleCnt="2"/>
      <dgm:spPr>
        <a:solidFill>
          <a:schemeClr val="bg1">
            <a:lumMod val="95000"/>
          </a:schemeClr>
        </a:solidFill>
        <a:ln w="38100"/>
      </dgm:spPr>
    </dgm:pt>
    <dgm:pt modelId="{CEDADE83-78C2-4E4C-B08A-7800905314F6}" type="pres">
      <dgm:prSet presAssocID="{39C89CB1-D8F3-4544-8C9D-D077BC81E25E}" presName="text_2" presStyleLbl="node1" presStyleIdx="1" presStyleCnt="2" custScaleX="98101" custLinFactNeighborX="-1834" custLinFactNeighborY="-4216">
        <dgm:presLayoutVars>
          <dgm:bulletEnabled val="1"/>
        </dgm:presLayoutVars>
      </dgm:prSet>
      <dgm:spPr/>
      <dgm:t>
        <a:bodyPr/>
        <a:lstStyle/>
        <a:p>
          <a:endParaRPr lang="en-US"/>
        </a:p>
      </dgm:t>
    </dgm:pt>
    <dgm:pt modelId="{98C1A95C-76DE-4D24-A1EF-EAFD7DB95A90}" type="pres">
      <dgm:prSet presAssocID="{39C89CB1-D8F3-4544-8C9D-D077BC81E25E}" presName="accent_2" presStyleCnt="0"/>
      <dgm:spPr/>
    </dgm:pt>
    <dgm:pt modelId="{6C7132BB-DDB5-417C-9607-89D238132658}" type="pres">
      <dgm:prSet presAssocID="{39C89CB1-D8F3-4544-8C9D-D077BC81E25E}" presName="accentRepeatNode" presStyleLbl="solidFgAcc1" presStyleIdx="1" presStyleCnt="2"/>
      <dgm:spPr>
        <a:solidFill>
          <a:schemeClr val="bg1">
            <a:lumMod val="95000"/>
          </a:schemeClr>
        </a:solidFill>
        <a:ln w="38100"/>
      </dgm:spPr>
    </dgm:pt>
  </dgm:ptLst>
  <dgm:cxnLst>
    <dgm:cxn modelId="{A55F5957-D4CB-4B05-8A1D-42E6412CFF1E}" type="presOf" srcId="{4483EF70-6A7F-4399-A7F9-613A60310C01}" destId="{FB2DA7A4-CFD1-4C70-A9EC-736D120F5296}" srcOrd="0" destOrd="0" presId="urn:microsoft.com/office/officeart/2008/layout/VerticalCurvedList"/>
    <dgm:cxn modelId="{C176D52A-3C78-43C2-BBAB-44C44443D067}" srcId="{A8B7C162-8E22-467C-8743-930B451B6EF3}" destId="{39C89CB1-D8F3-4544-8C9D-D077BC81E25E}" srcOrd="1" destOrd="0" parTransId="{8D00A9FB-5425-45DA-8A67-8768C87A629C}" sibTransId="{36D166BB-F206-4A98-A440-DEA6C6CF06BC}"/>
    <dgm:cxn modelId="{9DED2587-FDC9-4432-971C-0F720A49BC8D}" type="presOf" srcId="{A8B7C162-8E22-467C-8743-930B451B6EF3}" destId="{2A5DF1B6-67F7-49F8-8A2A-6A22D72D4829}" srcOrd="0" destOrd="0" presId="urn:microsoft.com/office/officeart/2008/layout/VerticalCurvedList"/>
    <dgm:cxn modelId="{78B749B5-FB67-47E6-890E-1D98C6CC60DD}" type="presOf" srcId="{FBC15300-4D98-46B5-9404-67A473BE3EC1}" destId="{38CBCCFD-A287-4B2F-BCFD-BBFBA14E5982}" srcOrd="0" destOrd="0" presId="urn:microsoft.com/office/officeart/2008/layout/VerticalCurvedList"/>
    <dgm:cxn modelId="{D96A483C-C5FD-48DC-A313-876BB17A97C9}" type="presOf" srcId="{39C89CB1-D8F3-4544-8C9D-D077BC81E25E}" destId="{CEDADE83-78C2-4E4C-B08A-7800905314F6}" srcOrd="0" destOrd="0" presId="urn:microsoft.com/office/officeart/2008/layout/VerticalCurvedList"/>
    <dgm:cxn modelId="{342163A3-1F70-425A-AD01-175D99906BA7}" srcId="{A8B7C162-8E22-467C-8743-930B451B6EF3}" destId="{FBC15300-4D98-46B5-9404-67A473BE3EC1}" srcOrd="0" destOrd="0" parTransId="{3D9F9A04-1808-425B-A5DA-D8EEAC570B51}" sibTransId="{4483EF70-6A7F-4399-A7F9-613A60310C01}"/>
    <dgm:cxn modelId="{ED903A80-B63A-43C5-9004-5E88199B89B7}" type="presParOf" srcId="{2A5DF1B6-67F7-49F8-8A2A-6A22D72D4829}" destId="{4A9191B3-60E2-4263-9C66-10333495F43C}" srcOrd="0" destOrd="0" presId="urn:microsoft.com/office/officeart/2008/layout/VerticalCurvedList"/>
    <dgm:cxn modelId="{001A90F5-8BB1-4D83-A95D-56B6A8BCEAC9}" type="presParOf" srcId="{4A9191B3-60E2-4263-9C66-10333495F43C}" destId="{402DF58F-DBBB-4289-9328-0699A47668E3}" srcOrd="0" destOrd="0" presId="urn:microsoft.com/office/officeart/2008/layout/VerticalCurvedList"/>
    <dgm:cxn modelId="{9AE62FCC-D3E0-4B7A-994D-4CAAD8D70C59}" type="presParOf" srcId="{402DF58F-DBBB-4289-9328-0699A47668E3}" destId="{12C16257-AAC5-48BA-921F-934AB7B64D74}" srcOrd="0" destOrd="0" presId="urn:microsoft.com/office/officeart/2008/layout/VerticalCurvedList"/>
    <dgm:cxn modelId="{BCBB94FC-E488-43F5-81DD-1548DA9362F3}" type="presParOf" srcId="{402DF58F-DBBB-4289-9328-0699A47668E3}" destId="{FB2DA7A4-CFD1-4C70-A9EC-736D120F5296}" srcOrd="1" destOrd="0" presId="urn:microsoft.com/office/officeart/2008/layout/VerticalCurvedList"/>
    <dgm:cxn modelId="{5D142054-CC20-44B8-AB7B-CE3C3C69629E}" type="presParOf" srcId="{402DF58F-DBBB-4289-9328-0699A47668E3}" destId="{CAD54FA3-635B-4B76-9399-141272A3CF61}" srcOrd="2" destOrd="0" presId="urn:microsoft.com/office/officeart/2008/layout/VerticalCurvedList"/>
    <dgm:cxn modelId="{30119567-6E6E-4FE4-BA35-445F36A8CE37}" type="presParOf" srcId="{402DF58F-DBBB-4289-9328-0699A47668E3}" destId="{6E7181B4-7A19-4107-AD6A-54491BDCA0BB}" srcOrd="3" destOrd="0" presId="urn:microsoft.com/office/officeart/2008/layout/VerticalCurvedList"/>
    <dgm:cxn modelId="{F2762EFE-5B40-43C5-8BF9-5F04915013EA}" type="presParOf" srcId="{4A9191B3-60E2-4263-9C66-10333495F43C}" destId="{38CBCCFD-A287-4B2F-BCFD-BBFBA14E5982}" srcOrd="1" destOrd="0" presId="urn:microsoft.com/office/officeart/2008/layout/VerticalCurvedList"/>
    <dgm:cxn modelId="{00D6CE5A-816A-4C56-A6A5-9C04DE9BF8B7}" type="presParOf" srcId="{4A9191B3-60E2-4263-9C66-10333495F43C}" destId="{377EB807-D77A-4FB4-9487-6556049A319C}" srcOrd="2" destOrd="0" presId="urn:microsoft.com/office/officeart/2008/layout/VerticalCurvedList"/>
    <dgm:cxn modelId="{FFB4A7E8-B980-4729-8E4F-C94D53BF07AA}" type="presParOf" srcId="{377EB807-D77A-4FB4-9487-6556049A319C}" destId="{C0C42E1C-E2A0-46A7-BDE0-2AC681185F8F}" srcOrd="0" destOrd="0" presId="urn:microsoft.com/office/officeart/2008/layout/VerticalCurvedList"/>
    <dgm:cxn modelId="{A2D73A73-25EE-49C0-9FDE-7E22927215D0}" type="presParOf" srcId="{4A9191B3-60E2-4263-9C66-10333495F43C}" destId="{CEDADE83-78C2-4E4C-B08A-7800905314F6}" srcOrd="3" destOrd="0" presId="urn:microsoft.com/office/officeart/2008/layout/VerticalCurvedList"/>
    <dgm:cxn modelId="{AD27A62B-FBBA-41F7-B462-D2D4AC781446}" type="presParOf" srcId="{4A9191B3-60E2-4263-9C66-10333495F43C}" destId="{98C1A95C-76DE-4D24-A1EF-EAFD7DB95A90}" srcOrd="4" destOrd="0" presId="urn:microsoft.com/office/officeart/2008/layout/VerticalCurvedList"/>
    <dgm:cxn modelId="{CFD86845-B7DF-49CA-864C-F93E5DAF480F}" type="presParOf" srcId="{98C1A95C-76DE-4D24-A1EF-EAFD7DB95A90}" destId="{6C7132BB-DDB5-417C-9607-89D238132658}"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C6FB294-918B-4361-82DA-CB06F4A6F92C}" type="doc">
      <dgm:prSet loTypeId="urn:microsoft.com/office/officeart/2005/8/layout/radial4" loCatId="relationship" qsTypeId="urn:microsoft.com/office/officeart/2005/8/quickstyle/3d2" qsCatId="3D" csTypeId="urn:microsoft.com/office/officeart/2005/8/colors/colorful4" csCatId="colorful" phldr="1"/>
      <dgm:spPr/>
      <dgm:t>
        <a:bodyPr/>
        <a:lstStyle/>
        <a:p>
          <a:endParaRPr lang="en-US"/>
        </a:p>
      </dgm:t>
    </dgm:pt>
    <dgm:pt modelId="{3A84AAB8-3139-4088-97CC-B1D04B753A07}">
      <dgm:prSet phldrT="[Text]" phldr="1"/>
      <dgm:spPr/>
      <dgm:t>
        <a:bodyPr/>
        <a:lstStyle/>
        <a:p>
          <a:endParaRPr lang="en-US" dirty="0"/>
        </a:p>
      </dgm:t>
    </dgm:pt>
    <dgm:pt modelId="{4CFC2304-C850-4986-9CD2-CE65239DA995}" type="sibTrans" cxnId="{1D095E14-A40B-4EC7-B1E6-63A21403BBE2}">
      <dgm:prSet/>
      <dgm:spPr/>
      <dgm:t>
        <a:bodyPr/>
        <a:lstStyle/>
        <a:p>
          <a:endParaRPr lang="en-US"/>
        </a:p>
      </dgm:t>
    </dgm:pt>
    <dgm:pt modelId="{9EAB8709-7966-4528-91C3-8F0638009D28}" type="parTrans" cxnId="{1D095E14-A40B-4EC7-B1E6-63A21403BBE2}">
      <dgm:prSet/>
      <dgm:spPr/>
      <dgm:t>
        <a:bodyPr/>
        <a:lstStyle/>
        <a:p>
          <a:endParaRPr lang="en-US"/>
        </a:p>
      </dgm:t>
    </dgm:pt>
    <dgm:pt modelId="{8528CD58-32E8-4510-8A9E-1524572F5319}">
      <dgm:prSet phldrT="[Text]" phldr="1"/>
      <dgm:spPr/>
      <dgm:t>
        <a:bodyPr/>
        <a:lstStyle/>
        <a:p>
          <a:endParaRPr lang="en-US" dirty="0"/>
        </a:p>
      </dgm:t>
    </dgm:pt>
    <dgm:pt modelId="{5A60B505-99EE-436A-82F8-DA52DCED3873}" type="sibTrans" cxnId="{FC578DB7-A5E6-417F-B4D7-B650AB1D8363}">
      <dgm:prSet/>
      <dgm:spPr/>
      <dgm:t>
        <a:bodyPr/>
        <a:lstStyle/>
        <a:p>
          <a:endParaRPr lang="en-US"/>
        </a:p>
      </dgm:t>
    </dgm:pt>
    <dgm:pt modelId="{6C21ED95-6F4C-45B6-B4BF-DA59CF72D29A}" type="parTrans" cxnId="{FC578DB7-A5E6-417F-B4D7-B650AB1D8363}">
      <dgm:prSet/>
      <dgm:spPr/>
      <dgm:t>
        <a:bodyPr/>
        <a:lstStyle/>
        <a:p>
          <a:endParaRPr lang="en-US"/>
        </a:p>
      </dgm:t>
    </dgm:pt>
    <dgm:pt modelId="{1541032A-6882-42FD-A619-3442F12A6331}">
      <dgm:prSet phldrT="[Text]"/>
      <dgm:spPr/>
      <dgm:t>
        <a:bodyPr/>
        <a:lstStyle/>
        <a:p>
          <a:endParaRPr lang="en-US" dirty="0"/>
        </a:p>
      </dgm:t>
    </dgm:pt>
    <dgm:pt modelId="{AB9CF8C7-51AC-4489-B373-14C617023AF1}" type="sibTrans" cxnId="{5037B478-6082-4B03-BFFF-E916ACCA29D9}">
      <dgm:prSet/>
      <dgm:spPr/>
      <dgm:t>
        <a:bodyPr/>
        <a:lstStyle/>
        <a:p>
          <a:endParaRPr lang="en-US"/>
        </a:p>
      </dgm:t>
    </dgm:pt>
    <dgm:pt modelId="{5E2F96E4-BBE6-45E9-AD7C-3C8607153666}" type="parTrans" cxnId="{5037B478-6082-4B03-BFFF-E916ACCA29D9}">
      <dgm:prSet/>
      <dgm:spPr/>
      <dgm:t>
        <a:bodyPr/>
        <a:lstStyle/>
        <a:p>
          <a:endParaRPr lang="en-US"/>
        </a:p>
      </dgm:t>
    </dgm:pt>
    <dgm:pt modelId="{ED5D7215-02D1-4A41-94FD-407833B7BF07}">
      <dgm:prSet phldrT="[Text]"/>
      <dgm:spPr>
        <a:solidFill>
          <a:schemeClr val="bg2">
            <a:lumMod val="90000"/>
          </a:schemeClr>
        </a:solidFill>
      </dgm:spPr>
      <dgm:t>
        <a:bodyPr/>
        <a:lstStyle/>
        <a:p>
          <a:r>
            <a:rPr lang="vi-VN" b="1" dirty="0" smtClean="0">
              <a:solidFill>
                <a:schemeClr val="tx1"/>
              </a:solidFill>
              <a:cs typeface="Arial" pitchFamily="34" charset="0"/>
            </a:rPr>
            <a:t>hoặc đối với lao động </a:t>
          </a:r>
          <a:r>
            <a:rPr lang="vi-VN" b="1" dirty="0" smtClean="0">
              <a:solidFill>
                <a:srgbClr val="FF0000"/>
              </a:solidFill>
              <a:cs typeface="Arial" pitchFamily="34" charset="0"/>
            </a:rPr>
            <a:t>giúp việc gia đình</a:t>
          </a:r>
          <a:r>
            <a:rPr lang="vi-VN" b="1" dirty="0" smtClean="0">
              <a:solidFill>
                <a:schemeClr val="tx1"/>
              </a:solidFill>
              <a:cs typeface="Arial" pitchFamily="34" charset="0"/>
            </a:rPr>
            <a:t>.</a:t>
          </a:r>
          <a:endParaRPr lang="en-US" b="1" dirty="0">
            <a:latin typeface="Arial" pitchFamily="34" charset="0"/>
            <a:cs typeface="Arial" pitchFamily="34" charset="0"/>
          </a:endParaRPr>
        </a:p>
      </dgm:t>
    </dgm:pt>
    <dgm:pt modelId="{259D579F-D95F-4E4D-A41C-7FFF3F2168AF}">
      <dgm:prSet phldrT="[Text]">
        <dgm:style>
          <a:lnRef idx="3">
            <a:schemeClr val="lt1"/>
          </a:lnRef>
          <a:fillRef idx="1">
            <a:schemeClr val="dk1"/>
          </a:fillRef>
          <a:effectRef idx="1">
            <a:schemeClr val="dk1"/>
          </a:effectRef>
          <a:fontRef idx="minor">
            <a:schemeClr val="lt1"/>
          </a:fontRef>
        </dgm:style>
      </dgm:prSet>
      <dgm:spPr>
        <a:solidFill>
          <a:schemeClr val="accent4"/>
        </a:solidFill>
      </dgm:spPr>
      <dgm:t>
        <a:bodyPr/>
        <a:lstStyle/>
        <a:p>
          <a:r>
            <a:rPr lang="vi-VN" b="1" dirty="0" smtClean="0">
              <a:solidFill>
                <a:schemeClr val="tx1"/>
              </a:solidFill>
              <a:cs typeface="Arial" pitchFamily="34" charset="0"/>
            </a:rPr>
            <a:t>áp dụng cho những công việc có tính chất </a:t>
          </a:r>
          <a:r>
            <a:rPr lang="vi-VN" b="1" dirty="0" smtClean="0">
              <a:solidFill>
                <a:srgbClr val="FF0000"/>
              </a:solidFill>
              <a:cs typeface="Arial" pitchFamily="34" charset="0"/>
            </a:rPr>
            <a:t>tạm thời </a:t>
          </a:r>
          <a:r>
            <a:rPr lang="vi-VN" b="1" dirty="0" smtClean="0">
              <a:solidFill>
                <a:schemeClr val="tx1"/>
              </a:solidFill>
              <a:cs typeface="Arial" pitchFamily="34" charset="0"/>
            </a:rPr>
            <a:t>mà thời hạn </a:t>
          </a:r>
          <a:r>
            <a:rPr lang="vi-VN" b="1" dirty="0" smtClean="0">
              <a:solidFill>
                <a:srgbClr val="FF0000"/>
              </a:solidFill>
              <a:cs typeface="Arial" pitchFamily="34" charset="0"/>
            </a:rPr>
            <a:t>dưới </a:t>
          </a:r>
          <a:r>
            <a:rPr lang="en-US" b="1" dirty="0" smtClean="0">
              <a:solidFill>
                <a:srgbClr val="FF0000"/>
              </a:solidFill>
              <a:cs typeface="Arial" pitchFamily="34" charset="0"/>
            </a:rPr>
            <a:t>1</a:t>
          </a:r>
          <a:r>
            <a:rPr lang="vi-VN" b="1" dirty="0" smtClean="0">
              <a:solidFill>
                <a:srgbClr val="FF0000"/>
              </a:solidFill>
              <a:cs typeface="Arial" pitchFamily="34" charset="0"/>
            </a:rPr>
            <a:t> tháng</a:t>
          </a:r>
          <a:endParaRPr lang="en-US" b="1" dirty="0">
            <a:latin typeface="Arial" pitchFamily="34" charset="0"/>
            <a:cs typeface="Arial" pitchFamily="34" charset="0"/>
          </a:endParaRPr>
        </a:p>
      </dgm:t>
    </dgm:pt>
    <dgm:pt modelId="{7F4B1B49-B0DD-4291-9DEA-D880192BDF21}">
      <dgm:prSet phldrT="[Text]"/>
      <dgm:spPr>
        <a:solidFill>
          <a:schemeClr val="bg1">
            <a:lumMod val="85000"/>
          </a:schemeClr>
        </a:solidFill>
      </dgm:spPr>
      <dgm:t>
        <a:bodyPr/>
        <a:lstStyle/>
        <a:p>
          <a:r>
            <a:rPr lang="vi-VN" b="1" dirty="0" smtClean="0">
              <a:solidFill>
                <a:schemeClr val="tx1"/>
              </a:solidFill>
              <a:cs typeface="Arial" pitchFamily="34" charset="0"/>
            </a:rPr>
            <a:t>Giao kết bằng </a:t>
          </a:r>
          <a:r>
            <a:rPr lang="vi-VN" b="1" dirty="0" smtClean="0">
              <a:solidFill>
                <a:srgbClr val="FF0000"/>
              </a:solidFill>
              <a:cs typeface="Arial" pitchFamily="34" charset="0"/>
            </a:rPr>
            <a:t>lời nói</a:t>
          </a:r>
          <a:endParaRPr lang="en-US" b="1" dirty="0">
            <a:latin typeface="Arial" pitchFamily="34" charset="0"/>
            <a:cs typeface="Arial" pitchFamily="34" charset="0"/>
          </a:endParaRPr>
        </a:p>
      </dgm:t>
    </dgm:pt>
    <dgm:pt modelId="{C8DCB2E5-9937-45CA-B62D-BC85F8863019}" type="sibTrans" cxnId="{66E6CFDE-AD62-4DF3-8434-C90EF2EE4673}">
      <dgm:prSet/>
      <dgm:spPr/>
      <dgm:t>
        <a:bodyPr/>
        <a:lstStyle/>
        <a:p>
          <a:endParaRPr lang="en-US"/>
        </a:p>
      </dgm:t>
    </dgm:pt>
    <dgm:pt modelId="{0B2FCAAE-FC48-4217-BBFE-17AAF5CDF063}" type="parTrans" cxnId="{66E6CFDE-AD62-4DF3-8434-C90EF2EE4673}">
      <dgm:prSet/>
      <dgm:spPr/>
      <dgm:t>
        <a:bodyPr/>
        <a:lstStyle/>
        <a:p>
          <a:endParaRPr lang="en-US"/>
        </a:p>
      </dgm:t>
    </dgm:pt>
    <dgm:pt modelId="{31B15EB2-0672-4255-A0A3-0229D6C5CD2A}" type="sibTrans" cxnId="{6ABAF778-8FB6-472F-B914-FC1D06929DBA}">
      <dgm:prSet/>
      <dgm:spPr/>
      <dgm:t>
        <a:bodyPr/>
        <a:lstStyle/>
        <a:p>
          <a:endParaRPr lang="en-US"/>
        </a:p>
      </dgm:t>
    </dgm:pt>
    <dgm:pt modelId="{90225078-B1CB-4E43-B029-B0FECE99F1EC}" type="parTrans" cxnId="{6ABAF778-8FB6-472F-B914-FC1D06929DBA}">
      <dgm:prSet/>
      <dgm:spPr/>
      <dgm:t>
        <a:bodyPr/>
        <a:lstStyle/>
        <a:p>
          <a:endParaRPr lang="en-US"/>
        </a:p>
      </dgm:t>
    </dgm:pt>
    <dgm:pt modelId="{59EEEC46-BE10-4EAA-A28C-1E182252BB9C}" type="sibTrans" cxnId="{2B4B88CC-FD3A-4790-94E4-6267927B00A6}">
      <dgm:prSet/>
      <dgm:spPr/>
      <dgm:t>
        <a:bodyPr/>
        <a:lstStyle/>
        <a:p>
          <a:endParaRPr lang="en-US"/>
        </a:p>
      </dgm:t>
    </dgm:pt>
    <dgm:pt modelId="{965BF770-1B9C-4E36-A23C-CFDF218C05A1}" type="parTrans" cxnId="{2B4B88CC-FD3A-4790-94E4-6267927B00A6}">
      <dgm:prSet/>
      <dgm:spPr>
        <a:solidFill>
          <a:schemeClr val="accent1">
            <a:lumMod val="40000"/>
            <a:lumOff val="60000"/>
          </a:schemeClr>
        </a:solidFill>
      </dgm:spPr>
      <dgm:t>
        <a:bodyPr/>
        <a:lstStyle/>
        <a:p>
          <a:endParaRPr lang="en-US"/>
        </a:p>
      </dgm:t>
    </dgm:pt>
    <dgm:pt modelId="{6434B457-9A96-4A53-B949-0EF24B3D7B61}" type="pres">
      <dgm:prSet presAssocID="{9C6FB294-918B-4361-82DA-CB06F4A6F92C}" presName="cycle" presStyleCnt="0">
        <dgm:presLayoutVars>
          <dgm:chMax val="1"/>
          <dgm:dir/>
          <dgm:animLvl val="ctr"/>
          <dgm:resizeHandles val="exact"/>
        </dgm:presLayoutVars>
      </dgm:prSet>
      <dgm:spPr/>
      <dgm:t>
        <a:bodyPr/>
        <a:lstStyle/>
        <a:p>
          <a:endParaRPr lang="en-US"/>
        </a:p>
      </dgm:t>
    </dgm:pt>
    <dgm:pt modelId="{FE3A8BB6-73EB-4CDA-8572-AC718C9CB8E6}" type="pres">
      <dgm:prSet presAssocID="{7F4B1B49-B0DD-4291-9DEA-D880192BDF21}" presName="centerShape" presStyleLbl="node0" presStyleIdx="0" presStyleCnt="1" custScaleX="142862" custScaleY="66926" custLinFactNeighborY="1917"/>
      <dgm:spPr/>
      <dgm:t>
        <a:bodyPr/>
        <a:lstStyle/>
        <a:p>
          <a:endParaRPr lang="en-US"/>
        </a:p>
      </dgm:t>
    </dgm:pt>
    <dgm:pt modelId="{52909C81-0850-416F-B4CF-FBE58D08B452}" type="pres">
      <dgm:prSet presAssocID="{965BF770-1B9C-4E36-A23C-CFDF218C05A1}" presName="parTrans" presStyleLbl="bgSibTrans2D1" presStyleIdx="0" presStyleCnt="2" custLinFactNeighborY="16168"/>
      <dgm:spPr/>
      <dgm:t>
        <a:bodyPr/>
        <a:lstStyle/>
        <a:p>
          <a:endParaRPr lang="en-US"/>
        </a:p>
      </dgm:t>
    </dgm:pt>
    <dgm:pt modelId="{55A45831-9E35-4997-A9FC-13EA07BB7CBF}" type="pres">
      <dgm:prSet presAssocID="{259D579F-D95F-4E4D-A41C-7FFF3F2168AF}" presName="node" presStyleLbl="node1" presStyleIdx="0" presStyleCnt="2" custScaleX="137948" custScaleY="114292" custRadScaleRad="96672" custRadScaleInc="10796">
        <dgm:presLayoutVars>
          <dgm:bulletEnabled val="1"/>
        </dgm:presLayoutVars>
      </dgm:prSet>
      <dgm:spPr/>
      <dgm:t>
        <a:bodyPr/>
        <a:lstStyle/>
        <a:p>
          <a:endParaRPr lang="en-US"/>
        </a:p>
      </dgm:t>
    </dgm:pt>
    <dgm:pt modelId="{4FAC11FB-1E93-4D8B-8370-900B11322D64}" type="pres">
      <dgm:prSet presAssocID="{90225078-B1CB-4E43-B029-B0FECE99F1EC}" presName="parTrans" presStyleLbl="bgSibTrans2D1" presStyleIdx="1" presStyleCnt="2" custLinFactNeighborY="14147"/>
      <dgm:spPr/>
      <dgm:t>
        <a:bodyPr/>
        <a:lstStyle/>
        <a:p>
          <a:endParaRPr lang="en-US"/>
        </a:p>
      </dgm:t>
    </dgm:pt>
    <dgm:pt modelId="{CFA1C010-042C-4F5C-8DD2-8065C47E07B5}" type="pres">
      <dgm:prSet presAssocID="{ED5D7215-02D1-4A41-94FD-407833B7BF07}" presName="node" presStyleLbl="node1" presStyleIdx="1" presStyleCnt="2" custScaleX="136313" custScaleY="113521" custRadScaleRad="95707" custRadScaleInc="-8493">
        <dgm:presLayoutVars>
          <dgm:bulletEnabled val="1"/>
        </dgm:presLayoutVars>
      </dgm:prSet>
      <dgm:spPr/>
      <dgm:t>
        <a:bodyPr/>
        <a:lstStyle/>
        <a:p>
          <a:endParaRPr lang="en-US"/>
        </a:p>
      </dgm:t>
    </dgm:pt>
  </dgm:ptLst>
  <dgm:cxnLst>
    <dgm:cxn modelId="{6ABAF778-8FB6-472F-B914-FC1D06929DBA}" srcId="{7F4B1B49-B0DD-4291-9DEA-D880192BDF21}" destId="{ED5D7215-02D1-4A41-94FD-407833B7BF07}" srcOrd="1" destOrd="0" parTransId="{90225078-B1CB-4E43-B029-B0FECE99F1EC}" sibTransId="{31B15EB2-0672-4255-A0A3-0229D6C5CD2A}"/>
    <dgm:cxn modelId="{A35DDCF3-5303-4E38-8893-7321DC086966}" type="presOf" srcId="{9C6FB294-918B-4361-82DA-CB06F4A6F92C}" destId="{6434B457-9A96-4A53-B949-0EF24B3D7B61}" srcOrd="0" destOrd="0" presId="urn:microsoft.com/office/officeart/2005/8/layout/radial4"/>
    <dgm:cxn modelId="{3A7B25D7-F1F8-4175-8184-A6B0E6C1A5EE}" type="presOf" srcId="{259D579F-D95F-4E4D-A41C-7FFF3F2168AF}" destId="{55A45831-9E35-4997-A9FC-13EA07BB7CBF}" srcOrd="0" destOrd="0" presId="urn:microsoft.com/office/officeart/2005/8/layout/radial4"/>
    <dgm:cxn modelId="{8A5C0924-D51C-4419-89DA-F97AD1F64B5A}" type="presOf" srcId="{965BF770-1B9C-4E36-A23C-CFDF218C05A1}" destId="{52909C81-0850-416F-B4CF-FBE58D08B452}" srcOrd="0" destOrd="0" presId="urn:microsoft.com/office/officeart/2005/8/layout/radial4"/>
    <dgm:cxn modelId="{1D095E14-A40B-4EC7-B1E6-63A21403BBE2}" srcId="{9C6FB294-918B-4361-82DA-CB06F4A6F92C}" destId="{3A84AAB8-3139-4088-97CC-B1D04B753A07}" srcOrd="3" destOrd="0" parTransId="{9EAB8709-7966-4528-91C3-8F0638009D28}" sibTransId="{4CFC2304-C850-4986-9CD2-CE65239DA995}"/>
    <dgm:cxn modelId="{663599DC-0CC1-4D4B-A0D3-C5B573F713D5}" type="presOf" srcId="{90225078-B1CB-4E43-B029-B0FECE99F1EC}" destId="{4FAC11FB-1E93-4D8B-8370-900B11322D64}" srcOrd="0" destOrd="0" presId="urn:microsoft.com/office/officeart/2005/8/layout/radial4"/>
    <dgm:cxn modelId="{0B925273-D85E-45E1-8B97-4A63B1C254F2}" type="presOf" srcId="{7F4B1B49-B0DD-4291-9DEA-D880192BDF21}" destId="{FE3A8BB6-73EB-4CDA-8572-AC718C9CB8E6}" srcOrd="0" destOrd="0" presId="urn:microsoft.com/office/officeart/2005/8/layout/radial4"/>
    <dgm:cxn modelId="{14CEF7FD-B1B7-4CF8-81EC-960BFA07D280}" type="presOf" srcId="{ED5D7215-02D1-4A41-94FD-407833B7BF07}" destId="{CFA1C010-042C-4F5C-8DD2-8065C47E07B5}" srcOrd="0" destOrd="0" presId="urn:microsoft.com/office/officeart/2005/8/layout/radial4"/>
    <dgm:cxn modelId="{66E6CFDE-AD62-4DF3-8434-C90EF2EE4673}" srcId="{9C6FB294-918B-4361-82DA-CB06F4A6F92C}" destId="{7F4B1B49-B0DD-4291-9DEA-D880192BDF21}" srcOrd="0" destOrd="0" parTransId="{0B2FCAAE-FC48-4217-BBFE-17AAF5CDF063}" sibTransId="{C8DCB2E5-9937-45CA-B62D-BC85F8863019}"/>
    <dgm:cxn modelId="{5037B478-6082-4B03-BFFF-E916ACCA29D9}" srcId="{9C6FB294-918B-4361-82DA-CB06F4A6F92C}" destId="{1541032A-6882-42FD-A619-3442F12A6331}" srcOrd="1" destOrd="0" parTransId="{5E2F96E4-BBE6-45E9-AD7C-3C8607153666}" sibTransId="{AB9CF8C7-51AC-4489-B373-14C617023AF1}"/>
    <dgm:cxn modelId="{FC578DB7-A5E6-417F-B4D7-B650AB1D8363}" srcId="{9C6FB294-918B-4361-82DA-CB06F4A6F92C}" destId="{8528CD58-32E8-4510-8A9E-1524572F5319}" srcOrd="2" destOrd="0" parTransId="{6C21ED95-6F4C-45B6-B4BF-DA59CF72D29A}" sibTransId="{5A60B505-99EE-436A-82F8-DA52DCED3873}"/>
    <dgm:cxn modelId="{2B4B88CC-FD3A-4790-94E4-6267927B00A6}" srcId="{7F4B1B49-B0DD-4291-9DEA-D880192BDF21}" destId="{259D579F-D95F-4E4D-A41C-7FFF3F2168AF}" srcOrd="0" destOrd="0" parTransId="{965BF770-1B9C-4E36-A23C-CFDF218C05A1}" sibTransId="{59EEEC46-BE10-4EAA-A28C-1E182252BB9C}"/>
    <dgm:cxn modelId="{7799D2E4-D50F-41A8-BE01-CB9E7D845E88}" type="presParOf" srcId="{6434B457-9A96-4A53-B949-0EF24B3D7B61}" destId="{FE3A8BB6-73EB-4CDA-8572-AC718C9CB8E6}" srcOrd="0" destOrd="0" presId="urn:microsoft.com/office/officeart/2005/8/layout/radial4"/>
    <dgm:cxn modelId="{837F7A90-420B-4EC9-B4DA-ECF025209092}" type="presParOf" srcId="{6434B457-9A96-4A53-B949-0EF24B3D7B61}" destId="{52909C81-0850-416F-B4CF-FBE58D08B452}" srcOrd="1" destOrd="0" presId="urn:microsoft.com/office/officeart/2005/8/layout/radial4"/>
    <dgm:cxn modelId="{86BCF6DC-4D4F-4E02-B542-5276935DA767}" type="presParOf" srcId="{6434B457-9A96-4A53-B949-0EF24B3D7B61}" destId="{55A45831-9E35-4997-A9FC-13EA07BB7CBF}" srcOrd="2" destOrd="0" presId="urn:microsoft.com/office/officeart/2005/8/layout/radial4"/>
    <dgm:cxn modelId="{89369629-BC9B-43A9-8A06-81D60F159820}" type="presParOf" srcId="{6434B457-9A96-4A53-B949-0EF24B3D7B61}" destId="{4FAC11FB-1E93-4D8B-8370-900B11322D64}" srcOrd="3" destOrd="0" presId="urn:microsoft.com/office/officeart/2005/8/layout/radial4"/>
    <dgm:cxn modelId="{254AE53E-EF6C-47FC-99FC-A7500159881B}" type="presParOf" srcId="{6434B457-9A96-4A53-B949-0EF24B3D7B61}" destId="{CFA1C010-042C-4F5C-8DD2-8065C47E07B5}" srcOrd="4"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F82521A-DBD7-4D51-B6BE-B2A826C1FD1D}"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7E427CD2-6CAE-4D4C-AEE7-63A9E95F87B2}">
      <dgm:prSet phldrT="[Text]"/>
      <dgm:spPr>
        <a:solidFill>
          <a:schemeClr val="bg1">
            <a:lumMod val="85000"/>
          </a:schemeClr>
        </a:solidFill>
      </dgm:spPr>
      <dgm:t>
        <a:bodyPr/>
        <a:lstStyle/>
        <a:p>
          <a:r>
            <a:rPr lang="vi-VN" b="1" dirty="0" smtClean="0">
              <a:solidFill>
                <a:schemeClr val="tx1"/>
              </a:solidFill>
              <a:cs typeface="Arial" pitchFamily="34" charset="0"/>
            </a:rPr>
            <a:t>Hết hạn hợp đồng</a:t>
          </a:r>
          <a:endParaRPr lang="en-US" b="1" dirty="0">
            <a:solidFill>
              <a:schemeClr val="tx1"/>
            </a:solidFill>
          </a:endParaRPr>
        </a:p>
      </dgm:t>
    </dgm:pt>
    <dgm:pt modelId="{5C67E422-6E94-448E-A85B-11009CB7CD00}" type="parTrans" cxnId="{A2DA8208-B307-401D-9049-490DA6DDEA8C}">
      <dgm:prSet/>
      <dgm:spPr/>
      <dgm:t>
        <a:bodyPr/>
        <a:lstStyle/>
        <a:p>
          <a:endParaRPr lang="en-US"/>
        </a:p>
      </dgm:t>
    </dgm:pt>
    <dgm:pt modelId="{84A54090-B21C-4709-8291-D8F7CEE19114}" type="sibTrans" cxnId="{A2DA8208-B307-401D-9049-490DA6DDEA8C}">
      <dgm:prSet/>
      <dgm:spPr/>
      <dgm:t>
        <a:bodyPr/>
        <a:lstStyle/>
        <a:p>
          <a:endParaRPr lang="en-US"/>
        </a:p>
      </dgm:t>
    </dgm:pt>
    <dgm:pt modelId="{E59B9871-33A7-46DE-BD4E-8879568B1D96}">
      <dgm:prSet phldrT="[Text]"/>
      <dgm:spPr>
        <a:solidFill>
          <a:schemeClr val="bg1">
            <a:lumMod val="85000"/>
          </a:schemeClr>
        </a:solidFill>
      </dgm:spPr>
      <dgm:t>
        <a:bodyPr/>
        <a:lstStyle/>
        <a:p>
          <a:r>
            <a:rPr lang="vi-VN" b="1" dirty="0" smtClean="0">
              <a:solidFill>
                <a:schemeClr val="tx1"/>
              </a:solidFill>
              <a:cs typeface="Arial" pitchFamily="34" charset="0"/>
            </a:rPr>
            <a:t>Đã hoàn thành công việc theo hợp đồng</a:t>
          </a:r>
          <a:endParaRPr lang="en-US" b="1" dirty="0">
            <a:solidFill>
              <a:schemeClr val="tx1"/>
            </a:solidFill>
          </a:endParaRPr>
        </a:p>
      </dgm:t>
    </dgm:pt>
    <dgm:pt modelId="{44A65156-F597-4496-B99C-DCE0C0984C10}" type="parTrans" cxnId="{113430C9-F187-490D-A9AE-32EBE1E08894}">
      <dgm:prSet/>
      <dgm:spPr/>
      <dgm:t>
        <a:bodyPr/>
        <a:lstStyle/>
        <a:p>
          <a:endParaRPr lang="en-US"/>
        </a:p>
      </dgm:t>
    </dgm:pt>
    <dgm:pt modelId="{A87E92A3-702E-427E-8682-FC9B35812B9D}" type="sibTrans" cxnId="{113430C9-F187-490D-A9AE-32EBE1E08894}">
      <dgm:prSet/>
      <dgm:spPr/>
      <dgm:t>
        <a:bodyPr/>
        <a:lstStyle/>
        <a:p>
          <a:endParaRPr lang="en-US"/>
        </a:p>
      </dgm:t>
    </dgm:pt>
    <dgm:pt modelId="{1CCA5C5F-FF92-4650-9BAD-428A03DA6C2C}">
      <dgm:prSet phldrT="[Text]"/>
      <dgm:spPr>
        <a:solidFill>
          <a:schemeClr val="bg1">
            <a:lumMod val="85000"/>
          </a:schemeClr>
        </a:solidFill>
      </dgm:spPr>
      <dgm:t>
        <a:bodyPr/>
        <a:lstStyle/>
        <a:p>
          <a:r>
            <a:rPr lang="vi-VN" b="1" dirty="0" smtClean="0">
              <a:solidFill>
                <a:schemeClr val="tx1"/>
              </a:solidFill>
              <a:cs typeface="Arial" pitchFamily="34" charset="0"/>
            </a:rPr>
            <a:t>Hai bên thỏa thuận chấm dứt hợp đồng</a:t>
          </a:r>
          <a:endParaRPr lang="en-US" b="1" dirty="0">
            <a:solidFill>
              <a:schemeClr val="tx1"/>
            </a:solidFill>
          </a:endParaRPr>
        </a:p>
      </dgm:t>
    </dgm:pt>
    <dgm:pt modelId="{F0A59A6E-AA4D-4C17-A5DF-5AC8250D4648}" type="parTrans" cxnId="{0EA8463C-A2F8-40E6-BF51-3EBA103F3C62}">
      <dgm:prSet/>
      <dgm:spPr/>
      <dgm:t>
        <a:bodyPr/>
        <a:lstStyle/>
        <a:p>
          <a:endParaRPr lang="en-US"/>
        </a:p>
      </dgm:t>
    </dgm:pt>
    <dgm:pt modelId="{70C8F559-D3F7-4B00-9664-2CF882BA28A4}" type="sibTrans" cxnId="{0EA8463C-A2F8-40E6-BF51-3EBA103F3C62}">
      <dgm:prSet/>
      <dgm:spPr/>
      <dgm:t>
        <a:bodyPr/>
        <a:lstStyle/>
        <a:p>
          <a:endParaRPr lang="en-US"/>
        </a:p>
      </dgm:t>
    </dgm:pt>
    <dgm:pt modelId="{0D5882E6-4879-4987-86EB-8765F82465AD}">
      <dgm:prSet phldrT="[Text]"/>
      <dgm:spPr>
        <a:solidFill>
          <a:schemeClr val="bg1">
            <a:lumMod val="85000"/>
          </a:schemeClr>
        </a:solidFill>
      </dgm:spPr>
      <dgm:t>
        <a:bodyPr/>
        <a:lstStyle/>
        <a:p>
          <a:r>
            <a:rPr lang="vi-VN" dirty="0" smtClean="0">
              <a:solidFill>
                <a:schemeClr val="tx1"/>
              </a:solidFill>
              <a:cs typeface="Arial" pitchFamily="34" charset="0"/>
            </a:rPr>
            <a:t>Người lao động chết, mất tích theo tuyên bố của tòa án...</a:t>
          </a:r>
          <a:endParaRPr lang="en-US" dirty="0">
            <a:solidFill>
              <a:schemeClr val="tx1"/>
            </a:solidFill>
          </a:endParaRPr>
        </a:p>
      </dgm:t>
    </dgm:pt>
    <dgm:pt modelId="{9CEB9CE7-17BA-4188-B45F-BFD70F27EACF}" type="parTrans" cxnId="{7FC303DF-67E4-4AC7-9600-49447EBAE632}">
      <dgm:prSet/>
      <dgm:spPr/>
      <dgm:t>
        <a:bodyPr/>
        <a:lstStyle/>
        <a:p>
          <a:endParaRPr lang="en-US"/>
        </a:p>
      </dgm:t>
    </dgm:pt>
    <dgm:pt modelId="{C8AAC1AF-997C-486C-954C-C4522A3343E7}" type="sibTrans" cxnId="{7FC303DF-67E4-4AC7-9600-49447EBAE632}">
      <dgm:prSet/>
      <dgm:spPr/>
      <dgm:t>
        <a:bodyPr/>
        <a:lstStyle/>
        <a:p>
          <a:endParaRPr lang="en-US"/>
        </a:p>
      </dgm:t>
    </dgm:pt>
    <dgm:pt modelId="{667A1D1B-1EFF-45A3-AD2B-677739FF230D}" type="pres">
      <dgm:prSet presAssocID="{6F82521A-DBD7-4D51-B6BE-B2A826C1FD1D}" presName="Name0" presStyleCnt="0">
        <dgm:presLayoutVars>
          <dgm:chMax val="7"/>
          <dgm:chPref val="7"/>
          <dgm:dir/>
        </dgm:presLayoutVars>
      </dgm:prSet>
      <dgm:spPr/>
      <dgm:t>
        <a:bodyPr/>
        <a:lstStyle/>
        <a:p>
          <a:endParaRPr lang="en-US"/>
        </a:p>
      </dgm:t>
    </dgm:pt>
    <dgm:pt modelId="{DBD43C53-D50D-4303-B7D1-54B0359EEA99}" type="pres">
      <dgm:prSet presAssocID="{6F82521A-DBD7-4D51-B6BE-B2A826C1FD1D}" presName="Name1" presStyleCnt="0"/>
      <dgm:spPr/>
    </dgm:pt>
    <dgm:pt modelId="{1CB8A184-91A7-496E-879C-4DC5061E2E18}" type="pres">
      <dgm:prSet presAssocID="{6F82521A-DBD7-4D51-B6BE-B2A826C1FD1D}" presName="cycle" presStyleCnt="0"/>
      <dgm:spPr/>
    </dgm:pt>
    <dgm:pt modelId="{5C6EFA34-DBD0-4B3A-8A73-894ECF9D6089}" type="pres">
      <dgm:prSet presAssocID="{6F82521A-DBD7-4D51-B6BE-B2A826C1FD1D}" presName="srcNode" presStyleLbl="node1" presStyleIdx="0" presStyleCnt="4"/>
      <dgm:spPr/>
    </dgm:pt>
    <dgm:pt modelId="{442A3298-BC57-4AF0-919A-F88B0C419E05}" type="pres">
      <dgm:prSet presAssocID="{6F82521A-DBD7-4D51-B6BE-B2A826C1FD1D}" presName="conn" presStyleLbl="parChTrans1D2" presStyleIdx="0" presStyleCnt="1"/>
      <dgm:spPr/>
      <dgm:t>
        <a:bodyPr/>
        <a:lstStyle/>
        <a:p>
          <a:endParaRPr lang="en-US"/>
        </a:p>
      </dgm:t>
    </dgm:pt>
    <dgm:pt modelId="{E34ADDE0-DA68-46EC-8E2C-8607FD7B067D}" type="pres">
      <dgm:prSet presAssocID="{6F82521A-DBD7-4D51-B6BE-B2A826C1FD1D}" presName="extraNode" presStyleLbl="node1" presStyleIdx="0" presStyleCnt="4"/>
      <dgm:spPr/>
    </dgm:pt>
    <dgm:pt modelId="{69DD39B5-5294-46D4-8C22-D1C689F441AD}" type="pres">
      <dgm:prSet presAssocID="{6F82521A-DBD7-4D51-B6BE-B2A826C1FD1D}" presName="dstNode" presStyleLbl="node1" presStyleIdx="0" presStyleCnt="4"/>
      <dgm:spPr/>
    </dgm:pt>
    <dgm:pt modelId="{D9C40ACB-59F3-4896-8618-29206B0240F6}" type="pres">
      <dgm:prSet presAssocID="{7E427CD2-6CAE-4D4C-AEE7-63A9E95F87B2}" presName="text_1" presStyleLbl="node1" presStyleIdx="0" presStyleCnt="4">
        <dgm:presLayoutVars>
          <dgm:bulletEnabled val="1"/>
        </dgm:presLayoutVars>
      </dgm:prSet>
      <dgm:spPr/>
      <dgm:t>
        <a:bodyPr/>
        <a:lstStyle/>
        <a:p>
          <a:endParaRPr lang="en-US"/>
        </a:p>
      </dgm:t>
    </dgm:pt>
    <dgm:pt modelId="{1BBECFEE-5A46-448C-A8DA-23B524EEE603}" type="pres">
      <dgm:prSet presAssocID="{7E427CD2-6CAE-4D4C-AEE7-63A9E95F87B2}" presName="accent_1" presStyleCnt="0"/>
      <dgm:spPr/>
    </dgm:pt>
    <dgm:pt modelId="{88481EE7-A67A-42D1-B0B5-35336688D894}" type="pres">
      <dgm:prSet presAssocID="{7E427CD2-6CAE-4D4C-AEE7-63A9E95F87B2}" presName="accentRepeatNode" presStyleLbl="solidFgAcc1" presStyleIdx="0" presStyleCnt="4"/>
      <dgm:spPr/>
    </dgm:pt>
    <dgm:pt modelId="{11419245-9861-4AF3-83ED-91A452756951}" type="pres">
      <dgm:prSet presAssocID="{E59B9871-33A7-46DE-BD4E-8879568B1D96}" presName="text_2" presStyleLbl="node1" presStyleIdx="1" presStyleCnt="4">
        <dgm:presLayoutVars>
          <dgm:bulletEnabled val="1"/>
        </dgm:presLayoutVars>
      </dgm:prSet>
      <dgm:spPr/>
      <dgm:t>
        <a:bodyPr/>
        <a:lstStyle/>
        <a:p>
          <a:endParaRPr lang="en-US"/>
        </a:p>
      </dgm:t>
    </dgm:pt>
    <dgm:pt modelId="{8EE69782-16E4-4B4A-9737-8D9013EC670B}" type="pres">
      <dgm:prSet presAssocID="{E59B9871-33A7-46DE-BD4E-8879568B1D96}" presName="accent_2" presStyleCnt="0"/>
      <dgm:spPr/>
    </dgm:pt>
    <dgm:pt modelId="{D6E4AE7D-12F2-4722-A38D-A4F9F98F58E9}" type="pres">
      <dgm:prSet presAssocID="{E59B9871-33A7-46DE-BD4E-8879568B1D96}" presName="accentRepeatNode" presStyleLbl="solidFgAcc1" presStyleIdx="1" presStyleCnt="4"/>
      <dgm:spPr/>
    </dgm:pt>
    <dgm:pt modelId="{02760F97-E4B5-4B83-A3E9-6E4A20981D16}" type="pres">
      <dgm:prSet presAssocID="{1CCA5C5F-FF92-4650-9BAD-428A03DA6C2C}" presName="text_3" presStyleLbl="node1" presStyleIdx="2" presStyleCnt="4">
        <dgm:presLayoutVars>
          <dgm:bulletEnabled val="1"/>
        </dgm:presLayoutVars>
      </dgm:prSet>
      <dgm:spPr/>
      <dgm:t>
        <a:bodyPr/>
        <a:lstStyle/>
        <a:p>
          <a:endParaRPr lang="en-US"/>
        </a:p>
      </dgm:t>
    </dgm:pt>
    <dgm:pt modelId="{34136D0A-0649-469C-A88F-1C0A7767B64C}" type="pres">
      <dgm:prSet presAssocID="{1CCA5C5F-FF92-4650-9BAD-428A03DA6C2C}" presName="accent_3" presStyleCnt="0"/>
      <dgm:spPr/>
    </dgm:pt>
    <dgm:pt modelId="{D38FC42E-B721-4103-9B58-1E182E00C30B}" type="pres">
      <dgm:prSet presAssocID="{1CCA5C5F-FF92-4650-9BAD-428A03DA6C2C}" presName="accentRepeatNode" presStyleLbl="solidFgAcc1" presStyleIdx="2" presStyleCnt="4"/>
      <dgm:spPr/>
    </dgm:pt>
    <dgm:pt modelId="{0F4E827C-F80A-4957-AA50-F0115B2221C1}" type="pres">
      <dgm:prSet presAssocID="{0D5882E6-4879-4987-86EB-8765F82465AD}" presName="text_4" presStyleLbl="node1" presStyleIdx="3" presStyleCnt="4">
        <dgm:presLayoutVars>
          <dgm:bulletEnabled val="1"/>
        </dgm:presLayoutVars>
      </dgm:prSet>
      <dgm:spPr/>
      <dgm:t>
        <a:bodyPr/>
        <a:lstStyle/>
        <a:p>
          <a:endParaRPr lang="en-US"/>
        </a:p>
      </dgm:t>
    </dgm:pt>
    <dgm:pt modelId="{F6850DBD-BDE1-46CB-80D4-18134CFC54EE}" type="pres">
      <dgm:prSet presAssocID="{0D5882E6-4879-4987-86EB-8765F82465AD}" presName="accent_4" presStyleCnt="0"/>
      <dgm:spPr/>
    </dgm:pt>
    <dgm:pt modelId="{3B0E3EB3-B75B-428F-A42D-35248149BBFA}" type="pres">
      <dgm:prSet presAssocID="{0D5882E6-4879-4987-86EB-8765F82465AD}" presName="accentRepeatNode" presStyleLbl="solidFgAcc1" presStyleIdx="3" presStyleCnt="4"/>
      <dgm:spPr/>
    </dgm:pt>
  </dgm:ptLst>
  <dgm:cxnLst>
    <dgm:cxn modelId="{8C3023E0-F376-4090-8876-CBC50AB02512}" type="presOf" srcId="{E59B9871-33A7-46DE-BD4E-8879568B1D96}" destId="{11419245-9861-4AF3-83ED-91A452756951}" srcOrd="0" destOrd="0" presId="urn:microsoft.com/office/officeart/2008/layout/VerticalCurvedList"/>
    <dgm:cxn modelId="{7908AF00-2D75-4729-86A4-5CBF56C1C5BB}" type="presOf" srcId="{0D5882E6-4879-4987-86EB-8765F82465AD}" destId="{0F4E827C-F80A-4957-AA50-F0115B2221C1}" srcOrd="0" destOrd="0" presId="urn:microsoft.com/office/officeart/2008/layout/VerticalCurvedList"/>
    <dgm:cxn modelId="{113430C9-F187-490D-A9AE-32EBE1E08894}" srcId="{6F82521A-DBD7-4D51-B6BE-B2A826C1FD1D}" destId="{E59B9871-33A7-46DE-BD4E-8879568B1D96}" srcOrd="1" destOrd="0" parTransId="{44A65156-F597-4496-B99C-DCE0C0984C10}" sibTransId="{A87E92A3-702E-427E-8682-FC9B35812B9D}"/>
    <dgm:cxn modelId="{0EA8463C-A2F8-40E6-BF51-3EBA103F3C62}" srcId="{6F82521A-DBD7-4D51-B6BE-B2A826C1FD1D}" destId="{1CCA5C5F-FF92-4650-9BAD-428A03DA6C2C}" srcOrd="2" destOrd="0" parTransId="{F0A59A6E-AA4D-4C17-A5DF-5AC8250D4648}" sibTransId="{70C8F559-D3F7-4B00-9664-2CF882BA28A4}"/>
    <dgm:cxn modelId="{A08292F4-AF0C-4439-BA2E-9DE3333FECEB}" type="presOf" srcId="{1CCA5C5F-FF92-4650-9BAD-428A03DA6C2C}" destId="{02760F97-E4B5-4B83-A3E9-6E4A20981D16}" srcOrd="0" destOrd="0" presId="urn:microsoft.com/office/officeart/2008/layout/VerticalCurvedList"/>
    <dgm:cxn modelId="{A2DA8208-B307-401D-9049-490DA6DDEA8C}" srcId="{6F82521A-DBD7-4D51-B6BE-B2A826C1FD1D}" destId="{7E427CD2-6CAE-4D4C-AEE7-63A9E95F87B2}" srcOrd="0" destOrd="0" parTransId="{5C67E422-6E94-448E-A85B-11009CB7CD00}" sibTransId="{84A54090-B21C-4709-8291-D8F7CEE19114}"/>
    <dgm:cxn modelId="{17BE705F-5F6B-42EE-9781-6CD404F0D1A0}" type="presOf" srcId="{6F82521A-DBD7-4D51-B6BE-B2A826C1FD1D}" destId="{667A1D1B-1EFF-45A3-AD2B-677739FF230D}" srcOrd="0" destOrd="0" presId="urn:microsoft.com/office/officeart/2008/layout/VerticalCurvedList"/>
    <dgm:cxn modelId="{7FC303DF-67E4-4AC7-9600-49447EBAE632}" srcId="{6F82521A-DBD7-4D51-B6BE-B2A826C1FD1D}" destId="{0D5882E6-4879-4987-86EB-8765F82465AD}" srcOrd="3" destOrd="0" parTransId="{9CEB9CE7-17BA-4188-B45F-BFD70F27EACF}" sibTransId="{C8AAC1AF-997C-486C-954C-C4522A3343E7}"/>
    <dgm:cxn modelId="{5167DFA1-CEDD-4E04-9977-A9E7D676A875}" type="presOf" srcId="{7E427CD2-6CAE-4D4C-AEE7-63A9E95F87B2}" destId="{D9C40ACB-59F3-4896-8618-29206B0240F6}" srcOrd="0" destOrd="0" presId="urn:microsoft.com/office/officeart/2008/layout/VerticalCurvedList"/>
    <dgm:cxn modelId="{FF63C4B8-A346-437C-92B0-60FF69CFDB04}" type="presOf" srcId="{84A54090-B21C-4709-8291-D8F7CEE19114}" destId="{442A3298-BC57-4AF0-919A-F88B0C419E05}" srcOrd="0" destOrd="0" presId="urn:microsoft.com/office/officeart/2008/layout/VerticalCurvedList"/>
    <dgm:cxn modelId="{774F771B-A27E-43D8-8B41-2C720B8250A8}" type="presParOf" srcId="{667A1D1B-1EFF-45A3-AD2B-677739FF230D}" destId="{DBD43C53-D50D-4303-B7D1-54B0359EEA99}" srcOrd="0" destOrd="0" presId="urn:microsoft.com/office/officeart/2008/layout/VerticalCurvedList"/>
    <dgm:cxn modelId="{3712F09F-4D48-47B0-9C9C-D801DA8B753A}" type="presParOf" srcId="{DBD43C53-D50D-4303-B7D1-54B0359EEA99}" destId="{1CB8A184-91A7-496E-879C-4DC5061E2E18}" srcOrd="0" destOrd="0" presId="urn:microsoft.com/office/officeart/2008/layout/VerticalCurvedList"/>
    <dgm:cxn modelId="{7F240DAA-356C-492B-AC73-65909A21BD01}" type="presParOf" srcId="{1CB8A184-91A7-496E-879C-4DC5061E2E18}" destId="{5C6EFA34-DBD0-4B3A-8A73-894ECF9D6089}" srcOrd="0" destOrd="0" presId="urn:microsoft.com/office/officeart/2008/layout/VerticalCurvedList"/>
    <dgm:cxn modelId="{604A0A43-2A22-40BB-8A05-B338C31D130A}" type="presParOf" srcId="{1CB8A184-91A7-496E-879C-4DC5061E2E18}" destId="{442A3298-BC57-4AF0-919A-F88B0C419E05}" srcOrd="1" destOrd="0" presId="urn:microsoft.com/office/officeart/2008/layout/VerticalCurvedList"/>
    <dgm:cxn modelId="{2175A914-5605-45FA-A588-78F360C65025}" type="presParOf" srcId="{1CB8A184-91A7-496E-879C-4DC5061E2E18}" destId="{E34ADDE0-DA68-46EC-8E2C-8607FD7B067D}" srcOrd="2" destOrd="0" presId="urn:microsoft.com/office/officeart/2008/layout/VerticalCurvedList"/>
    <dgm:cxn modelId="{35B2B801-33BC-46AE-BDF3-8DC5FD946E73}" type="presParOf" srcId="{1CB8A184-91A7-496E-879C-4DC5061E2E18}" destId="{69DD39B5-5294-46D4-8C22-D1C689F441AD}" srcOrd="3" destOrd="0" presId="urn:microsoft.com/office/officeart/2008/layout/VerticalCurvedList"/>
    <dgm:cxn modelId="{70A45BE5-5F06-406B-9BB5-619DD48B9411}" type="presParOf" srcId="{DBD43C53-D50D-4303-B7D1-54B0359EEA99}" destId="{D9C40ACB-59F3-4896-8618-29206B0240F6}" srcOrd="1" destOrd="0" presId="urn:microsoft.com/office/officeart/2008/layout/VerticalCurvedList"/>
    <dgm:cxn modelId="{299ED235-A743-46DA-B9F8-6E4755A9C79C}" type="presParOf" srcId="{DBD43C53-D50D-4303-B7D1-54B0359EEA99}" destId="{1BBECFEE-5A46-448C-A8DA-23B524EEE603}" srcOrd="2" destOrd="0" presId="urn:microsoft.com/office/officeart/2008/layout/VerticalCurvedList"/>
    <dgm:cxn modelId="{C014971D-D6E2-446A-B7D9-BF8A3CE26B77}" type="presParOf" srcId="{1BBECFEE-5A46-448C-A8DA-23B524EEE603}" destId="{88481EE7-A67A-42D1-B0B5-35336688D894}" srcOrd="0" destOrd="0" presId="urn:microsoft.com/office/officeart/2008/layout/VerticalCurvedList"/>
    <dgm:cxn modelId="{8E7D205B-7C8A-4CDF-92C8-BC287301282A}" type="presParOf" srcId="{DBD43C53-D50D-4303-B7D1-54B0359EEA99}" destId="{11419245-9861-4AF3-83ED-91A452756951}" srcOrd="3" destOrd="0" presId="urn:microsoft.com/office/officeart/2008/layout/VerticalCurvedList"/>
    <dgm:cxn modelId="{066A31AE-50EC-4BC3-81A8-56B787BD74C5}" type="presParOf" srcId="{DBD43C53-D50D-4303-B7D1-54B0359EEA99}" destId="{8EE69782-16E4-4B4A-9737-8D9013EC670B}" srcOrd="4" destOrd="0" presId="urn:microsoft.com/office/officeart/2008/layout/VerticalCurvedList"/>
    <dgm:cxn modelId="{A03C92F1-C376-4A50-AD0C-6AAA1533BE2F}" type="presParOf" srcId="{8EE69782-16E4-4B4A-9737-8D9013EC670B}" destId="{D6E4AE7D-12F2-4722-A38D-A4F9F98F58E9}" srcOrd="0" destOrd="0" presId="urn:microsoft.com/office/officeart/2008/layout/VerticalCurvedList"/>
    <dgm:cxn modelId="{299CE711-3CA7-479D-B8B7-76E32EDDB3F8}" type="presParOf" srcId="{DBD43C53-D50D-4303-B7D1-54B0359EEA99}" destId="{02760F97-E4B5-4B83-A3E9-6E4A20981D16}" srcOrd="5" destOrd="0" presId="urn:microsoft.com/office/officeart/2008/layout/VerticalCurvedList"/>
    <dgm:cxn modelId="{3F8CC8FA-D38F-4D3F-BAEF-3654464A9AFA}" type="presParOf" srcId="{DBD43C53-D50D-4303-B7D1-54B0359EEA99}" destId="{34136D0A-0649-469C-A88F-1C0A7767B64C}" srcOrd="6" destOrd="0" presId="urn:microsoft.com/office/officeart/2008/layout/VerticalCurvedList"/>
    <dgm:cxn modelId="{E93636A3-42D3-42C2-83CB-D849126F23AE}" type="presParOf" srcId="{34136D0A-0649-469C-A88F-1C0A7767B64C}" destId="{D38FC42E-B721-4103-9B58-1E182E00C30B}" srcOrd="0" destOrd="0" presId="urn:microsoft.com/office/officeart/2008/layout/VerticalCurvedList"/>
    <dgm:cxn modelId="{181D6D6D-218E-4B67-8929-65F8655148BC}" type="presParOf" srcId="{DBD43C53-D50D-4303-B7D1-54B0359EEA99}" destId="{0F4E827C-F80A-4957-AA50-F0115B2221C1}" srcOrd="7" destOrd="0" presId="urn:microsoft.com/office/officeart/2008/layout/VerticalCurvedList"/>
    <dgm:cxn modelId="{E1A18191-8360-4B77-AC52-4868D01C73C0}" type="presParOf" srcId="{DBD43C53-D50D-4303-B7D1-54B0359EEA99}" destId="{F6850DBD-BDE1-46CB-80D4-18134CFC54EE}" srcOrd="8" destOrd="0" presId="urn:microsoft.com/office/officeart/2008/layout/VerticalCurvedList"/>
    <dgm:cxn modelId="{018220AC-E30A-48A4-AA2F-60497EA154AD}" type="presParOf" srcId="{F6850DBD-BDE1-46CB-80D4-18134CFC54EE}" destId="{3B0E3EB3-B75B-428F-A42D-35248149BBFA}"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8B198B-7C65-43B1-9C18-B05711CA035D}" type="doc">
      <dgm:prSet loTypeId="urn:microsoft.com/office/officeart/2005/8/layout/vList6" loCatId="list" qsTypeId="urn:microsoft.com/office/officeart/2005/8/quickstyle/3d2" qsCatId="3D" csTypeId="urn:microsoft.com/office/officeart/2005/8/colors/accent1_2" csCatId="accent1" phldr="1"/>
      <dgm:spPr/>
      <dgm:t>
        <a:bodyPr/>
        <a:lstStyle/>
        <a:p>
          <a:endParaRPr lang="en-US"/>
        </a:p>
      </dgm:t>
    </dgm:pt>
    <dgm:pt modelId="{1FA211E7-C6E1-439C-8583-4FC624CB5513}">
      <dgm:prSet phldrT="[Text]" custT="1"/>
      <dgm:spPr>
        <a:solidFill>
          <a:schemeClr val="bg1">
            <a:lumMod val="85000"/>
          </a:scheme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vi-VN" sz="3600" b="1" dirty="0" smtClean="0">
              <a:solidFill>
                <a:schemeClr val="tx1"/>
              </a:solidFill>
              <a:latin typeface="Arial" pitchFamily="34" charset="0"/>
              <a:cs typeface="Arial" pitchFamily="34" charset="0"/>
            </a:rPr>
            <a:t>d) Đối với một số ngành, nghề, công việc đặc thù</a:t>
          </a:r>
          <a:endParaRPr lang="en-US" sz="3600" dirty="0"/>
        </a:p>
      </dgm:t>
    </dgm:pt>
    <dgm:pt modelId="{A221E836-77AB-4AAF-B6D8-3BE30641A811}" type="parTrans" cxnId="{90D7DF6A-1EB2-4166-8CFF-F0D77A602568}">
      <dgm:prSet/>
      <dgm:spPr/>
      <dgm:t>
        <a:bodyPr/>
        <a:lstStyle/>
        <a:p>
          <a:endParaRPr lang="en-US"/>
        </a:p>
      </dgm:t>
    </dgm:pt>
    <dgm:pt modelId="{EE57EEBC-5C4B-4CE6-B7A3-31EA9A6EF3AA}" type="sibTrans" cxnId="{90D7DF6A-1EB2-4166-8CFF-F0D77A602568}">
      <dgm:prSet/>
      <dgm:spPr/>
      <dgm:t>
        <a:bodyPr/>
        <a:lstStyle/>
        <a:p>
          <a:endParaRPr lang="en-US"/>
        </a:p>
      </dgm:t>
    </dgm:pt>
    <dgm:pt modelId="{2F5046E4-678E-4282-B11C-01DCC2881E40}">
      <dgm:prSet phldrT="[Text]" custT="1"/>
      <dgm:spPr>
        <a:solidFill>
          <a:schemeClr val="bg2">
            <a:lumMod val="75000"/>
            <a:alpha val="90000"/>
          </a:schemeClr>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vi-VN" sz="3600" b="1" dirty="0" smtClean="0">
              <a:solidFill>
                <a:schemeClr val="tx1"/>
              </a:solidFill>
              <a:latin typeface="Arial" pitchFamily="34" charset="0"/>
              <a:cs typeface="Arial" pitchFamily="34" charset="0"/>
            </a:rPr>
            <a:t>thì thời hạn báo trước được thực hiện theo quy định của Chính phủ</a:t>
          </a:r>
          <a:endParaRPr lang="en-US" sz="3600" dirty="0" smtClean="0"/>
        </a:p>
      </dgm:t>
    </dgm:pt>
    <dgm:pt modelId="{507306E7-B99D-4107-A196-C06756DF12D2}" type="parTrans" cxnId="{445F9F82-79A9-4525-AF9B-D9533967F960}">
      <dgm:prSet/>
      <dgm:spPr/>
      <dgm:t>
        <a:bodyPr/>
        <a:lstStyle/>
        <a:p>
          <a:endParaRPr lang="en-US"/>
        </a:p>
      </dgm:t>
    </dgm:pt>
    <dgm:pt modelId="{23869CD2-B2B9-4158-8FCF-088897658836}" type="sibTrans" cxnId="{445F9F82-79A9-4525-AF9B-D9533967F960}">
      <dgm:prSet/>
      <dgm:spPr/>
      <dgm:t>
        <a:bodyPr/>
        <a:lstStyle/>
        <a:p>
          <a:endParaRPr lang="en-US"/>
        </a:p>
      </dgm:t>
    </dgm:pt>
    <dgm:pt modelId="{D46F40DF-7C14-4692-A1E9-2355C2ADA187}" type="pres">
      <dgm:prSet presAssocID="{2A8B198B-7C65-43B1-9C18-B05711CA035D}" presName="Name0" presStyleCnt="0">
        <dgm:presLayoutVars>
          <dgm:dir/>
          <dgm:animLvl val="lvl"/>
          <dgm:resizeHandles/>
        </dgm:presLayoutVars>
      </dgm:prSet>
      <dgm:spPr/>
      <dgm:t>
        <a:bodyPr/>
        <a:lstStyle/>
        <a:p>
          <a:endParaRPr lang="en-US"/>
        </a:p>
      </dgm:t>
    </dgm:pt>
    <dgm:pt modelId="{F03FEAB4-D306-4805-96B8-0612A5A9008D}" type="pres">
      <dgm:prSet presAssocID="{1FA211E7-C6E1-439C-8583-4FC624CB5513}" presName="linNode" presStyleCnt="0"/>
      <dgm:spPr/>
    </dgm:pt>
    <dgm:pt modelId="{31B0F7AB-BC70-4F56-B8DC-396AB2CC4048}" type="pres">
      <dgm:prSet presAssocID="{1FA211E7-C6E1-439C-8583-4FC624CB5513}" presName="parentShp" presStyleLbl="node1" presStyleIdx="0" presStyleCnt="1" custLinFactNeighborY="-904">
        <dgm:presLayoutVars>
          <dgm:bulletEnabled val="1"/>
        </dgm:presLayoutVars>
      </dgm:prSet>
      <dgm:spPr/>
      <dgm:t>
        <a:bodyPr/>
        <a:lstStyle/>
        <a:p>
          <a:endParaRPr lang="en-US"/>
        </a:p>
      </dgm:t>
    </dgm:pt>
    <dgm:pt modelId="{7E49E8D4-32ED-4D8D-A98D-402C2FBEB8BF}" type="pres">
      <dgm:prSet presAssocID="{1FA211E7-C6E1-439C-8583-4FC624CB5513}" presName="childShp" presStyleLbl="bgAccFollowNode1" presStyleIdx="0" presStyleCnt="1">
        <dgm:presLayoutVars>
          <dgm:bulletEnabled val="1"/>
        </dgm:presLayoutVars>
      </dgm:prSet>
      <dgm:spPr/>
      <dgm:t>
        <a:bodyPr/>
        <a:lstStyle/>
        <a:p>
          <a:endParaRPr lang="en-US"/>
        </a:p>
      </dgm:t>
    </dgm:pt>
  </dgm:ptLst>
  <dgm:cxnLst>
    <dgm:cxn modelId="{4A782E61-D383-487D-9117-6FDEDEB6BC83}" type="presOf" srcId="{1FA211E7-C6E1-439C-8583-4FC624CB5513}" destId="{31B0F7AB-BC70-4F56-B8DC-396AB2CC4048}" srcOrd="0" destOrd="0" presId="urn:microsoft.com/office/officeart/2005/8/layout/vList6"/>
    <dgm:cxn modelId="{445F9F82-79A9-4525-AF9B-D9533967F960}" srcId="{1FA211E7-C6E1-439C-8583-4FC624CB5513}" destId="{2F5046E4-678E-4282-B11C-01DCC2881E40}" srcOrd="0" destOrd="0" parTransId="{507306E7-B99D-4107-A196-C06756DF12D2}" sibTransId="{23869CD2-B2B9-4158-8FCF-088897658836}"/>
    <dgm:cxn modelId="{90D7DF6A-1EB2-4166-8CFF-F0D77A602568}" srcId="{2A8B198B-7C65-43B1-9C18-B05711CA035D}" destId="{1FA211E7-C6E1-439C-8583-4FC624CB5513}" srcOrd="0" destOrd="0" parTransId="{A221E836-77AB-4AAF-B6D8-3BE30641A811}" sibTransId="{EE57EEBC-5C4B-4CE6-B7A3-31EA9A6EF3AA}"/>
    <dgm:cxn modelId="{71E91A24-3303-4BCE-A918-619C83D47B95}" type="presOf" srcId="{2F5046E4-678E-4282-B11C-01DCC2881E40}" destId="{7E49E8D4-32ED-4D8D-A98D-402C2FBEB8BF}" srcOrd="0" destOrd="0" presId="urn:microsoft.com/office/officeart/2005/8/layout/vList6"/>
    <dgm:cxn modelId="{A3F23030-E09B-4518-8687-8AC296C64EA6}" type="presOf" srcId="{2A8B198B-7C65-43B1-9C18-B05711CA035D}" destId="{D46F40DF-7C14-4692-A1E9-2355C2ADA187}" srcOrd="0" destOrd="0" presId="urn:microsoft.com/office/officeart/2005/8/layout/vList6"/>
    <dgm:cxn modelId="{06F24E9A-4B43-4C56-A7EB-3E415D7A951D}" type="presParOf" srcId="{D46F40DF-7C14-4692-A1E9-2355C2ADA187}" destId="{F03FEAB4-D306-4805-96B8-0612A5A9008D}" srcOrd="0" destOrd="0" presId="urn:microsoft.com/office/officeart/2005/8/layout/vList6"/>
    <dgm:cxn modelId="{3891DD37-FBC3-46EB-8C2F-6EE941AECCD3}" type="presParOf" srcId="{F03FEAB4-D306-4805-96B8-0612A5A9008D}" destId="{31B0F7AB-BC70-4F56-B8DC-396AB2CC4048}" srcOrd="0" destOrd="0" presId="urn:microsoft.com/office/officeart/2005/8/layout/vList6"/>
    <dgm:cxn modelId="{84FC436F-56F3-443D-AC1C-EDC4D0CCFDD7}" type="presParOf" srcId="{F03FEAB4-D306-4805-96B8-0612A5A9008D}" destId="{7E49E8D4-32ED-4D8D-A98D-402C2FBEB8BF}"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504DA1-4D4B-4CBE-8867-771229B2F8D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BAF8769D-750B-4812-9CCE-CDC3167C01B3}">
      <dgm:prSet phldrT="[Text]"/>
      <dgm:spPr>
        <a:solidFill>
          <a:schemeClr val="tx2">
            <a:lumMod val="20000"/>
            <a:lumOff val="80000"/>
            <a:alpha val="40000"/>
          </a:schemeClr>
        </a:solidFill>
      </dgm:spPr>
      <dgm:t>
        <a:bodyPr/>
        <a:lstStyle/>
        <a:p>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hiểm</a:t>
          </a:r>
          <a:r>
            <a:rPr lang="en-US" dirty="0" smtClean="0">
              <a:latin typeface="Arial" pitchFamily="34" charset="0"/>
              <a:cs typeface="Arial" pitchFamily="34" charset="0"/>
            </a:rPr>
            <a:t> </a:t>
          </a:r>
          <a:r>
            <a:rPr lang="en-US" dirty="0" err="1" smtClean="0">
              <a:latin typeface="Arial" pitchFamily="34" charset="0"/>
              <a:cs typeface="Arial" pitchFamily="34" charset="0"/>
            </a:rPr>
            <a:t>xã</a:t>
          </a:r>
          <a:r>
            <a:rPr lang="en-US" dirty="0" smtClean="0">
              <a:latin typeface="Arial" pitchFamily="34" charset="0"/>
              <a:cs typeface="Arial" pitchFamily="34" charset="0"/>
            </a:rPr>
            <a:t> </a:t>
          </a:r>
          <a:r>
            <a:rPr lang="en-US" dirty="0" err="1" smtClean="0">
              <a:latin typeface="Arial" pitchFamily="34" charset="0"/>
              <a:cs typeface="Arial" pitchFamily="34" charset="0"/>
            </a:rPr>
            <a:t>hội</a:t>
          </a:r>
          <a:r>
            <a:rPr lang="en-US" dirty="0" smtClean="0">
              <a:latin typeface="Arial" pitchFamily="34" charset="0"/>
              <a:cs typeface="Arial" pitchFamily="34" charset="0"/>
            </a:rPr>
            <a:t> </a:t>
          </a:r>
          <a:r>
            <a:rPr lang="en-US" b="1" dirty="0" err="1" smtClean="0">
              <a:solidFill>
                <a:srgbClr val="FF0000"/>
              </a:solidFill>
              <a:latin typeface="Arial" pitchFamily="34" charset="0"/>
              <a:cs typeface="Arial" pitchFamily="34" charset="0"/>
            </a:rPr>
            <a:t>bắt</a:t>
          </a:r>
          <a:r>
            <a:rPr lang="en-US" b="1" dirty="0" smtClean="0">
              <a:solidFill>
                <a:srgbClr val="FF0000"/>
              </a:solidFill>
              <a:latin typeface="Arial" pitchFamily="34" charset="0"/>
              <a:cs typeface="Arial" pitchFamily="34" charset="0"/>
            </a:rPr>
            <a:t> </a:t>
          </a:r>
          <a:r>
            <a:rPr lang="en-US" b="1" dirty="0" err="1" smtClean="0">
              <a:solidFill>
                <a:srgbClr val="FF0000"/>
              </a:solidFill>
              <a:latin typeface="Arial" pitchFamily="34" charset="0"/>
              <a:cs typeface="Arial" pitchFamily="34" charset="0"/>
            </a:rPr>
            <a:t>buộc</a:t>
          </a:r>
          <a:r>
            <a:rPr lang="en-US" b="1" dirty="0" smtClean="0">
              <a:solidFill>
                <a:srgbClr val="FF0000"/>
              </a:solidFill>
              <a:latin typeface="Arial" pitchFamily="34" charset="0"/>
              <a:cs typeface="Arial" pitchFamily="34" charset="0"/>
            </a:rPr>
            <a:t> </a:t>
          </a:r>
          <a:r>
            <a:rPr lang="vi-VN" b="1" dirty="0" smtClean="0">
              <a:solidFill>
                <a:srgbClr val="FF0000"/>
              </a:solidFill>
              <a:cs typeface="Arial" pitchFamily="34" charset="0"/>
            </a:rPr>
            <a:t> </a:t>
          </a:r>
          <a:endParaRPr lang="en-US" dirty="0"/>
        </a:p>
      </dgm:t>
    </dgm:pt>
    <dgm:pt modelId="{8DD0B976-63B2-4DB6-AD2C-03D76EDDE669}" type="parTrans" cxnId="{AE46E2FE-45FB-4F09-814F-B0C89C34D94A}">
      <dgm:prSet/>
      <dgm:spPr/>
      <dgm:t>
        <a:bodyPr/>
        <a:lstStyle/>
        <a:p>
          <a:endParaRPr lang="en-US"/>
        </a:p>
      </dgm:t>
    </dgm:pt>
    <dgm:pt modelId="{ACE46678-0FB1-439D-B59F-5440A97DBB0F}" type="sibTrans" cxnId="{AE46E2FE-45FB-4F09-814F-B0C89C34D94A}">
      <dgm:prSet/>
      <dgm:spPr/>
      <dgm:t>
        <a:bodyPr/>
        <a:lstStyle/>
        <a:p>
          <a:endParaRPr lang="en-US"/>
        </a:p>
      </dgm:t>
    </dgm:pt>
    <dgm:pt modelId="{261D2860-8B5A-4594-875F-5D3983262705}">
      <dgm:prSet phldrT="[Text]"/>
      <dgm:spPr>
        <a:solidFill>
          <a:schemeClr val="tx2">
            <a:lumMod val="20000"/>
            <a:lumOff val="80000"/>
            <a:alpha val="40000"/>
          </a:schemeClr>
        </a:solidFill>
      </dgm:spPr>
      <dgm:t>
        <a:bodyPr/>
        <a:lstStyle/>
        <a:p>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hiểm</a:t>
          </a:r>
          <a:r>
            <a:rPr lang="en-US" dirty="0" smtClean="0">
              <a:latin typeface="Arial" pitchFamily="34" charset="0"/>
              <a:cs typeface="Arial" pitchFamily="34" charset="0"/>
            </a:rPr>
            <a:t> </a:t>
          </a:r>
          <a:r>
            <a:rPr lang="en-US" dirty="0" err="1" smtClean="0">
              <a:latin typeface="Arial" pitchFamily="34" charset="0"/>
              <a:cs typeface="Arial" pitchFamily="34" charset="0"/>
            </a:rPr>
            <a:t>xã</a:t>
          </a:r>
          <a:r>
            <a:rPr lang="en-US" dirty="0" smtClean="0">
              <a:latin typeface="Arial" pitchFamily="34" charset="0"/>
              <a:cs typeface="Arial" pitchFamily="34" charset="0"/>
            </a:rPr>
            <a:t> </a:t>
          </a:r>
          <a:r>
            <a:rPr lang="en-US" dirty="0" err="1" smtClean="0">
              <a:latin typeface="Arial" pitchFamily="34" charset="0"/>
              <a:cs typeface="Arial" pitchFamily="34" charset="0"/>
            </a:rPr>
            <a:t>hội</a:t>
          </a:r>
          <a:r>
            <a:rPr lang="en-US" dirty="0" smtClean="0">
              <a:latin typeface="Arial" pitchFamily="34" charset="0"/>
              <a:cs typeface="Arial" pitchFamily="34" charset="0"/>
            </a:rPr>
            <a:t> </a:t>
          </a:r>
          <a:r>
            <a:rPr lang="en-US" b="1" dirty="0" err="1" smtClean="0">
              <a:solidFill>
                <a:srgbClr val="FF0000"/>
              </a:solidFill>
              <a:latin typeface="Arial" pitchFamily="34" charset="0"/>
              <a:cs typeface="Arial" pitchFamily="34" charset="0"/>
            </a:rPr>
            <a:t>tự</a:t>
          </a:r>
          <a:r>
            <a:rPr lang="en-US" b="1" dirty="0" smtClean="0">
              <a:solidFill>
                <a:srgbClr val="FF0000"/>
              </a:solidFill>
              <a:latin typeface="Arial" pitchFamily="34" charset="0"/>
              <a:cs typeface="Arial" pitchFamily="34" charset="0"/>
            </a:rPr>
            <a:t> </a:t>
          </a:r>
          <a:r>
            <a:rPr lang="en-US" b="1" dirty="0" err="1" smtClean="0">
              <a:solidFill>
                <a:srgbClr val="FF0000"/>
              </a:solidFill>
              <a:latin typeface="Arial" pitchFamily="34" charset="0"/>
              <a:cs typeface="Arial" pitchFamily="34" charset="0"/>
            </a:rPr>
            <a:t>nguyện</a:t>
          </a:r>
          <a:endParaRPr lang="en-US" dirty="0"/>
        </a:p>
      </dgm:t>
    </dgm:pt>
    <dgm:pt modelId="{22BFED59-5B1B-429E-97B6-ED07F8BE1964}" type="parTrans" cxnId="{48FDE780-47F7-4222-9614-A3C9FA6AE582}">
      <dgm:prSet/>
      <dgm:spPr/>
      <dgm:t>
        <a:bodyPr/>
        <a:lstStyle/>
        <a:p>
          <a:endParaRPr lang="en-US"/>
        </a:p>
      </dgm:t>
    </dgm:pt>
    <dgm:pt modelId="{92EF83D5-BA65-45A9-AD8C-6696F0B1B1EF}" type="sibTrans" cxnId="{48FDE780-47F7-4222-9614-A3C9FA6AE582}">
      <dgm:prSet/>
      <dgm:spPr/>
      <dgm:t>
        <a:bodyPr/>
        <a:lstStyle/>
        <a:p>
          <a:endParaRPr lang="en-US"/>
        </a:p>
      </dgm:t>
    </dgm:pt>
    <dgm:pt modelId="{F9F359A3-503B-434E-9858-D7B57BF574E8}">
      <dgm:prSet phldrT="[Text]"/>
      <dgm:spPr>
        <a:solidFill>
          <a:schemeClr val="tx2">
            <a:lumMod val="20000"/>
            <a:lumOff val="80000"/>
            <a:alpha val="40000"/>
          </a:schemeClr>
        </a:solidFill>
      </dgm:spPr>
      <dgm:t>
        <a:bodyPr/>
        <a:lstStyle/>
        <a:p>
          <a:r>
            <a:rPr lang="en-US" dirty="0" err="1" smtClean="0">
              <a:latin typeface="Arial" pitchFamily="34" charset="0"/>
              <a:cs typeface="Arial" pitchFamily="34" charset="0"/>
            </a:rPr>
            <a:t>Bảo</a:t>
          </a:r>
          <a:r>
            <a:rPr lang="en-US" dirty="0" smtClean="0">
              <a:latin typeface="Arial" pitchFamily="34" charset="0"/>
              <a:cs typeface="Arial" pitchFamily="34" charset="0"/>
            </a:rPr>
            <a:t> </a:t>
          </a:r>
          <a:r>
            <a:rPr lang="en-US" dirty="0" err="1" smtClean="0">
              <a:latin typeface="Arial" pitchFamily="34" charset="0"/>
              <a:cs typeface="Arial" pitchFamily="34" charset="0"/>
            </a:rPr>
            <a:t>hiểm</a:t>
          </a:r>
          <a:r>
            <a:rPr lang="en-US" dirty="0" smtClean="0">
              <a:latin typeface="Arial" pitchFamily="34" charset="0"/>
              <a:cs typeface="Arial" pitchFamily="34" charset="0"/>
            </a:rPr>
            <a:t> </a:t>
          </a:r>
          <a:r>
            <a:rPr lang="en-US" dirty="0" err="1" smtClean="0">
              <a:latin typeface="Arial" pitchFamily="34" charset="0"/>
              <a:cs typeface="Arial" pitchFamily="34" charset="0"/>
            </a:rPr>
            <a:t>thất</a:t>
          </a:r>
          <a:r>
            <a:rPr lang="en-US" dirty="0" smtClean="0">
              <a:latin typeface="Arial" pitchFamily="34" charset="0"/>
              <a:cs typeface="Arial" pitchFamily="34" charset="0"/>
            </a:rPr>
            <a:t> </a:t>
          </a:r>
          <a:r>
            <a:rPr lang="en-US" dirty="0" err="1" smtClean="0">
              <a:latin typeface="Arial" pitchFamily="34" charset="0"/>
              <a:cs typeface="Arial" pitchFamily="34" charset="0"/>
            </a:rPr>
            <a:t>nghiệp</a:t>
          </a:r>
          <a:r>
            <a:rPr lang="en-US" dirty="0" smtClean="0">
              <a:latin typeface="Arial" pitchFamily="34" charset="0"/>
              <a:cs typeface="Arial" pitchFamily="34" charset="0"/>
            </a:rPr>
            <a:t>  </a:t>
          </a:r>
          <a:endParaRPr lang="en-US" dirty="0"/>
        </a:p>
      </dgm:t>
    </dgm:pt>
    <dgm:pt modelId="{0091CB16-66DE-4375-9C52-034107C56CE2}" type="parTrans" cxnId="{8ACBFDAC-50B3-4057-9D5E-4E1BDCAE38AD}">
      <dgm:prSet/>
      <dgm:spPr/>
      <dgm:t>
        <a:bodyPr/>
        <a:lstStyle/>
        <a:p>
          <a:endParaRPr lang="en-US"/>
        </a:p>
      </dgm:t>
    </dgm:pt>
    <dgm:pt modelId="{79D176FE-A5E2-496D-A9DC-08184B4C07C9}" type="sibTrans" cxnId="{8ACBFDAC-50B3-4057-9D5E-4E1BDCAE38AD}">
      <dgm:prSet/>
      <dgm:spPr/>
      <dgm:t>
        <a:bodyPr/>
        <a:lstStyle/>
        <a:p>
          <a:endParaRPr lang="en-US"/>
        </a:p>
      </dgm:t>
    </dgm:pt>
    <dgm:pt modelId="{8F1E0625-D74A-4784-BAED-675E1058FC0E}" type="pres">
      <dgm:prSet presAssocID="{A3504DA1-4D4B-4CBE-8867-771229B2F8D6}" presName="Name0" presStyleCnt="0">
        <dgm:presLayoutVars>
          <dgm:dir/>
          <dgm:resizeHandles val="exact"/>
        </dgm:presLayoutVars>
      </dgm:prSet>
      <dgm:spPr/>
      <dgm:t>
        <a:bodyPr/>
        <a:lstStyle/>
        <a:p>
          <a:endParaRPr lang="en-US"/>
        </a:p>
      </dgm:t>
    </dgm:pt>
    <dgm:pt modelId="{73069538-14CC-45E9-9721-9A80801C72B8}" type="pres">
      <dgm:prSet presAssocID="{BAF8769D-750B-4812-9CCE-CDC3167C01B3}" presName="composite" presStyleCnt="0"/>
      <dgm:spPr/>
    </dgm:pt>
    <dgm:pt modelId="{E96F22F8-EECD-4E5F-8E10-8B27D0260CFE}" type="pres">
      <dgm:prSet presAssocID="{BAF8769D-750B-4812-9CCE-CDC3167C01B3}" presName="rect1" presStyleLbl="trAlignAcc1" presStyleIdx="0" presStyleCnt="3" custScaleX="183915">
        <dgm:presLayoutVars>
          <dgm:bulletEnabled val="1"/>
        </dgm:presLayoutVars>
      </dgm:prSet>
      <dgm:spPr/>
      <dgm:t>
        <a:bodyPr/>
        <a:lstStyle/>
        <a:p>
          <a:endParaRPr lang="en-US"/>
        </a:p>
      </dgm:t>
    </dgm:pt>
    <dgm:pt modelId="{F193B292-42DF-43EE-BFC1-A035FB99AC8D}" type="pres">
      <dgm:prSet presAssocID="{BAF8769D-750B-4812-9CCE-CDC3167C01B3}" presName="rect2" presStyleLbl="fgImgPlace1" presStyleIdx="0" presStyleCnt="3" custLinFactX="-100000" custLinFactNeighborX="-120298" custLinFactNeighborY="12956"/>
      <dgm:spPr/>
    </dgm:pt>
    <dgm:pt modelId="{CC2DAB0D-9718-4F9F-89AC-DE3A17C5E869}" type="pres">
      <dgm:prSet presAssocID="{ACE46678-0FB1-439D-B59F-5440A97DBB0F}" presName="sibTrans" presStyleCnt="0"/>
      <dgm:spPr/>
    </dgm:pt>
    <dgm:pt modelId="{473266D0-501F-4C7C-80ED-0C1CCCFC0DC0}" type="pres">
      <dgm:prSet presAssocID="{261D2860-8B5A-4594-875F-5D3983262705}" presName="composite" presStyleCnt="0"/>
      <dgm:spPr/>
    </dgm:pt>
    <dgm:pt modelId="{89F0E993-BC0A-494E-98F0-6325CB86A2E2}" type="pres">
      <dgm:prSet presAssocID="{261D2860-8B5A-4594-875F-5D3983262705}" presName="rect1" presStyleLbl="trAlignAcc1" presStyleIdx="1" presStyleCnt="3" custScaleX="177449" custLinFactNeighborX="2445">
        <dgm:presLayoutVars>
          <dgm:bulletEnabled val="1"/>
        </dgm:presLayoutVars>
      </dgm:prSet>
      <dgm:spPr/>
      <dgm:t>
        <a:bodyPr/>
        <a:lstStyle/>
        <a:p>
          <a:endParaRPr lang="en-US"/>
        </a:p>
      </dgm:t>
    </dgm:pt>
    <dgm:pt modelId="{E464EF69-AED6-4CA9-9AC3-74ACEF5A19BC}" type="pres">
      <dgm:prSet presAssocID="{261D2860-8B5A-4594-875F-5D3983262705}" presName="rect2" presStyleLbl="fgImgPlace1" presStyleIdx="1" presStyleCnt="3" custLinFactX="-100000" custLinFactNeighborX="-125185" custLinFactNeighborY="11235"/>
      <dgm:spPr/>
    </dgm:pt>
    <dgm:pt modelId="{7A47465C-A018-4617-8196-EF37C4BE0283}" type="pres">
      <dgm:prSet presAssocID="{92EF83D5-BA65-45A9-AD8C-6696F0B1B1EF}" presName="sibTrans" presStyleCnt="0"/>
      <dgm:spPr/>
    </dgm:pt>
    <dgm:pt modelId="{B69A4EF9-93D2-46AD-8E28-0118A62D0181}" type="pres">
      <dgm:prSet presAssocID="{F9F359A3-503B-434E-9858-D7B57BF574E8}" presName="composite" presStyleCnt="0"/>
      <dgm:spPr/>
    </dgm:pt>
    <dgm:pt modelId="{4567B7BD-60F6-4298-B947-5A8D7E921B62}" type="pres">
      <dgm:prSet presAssocID="{F9F359A3-503B-434E-9858-D7B57BF574E8}" presName="rect1" presStyleLbl="trAlignAcc1" presStyleIdx="2" presStyleCnt="3" custScaleX="188517">
        <dgm:presLayoutVars>
          <dgm:bulletEnabled val="1"/>
        </dgm:presLayoutVars>
      </dgm:prSet>
      <dgm:spPr/>
      <dgm:t>
        <a:bodyPr/>
        <a:lstStyle/>
        <a:p>
          <a:endParaRPr lang="en-US"/>
        </a:p>
      </dgm:t>
    </dgm:pt>
    <dgm:pt modelId="{B792E0AD-635E-4FE6-A3BF-D22C391D1225}" type="pres">
      <dgm:prSet presAssocID="{F9F359A3-503B-434E-9858-D7B57BF574E8}" presName="rect2" presStyleLbl="fgImgPlace1" presStyleIdx="2" presStyleCnt="3" custLinFactX="-100000" custLinFactNeighborX="-127804" custLinFactNeighborY="9630"/>
      <dgm:spPr/>
    </dgm:pt>
  </dgm:ptLst>
  <dgm:cxnLst>
    <dgm:cxn modelId="{89428445-A1A6-4557-89BF-874742C7551A}" type="presOf" srcId="{A3504DA1-4D4B-4CBE-8867-771229B2F8D6}" destId="{8F1E0625-D74A-4784-BAED-675E1058FC0E}" srcOrd="0" destOrd="0" presId="urn:microsoft.com/office/officeart/2008/layout/PictureStrips"/>
    <dgm:cxn modelId="{48FDE780-47F7-4222-9614-A3C9FA6AE582}" srcId="{A3504DA1-4D4B-4CBE-8867-771229B2F8D6}" destId="{261D2860-8B5A-4594-875F-5D3983262705}" srcOrd="1" destOrd="0" parTransId="{22BFED59-5B1B-429E-97B6-ED07F8BE1964}" sibTransId="{92EF83D5-BA65-45A9-AD8C-6696F0B1B1EF}"/>
    <dgm:cxn modelId="{8ACBFDAC-50B3-4057-9D5E-4E1BDCAE38AD}" srcId="{A3504DA1-4D4B-4CBE-8867-771229B2F8D6}" destId="{F9F359A3-503B-434E-9858-D7B57BF574E8}" srcOrd="2" destOrd="0" parTransId="{0091CB16-66DE-4375-9C52-034107C56CE2}" sibTransId="{79D176FE-A5E2-496D-A9DC-08184B4C07C9}"/>
    <dgm:cxn modelId="{AE46E2FE-45FB-4F09-814F-B0C89C34D94A}" srcId="{A3504DA1-4D4B-4CBE-8867-771229B2F8D6}" destId="{BAF8769D-750B-4812-9CCE-CDC3167C01B3}" srcOrd="0" destOrd="0" parTransId="{8DD0B976-63B2-4DB6-AD2C-03D76EDDE669}" sibTransId="{ACE46678-0FB1-439D-B59F-5440A97DBB0F}"/>
    <dgm:cxn modelId="{858F6E31-B3F8-4F47-B940-9F6CA7DD3F55}" type="presOf" srcId="{261D2860-8B5A-4594-875F-5D3983262705}" destId="{89F0E993-BC0A-494E-98F0-6325CB86A2E2}" srcOrd="0" destOrd="0" presId="urn:microsoft.com/office/officeart/2008/layout/PictureStrips"/>
    <dgm:cxn modelId="{4E4B5765-7090-47BB-8A67-C1E6BB134D68}" type="presOf" srcId="{F9F359A3-503B-434E-9858-D7B57BF574E8}" destId="{4567B7BD-60F6-4298-B947-5A8D7E921B62}" srcOrd="0" destOrd="0" presId="urn:microsoft.com/office/officeart/2008/layout/PictureStrips"/>
    <dgm:cxn modelId="{CD512C40-2ADC-4BB9-B89A-281DC4FB85EE}" type="presOf" srcId="{BAF8769D-750B-4812-9CCE-CDC3167C01B3}" destId="{E96F22F8-EECD-4E5F-8E10-8B27D0260CFE}" srcOrd="0" destOrd="0" presId="urn:microsoft.com/office/officeart/2008/layout/PictureStrips"/>
    <dgm:cxn modelId="{B15BB2EC-E861-452F-A7DA-47B66B0EE778}" type="presParOf" srcId="{8F1E0625-D74A-4784-BAED-675E1058FC0E}" destId="{73069538-14CC-45E9-9721-9A80801C72B8}" srcOrd="0" destOrd="0" presId="urn:microsoft.com/office/officeart/2008/layout/PictureStrips"/>
    <dgm:cxn modelId="{2B294A86-E3E3-4DD6-B911-FE73093F2B93}" type="presParOf" srcId="{73069538-14CC-45E9-9721-9A80801C72B8}" destId="{E96F22F8-EECD-4E5F-8E10-8B27D0260CFE}" srcOrd="0" destOrd="0" presId="urn:microsoft.com/office/officeart/2008/layout/PictureStrips"/>
    <dgm:cxn modelId="{805122BB-BEDB-4371-AC15-0E7D83C64D64}" type="presParOf" srcId="{73069538-14CC-45E9-9721-9A80801C72B8}" destId="{F193B292-42DF-43EE-BFC1-A035FB99AC8D}" srcOrd="1" destOrd="0" presId="urn:microsoft.com/office/officeart/2008/layout/PictureStrips"/>
    <dgm:cxn modelId="{5EA6E58E-A758-46DE-B5C0-342785067EC9}" type="presParOf" srcId="{8F1E0625-D74A-4784-BAED-675E1058FC0E}" destId="{CC2DAB0D-9718-4F9F-89AC-DE3A17C5E869}" srcOrd="1" destOrd="0" presId="urn:microsoft.com/office/officeart/2008/layout/PictureStrips"/>
    <dgm:cxn modelId="{EA8E0ACF-588A-4EF4-8AE6-705B854496A3}" type="presParOf" srcId="{8F1E0625-D74A-4784-BAED-675E1058FC0E}" destId="{473266D0-501F-4C7C-80ED-0C1CCCFC0DC0}" srcOrd="2" destOrd="0" presId="urn:microsoft.com/office/officeart/2008/layout/PictureStrips"/>
    <dgm:cxn modelId="{45DE76A2-54DE-4D9C-8E91-D91B693140A3}" type="presParOf" srcId="{473266D0-501F-4C7C-80ED-0C1CCCFC0DC0}" destId="{89F0E993-BC0A-494E-98F0-6325CB86A2E2}" srcOrd="0" destOrd="0" presId="urn:microsoft.com/office/officeart/2008/layout/PictureStrips"/>
    <dgm:cxn modelId="{9F17AFFA-EEAB-4D5C-B91E-8E1CA12EE7DA}" type="presParOf" srcId="{473266D0-501F-4C7C-80ED-0C1CCCFC0DC0}" destId="{E464EF69-AED6-4CA9-9AC3-74ACEF5A19BC}" srcOrd="1" destOrd="0" presId="urn:microsoft.com/office/officeart/2008/layout/PictureStrips"/>
    <dgm:cxn modelId="{CBD304BD-6B64-463E-9813-F4031C06FD7A}" type="presParOf" srcId="{8F1E0625-D74A-4784-BAED-675E1058FC0E}" destId="{7A47465C-A018-4617-8196-EF37C4BE0283}" srcOrd="3" destOrd="0" presId="urn:microsoft.com/office/officeart/2008/layout/PictureStrips"/>
    <dgm:cxn modelId="{0A93E737-5A9E-4C92-ACC1-4C22A694CBDA}" type="presParOf" srcId="{8F1E0625-D74A-4784-BAED-675E1058FC0E}" destId="{B69A4EF9-93D2-46AD-8E28-0118A62D0181}" srcOrd="4" destOrd="0" presId="urn:microsoft.com/office/officeart/2008/layout/PictureStrips"/>
    <dgm:cxn modelId="{A97978E8-B712-404A-824B-8F6AA949A7D7}" type="presParOf" srcId="{B69A4EF9-93D2-46AD-8E28-0118A62D0181}" destId="{4567B7BD-60F6-4298-B947-5A8D7E921B62}" srcOrd="0" destOrd="0" presId="urn:microsoft.com/office/officeart/2008/layout/PictureStrips"/>
    <dgm:cxn modelId="{CA42B035-5689-4561-BE8B-AA243E81085B}" type="presParOf" srcId="{B69A4EF9-93D2-46AD-8E28-0118A62D0181}" destId="{B792E0AD-635E-4FE6-A3BF-D22C391D1225}"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9452F7B-E147-4069-9EAF-E973CB3A40D9}" type="doc">
      <dgm:prSet loTypeId="urn:microsoft.com/office/officeart/2005/8/layout/list1" loCatId="list" qsTypeId="urn:microsoft.com/office/officeart/2005/8/quickstyle/3d2" qsCatId="3D" csTypeId="urn:microsoft.com/office/officeart/2005/8/colors/accent1_2" csCatId="accent1" phldr="1"/>
      <dgm:spPr/>
      <dgm:t>
        <a:bodyPr/>
        <a:lstStyle/>
        <a:p>
          <a:endParaRPr lang="en-US"/>
        </a:p>
      </dgm:t>
    </dgm:pt>
    <dgm:pt modelId="{B0DE89C1-86A9-4C49-9C2D-D31445C8D46B}">
      <dgm:prSet phldrT="[Text]"/>
      <dgm:spPr>
        <a:solidFill>
          <a:schemeClr val="accent1">
            <a:lumMod val="60000"/>
            <a:lumOff val="40000"/>
          </a:schemeClr>
        </a:solidFill>
      </dgm:spPr>
      <dgm:t>
        <a:bodyPr/>
        <a:lstStyle/>
        <a:p>
          <a:r>
            <a:rPr lang="en-US" dirty="0" err="1" smtClean="0">
              <a:solidFill>
                <a:schemeClr val="tx1"/>
              </a:solidFill>
              <a:latin typeface="Arial" pitchFamily="34" charset="0"/>
              <a:cs typeface="Arial" pitchFamily="34" charset="0"/>
            </a:rPr>
            <a:t>Bảo</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hiểm</a:t>
          </a:r>
          <a:r>
            <a:rPr lang="en-US"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xã</a:t>
          </a:r>
          <a:r>
            <a:rPr lang="en-US" b="1" dirty="0" smtClean="0">
              <a:solidFill>
                <a:schemeClr val="tx1"/>
              </a:solidFill>
              <a:latin typeface="Arial" pitchFamily="34" charset="0"/>
              <a:cs typeface="Arial" pitchFamily="34" charset="0"/>
            </a:rPr>
            <a:t> </a:t>
          </a:r>
          <a:r>
            <a:rPr lang="en-US" b="1" dirty="0" err="1" smtClean="0">
              <a:solidFill>
                <a:schemeClr val="tx1"/>
              </a:solidFill>
              <a:latin typeface="Arial" pitchFamily="34" charset="0"/>
              <a:cs typeface="Arial" pitchFamily="34" charset="0"/>
            </a:rPr>
            <a:t>hội</a:t>
          </a:r>
          <a:r>
            <a:rPr lang="en-US" b="1"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bắt</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buộc</a:t>
          </a:r>
          <a:endParaRPr lang="en-US" dirty="0">
            <a:solidFill>
              <a:schemeClr val="tx1"/>
            </a:solidFill>
          </a:endParaRPr>
        </a:p>
      </dgm:t>
    </dgm:pt>
    <dgm:pt modelId="{FE6ECFAD-F51E-4F73-8EA6-9A157C7477E2}" type="parTrans" cxnId="{FB0DD28D-9FAA-4CDA-A63E-63FEE2B736D0}">
      <dgm:prSet/>
      <dgm:spPr/>
      <dgm:t>
        <a:bodyPr/>
        <a:lstStyle/>
        <a:p>
          <a:endParaRPr lang="en-US"/>
        </a:p>
      </dgm:t>
    </dgm:pt>
    <dgm:pt modelId="{4AA600A4-FBB4-49FF-9903-32CC4FCAC033}" type="sibTrans" cxnId="{FB0DD28D-9FAA-4CDA-A63E-63FEE2B736D0}">
      <dgm:prSet/>
      <dgm:spPr/>
      <dgm:t>
        <a:bodyPr/>
        <a:lstStyle/>
        <a:p>
          <a:endParaRPr lang="en-US"/>
        </a:p>
      </dgm:t>
    </dgm:pt>
    <dgm:pt modelId="{AF4CBA64-1A59-459E-931C-E80FA14E601D}">
      <dgm:prSet phldrT="[Text]"/>
      <dgm:spPr>
        <a:solidFill>
          <a:schemeClr val="accent2">
            <a:lumMod val="60000"/>
            <a:lumOff val="40000"/>
          </a:schemeClr>
        </a:solidFill>
      </dgm:spPr>
      <dgm:t>
        <a:bodyPr/>
        <a:lstStyle/>
        <a:p>
          <a:r>
            <a:rPr lang="en-US" dirty="0" err="1" smtClean="0">
              <a:solidFill>
                <a:schemeClr val="tx1"/>
              </a:solidFill>
              <a:latin typeface="Arial" pitchFamily="34" charset="0"/>
              <a:cs typeface="Arial" pitchFamily="34" charset="0"/>
            </a:rPr>
            <a:t>Bảo</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hiểm</a:t>
          </a:r>
          <a:r>
            <a:rPr lang="en-US" dirty="0" smtClean="0">
              <a:solidFill>
                <a:schemeClr val="tx1"/>
              </a:solidFill>
              <a:latin typeface="Arial" pitchFamily="34" charset="0"/>
              <a:cs typeface="Arial" pitchFamily="34" charset="0"/>
            </a:rPr>
            <a:t> </a:t>
          </a:r>
          <a:r>
            <a:rPr lang="en-US" b="1" dirty="0" smtClean="0">
              <a:solidFill>
                <a:schemeClr val="tx1"/>
              </a:solidFill>
              <a:latin typeface="Arial" pitchFamily="34" charset="0"/>
              <a:cs typeface="Arial" pitchFamily="34" charset="0"/>
            </a:rPr>
            <a:t>y </a:t>
          </a:r>
          <a:r>
            <a:rPr lang="en-US" b="1" dirty="0" err="1" smtClean="0">
              <a:solidFill>
                <a:schemeClr val="tx1"/>
              </a:solidFill>
              <a:latin typeface="Arial" pitchFamily="34" charset="0"/>
              <a:cs typeface="Arial" pitchFamily="34" charset="0"/>
            </a:rPr>
            <a:t>tế</a:t>
          </a:r>
          <a:r>
            <a:rPr lang="en-US" b="1"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bắt</a:t>
          </a:r>
          <a:r>
            <a:rPr lang="en-US" dirty="0" smtClean="0">
              <a:solidFill>
                <a:schemeClr val="tx1"/>
              </a:solidFill>
              <a:latin typeface="Arial" pitchFamily="34" charset="0"/>
              <a:cs typeface="Arial" pitchFamily="34" charset="0"/>
            </a:rPr>
            <a:t> </a:t>
          </a:r>
          <a:r>
            <a:rPr lang="en-US" dirty="0" err="1" smtClean="0">
              <a:solidFill>
                <a:schemeClr val="tx1"/>
              </a:solidFill>
              <a:latin typeface="Arial" pitchFamily="34" charset="0"/>
              <a:cs typeface="Arial" pitchFamily="34" charset="0"/>
            </a:rPr>
            <a:t>buộc</a:t>
          </a:r>
          <a:r>
            <a:rPr lang="vi-VN" dirty="0" smtClean="0">
              <a:solidFill>
                <a:schemeClr val="tx1"/>
              </a:solidFill>
              <a:cs typeface="Arial" pitchFamily="34" charset="0"/>
            </a:rPr>
            <a:t> </a:t>
          </a:r>
          <a:endParaRPr lang="en-US" dirty="0">
            <a:solidFill>
              <a:schemeClr val="tx1"/>
            </a:solidFill>
          </a:endParaRPr>
        </a:p>
      </dgm:t>
    </dgm:pt>
    <dgm:pt modelId="{2306D52A-5A5B-4E22-B92C-8A9E03EE621C}" type="parTrans" cxnId="{80C74600-AEB9-40A1-8F08-D9C707EFC847}">
      <dgm:prSet/>
      <dgm:spPr/>
      <dgm:t>
        <a:bodyPr/>
        <a:lstStyle/>
        <a:p>
          <a:endParaRPr lang="en-US"/>
        </a:p>
      </dgm:t>
    </dgm:pt>
    <dgm:pt modelId="{9D20B423-2161-4204-9C24-846612E03665}" type="sibTrans" cxnId="{80C74600-AEB9-40A1-8F08-D9C707EFC847}">
      <dgm:prSet/>
      <dgm:spPr/>
      <dgm:t>
        <a:bodyPr/>
        <a:lstStyle/>
        <a:p>
          <a:endParaRPr lang="en-US"/>
        </a:p>
      </dgm:t>
    </dgm:pt>
    <dgm:pt modelId="{31931B0D-E4E4-4116-A5AF-91908D5159AC}" type="pres">
      <dgm:prSet presAssocID="{79452F7B-E147-4069-9EAF-E973CB3A40D9}" presName="linear" presStyleCnt="0">
        <dgm:presLayoutVars>
          <dgm:dir/>
          <dgm:animLvl val="lvl"/>
          <dgm:resizeHandles val="exact"/>
        </dgm:presLayoutVars>
      </dgm:prSet>
      <dgm:spPr/>
      <dgm:t>
        <a:bodyPr/>
        <a:lstStyle/>
        <a:p>
          <a:endParaRPr lang="en-US"/>
        </a:p>
      </dgm:t>
    </dgm:pt>
    <dgm:pt modelId="{8BE5CDE0-6A8E-47CF-B3C0-471606EA4AA0}" type="pres">
      <dgm:prSet presAssocID="{B0DE89C1-86A9-4C49-9C2D-D31445C8D46B}" presName="parentLin" presStyleCnt="0"/>
      <dgm:spPr/>
    </dgm:pt>
    <dgm:pt modelId="{414736AF-87BA-4C7F-B59F-9D4578D21515}" type="pres">
      <dgm:prSet presAssocID="{B0DE89C1-86A9-4C49-9C2D-D31445C8D46B}" presName="parentLeftMargin" presStyleLbl="node1" presStyleIdx="0" presStyleCnt="2"/>
      <dgm:spPr/>
      <dgm:t>
        <a:bodyPr/>
        <a:lstStyle/>
        <a:p>
          <a:endParaRPr lang="en-US"/>
        </a:p>
      </dgm:t>
    </dgm:pt>
    <dgm:pt modelId="{ED45471C-B8A3-4A69-946B-49FD00D70A84}" type="pres">
      <dgm:prSet presAssocID="{B0DE89C1-86A9-4C49-9C2D-D31445C8D46B}" presName="parentText" presStyleLbl="node1" presStyleIdx="0" presStyleCnt="2">
        <dgm:presLayoutVars>
          <dgm:chMax val="0"/>
          <dgm:bulletEnabled val="1"/>
        </dgm:presLayoutVars>
      </dgm:prSet>
      <dgm:spPr/>
      <dgm:t>
        <a:bodyPr/>
        <a:lstStyle/>
        <a:p>
          <a:endParaRPr lang="en-US"/>
        </a:p>
      </dgm:t>
    </dgm:pt>
    <dgm:pt modelId="{C62AA2C6-5D59-49E4-A7B5-572CB97F75D7}" type="pres">
      <dgm:prSet presAssocID="{B0DE89C1-86A9-4C49-9C2D-D31445C8D46B}" presName="negativeSpace" presStyleCnt="0"/>
      <dgm:spPr/>
    </dgm:pt>
    <dgm:pt modelId="{BFD87453-3D93-499C-B070-1A4134DBCE16}" type="pres">
      <dgm:prSet presAssocID="{B0DE89C1-86A9-4C49-9C2D-D31445C8D46B}" presName="childText" presStyleLbl="conFgAcc1" presStyleIdx="0" presStyleCnt="2">
        <dgm:presLayoutVars>
          <dgm:bulletEnabled val="1"/>
        </dgm:presLayoutVars>
      </dgm:prSet>
      <dgm:spPr/>
    </dgm:pt>
    <dgm:pt modelId="{4218CAD9-66ED-4C57-B352-0C1FCB9436A9}" type="pres">
      <dgm:prSet presAssocID="{4AA600A4-FBB4-49FF-9903-32CC4FCAC033}" presName="spaceBetweenRectangles" presStyleCnt="0"/>
      <dgm:spPr/>
    </dgm:pt>
    <dgm:pt modelId="{068DC5A2-0BBE-469A-AEFF-BF5B50D9980B}" type="pres">
      <dgm:prSet presAssocID="{AF4CBA64-1A59-459E-931C-E80FA14E601D}" presName="parentLin" presStyleCnt="0"/>
      <dgm:spPr/>
    </dgm:pt>
    <dgm:pt modelId="{BF3940F5-62F0-4052-8E40-2267C96EDB91}" type="pres">
      <dgm:prSet presAssocID="{AF4CBA64-1A59-459E-931C-E80FA14E601D}" presName="parentLeftMargin" presStyleLbl="node1" presStyleIdx="0" presStyleCnt="2"/>
      <dgm:spPr/>
      <dgm:t>
        <a:bodyPr/>
        <a:lstStyle/>
        <a:p>
          <a:endParaRPr lang="en-US"/>
        </a:p>
      </dgm:t>
    </dgm:pt>
    <dgm:pt modelId="{3933BE96-17B7-40F8-AAB7-A68AB6206F01}" type="pres">
      <dgm:prSet presAssocID="{AF4CBA64-1A59-459E-931C-E80FA14E601D}" presName="parentText" presStyleLbl="node1" presStyleIdx="1" presStyleCnt="2">
        <dgm:presLayoutVars>
          <dgm:chMax val="0"/>
          <dgm:bulletEnabled val="1"/>
        </dgm:presLayoutVars>
      </dgm:prSet>
      <dgm:spPr/>
      <dgm:t>
        <a:bodyPr/>
        <a:lstStyle/>
        <a:p>
          <a:endParaRPr lang="en-US"/>
        </a:p>
      </dgm:t>
    </dgm:pt>
    <dgm:pt modelId="{BEAC6823-2F45-495B-B453-9279643DD901}" type="pres">
      <dgm:prSet presAssocID="{AF4CBA64-1A59-459E-931C-E80FA14E601D}" presName="negativeSpace" presStyleCnt="0"/>
      <dgm:spPr/>
    </dgm:pt>
    <dgm:pt modelId="{A78AE017-B843-40CC-B12C-6B973EC415B4}" type="pres">
      <dgm:prSet presAssocID="{AF4CBA64-1A59-459E-931C-E80FA14E601D}" presName="childText" presStyleLbl="conFgAcc1" presStyleIdx="1" presStyleCnt="2">
        <dgm:presLayoutVars>
          <dgm:bulletEnabled val="1"/>
        </dgm:presLayoutVars>
      </dgm:prSet>
      <dgm:spPr/>
    </dgm:pt>
  </dgm:ptLst>
  <dgm:cxnLst>
    <dgm:cxn modelId="{FB0DD28D-9FAA-4CDA-A63E-63FEE2B736D0}" srcId="{79452F7B-E147-4069-9EAF-E973CB3A40D9}" destId="{B0DE89C1-86A9-4C49-9C2D-D31445C8D46B}" srcOrd="0" destOrd="0" parTransId="{FE6ECFAD-F51E-4F73-8EA6-9A157C7477E2}" sibTransId="{4AA600A4-FBB4-49FF-9903-32CC4FCAC033}"/>
    <dgm:cxn modelId="{97243892-7723-400E-8E27-625B3783E389}" type="presOf" srcId="{AF4CBA64-1A59-459E-931C-E80FA14E601D}" destId="{3933BE96-17B7-40F8-AAB7-A68AB6206F01}" srcOrd="1" destOrd="0" presId="urn:microsoft.com/office/officeart/2005/8/layout/list1"/>
    <dgm:cxn modelId="{54B30768-A7A3-44AF-8A3E-EDE86B4994F6}" type="presOf" srcId="{AF4CBA64-1A59-459E-931C-E80FA14E601D}" destId="{BF3940F5-62F0-4052-8E40-2267C96EDB91}" srcOrd="0" destOrd="0" presId="urn:microsoft.com/office/officeart/2005/8/layout/list1"/>
    <dgm:cxn modelId="{1CED4B23-9918-4816-AA6B-39413E8858DD}" type="presOf" srcId="{79452F7B-E147-4069-9EAF-E973CB3A40D9}" destId="{31931B0D-E4E4-4116-A5AF-91908D5159AC}" srcOrd="0" destOrd="0" presId="urn:microsoft.com/office/officeart/2005/8/layout/list1"/>
    <dgm:cxn modelId="{B9DC0413-0EA7-4A21-A31D-01559D5D87D2}" type="presOf" srcId="{B0DE89C1-86A9-4C49-9C2D-D31445C8D46B}" destId="{414736AF-87BA-4C7F-B59F-9D4578D21515}" srcOrd="0" destOrd="0" presId="urn:microsoft.com/office/officeart/2005/8/layout/list1"/>
    <dgm:cxn modelId="{80C74600-AEB9-40A1-8F08-D9C707EFC847}" srcId="{79452F7B-E147-4069-9EAF-E973CB3A40D9}" destId="{AF4CBA64-1A59-459E-931C-E80FA14E601D}" srcOrd="1" destOrd="0" parTransId="{2306D52A-5A5B-4E22-B92C-8A9E03EE621C}" sibTransId="{9D20B423-2161-4204-9C24-846612E03665}"/>
    <dgm:cxn modelId="{DDBEB9F2-2F7D-45DE-82B6-278FE0190C1E}" type="presOf" srcId="{B0DE89C1-86A9-4C49-9C2D-D31445C8D46B}" destId="{ED45471C-B8A3-4A69-946B-49FD00D70A84}" srcOrd="1" destOrd="0" presId="urn:microsoft.com/office/officeart/2005/8/layout/list1"/>
    <dgm:cxn modelId="{77BA1104-219C-4596-B868-033E6CB654F7}" type="presParOf" srcId="{31931B0D-E4E4-4116-A5AF-91908D5159AC}" destId="{8BE5CDE0-6A8E-47CF-B3C0-471606EA4AA0}" srcOrd="0" destOrd="0" presId="urn:microsoft.com/office/officeart/2005/8/layout/list1"/>
    <dgm:cxn modelId="{982AA2E3-FD52-449F-9F2B-A0B972E87CA8}" type="presParOf" srcId="{8BE5CDE0-6A8E-47CF-B3C0-471606EA4AA0}" destId="{414736AF-87BA-4C7F-B59F-9D4578D21515}" srcOrd="0" destOrd="0" presId="urn:microsoft.com/office/officeart/2005/8/layout/list1"/>
    <dgm:cxn modelId="{88E29503-2B53-4775-8C0E-16B632B7EE41}" type="presParOf" srcId="{8BE5CDE0-6A8E-47CF-B3C0-471606EA4AA0}" destId="{ED45471C-B8A3-4A69-946B-49FD00D70A84}" srcOrd="1" destOrd="0" presId="urn:microsoft.com/office/officeart/2005/8/layout/list1"/>
    <dgm:cxn modelId="{01D5A90A-113F-40D9-98F1-A456B4558C79}" type="presParOf" srcId="{31931B0D-E4E4-4116-A5AF-91908D5159AC}" destId="{C62AA2C6-5D59-49E4-A7B5-572CB97F75D7}" srcOrd="1" destOrd="0" presId="urn:microsoft.com/office/officeart/2005/8/layout/list1"/>
    <dgm:cxn modelId="{8DF72A52-C8B6-4971-921B-376A74A6DC6F}" type="presParOf" srcId="{31931B0D-E4E4-4116-A5AF-91908D5159AC}" destId="{BFD87453-3D93-499C-B070-1A4134DBCE16}" srcOrd="2" destOrd="0" presId="urn:microsoft.com/office/officeart/2005/8/layout/list1"/>
    <dgm:cxn modelId="{BE887818-ECA0-426A-B8B0-CB53B81BD52A}" type="presParOf" srcId="{31931B0D-E4E4-4116-A5AF-91908D5159AC}" destId="{4218CAD9-66ED-4C57-B352-0C1FCB9436A9}" srcOrd="3" destOrd="0" presId="urn:microsoft.com/office/officeart/2005/8/layout/list1"/>
    <dgm:cxn modelId="{0DB12761-245D-4A27-9F8F-E86B6E96976B}" type="presParOf" srcId="{31931B0D-E4E4-4116-A5AF-91908D5159AC}" destId="{068DC5A2-0BBE-469A-AEFF-BF5B50D9980B}" srcOrd="4" destOrd="0" presId="urn:microsoft.com/office/officeart/2005/8/layout/list1"/>
    <dgm:cxn modelId="{34ACF61C-BDC7-4C4A-9366-61D8ECCA4055}" type="presParOf" srcId="{068DC5A2-0BBE-469A-AEFF-BF5B50D9980B}" destId="{BF3940F5-62F0-4052-8E40-2267C96EDB91}" srcOrd="0" destOrd="0" presId="urn:microsoft.com/office/officeart/2005/8/layout/list1"/>
    <dgm:cxn modelId="{D6A877A4-F048-47A3-9FD8-B4A3C332C1D6}" type="presParOf" srcId="{068DC5A2-0BBE-469A-AEFF-BF5B50D9980B}" destId="{3933BE96-17B7-40F8-AAB7-A68AB6206F01}" srcOrd="1" destOrd="0" presId="urn:microsoft.com/office/officeart/2005/8/layout/list1"/>
    <dgm:cxn modelId="{4CFC8559-7BE9-4C16-8036-074235F74631}" type="presParOf" srcId="{31931B0D-E4E4-4116-A5AF-91908D5159AC}" destId="{BEAC6823-2F45-495B-B453-9279643DD901}" srcOrd="5" destOrd="0" presId="urn:microsoft.com/office/officeart/2005/8/layout/list1"/>
    <dgm:cxn modelId="{38BD81EF-EB22-4F25-B8FB-2C61AE76FFCC}" type="presParOf" srcId="{31931B0D-E4E4-4116-A5AF-91908D5159AC}" destId="{A78AE017-B843-40CC-B12C-6B973EC415B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0F9206-515E-44A5-8158-5C4245A79F6A}">
      <dsp:nvSpPr>
        <dsp:cNvPr id="0" name=""/>
        <dsp:cNvSpPr/>
      </dsp:nvSpPr>
      <dsp:spPr>
        <a:xfrm>
          <a:off x="4103069" y="140"/>
          <a:ext cx="2981863" cy="1755483"/>
        </a:xfrm>
        <a:prstGeom prst="ellipse">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vi-VN" sz="2000" b="1" kern="1200" dirty="0" smtClean="0">
              <a:solidFill>
                <a:schemeClr val="tx1"/>
              </a:solidFill>
              <a:latin typeface="Arial" pitchFamily="34" charset="0"/>
              <a:cs typeface="Arial" pitchFamily="34" charset="0"/>
            </a:rPr>
            <a:t>gi</a:t>
          </a:r>
          <a:r>
            <a:rPr lang="en-US" sz="2000" b="1" kern="1200" dirty="0" smtClean="0">
              <a:solidFill>
                <a:schemeClr val="tx1"/>
              </a:solidFill>
              <a:latin typeface="Arial" pitchFamily="34" charset="0"/>
              <a:cs typeface="Arial" pitchFamily="34" charset="0"/>
            </a:rPr>
            <a:t>ữ</a:t>
          </a:r>
          <a:r>
            <a:rPr lang="vi-VN" sz="2000" b="1" kern="1200" dirty="0" smtClean="0">
              <a:solidFill>
                <a:schemeClr val="tx1"/>
              </a:solidFill>
              <a:latin typeface="Arial" pitchFamily="34" charset="0"/>
              <a:cs typeface="Arial" pitchFamily="34" charset="0"/>
            </a:rPr>
            <a:t>a công đoàn với người sử dụng lao động</a:t>
          </a:r>
          <a:endParaRPr lang="vi-VN" sz="2000" b="1" kern="1200" dirty="0">
            <a:solidFill>
              <a:schemeClr val="tx1"/>
            </a:solidFill>
            <a:latin typeface="Arial" pitchFamily="34" charset="0"/>
            <a:cs typeface="Arial" pitchFamily="34" charset="0"/>
          </a:endParaRPr>
        </a:p>
      </dsp:txBody>
      <dsp:txXfrm>
        <a:off x="4539753" y="257225"/>
        <a:ext cx="2108495" cy="1241313"/>
      </dsp:txXfrm>
    </dsp:sp>
    <dsp:sp modelId="{DAFA70B4-11FF-471A-9BB6-D88E447D7A52}">
      <dsp:nvSpPr>
        <dsp:cNvPr id="0" name=""/>
        <dsp:cNvSpPr/>
      </dsp:nvSpPr>
      <dsp:spPr>
        <a:xfrm rot="1774607">
          <a:off x="6889015" y="1326013"/>
          <a:ext cx="33094" cy="592475"/>
        </a:xfrm>
        <a:prstGeom prst="rightArrow">
          <a:avLst>
            <a:gd name="adj1" fmla="val 60000"/>
            <a:gd name="adj2" fmla="val 50000"/>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a:off x="6889662" y="1442058"/>
        <a:ext cx="23166" cy="355485"/>
      </dsp:txXfrm>
    </dsp:sp>
    <dsp:sp modelId="{7248D032-33B3-4BB8-86B5-510D8B9A2911}">
      <dsp:nvSpPr>
        <dsp:cNvPr id="0" name=""/>
        <dsp:cNvSpPr/>
      </dsp:nvSpPr>
      <dsp:spPr>
        <a:xfrm>
          <a:off x="6949945" y="1400055"/>
          <a:ext cx="2221353" cy="1755483"/>
        </a:xfrm>
        <a:prstGeom prst="ellipse">
          <a:avLst/>
        </a:prstGeom>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6350" cap="flat" cmpd="sng" algn="ctr">
          <a:solidFill>
            <a:schemeClr val="accent4"/>
          </a:solidFill>
          <a:prstDash val="solid"/>
          <a:miter lim="800000"/>
        </a:ln>
        <a:effectLst/>
      </dsp:spPr>
      <dsp:style>
        <a:lnRef idx="1">
          <a:schemeClr val="accent4"/>
        </a:lnRef>
        <a:fillRef idx="2">
          <a:schemeClr val="accent4"/>
        </a:fillRef>
        <a:effectRef idx="1">
          <a:schemeClr val="accent4"/>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vi-VN" sz="2000" b="1" kern="1200" dirty="0" smtClean="0">
              <a:solidFill>
                <a:schemeClr val="tx1"/>
              </a:solidFill>
              <a:latin typeface="Arial" pitchFamily="34" charset="0"/>
              <a:cs typeface="Arial" pitchFamily="34" charset="0"/>
            </a:rPr>
            <a:t>bồi thường thiệt hại vật chất</a:t>
          </a:r>
          <a:endParaRPr lang="vi-VN" sz="2000" b="1" kern="1200" dirty="0">
            <a:solidFill>
              <a:schemeClr val="tx1"/>
            </a:solidFill>
            <a:latin typeface="Arial" pitchFamily="34" charset="0"/>
            <a:cs typeface="Arial" pitchFamily="34" charset="0"/>
          </a:endParaRPr>
        </a:p>
      </dsp:txBody>
      <dsp:txXfrm>
        <a:off x="7275255" y="1657140"/>
        <a:ext cx="1570733" cy="1241313"/>
      </dsp:txXfrm>
    </dsp:sp>
    <dsp:sp modelId="{7EE8036F-34D0-4914-814B-074498765A16}">
      <dsp:nvSpPr>
        <dsp:cNvPr id="0" name=""/>
        <dsp:cNvSpPr/>
      </dsp:nvSpPr>
      <dsp:spPr>
        <a:xfrm rot="5972789">
          <a:off x="7813057" y="3294967"/>
          <a:ext cx="53359" cy="592475"/>
        </a:xfrm>
        <a:prstGeom prst="rightArrow">
          <a:avLst>
            <a:gd name="adj1" fmla="val 60000"/>
            <a:gd name="adj2" fmla="val 50000"/>
          </a:avLst>
        </a:prstGeom>
        <a:solidFill>
          <a:schemeClr val="accent6">
            <a:shade val="90000"/>
            <a:hueOff val="233650"/>
            <a:satOff val="-12478"/>
            <a:lumOff val="1585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rot="10800000">
        <a:off x="7822388" y="3405569"/>
        <a:ext cx="37351" cy="355485"/>
      </dsp:txXfrm>
    </dsp:sp>
    <dsp:sp modelId="{1B234327-A3C8-4C2F-80DA-F516F1BBEDC2}">
      <dsp:nvSpPr>
        <dsp:cNvPr id="0" name=""/>
        <dsp:cNvSpPr/>
      </dsp:nvSpPr>
      <dsp:spPr>
        <a:xfrm>
          <a:off x="6496904" y="4054383"/>
          <a:ext cx="2234642" cy="1755483"/>
        </a:xfrm>
        <a:prstGeom prst="ellipse">
          <a:avLst/>
        </a:prstGeom>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6350" cap="flat" cmpd="sng" algn="ctr">
          <a:solidFill>
            <a:schemeClr val="accent5"/>
          </a:solidFill>
          <a:prstDash val="solid"/>
          <a:miter lim="800000"/>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vi-VN" sz="2000" b="1" kern="1200" dirty="0" smtClean="0">
              <a:solidFill>
                <a:schemeClr val="tx1"/>
              </a:solidFill>
              <a:latin typeface="Arial" pitchFamily="34" charset="0"/>
              <a:cs typeface="Arial" pitchFamily="34" charset="0"/>
            </a:rPr>
            <a:t>quản lý và thanh tra lao động</a:t>
          </a:r>
          <a:endParaRPr lang="vi-VN" sz="2000" b="1" kern="1200" dirty="0">
            <a:solidFill>
              <a:schemeClr val="tx1"/>
            </a:solidFill>
            <a:latin typeface="Arial" pitchFamily="34" charset="0"/>
            <a:cs typeface="Arial" pitchFamily="34" charset="0"/>
          </a:endParaRPr>
        </a:p>
      </dsp:txBody>
      <dsp:txXfrm>
        <a:off x="6824160" y="4311468"/>
        <a:ext cx="1580130" cy="1241313"/>
      </dsp:txXfrm>
    </dsp:sp>
    <dsp:sp modelId="{8652B735-2200-4172-8E74-767EE8E8388E}">
      <dsp:nvSpPr>
        <dsp:cNvPr id="0" name=""/>
        <dsp:cNvSpPr/>
      </dsp:nvSpPr>
      <dsp:spPr>
        <a:xfrm rot="10800040" flipH="1">
          <a:off x="5462743" y="4635911"/>
          <a:ext cx="44270" cy="592475"/>
        </a:xfrm>
        <a:prstGeom prst="rightArrow">
          <a:avLst>
            <a:gd name="adj1" fmla="val 60000"/>
            <a:gd name="adj2" fmla="val 50000"/>
          </a:avLst>
        </a:prstGeom>
        <a:solidFill>
          <a:schemeClr val="accent6">
            <a:shade val="90000"/>
            <a:hueOff val="467300"/>
            <a:satOff val="-24955"/>
            <a:lumOff val="3171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rot="10800000">
        <a:off x="5462743" y="4754406"/>
        <a:ext cx="30989" cy="355485"/>
      </dsp:txXfrm>
    </dsp:sp>
    <dsp:sp modelId="{F7ABADF8-D9DE-428D-8FA1-358187EBF42F}">
      <dsp:nvSpPr>
        <dsp:cNvPr id="0" name=""/>
        <dsp:cNvSpPr/>
      </dsp:nvSpPr>
      <dsp:spPr>
        <a:xfrm>
          <a:off x="2024744" y="4054434"/>
          <a:ext cx="2385508" cy="1755483"/>
        </a:xfrm>
        <a:prstGeom prst="ellipse">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vi-VN" sz="2000" b="1" kern="1200" dirty="0" smtClean="0">
              <a:solidFill>
                <a:schemeClr val="tx1"/>
              </a:solidFill>
              <a:latin typeface="Arial" pitchFamily="34" charset="0"/>
              <a:cs typeface="Arial" pitchFamily="34" charset="0"/>
            </a:rPr>
            <a:t>giải quyết tranh chấp lao động</a:t>
          </a:r>
          <a:endParaRPr lang="vi-VN" sz="2000" b="1" kern="1200" dirty="0">
            <a:solidFill>
              <a:schemeClr val="tx1"/>
            </a:solidFill>
            <a:latin typeface="Arial" pitchFamily="34" charset="0"/>
            <a:cs typeface="Arial" pitchFamily="34" charset="0"/>
          </a:endParaRPr>
        </a:p>
      </dsp:txBody>
      <dsp:txXfrm>
        <a:off x="2374094" y="4311519"/>
        <a:ext cx="1686808" cy="1241313"/>
      </dsp:txXfrm>
    </dsp:sp>
    <dsp:sp modelId="{D5184EBD-8453-4462-909B-9407A414A739}">
      <dsp:nvSpPr>
        <dsp:cNvPr id="0" name=""/>
        <dsp:cNvSpPr/>
      </dsp:nvSpPr>
      <dsp:spPr>
        <a:xfrm rot="15810021">
          <a:off x="3035801" y="3288266"/>
          <a:ext cx="56314" cy="592475"/>
        </a:xfrm>
        <a:prstGeom prst="rightArrow">
          <a:avLst>
            <a:gd name="adj1" fmla="val 60000"/>
            <a:gd name="adj2" fmla="val 50000"/>
          </a:avLst>
        </a:prstGeom>
        <a:solidFill>
          <a:schemeClr val="accent6">
            <a:shade val="90000"/>
            <a:hueOff val="467300"/>
            <a:satOff val="-24955"/>
            <a:lumOff val="3171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rot="10800000">
        <a:off x="3045204" y="3415154"/>
        <a:ext cx="39420" cy="355485"/>
      </dsp:txXfrm>
    </dsp:sp>
    <dsp:sp modelId="{C595B019-1C18-49AE-8FE1-25B64AB1D4C8}">
      <dsp:nvSpPr>
        <dsp:cNvPr id="0" name=""/>
        <dsp:cNvSpPr/>
      </dsp:nvSpPr>
      <dsp:spPr>
        <a:xfrm>
          <a:off x="1749366" y="1330020"/>
          <a:ext cx="2315482" cy="1755483"/>
        </a:xfrm>
        <a:prstGeom prst="ellipse">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vi-VN" sz="2000" b="1" kern="1200" dirty="0" smtClean="0">
              <a:solidFill>
                <a:schemeClr val="tx1"/>
              </a:solidFill>
              <a:latin typeface="Arial" pitchFamily="34" charset="0"/>
              <a:cs typeface="Arial" pitchFamily="34" charset="0"/>
            </a:rPr>
            <a:t>bảo hiểm xã hội</a:t>
          </a:r>
          <a:endParaRPr lang="vi-VN" sz="2000" b="1" kern="1200" dirty="0">
            <a:solidFill>
              <a:schemeClr val="tx1"/>
            </a:solidFill>
            <a:latin typeface="Arial" pitchFamily="34" charset="0"/>
            <a:cs typeface="Arial" pitchFamily="34" charset="0"/>
          </a:endParaRPr>
        </a:p>
      </dsp:txBody>
      <dsp:txXfrm>
        <a:off x="2088460" y="1587105"/>
        <a:ext cx="1637294" cy="1241313"/>
      </dsp:txXfrm>
    </dsp:sp>
    <dsp:sp modelId="{40992FFD-F15C-4587-BC84-BB5081030325}">
      <dsp:nvSpPr>
        <dsp:cNvPr id="0" name=""/>
        <dsp:cNvSpPr/>
      </dsp:nvSpPr>
      <dsp:spPr>
        <a:xfrm rot="20020012">
          <a:off x="4137676" y="1213294"/>
          <a:ext cx="36701" cy="752627"/>
        </a:xfrm>
        <a:prstGeom prst="rightArrow">
          <a:avLst>
            <a:gd name="adj1" fmla="val 60000"/>
            <a:gd name="adj2" fmla="val 50000"/>
          </a:avLst>
        </a:prstGeom>
        <a:solidFill>
          <a:schemeClr val="accent6">
            <a:shade val="90000"/>
            <a:hueOff val="233650"/>
            <a:satOff val="-12478"/>
            <a:lumOff val="1585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a:off x="4138247" y="1366261"/>
        <a:ext cx="25691" cy="4515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2306B1-CD88-4133-8524-458C9B27BB5C}">
      <dsp:nvSpPr>
        <dsp:cNvPr id="0" name=""/>
        <dsp:cNvSpPr/>
      </dsp:nvSpPr>
      <dsp:spPr>
        <a:xfrm>
          <a:off x="-181998" y="0"/>
          <a:ext cx="12156986" cy="5377789"/>
        </a:xfrm>
        <a:prstGeom prst="swooshArrow">
          <a:avLst>
            <a:gd name="adj1" fmla="val 25000"/>
            <a:gd name="adj2" fmla="val 25000"/>
          </a:avLst>
        </a:prstGeom>
        <a:solidFill>
          <a:schemeClr val="accent5">
            <a:lumMod val="75000"/>
          </a:schemeClr>
        </a:solidFill>
        <a:ln>
          <a:noFill/>
        </a:ln>
        <a:effectLst/>
      </dsp:spPr>
      <dsp:style>
        <a:lnRef idx="0">
          <a:scrgbClr r="0" g="0" b="0"/>
        </a:lnRef>
        <a:fillRef idx="1">
          <a:scrgbClr r="0" g="0" b="0"/>
        </a:fillRef>
        <a:effectRef idx="0">
          <a:scrgbClr r="0" g="0" b="0"/>
        </a:effectRef>
        <a:fontRef idx="minor"/>
      </dsp:style>
    </dsp:sp>
    <dsp:sp modelId="{D950BF9E-F7F9-4A36-A8C7-357917797E43}">
      <dsp:nvSpPr>
        <dsp:cNvPr id="0" name=""/>
        <dsp:cNvSpPr/>
      </dsp:nvSpPr>
      <dsp:spPr>
        <a:xfrm>
          <a:off x="3213389" y="2876406"/>
          <a:ext cx="301156" cy="3011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703803-E768-4080-91C0-878ECB654F50}">
      <dsp:nvSpPr>
        <dsp:cNvPr id="0" name=""/>
        <dsp:cNvSpPr/>
      </dsp:nvSpPr>
      <dsp:spPr>
        <a:xfrm>
          <a:off x="1085549" y="2689147"/>
          <a:ext cx="3455433" cy="2296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576" tIns="0" rIns="0" bIns="0" numCol="1" spcCol="1270" anchor="t" anchorCtr="0">
          <a:noAutofit/>
        </a:bodyPr>
        <a:lstStyle/>
        <a:p>
          <a:pPr lvl="0" algn="l" defTabSz="1422400">
            <a:lnSpc>
              <a:spcPct val="90000"/>
            </a:lnSpc>
            <a:spcBef>
              <a:spcPct val="0"/>
            </a:spcBef>
            <a:spcAft>
              <a:spcPts val="0"/>
            </a:spcAft>
          </a:pPr>
          <a:r>
            <a:rPr lang="en-US" sz="3200" b="1" kern="1200" dirty="0" smtClean="0">
              <a:latin typeface="Arial" pitchFamily="34" charset="0"/>
              <a:cs typeface="Arial" pitchFamily="34" charset="0"/>
            </a:rPr>
            <a:t>HĐLĐ</a:t>
          </a:r>
        </a:p>
        <a:p>
          <a:pPr lvl="0" algn="l" defTabSz="1422400">
            <a:lnSpc>
              <a:spcPct val="90000"/>
            </a:lnSpc>
            <a:spcBef>
              <a:spcPct val="0"/>
            </a:spcBef>
            <a:spcAft>
              <a:spcPts val="0"/>
            </a:spcAft>
          </a:pPr>
          <a:r>
            <a:rPr lang="vi-VN" sz="3200" kern="1200" dirty="0" smtClean="0">
              <a:solidFill>
                <a:srgbClr val="FF0000"/>
              </a:solidFill>
              <a:cs typeface="Arial" pitchFamily="34" charset="0"/>
            </a:rPr>
            <a:t>xác định</a:t>
          </a:r>
          <a:r>
            <a:rPr lang="en-US" sz="3200" kern="1200" dirty="0" smtClean="0">
              <a:solidFill>
                <a:srgbClr val="FF0000"/>
              </a:solidFill>
              <a:cs typeface="Arial" pitchFamily="34" charset="0"/>
            </a:rPr>
            <a:t> </a:t>
          </a:r>
        </a:p>
        <a:p>
          <a:pPr lvl="0" algn="l" defTabSz="1422400">
            <a:lnSpc>
              <a:spcPct val="90000"/>
            </a:lnSpc>
            <a:spcBef>
              <a:spcPct val="0"/>
            </a:spcBef>
            <a:spcAft>
              <a:spcPts val="0"/>
            </a:spcAft>
          </a:pPr>
          <a:r>
            <a:rPr lang="en-US" sz="3200" kern="1200" dirty="0" smtClean="0">
              <a:solidFill>
                <a:srgbClr val="FF0000"/>
              </a:solidFill>
              <a:cs typeface="Arial" pitchFamily="34" charset="0"/>
            </a:rPr>
            <a:t>THỜI HẠN</a:t>
          </a:r>
          <a:r>
            <a:rPr lang="vi-VN" sz="3200" kern="1200" dirty="0" smtClean="0">
              <a:solidFill>
                <a:srgbClr val="FF0000"/>
              </a:solidFill>
              <a:cs typeface="Arial" pitchFamily="34" charset="0"/>
            </a:rPr>
            <a:t> </a:t>
          </a:r>
          <a:r>
            <a:rPr lang="en-US" sz="3200" kern="1200" dirty="0" smtClean="0">
              <a:solidFill>
                <a:srgbClr val="FF0000"/>
              </a:solidFill>
              <a:cs typeface="Arial" pitchFamily="34" charset="0"/>
            </a:rPr>
            <a:t>(</a:t>
          </a:r>
          <a:r>
            <a:rPr lang="en-US" sz="3200" b="1" kern="1200" dirty="0" err="1" smtClean="0">
              <a:latin typeface="Arial" pitchFamily="34" charset="0"/>
              <a:cs typeface="Arial" pitchFamily="34" charset="0"/>
            </a:rPr>
            <a:t>Loại</a:t>
          </a:r>
          <a:r>
            <a:rPr lang="en-US" sz="3200" b="1" kern="1200" dirty="0" smtClean="0">
              <a:latin typeface="Arial" pitchFamily="34" charset="0"/>
              <a:cs typeface="Arial" pitchFamily="34" charset="0"/>
            </a:rPr>
            <a:t> 2)</a:t>
          </a:r>
          <a:endParaRPr lang="en-US" sz="3200" kern="1200" dirty="0"/>
        </a:p>
      </dsp:txBody>
      <dsp:txXfrm>
        <a:off x="1085549" y="2689147"/>
        <a:ext cx="3455433" cy="2296315"/>
      </dsp:txXfrm>
    </dsp:sp>
    <dsp:sp modelId="{D0670AC2-4F49-4136-A9A9-D57CA2FA82E8}">
      <dsp:nvSpPr>
        <dsp:cNvPr id="0" name=""/>
        <dsp:cNvSpPr/>
      </dsp:nvSpPr>
      <dsp:spPr>
        <a:xfrm>
          <a:off x="7906281" y="1385199"/>
          <a:ext cx="516267" cy="51626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CE5CFE-FFB5-41CA-9B4E-AAE10E407BFA}">
      <dsp:nvSpPr>
        <dsp:cNvPr id="0" name=""/>
        <dsp:cNvSpPr/>
      </dsp:nvSpPr>
      <dsp:spPr>
        <a:xfrm>
          <a:off x="5727346" y="1338183"/>
          <a:ext cx="4599461" cy="35600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3560" tIns="0" rIns="0" bIns="0" numCol="1" spcCol="1270" anchor="t" anchorCtr="0">
          <a:noAutofit/>
        </a:bodyPr>
        <a:lstStyle/>
        <a:p>
          <a:pPr lvl="0" algn="l" defTabSz="1422400">
            <a:lnSpc>
              <a:spcPct val="90000"/>
            </a:lnSpc>
            <a:spcBef>
              <a:spcPct val="0"/>
            </a:spcBef>
            <a:spcAft>
              <a:spcPts val="0"/>
            </a:spcAft>
          </a:pPr>
          <a:r>
            <a:rPr lang="en-US" sz="3200" b="1" kern="1200" dirty="0" smtClean="0">
              <a:latin typeface="Arial" pitchFamily="34" charset="0"/>
              <a:cs typeface="Arial" pitchFamily="34" charset="0"/>
            </a:rPr>
            <a:t>HĐLĐ</a:t>
          </a:r>
        </a:p>
        <a:p>
          <a:pPr lvl="0" algn="l" defTabSz="1422400">
            <a:lnSpc>
              <a:spcPct val="90000"/>
            </a:lnSpc>
            <a:spcBef>
              <a:spcPct val="0"/>
            </a:spcBef>
            <a:spcAft>
              <a:spcPts val="0"/>
            </a:spcAft>
          </a:pPr>
          <a:r>
            <a:rPr lang="vi-VN" sz="3200" kern="1200" dirty="0" smtClean="0">
              <a:solidFill>
                <a:srgbClr val="FF0000"/>
              </a:solidFill>
              <a:cs typeface="Arial" pitchFamily="34" charset="0"/>
            </a:rPr>
            <a:t>không xác định </a:t>
          </a:r>
          <a:endParaRPr lang="en-US" sz="3200" kern="1200" dirty="0" smtClean="0">
            <a:solidFill>
              <a:srgbClr val="FF0000"/>
            </a:solidFill>
            <a:cs typeface="Arial" pitchFamily="34" charset="0"/>
          </a:endParaRPr>
        </a:p>
        <a:p>
          <a:pPr lvl="0" algn="l" defTabSz="1422400">
            <a:lnSpc>
              <a:spcPct val="90000"/>
            </a:lnSpc>
            <a:spcBef>
              <a:spcPct val="0"/>
            </a:spcBef>
            <a:spcAft>
              <a:spcPts val="0"/>
            </a:spcAft>
          </a:pPr>
          <a:r>
            <a:rPr lang="en-US" sz="3200" kern="1200" dirty="0" smtClean="0">
              <a:solidFill>
                <a:srgbClr val="FF0000"/>
              </a:solidFill>
              <a:cs typeface="Arial" pitchFamily="34" charset="0"/>
            </a:rPr>
            <a:t>THỜI HẠN     (</a:t>
          </a:r>
          <a:r>
            <a:rPr lang="en-US" sz="3200" b="1" kern="1200" dirty="0" err="1" smtClean="0">
              <a:latin typeface="Arial" pitchFamily="34" charset="0"/>
              <a:cs typeface="Arial" pitchFamily="34" charset="0"/>
            </a:rPr>
            <a:t>Loại</a:t>
          </a:r>
          <a:r>
            <a:rPr lang="en-US" sz="3200" b="1" kern="1200" dirty="0" smtClean="0">
              <a:latin typeface="Arial" pitchFamily="34" charset="0"/>
              <a:cs typeface="Arial" pitchFamily="34" charset="0"/>
            </a:rPr>
            <a:t> 1)</a:t>
          </a:r>
          <a:endParaRPr lang="en-US" sz="3200" kern="1200" dirty="0"/>
        </a:p>
      </dsp:txBody>
      <dsp:txXfrm>
        <a:off x="5727346" y="1338183"/>
        <a:ext cx="4599461" cy="35600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DA7A4-CFD1-4C70-A9EC-736D120F5296}">
      <dsp:nvSpPr>
        <dsp:cNvPr id="0" name=""/>
        <dsp:cNvSpPr/>
      </dsp:nvSpPr>
      <dsp:spPr>
        <a:xfrm>
          <a:off x="-4517663" y="-704407"/>
          <a:ext cx="5472816" cy="5472816"/>
        </a:xfrm>
        <a:prstGeom prst="blockArc">
          <a:avLst>
            <a:gd name="adj1" fmla="val 18900000"/>
            <a:gd name="adj2" fmla="val 2700000"/>
            <a:gd name="adj3" fmla="val 39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CBCCFD-A287-4B2F-BCFD-BBFBA14E5982}">
      <dsp:nvSpPr>
        <dsp:cNvPr id="0" name=""/>
        <dsp:cNvSpPr/>
      </dsp:nvSpPr>
      <dsp:spPr>
        <a:xfrm>
          <a:off x="710018" y="531635"/>
          <a:ext cx="8869496" cy="1161003"/>
        </a:xfrm>
        <a:prstGeom prst="rect">
          <a:avLst/>
        </a:prstGeom>
        <a:solidFill>
          <a:schemeClr val="accent2"/>
        </a:solidFill>
        <a:ln w="38100"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1547" tIns="137160" rIns="137160" bIns="137160" numCol="1" spcCol="1270" anchor="ctr" anchorCtr="0">
          <a:noAutofit/>
        </a:bodyPr>
        <a:lstStyle/>
        <a:p>
          <a:pPr lvl="0" algn="l" defTabSz="2400300">
            <a:lnSpc>
              <a:spcPct val="90000"/>
            </a:lnSpc>
            <a:spcBef>
              <a:spcPct val="0"/>
            </a:spcBef>
            <a:spcAft>
              <a:spcPct val="35000"/>
            </a:spcAft>
          </a:pPr>
          <a:r>
            <a:rPr lang="vi-VN" sz="5400" b="1" kern="1200" dirty="0" smtClean="0">
              <a:solidFill>
                <a:schemeClr val="tx1"/>
              </a:solidFill>
              <a:cs typeface="Arial" pitchFamily="34" charset="0"/>
            </a:rPr>
            <a:t>- Giao kết bằng </a:t>
          </a:r>
          <a:r>
            <a:rPr lang="vi-VN" sz="5400" b="1" kern="1200" dirty="0" smtClean="0">
              <a:solidFill>
                <a:srgbClr val="FF0000"/>
              </a:solidFill>
              <a:cs typeface="Arial" pitchFamily="34" charset="0"/>
            </a:rPr>
            <a:t>lời nói</a:t>
          </a:r>
          <a:endParaRPr lang="en-US" sz="5400" kern="1200" dirty="0"/>
        </a:p>
      </dsp:txBody>
      <dsp:txXfrm>
        <a:off x="710018" y="531635"/>
        <a:ext cx="8869496" cy="1161003"/>
      </dsp:txXfrm>
    </dsp:sp>
    <dsp:sp modelId="{C0C42E1C-E2A0-46A7-BDE0-2AC681185F8F}">
      <dsp:nvSpPr>
        <dsp:cNvPr id="0" name=""/>
        <dsp:cNvSpPr/>
      </dsp:nvSpPr>
      <dsp:spPr>
        <a:xfrm>
          <a:off x="64360" y="435457"/>
          <a:ext cx="1451254" cy="1451254"/>
        </a:xfrm>
        <a:prstGeom prst="ellipse">
          <a:avLst/>
        </a:prstGeom>
        <a:solidFill>
          <a:schemeClr val="bg1">
            <a:lumMod val="95000"/>
          </a:schemeClr>
        </a:solidFill>
        <a:ln w="38100" cap="flat" cmpd="sng" algn="ctr">
          <a:solidFill>
            <a:scrgbClr r="0" g="0" b="0"/>
          </a:solidFill>
          <a:prstDash val="solid"/>
          <a:miter lim="800000"/>
        </a:ln>
        <a:effectLst/>
      </dsp:spPr>
      <dsp:style>
        <a:lnRef idx="2">
          <a:scrgbClr r="0" g="0" b="0"/>
        </a:lnRef>
        <a:fillRef idx="1">
          <a:scrgbClr r="0" g="0" b="0"/>
        </a:fillRef>
        <a:effectRef idx="0">
          <a:scrgbClr r="0" g="0" b="0"/>
        </a:effectRef>
        <a:fontRef idx="minor"/>
      </dsp:style>
    </dsp:sp>
    <dsp:sp modelId="{CEDADE83-78C2-4E4C-B08A-7800905314F6}">
      <dsp:nvSpPr>
        <dsp:cNvPr id="0" name=""/>
        <dsp:cNvSpPr/>
      </dsp:nvSpPr>
      <dsp:spPr>
        <a:xfrm>
          <a:off x="710018" y="2273465"/>
          <a:ext cx="8869496" cy="1161003"/>
        </a:xfrm>
        <a:prstGeom prst="rect">
          <a:avLst/>
        </a:prstGeom>
        <a:solidFill>
          <a:schemeClr val="accent4"/>
        </a:solidFill>
        <a:ln w="12700" cap="flat" cmpd="sng" algn="ctr">
          <a:solidFill>
            <a:schemeClr val="accent4">
              <a:shade val="50000"/>
            </a:schemeClr>
          </a:solidFill>
          <a:prstDash val="solid"/>
          <a:miter lim="800000"/>
        </a:ln>
        <a:effectLst/>
      </dsp:spPr>
      <dsp:style>
        <a:lnRef idx="2">
          <a:schemeClr val="accent4">
            <a:shade val="50000"/>
          </a:schemeClr>
        </a:lnRef>
        <a:fillRef idx="1">
          <a:schemeClr val="accent4"/>
        </a:fillRef>
        <a:effectRef idx="0">
          <a:schemeClr val="accent4"/>
        </a:effectRef>
        <a:fontRef idx="minor">
          <a:schemeClr val="lt1"/>
        </a:fontRef>
      </dsp:style>
      <dsp:txBody>
        <a:bodyPr spcFirstLastPara="0" vert="horz" wrap="square" lIns="921547" tIns="137160" rIns="137160" bIns="137160" numCol="1" spcCol="1270" anchor="ctr" anchorCtr="0">
          <a:noAutofit/>
        </a:bodyPr>
        <a:lstStyle/>
        <a:p>
          <a:pPr lvl="0" algn="l" defTabSz="2400300">
            <a:lnSpc>
              <a:spcPct val="90000"/>
            </a:lnSpc>
            <a:spcBef>
              <a:spcPct val="0"/>
            </a:spcBef>
            <a:spcAft>
              <a:spcPct val="35000"/>
            </a:spcAft>
          </a:pPr>
          <a:r>
            <a:rPr lang="vi-VN" sz="5400" b="1" kern="1200" dirty="0" smtClean="0">
              <a:solidFill>
                <a:schemeClr val="tx1"/>
              </a:solidFill>
              <a:cs typeface="Arial" pitchFamily="34" charset="0"/>
            </a:rPr>
            <a:t>- Giao kết bằng </a:t>
          </a:r>
          <a:r>
            <a:rPr lang="en-US" sz="5400" b="1" kern="1200" dirty="0" err="1" smtClean="0">
              <a:solidFill>
                <a:srgbClr val="FF0000"/>
              </a:solidFill>
              <a:latin typeface="Arial" pitchFamily="34" charset="0"/>
              <a:cs typeface="Arial" pitchFamily="34" charset="0"/>
            </a:rPr>
            <a:t>văn</a:t>
          </a:r>
          <a:r>
            <a:rPr lang="en-US" sz="5400" b="1" kern="1200" dirty="0" smtClean="0">
              <a:solidFill>
                <a:srgbClr val="FF0000"/>
              </a:solidFill>
              <a:latin typeface="Arial" pitchFamily="34" charset="0"/>
              <a:cs typeface="Arial" pitchFamily="34" charset="0"/>
            </a:rPr>
            <a:t> </a:t>
          </a:r>
          <a:r>
            <a:rPr lang="en-US" sz="5400" b="1" kern="1200" dirty="0" err="1" smtClean="0">
              <a:solidFill>
                <a:srgbClr val="FF0000"/>
              </a:solidFill>
              <a:latin typeface="Arial" pitchFamily="34" charset="0"/>
              <a:cs typeface="Arial" pitchFamily="34" charset="0"/>
            </a:rPr>
            <a:t>bản</a:t>
          </a:r>
          <a:endParaRPr lang="en-US" sz="5400" kern="1200" dirty="0"/>
        </a:p>
      </dsp:txBody>
      <dsp:txXfrm>
        <a:off x="710018" y="2273465"/>
        <a:ext cx="8869496" cy="1161003"/>
      </dsp:txXfrm>
    </dsp:sp>
    <dsp:sp modelId="{6C7132BB-DDB5-417C-9607-89D238132658}">
      <dsp:nvSpPr>
        <dsp:cNvPr id="0" name=""/>
        <dsp:cNvSpPr/>
      </dsp:nvSpPr>
      <dsp:spPr>
        <a:xfrm>
          <a:off x="64360" y="2177288"/>
          <a:ext cx="1451254" cy="1451254"/>
        </a:xfrm>
        <a:prstGeom prst="ellipse">
          <a:avLst/>
        </a:prstGeom>
        <a:solidFill>
          <a:schemeClr val="bg1">
            <a:lumMod val="95000"/>
          </a:schemeClr>
        </a:solidFill>
        <a:ln w="38100" cap="flat" cmpd="sng" algn="ctr">
          <a:solidFill>
            <a:scrgbClr r="0" g="0" b="0"/>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3A8BB6-73EB-4CDA-8572-AC718C9CB8E6}">
      <dsp:nvSpPr>
        <dsp:cNvPr id="0" name=""/>
        <dsp:cNvSpPr/>
      </dsp:nvSpPr>
      <dsp:spPr>
        <a:xfrm>
          <a:off x="3881643" y="2912026"/>
          <a:ext cx="4341478" cy="2033835"/>
        </a:xfrm>
        <a:prstGeom prst="ellipse">
          <a:avLst/>
        </a:prstGeom>
        <a:solidFill>
          <a:schemeClr val="bg1">
            <a:lumMod val="85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6035" tIns="26035" rIns="26035" bIns="26035" numCol="1" spcCol="1270" anchor="ctr" anchorCtr="0">
          <a:noAutofit/>
        </a:bodyPr>
        <a:lstStyle/>
        <a:p>
          <a:pPr lvl="0" algn="ctr" defTabSz="1822450">
            <a:lnSpc>
              <a:spcPct val="90000"/>
            </a:lnSpc>
            <a:spcBef>
              <a:spcPct val="0"/>
            </a:spcBef>
            <a:spcAft>
              <a:spcPct val="35000"/>
            </a:spcAft>
          </a:pPr>
          <a:r>
            <a:rPr lang="vi-VN" sz="4100" b="1" kern="1200" dirty="0" smtClean="0">
              <a:solidFill>
                <a:schemeClr val="tx1"/>
              </a:solidFill>
              <a:cs typeface="Arial" pitchFamily="34" charset="0"/>
            </a:rPr>
            <a:t>Giao kết bằng </a:t>
          </a:r>
          <a:r>
            <a:rPr lang="vi-VN" sz="4100" b="1" kern="1200" dirty="0" smtClean="0">
              <a:solidFill>
                <a:srgbClr val="FF0000"/>
              </a:solidFill>
              <a:cs typeface="Arial" pitchFamily="34" charset="0"/>
            </a:rPr>
            <a:t>lời nói</a:t>
          </a:r>
          <a:endParaRPr lang="en-US" sz="4100" b="1" kern="1200" dirty="0">
            <a:latin typeface="Arial" pitchFamily="34" charset="0"/>
            <a:cs typeface="Arial" pitchFamily="34" charset="0"/>
          </a:endParaRPr>
        </a:p>
      </dsp:txBody>
      <dsp:txXfrm>
        <a:off x="4517438" y="3209874"/>
        <a:ext cx="3069888" cy="1438139"/>
      </dsp:txXfrm>
    </dsp:sp>
    <dsp:sp modelId="{52909C81-0850-416F-B4CF-FBE58D08B452}">
      <dsp:nvSpPr>
        <dsp:cNvPr id="0" name=""/>
        <dsp:cNvSpPr/>
      </dsp:nvSpPr>
      <dsp:spPr>
        <a:xfrm rot="13416690">
          <a:off x="2992932" y="1828440"/>
          <a:ext cx="2324331" cy="866095"/>
        </a:xfrm>
        <a:prstGeom prst="leftArrow">
          <a:avLst>
            <a:gd name="adj1" fmla="val 60000"/>
            <a:gd name="adj2" fmla="val 50000"/>
          </a:avLst>
        </a:prstGeom>
        <a:solidFill>
          <a:schemeClr val="accent1">
            <a:lumMod val="40000"/>
            <a:lumOff val="6000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55A45831-9E35-4997-A9FC-13EA07BB7CBF}">
      <dsp:nvSpPr>
        <dsp:cNvPr id="0" name=""/>
        <dsp:cNvSpPr/>
      </dsp:nvSpPr>
      <dsp:spPr>
        <a:xfrm>
          <a:off x="1322382" y="0"/>
          <a:ext cx="3982538" cy="2639674"/>
        </a:xfrm>
        <a:prstGeom prst="roundRect">
          <a:avLst>
            <a:gd name="adj" fmla="val 10000"/>
          </a:avLst>
        </a:prstGeom>
        <a:solidFill>
          <a:schemeClr val="accent4"/>
        </a:solidFill>
        <a:ln w="19050" cap="flat" cmpd="sng" algn="ctr">
          <a:solidFill>
            <a:schemeClr val="lt1"/>
          </a:solidFill>
          <a:prstDash val="solid"/>
          <a:miter lim="800000"/>
        </a:ln>
        <a:effectLst/>
        <a:scene3d>
          <a:camera prst="orthographicFront"/>
          <a:lightRig rig="threePt" dir="t">
            <a:rot lat="0" lon="0" rev="7500000"/>
          </a:lightRig>
        </a:scene3d>
        <a:sp3d/>
      </dsp:spPr>
      <dsp:style>
        <a:lnRef idx="3">
          <a:schemeClr val="lt1"/>
        </a:lnRef>
        <a:fillRef idx="1">
          <a:schemeClr val="dk1"/>
        </a:fillRef>
        <a:effectRef idx="1">
          <a:schemeClr val="dk1"/>
        </a:effectRef>
        <a:fontRef idx="minor">
          <a:schemeClr val="lt1"/>
        </a:fontRef>
      </dsp:style>
      <ds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vi-VN" sz="3500" b="1" kern="1200" dirty="0" smtClean="0">
              <a:solidFill>
                <a:schemeClr val="tx1"/>
              </a:solidFill>
              <a:cs typeface="Arial" pitchFamily="34" charset="0"/>
            </a:rPr>
            <a:t>áp dụng cho những công việc có tính chất </a:t>
          </a:r>
          <a:r>
            <a:rPr lang="vi-VN" sz="3500" b="1" kern="1200" dirty="0" smtClean="0">
              <a:solidFill>
                <a:srgbClr val="FF0000"/>
              </a:solidFill>
              <a:cs typeface="Arial" pitchFamily="34" charset="0"/>
            </a:rPr>
            <a:t>tạm thời </a:t>
          </a:r>
          <a:r>
            <a:rPr lang="vi-VN" sz="3500" b="1" kern="1200" dirty="0" smtClean="0">
              <a:solidFill>
                <a:schemeClr val="tx1"/>
              </a:solidFill>
              <a:cs typeface="Arial" pitchFamily="34" charset="0"/>
            </a:rPr>
            <a:t>mà thời hạn </a:t>
          </a:r>
          <a:r>
            <a:rPr lang="vi-VN" sz="3500" b="1" kern="1200" dirty="0" smtClean="0">
              <a:solidFill>
                <a:srgbClr val="FF0000"/>
              </a:solidFill>
              <a:cs typeface="Arial" pitchFamily="34" charset="0"/>
            </a:rPr>
            <a:t>dưới </a:t>
          </a:r>
          <a:r>
            <a:rPr lang="en-US" sz="3500" b="1" kern="1200" dirty="0" smtClean="0">
              <a:solidFill>
                <a:srgbClr val="FF0000"/>
              </a:solidFill>
              <a:cs typeface="Arial" pitchFamily="34" charset="0"/>
            </a:rPr>
            <a:t>1</a:t>
          </a:r>
          <a:r>
            <a:rPr lang="vi-VN" sz="3500" b="1" kern="1200" dirty="0" smtClean="0">
              <a:solidFill>
                <a:srgbClr val="FF0000"/>
              </a:solidFill>
              <a:cs typeface="Arial" pitchFamily="34" charset="0"/>
            </a:rPr>
            <a:t> tháng</a:t>
          </a:r>
          <a:endParaRPr lang="en-US" sz="3500" b="1" kern="1200" dirty="0">
            <a:latin typeface="Arial" pitchFamily="34" charset="0"/>
            <a:cs typeface="Arial" pitchFamily="34" charset="0"/>
          </a:endParaRPr>
        </a:p>
      </dsp:txBody>
      <dsp:txXfrm>
        <a:off x="1399695" y="77313"/>
        <a:ext cx="3827912" cy="2485048"/>
      </dsp:txXfrm>
    </dsp:sp>
    <dsp:sp modelId="{4FAC11FB-1E93-4D8B-8370-900B11322D64}">
      <dsp:nvSpPr>
        <dsp:cNvPr id="0" name=""/>
        <dsp:cNvSpPr/>
      </dsp:nvSpPr>
      <dsp:spPr>
        <a:xfrm rot="19019539">
          <a:off x="6809221" y="1808040"/>
          <a:ext cx="2368073" cy="866095"/>
        </a:xfrm>
        <a:prstGeom prst="leftArrow">
          <a:avLst>
            <a:gd name="adj1" fmla="val 60000"/>
            <a:gd name="adj2" fmla="val 50000"/>
          </a:avLst>
        </a:prstGeom>
        <a:solidFill>
          <a:schemeClr val="accent4">
            <a:hueOff val="8602263"/>
            <a:satOff val="16696"/>
            <a:lumOff val="-8627"/>
            <a:alphaOff val="0"/>
          </a:schemeClr>
        </a:solidFill>
        <a:ln>
          <a:noFill/>
        </a:ln>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CFA1C010-042C-4F5C-8DD2-8065C47E07B5}">
      <dsp:nvSpPr>
        <dsp:cNvPr id="0" name=""/>
        <dsp:cNvSpPr/>
      </dsp:nvSpPr>
      <dsp:spPr>
        <a:xfrm>
          <a:off x="6891431" y="0"/>
          <a:ext cx="3935336" cy="2621867"/>
        </a:xfrm>
        <a:prstGeom prst="roundRect">
          <a:avLst>
            <a:gd name="adj" fmla="val 10000"/>
          </a:avLst>
        </a:prstGeom>
        <a:solidFill>
          <a:schemeClr val="bg2">
            <a:lumMod val="9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6675" tIns="66675" rIns="66675" bIns="66675" numCol="1" spcCol="1270" anchor="ctr" anchorCtr="0">
          <a:noAutofit/>
        </a:bodyPr>
        <a:lstStyle/>
        <a:p>
          <a:pPr lvl="0" algn="ctr" defTabSz="1555750">
            <a:lnSpc>
              <a:spcPct val="90000"/>
            </a:lnSpc>
            <a:spcBef>
              <a:spcPct val="0"/>
            </a:spcBef>
            <a:spcAft>
              <a:spcPct val="35000"/>
            </a:spcAft>
          </a:pPr>
          <a:r>
            <a:rPr lang="vi-VN" sz="3500" b="1" kern="1200" dirty="0" smtClean="0">
              <a:solidFill>
                <a:schemeClr val="tx1"/>
              </a:solidFill>
              <a:cs typeface="Arial" pitchFamily="34" charset="0"/>
            </a:rPr>
            <a:t>hoặc đối với lao động </a:t>
          </a:r>
          <a:r>
            <a:rPr lang="vi-VN" sz="3500" b="1" kern="1200" dirty="0" smtClean="0">
              <a:solidFill>
                <a:srgbClr val="FF0000"/>
              </a:solidFill>
              <a:cs typeface="Arial" pitchFamily="34" charset="0"/>
            </a:rPr>
            <a:t>giúp việc gia đình</a:t>
          </a:r>
          <a:r>
            <a:rPr lang="vi-VN" sz="3500" b="1" kern="1200" dirty="0" smtClean="0">
              <a:solidFill>
                <a:schemeClr val="tx1"/>
              </a:solidFill>
              <a:cs typeface="Arial" pitchFamily="34" charset="0"/>
            </a:rPr>
            <a:t>.</a:t>
          </a:r>
          <a:endParaRPr lang="en-US" sz="3500" b="1" kern="1200" dirty="0">
            <a:latin typeface="Arial" pitchFamily="34" charset="0"/>
            <a:cs typeface="Arial" pitchFamily="34" charset="0"/>
          </a:endParaRPr>
        </a:p>
      </dsp:txBody>
      <dsp:txXfrm>
        <a:off x="6968223" y="76792"/>
        <a:ext cx="3781752" cy="24682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2A3298-BC57-4AF0-919A-F88B0C419E05}">
      <dsp:nvSpPr>
        <dsp:cNvPr id="0" name=""/>
        <dsp:cNvSpPr/>
      </dsp:nvSpPr>
      <dsp:spPr>
        <a:xfrm>
          <a:off x="-5465428" y="-836837"/>
          <a:ext cx="6507611" cy="6507611"/>
        </a:xfrm>
        <a:prstGeom prst="blockArc">
          <a:avLst>
            <a:gd name="adj1" fmla="val 18900000"/>
            <a:gd name="adj2" fmla="val 2700000"/>
            <a:gd name="adj3" fmla="val 332"/>
          </a:avLst>
        </a:pr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9C40ACB-59F3-4896-8618-29206B0240F6}">
      <dsp:nvSpPr>
        <dsp:cNvPr id="0" name=""/>
        <dsp:cNvSpPr/>
      </dsp:nvSpPr>
      <dsp:spPr>
        <a:xfrm>
          <a:off x="545596" y="371633"/>
          <a:ext cx="11574823" cy="743652"/>
        </a:xfrm>
        <a:prstGeom prst="rect">
          <a:avLst/>
        </a:prstGeom>
        <a:solidFill>
          <a:schemeClr val="bg1">
            <a:lumMod val="8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83820" rIns="83820" bIns="83820" numCol="1" spcCol="1270" anchor="ctr" anchorCtr="0">
          <a:noAutofit/>
        </a:bodyPr>
        <a:lstStyle/>
        <a:p>
          <a:pPr lvl="0" algn="l" defTabSz="1466850">
            <a:lnSpc>
              <a:spcPct val="90000"/>
            </a:lnSpc>
            <a:spcBef>
              <a:spcPct val="0"/>
            </a:spcBef>
            <a:spcAft>
              <a:spcPct val="35000"/>
            </a:spcAft>
          </a:pPr>
          <a:r>
            <a:rPr lang="vi-VN" sz="3300" b="1" kern="1200" dirty="0" smtClean="0">
              <a:solidFill>
                <a:schemeClr val="tx1"/>
              </a:solidFill>
              <a:cs typeface="Arial" pitchFamily="34" charset="0"/>
            </a:rPr>
            <a:t>Hết hạn hợp đồng</a:t>
          </a:r>
          <a:endParaRPr lang="en-US" sz="3300" b="1" kern="1200" dirty="0">
            <a:solidFill>
              <a:schemeClr val="tx1"/>
            </a:solidFill>
          </a:endParaRPr>
        </a:p>
      </dsp:txBody>
      <dsp:txXfrm>
        <a:off x="545596" y="371633"/>
        <a:ext cx="11574823" cy="743652"/>
      </dsp:txXfrm>
    </dsp:sp>
    <dsp:sp modelId="{88481EE7-A67A-42D1-B0B5-35336688D894}">
      <dsp:nvSpPr>
        <dsp:cNvPr id="0" name=""/>
        <dsp:cNvSpPr/>
      </dsp:nvSpPr>
      <dsp:spPr>
        <a:xfrm>
          <a:off x="80813" y="278676"/>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11419245-9861-4AF3-83ED-91A452756951}">
      <dsp:nvSpPr>
        <dsp:cNvPr id="0" name=""/>
        <dsp:cNvSpPr/>
      </dsp:nvSpPr>
      <dsp:spPr>
        <a:xfrm>
          <a:off x="971949" y="1487305"/>
          <a:ext cx="11148470" cy="743652"/>
        </a:xfrm>
        <a:prstGeom prst="rect">
          <a:avLst/>
        </a:prstGeom>
        <a:solidFill>
          <a:schemeClr val="bg1">
            <a:lumMod val="8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83820" rIns="83820" bIns="83820" numCol="1" spcCol="1270" anchor="ctr" anchorCtr="0">
          <a:noAutofit/>
        </a:bodyPr>
        <a:lstStyle/>
        <a:p>
          <a:pPr lvl="0" algn="l" defTabSz="1466850">
            <a:lnSpc>
              <a:spcPct val="90000"/>
            </a:lnSpc>
            <a:spcBef>
              <a:spcPct val="0"/>
            </a:spcBef>
            <a:spcAft>
              <a:spcPct val="35000"/>
            </a:spcAft>
          </a:pPr>
          <a:r>
            <a:rPr lang="vi-VN" sz="3300" b="1" kern="1200" dirty="0" smtClean="0">
              <a:solidFill>
                <a:schemeClr val="tx1"/>
              </a:solidFill>
              <a:cs typeface="Arial" pitchFamily="34" charset="0"/>
            </a:rPr>
            <a:t>Đã hoàn thành công việc theo hợp đồng</a:t>
          </a:r>
          <a:endParaRPr lang="en-US" sz="3300" b="1" kern="1200" dirty="0">
            <a:solidFill>
              <a:schemeClr val="tx1"/>
            </a:solidFill>
          </a:endParaRPr>
        </a:p>
      </dsp:txBody>
      <dsp:txXfrm>
        <a:off x="971949" y="1487305"/>
        <a:ext cx="11148470" cy="743652"/>
      </dsp:txXfrm>
    </dsp:sp>
    <dsp:sp modelId="{D6E4AE7D-12F2-4722-A38D-A4F9F98F58E9}">
      <dsp:nvSpPr>
        <dsp:cNvPr id="0" name=""/>
        <dsp:cNvSpPr/>
      </dsp:nvSpPr>
      <dsp:spPr>
        <a:xfrm>
          <a:off x="507166" y="1394349"/>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2760F97-E4B5-4B83-A3E9-6E4A20981D16}">
      <dsp:nvSpPr>
        <dsp:cNvPr id="0" name=""/>
        <dsp:cNvSpPr/>
      </dsp:nvSpPr>
      <dsp:spPr>
        <a:xfrm>
          <a:off x="971949" y="2602978"/>
          <a:ext cx="11148470" cy="743652"/>
        </a:xfrm>
        <a:prstGeom prst="rect">
          <a:avLst/>
        </a:prstGeom>
        <a:solidFill>
          <a:schemeClr val="bg1">
            <a:lumMod val="8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83820" rIns="83820" bIns="83820" numCol="1" spcCol="1270" anchor="ctr" anchorCtr="0">
          <a:noAutofit/>
        </a:bodyPr>
        <a:lstStyle/>
        <a:p>
          <a:pPr lvl="0" algn="l" defTabSz="1466850">
            <a:lnSpc>
              <a:spcPct val="90000"/>
            </a:lnSpc>
            <a:spcBef>
              <a:spcPct val="0"/>
            </a:spcBef>
            <a:spcAft>
              <a:spcPct val="35000"/>
            </a:spcAft>
          </a:pPr>
          <a:r>
            <a:rPr lang="vi-VN" sz="3300" b="1" kern="1200" dirty="0" smtClean="0">
              <a:solidFill>
                <a:schemeClr val="tx1"/>
              </a:solidFill>
              <a:cs typeface="Arial" pitchFamily="34" charset="0"/>
            </a:rPr>
            <a:t>Hai bên thỏa thuận chấm dứt hợp đồng</a:t>
          </a:r>
          <a:endParaRPr lang="en-US" sz="3300" b="1" kern="1200" dirty="0">
            <a:solidFill>
              <a:schemeClr val="tx1"/>
            </a:solidFill>
          </a:endParaRPr>
        </a:p>
      </dsp:txBody>
      <dsp:txXfrm>
        <a:off x="971949" y="2602978"/>
        <a:ext cx="11148470" cy="743652"/>
      </dsp:txXfrm>
    </dsp:sp>
    <dsp:sp modelId="{D38FC42E-B721-4103-9B58-1E182E00C30B}">
      <dsp:nvSpPr>
        <dsp:cNvPr id="0" name=""/>
        <dsp:cNvSpPr/>
      </dsp:nvSpPr>
      <dsp:spPr>
        <a:xfrm>
          <a:off x="507166" y="2510021"/>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F4E827C-F80A-4957-AA50-F0115B2221C1}">
      <dsp:nvSpPr>
        <dsp:cNvPr id="0" name=""/>
        <dsp:cNvSpPr/>
      </dsp:nvSpPr>
      <dsp:spPr>
        <a:xfrm>
          <a:off x="545596" y="3718651"/>
          <a:ext cx="11574823" cy="743652"/>
        </a:xfrm>
        <a:prstGeom prst="rect">
          <a:avLst/>
        </a:prstGeom>
        <a:solidFill>
          <a:schemeClr val="bg1">
            <a:lumMod val="8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90274" tIns="83820" rIns="83820" bIns="83820" numCol="1" spcCol="1270" anchor="ctr" anchorCtr="0">
          <a:noAutofit/>
        </a:bodyPr>
        <a:lstStyle/>
        <a:p>
          <a:pPr lvl="0" algn="l" defTabSz="1466850">
            <a:lnSpc>
              <a:spcPct val="90000"/>
            </a:lnSpc>
            <a:spcBef>
              <a:spcPct val="0"/>
            </a:spcBef>
            <a:spcAft>
              <a:spcPct val="35000"/>
            </a:spcAft>
          </a:pPr>
          <a:r>
            <a:rPr lang="vi-VN" sz="3300" kern="1200" dirty="0" smtClean="0">
              <a:solidFill>
                <a:schemeClr val="tx1"/>
              </a:solidFill>
              <a:cs typeface="Arial" pitchFamily="34" charset="0"/>
            </a:rPr>
            <a:t>Người lao động chết, mất tích theo tuyên bố của tòa án...</a:t>
          </a:r>
          <a:endParaRPr lang="en-US" sz="3300" kern="1200" dirty="0">
            <a:solidFill>
              <a:schemeClr val="tx1"/>
            </a:solidFill>
          </a:endParaRPr>
        </a:p>
      </dsp:txBody>
      <dsp:txXfrm>
        <a:off x="545596" y="3718651"/>
        <a:ext cx="11574823" cy="743652"/>
      </dsp:txXfrm>
    </dsp:sp>
    <dsp:sp modelId="{3B0E3EB3-B75B-428F-A42D-35248149BBFA}">
      <dsp:nvSpPr>
        <dsp:cNvPr id="0" name=""/>
        <dsp:cNvSpPr/>
      </dsp:nvSpPr>
      <dsp:spPr>
        <a:xfrm>
          <a:off x="80813" y="3625694"/>
          <a:ext cx="929566" cy="929566"/>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9E8D4-32ED-4D8D-A98D-402C2FBEB8BF}">
      <dsp:nvSpPr>
        <dsp:cNvPr id="0" name=""/>
        <dsp:cNvSpPr/>
      </dsp:nvSpPr>
      <dsp:spPr>
        <a:xfrm>
          <a:off x="4818278" y="0"/>
          <a:ext cx="7227417" cy="4314305"/>
        </a:xfrm>
        <a:prstGeom prst="rightArrow">
          <a:avLst>
            <a:gd name="adj1" fmla="val 75000"/>
            <a:gd name="adj2" fmla="val 50000"/>
          </a:avLst>
        </a:prstGeom>
        <a:solidFill>
          <a:schemeClr val="bg2">
            <a:lumMod val="75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4445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2860" tIns="22860" rIns="22860" bIns="2286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vi-VN" sz="3600" b="1" kern="1200" dirty="0" smtClean="0">
              <a:solidFill>
                <a:schemeClr val="tx1"/>
              </a:solidFill>
              <a:latin typeface="Arial" pitchFamily="34" charset="0"/>
              <a:cs typeface="Arial" pitchFamily="34" charset="0"/>
            </a:rPr>
            <a:t>thì thời hạn báo trước được thực hiện theo quy định của Chính phủ</a:t>
          </a:r>
          <a:endParaRPr lang="en-US" sz="3600" kern="1200" dirty="0" smtClean="0"/>
        </a:p>
      </dsp:txBody>
      <dsp:txXfrm>
        <a:off x="4818278" y="539288"/>
        <a:ext cx="5609553" cy="3235729"/>
      </dsp:txXfrm>
    </dsp:sp>
    <dsp:sp modelId="{31B0F7AB-BC70-4F56-B8DC-396AB2CC4048}">
      <dsp:nvSpPr>
        <dsp:cNvPr id="0" name=""/>
        <dsp:cNvSpPr/>
      </dsp:nvSpPr>
      <dsp:spPr>
        <a:xfrm>
          <a:off x="0" y="0"/>
          <a:ext cx="4818278" cy="4314305"/>
        </a:xfrm>
        <a:prstGeom prst="roundRect">
          <a:avLst/>
        </a:prstGeom>
        <a:solidFill>
          <a:schemeClr val="bg1">
            <a:lumMod val="85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68580" rIns="13716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vi-VN" sz="3600" b="1" kern="1200" dirty="0" smtClean="0">
              <a:solidFill>
                <a:schemeClr val="tx1"/>
              </a:solidFill>
              <a:latin typeface="Arial" pitchFamily="34" charset="0"/>
              <a:cs typeface="Arial" pitchFamily="34" charset="0"/>
            </a:rPr>
            <a:t>d) Đối với một số ngành, nghề, công việc đặc thù</a:t>
          </a:r>
          <a:endParaRPr lang="en-US" sz="3600" kern="1200" dirty="0"/>
        </a:p>
      </dsp:txBody>
      <dsp:txXfrm>
        <a:off x="210607" y="210607"/>
        <a:ext cx="4397064" cy="389309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6F22F8-EECD-4E5F-8E10-8B27D0260CFE}">
      <dsp:nvSpPr>
        <dsp:cNvPr id="0" name=""/>
        <dsp:cNvSpPr/>
      </dsp:nvSpPr>
      <dsp:spPr>
        <a:xfrm>
          <a:off x="2380490" y="186598"/>
          <a:ext cx="7040400" cy="1196272"/>
        </a:xfrm>
        <a:prstGeom prst="rect">
          <a:avLst/>
        </a:prstGeom>
        <a:solidFill>
          <a:schemeClr val="tx2">
            <a:lumMod val="20000"/>
            <a:lumOff val="80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0275" tIns="140970" rIns="140970" bIns="140970" numCol="1" spcCol="1270" anchor="ctr" anchorCtr="0">
          <a:noAutofit/>
        </a:bodyPr>
        <a:lstStyle/>
        <a:p>
          <a:pPr lvl="0" algn="l" defTabSz="1644650">
            <a:lnSpc>
              <a:spcPct val="90000"/>
            </a:lnSpc>
            <a:spcBef>
              <a:spcPct val="0"/>
            </a:spcBef>
            <a:spcAft>
              <a:spcPct val="35000"/>
            </a:spcAft>
          </a:pPr>
          <a:r>
            <a:rPr lang="en-US" sz="3700" kern="1200" dirty="0" err="1" smtClean="0">
              <a:latin typeface="Arial" pitchFamily="34" charset="0"/>
              <a:cs typeface="Arial" pitchFamily="34" charset="0"/>
            </a:rPr>
            <a:t>Bảo</a:t>
          </a:r>
          <a:r>
            <a:rPr lang="en-US" sz="3700" kern="1200" dirty="0" smtClean="0">
              <a:latin typeface="Arial" pitchFamily="34" charset="0"/>
              <a:cs typeface="Arial" pitchFamily="34" charset="0"/>
            </a:rPr>
            <a:t> </a:t>
          </a:r>
          <a:r>
            <a:rPr lang="en-US" sz="3700" kern="1200" dirty="0" err="1" smtClean="0">
              <a:latin typeface="Arial" pitchFamily="34" charset="0"/>
              <a:cs typeface="Arial" pitchFamily="34" charset="0"/>
            </a:rPr>
            <a:t>hiểm</a:t>
          </a:r>
          <a:r>
            <a:rPr lang="en-US" sz="3700" kern="1200" dirty="0" smtClean="0">
              <a:latin typeface="Arial" pitchFamily="34" charset="0"/>
              <a:cs typeface="Arial" pitchFamily="34" charset="0"/>
            </a:rPr>
            <a:t> </a:t>
          </a:r>
          <a:r>
            <a:rPr lang="en-US" sz="3700" kern="1200" dirty="0" err="1" smtClean="0">
              <a:latin typeface="Arial" pitchFamily="34" charset="0"/>
              <a:cs typeface="Arial" pitchFamily="34" charset="0"/>
            </a:rPr>
            <a:t>xã</a:t>
          </a:r>
          <a:r>
            <a:rPr lang="en-US" sz="3700" kern="1200" dirty="0" smtClean="0">
              <a:latin typeface="Arial" pitchFamily="34" charset="0"/>
              <a:cs typeface="Arial" pitchFamily="34" charset="0"/>
            </a:rPr>
            <a:t> </a:t>
          </a:r>
          <a:r>
            <a:rPr lang="en-US" sz="3700" kern="1200" dirty="0" err="1" smtClean="0">
              <a:latin typeface="Arial" pitchFamily="34" charset="0"/>
              <a:cs typeface="Arial" pitchFamily="34" charset="0"/>
            </a:rPr>
            <a:t>hội</a:t>
          </a:r>
          <a:r>
            <a:rPr lang="en-US" sz="3700" kern="1200" dirty="0" smtClean="0">
              <a:latin typeface="Arial" pitchFamily="34" charset="0"/>
              <a:cs typeface="Arial" pitchFamily="34" charset="0"/>
            </a:rPr>
            <a:t> </a:t>
          </a:r>
          <a:r>
            <a:rPr lang="en-US" sz="3700" b="1" kern="1200" dirty="0" err="1" smtClean="0">
              <a:solidFill>
                <a:srgbClr val="FF0000"/>
              </a:solidFill>
              <a:latin typeface="Arial" pitchFamily="34" charset="0"/>
              <a:cs typeface="Arial" pitchFamily="34" charset="0"/>
            </a:rPr>
            <a:t>bắt</a:t>
          </a:r>
          <a:r>
            <a:rPr lang="en-US" sz="3700" b="1" kern="1200" dirty="0" smtClean="0">
              <a:solidFill>
                <a:srgbClr val="FF0000"/>
              </a:solidFill>
              <a:latin typeface="Arial" pitchFamily="34" charset="0"/>
              <a:cs typeface="Arial" pitchFamily="34" charset="0"/>
            </a:rPr>
            <a:t> </a:t>
          </a:r>
          <a:r>
            <a:rPr lang="en-US" sz="3700" b="1" kern="1200" dirty="0" err="1" smtClean="0">
              <a:solidFill>
                <a:srgbClr val="FF0000"/>
              </a:solidFill>
              <a:latin typeface="Arial" pitchFamily="34" charset="0"/>
              <a:cs typeface="Arial" pitchFamily="34" charset="0"/>
            </a:rPr>
            <a:t>buộc</a:t>
          </a:r>
          <a:r>
            <a:rPr lang="en-US" sz="3700" b="1" kern="1200" dirty="0" smtClean="0">
              <a:solidFill>
                <a:srgbClr val="FF0000"/>
              </a:solidFill>
              <a:latin typeface="Arial" pitchFamily="34" charset="0"/>
              <a:cs typeface="Arial" pitchFamily="34" charset="0"/>
            </a:rPr>
            <a:t> </a:t>
          </a:r>
          <a:r>
            <a:rPr lang="vi-VN" sz="3700" b="1" kern="1200" dirty="0" smtClean="0">
              <a:solidFill>
                <a:srgbClr val="FF0000"/>
              </a:solidFill>
              <a:cs typeface="Arial" pitchFamily="34" charset="0"/>
            </a:rPr>
            <a:t> </a:t>
          </a:r>
          <a:endParaRPr lang="en-US" sz="3700" kern="1200" dirty="0"/>
        </a:p>
      </dsp:txBody>
      <dsp:txXfrm>
        <a:off x="2380490" y="186598"/>
        <a:ext cx="7040400" cy="1196272"/>
      </dsp:txXfrm>
    </dsp:sp>
    <dsp:sp modelId="{F193B292-42DF-43EE-BFC1-A035FB99AC8D}">
      <dsp:nvSpPr>
        <dsp:cNvPr id="0" name=""/>
        <dsp:cNvSpPr/>
      </dsp:nvSpPr>
      <dsp:spPr>
        <a:xfrm>
          <a:off x="1982395" y="176542"/>
          <a:ext cx="837390" cy="125608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F0E993-BC0A-494E-98F0-6325CB86A2E2}">
      <dsp:nvSpPr>
        <dsp:cNvPr id="0" name=""/>
        <dsp:cNvSpPr/>
      </dsp:nvSpPr>
      <dsp:spPr>
        <a:xfrm>
          <a:off x="2597848" y="1692573"/>
          <a:ext cx="6792877" cy="1196272"/>
        </a:xfrm>
        <a:prstGeom prst="rect">
          <a:avLst/>
        </a:prstGeom>
        <a:solidFill>
          <a:schemeClr val="tx2">
            <a:lumMod val="20000"/>
            <a:lumOff val="80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0275" tIns="137160" rIns="137160" bIns="137160" numCol="1" spcCol="1270" anchor="ctr" anchorCtr="0">
          <a:noAutofit/>
        </a:bodyPr>
        <a:lstStyle/>
        <a:p>
          <a:pPr lvl="0" algn="l" defTabSz="1600200">
            <a:lnSpc>
              <a:spcPct val="90000"/>
            </a:lnSpc>
            <a:spcBef>
              <a:spcPct val="0"/>
            </a:spcBef>
            <a:spcAft>
              <a:spcPct val="35000"/>
            </a:spcAft>
          </a:pPr>
          <a:r>
            <a:rPr lang="en-US" sz="3600" kern="1200" dirty="0" err="1" smtClean="0">
              <a:latin typeface="Arial" pitchFamily="34" charset="0"/>
              <a:cs typeface="Arial" pitchFamily="34" charset="0"/>
            </a:rPr>
            <a:t>Bảo</a:t>
          </a:r>
          <a:r>
            <a:rPr lang="en-US" sz="3600" kern="1200" dirty="0" smtClean="0">
              <a:latin typeface="Arial" pitchFamily="34" charset="0"/>
              <a:cs typeface="Arial" pitchFamily="34" charset="0"/>
            </a:rPr>
            <a:t> </a:t>
          </a:r>
          <a:r>
            <a:rPr lang="en-US" sz="3600" kern="1200" dirty="0" err="1" smtClean="0">
              <a:latin typeface="Arial" pitchFamily="34" charset="0"/>
              <a:cs typeface="Arial" pitchFamily="34" charset="0"/>
            </a:rPr>
            <a:t>hiểm</a:t>
          </a:r>
          <a:r>
            <a:rPr lang="en-US" sz="3600" kern="1200" dirty="0" smtClean="0">
              <a:latin typeface="Arial" pitchFamily="34" charset="0"/>
              <a:cs typeface="Arial" pitchFamily="34" charset="0"/>
            </a:rPr>
            <a:t> </a:t>
          </a:r>
          <a:r>
            <a:rPr lang="en-US" sz="3600" kern="1200" dirty="0" err="1" smtClean="0">
              <a:latin typeface="Arial" pitchFamily="34" charset="0"/>
              <a:cs typeface="Arial" pitchFamily="34" charset="0"/>
            </a:rPr>
            <a:t>xã</a:t>
          </a:r>
          <a:r>
            <a:rPr lang="en-US" sz="3600" kern="1200" dirty="0" smtClean="0">
              <a:latin typeface="Arial" pitchFamily="34" charset="0"/>
              <a:cs typeface="Arial" pitchFamily="34" charset="0"/>
            </a:rPr>
            <a:t> </a:t>
          </a:r>
          <a:r>
            <a:rPr lang="en-US" sz="3600" kern="1200" dirty="0" err="1" smtClean="0">
              <a:latin typeface="Arial" pitchFamily="34" charset="0"/>
              <a:cs typeface="Arial" pitchFamily="34" charset="0"/>
            </a:rPr>
            <a:t>hội</a:t>
          </a:r>
          <a:r>
            <a:rPr lang="en-US" sz="3600" kern="1200" dirty="0" smtClean="0">
              <a:latin typeface="Arial" pitchFamily="34" charset="0"/>
              <a:cs typeface="Arial" pitchFamily="34" charset="0"/>
            </a:rPr>
            <a:t> </a:t>
          </a:r>
          <a:r>
            <a:rPr lang="en-US" sz="3600" b="1" kern="1200" dirty="0" err="1" smtClean="0">
              <a:solidFill>
                <a:srgbClr val="FF0000"/>
              </a:solidFill>
              <a:latin typeface="Arial" pitchFamily="34" charset="0"/>
              <a:cs typeface="Arial" pitchFamily="34" charset="0"/>
            </a:rPr>
            <a:t>tự</a:t>
          </a:r>
          <a:r>
            <a:rPr lang="en-US" sz="3600" b="1" kern="1200" dirty="0" smtClean="0">
              <a:solidFill>
                <a:srgbClr val="FF0000"/>
              </a:solidFill>
              <a:latin typeface="Arial" pitchFamily="34" charset="0"/>
              <a:cs typeface="Arial" pitchFamily="34" charset="0"/>
            </a:rPr>
            <a:t> </a:t>
          </a:r>
          <a:r>
            <a:rPr lang="en-US" sz="3600" b="1" kern="1200" dirty="0" err="1" smtClean="0">
              <a:solidFill>
                <a:srgbClr val="FF0000"/>
              </a:solidFill>
              <a:latin typeface="Arial" pitchFamily="34" charset="0"/>
              <a:cs typeface="Arial" pitchFamily="34" charset="0"/>
            </a:rPr>
            <a:t>nguyện</a:t>
          </a:r>
          <a:endParaRPr lang="en-US" sz="3600" kern="1200" dirty="0"/>
        </a:p>
      </dsp:txBody>
      <dsp:txXfrm>
        <a:off x="2597848" y="1692573"/>
        <a:ext cx="6792877" cy="1196272"/>
      </dsp:txXfrm>
    </dsp:sp>
    <dsp:sp modelId="{E464EF69-AED6-4CA9-9AC3-74ACEF5A19BC}">
      <dsp:nvSpPr>
        <dsp:cNvPr id="0" name=""/>
        <dsp:cNvSpPr/>
      </dsp:nvSpPr>
      <dsp:spPr>
        <a:xfrm>
          <a:off x="1941472" y="1660899"/>
          <a:ext cx="837390" cy="125608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67B7BD-60F6-4298-B947-5A8D7E921B62}">
      <dsp:nvSpPr>
        <dsp:cNvPr id="0" name=""/>
        <dsp:cNvSpPr/>
      </dsp:nvSpPr>
      <dsp:spPr>
        <a:xfrm>
          <a:off x="2292406" y="3198547"/>
          <a:ext cx="7216568" cy="1196272"/>
        </a:xfrm>
        <a:prstGeom prst="rect">
          <a:avLst/>
        </a:prstGeom>
        <a:solidFill>
          <a:schemeClr val="tx2">
            <a:lumMod val="20000"/>
            <a:lumOff val="80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0275" tIns="137160" rIns="137160" bIns="137160" numCol="1" spcCol="1270" anchor="ctr" anchorCtr="0">
          <a:noAutofit/>
        </a:bodyPr>
        <a:lstStyle/>
        <a:p>
          <a:pPr lvl="0" algn="l" defTabSz="1600200">
            <a:lnSpc>
              <a:spcPct val="90000"/>
            </a:lnSpc>
            <a:spcBef>
              <a:spcPct val="0"/>
            </a:spcBef>
            <a:spcAft>
              <a:spcPct val="35000"/>
            </a:spcAft>
          </a:pPr>
          <a:r>
            <a:rPr lang="en-US" sz="3600" kern="1200" dirty="0" err="1" smtClean="0">
              <a:latin typeface="Arial" pitchFamily="34" charset="0"/>
              <a:cs typeface="Arial" pitchFamily="34" charset="0"/>
            </a:rPr>
            <a:t>Bảo</a:t>
          </a:r>
          <a:r>
            <a:rPr lang="en-US" sz="3600" kern="1200" dirty="0" smtClean="0">
              <a:latin typeface="Arial" pitchFamily="34" charset="0"/>
              <a:cs typeface="Arial" pitchFamily="34" charset="0"/>
            </a:rPr>
            <a:t> </a:t>
          </a:r>
          <a:r>
            <a:rPr lang="en-US" sz="3600" kern="1200" dirty="0" err="1" smtClean="0">
              <a:latin typeface="Arial" pitchFamily="34" charset="0"/>
              <a:cs typeface="Arial" pitchFamily="34" charset="0"/>
            </a:rPr>
            <a:t>hiểm</a:t>
          </a:r>
          <a:r>
            <a:rPr lang="en-US" sz="3600" kern="1200" dirty="0" smtClean="0">
              <a:latin typeface="Arial" pitchFamily="34" charset="0"/>
              <a:cs typeface="Arial" pitchFamily="34" charset="0"/>
            </a:rPr>
            <a:t> </a:t>
          </a:r>
          <a:r>
            <a:rPr lang="en-US" sz="3600" kern="1200" dirty="0" err="1" smtClean="0">
              <a:latin typeface="Arial" pitchFamily="34" charset="0"/>
              <a:cs typeface="Arial" pitchFamily="34" charset="0"/>
            </a:rPr>
            <a:t>thất</a:t>
          </a:r>
          <a:r>
            <a:rPr lang="en-US" sz="3600" kern="1200" dirty="0" smtClean="0">
              <a:latin typeface="Arial" pitchFamily="34" charset="0"/>
              <a:cs typeface="Arial" pitchFamily="34" charset="0"/>
            </a:rPr>
            <a:t> </a:t>
          </a:r>
          <a:r>
            <a:rPr lang="en-US" sz="3600" kern="1200" dirty="0" err="1" smtClean="0">
              <a:latin typeface="Arial" pitchFamily="34" charset="0"/>
              <a:cs typeface="Arial" pitchFamily="34" charset="0"/>
            </a:rPr>
            <a:t>nghiệp</a:t>
          </a:r>
          <a:r>
            <a:rPr lang="en-US" sz="3600" kern="1200" dirty="0" smtClean="0">
              <a:latin typeface="Arial" pitchFamily="34" charset="0"/>
              <a:cs typeface="Arial" pitchFamily="34" charset="0"/>
            </a:rPr>
            <a:t>  </a:t>
          </a:r>
          <a:endParaRPr lang="en-US" sz="3600" kern="1200" dirty="0"/>
        </a:p>
      </dsp:txBody>
      <dsp:txXfrm>
        <a:off x="2292406" y="3198547"/>
        <a:ext cx="7216568" cy="1196272"/>
      </dsp:txXfrm>
    </dsp:sp>
    <dsp:sp modelId="{B792E0AD-635E-4FE6-A3BF-D22C391D1225}">
      <dsp:nvSpPr>
        <dsp:cNvPr id="0" name=""/>
        <dsp:cNvSpPr/>
      </dsp:nvSpPr>
      <dsp:spPr>
        <a:xfrm>
          <a:off x="1919540" y="3146713"/>
          <a:ext cx="837390" cy="125608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87453-3D93-499C-B070-1A4134DBCE16}">
      <dsp:nvSpPr>
        <dsp:cNvPr id="0" name=""/>
        <dsp:cNvSpPr/>
      </dsp:nvSpPr>
      <dsp:spPr>
        <a:xfrm>
          <a:off x="0" y="720699"/>
          <a:ext cx="10953292" cy="118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ED45471C-B8A3-4A69-946B-49FD00D70A84}">
      <dsp:nvSpPr>
        <dsp:cNvPr id="0" name=""/>
        <dsp:cNvSpPr/>
      </dsp:nvSpPr>
      <dsp:spPr>
        <a:xfrm>
          <a:off x="547664" y="26979"/>
          <a:ext cx="7667304" cy="1387440"/>
        </a:xfrm>
        <a:prstGeom prst="roundRect">
          <a:avLst/>
        </a:prstGeom>
        <a:solidFill>
          <a:schemeClr val="accent1">
            <a:lumMod val="60000"/>
            <a:lumOff val="4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9806" tIns="0" rIns="289806" bIns="0" numCol="1" spcCol="1270" anchor="ctr" anchorCtr="0">
          <a:noAutofit/>
        </a:bodyPr>
        <a:lstStyle/>
        <a:p>
          <a:pPr lvl="0" algn="l" defTabSz="2089150">
            <a:lnSpc>
              <a:spcPct val="90000"/>
            </a:lnSpc>
            <a:spcBef>
              <a:spcPct val="0"/>
            </a:spcBef>
            <a:spcAft>
              <a:spcPct val="35000"/>
            </a:spcAft>
          </a:pPr>
          <a:r>
            <a:rPr lang="en-US" sz="4700" kern="1200" dirty="0" err="1" smtClean="0">
              <a:solidFill>
                <a:schemeClr val="tx1"/>
              </a:solidFill>
              <a:latin typeface="Arial" pitchFamily="34" charset="0"/>
              <a:cs typeface="Arial" pitchFamily="34" charset="0"/>
            </a:rPr>
            <a:t>Bảo</a:t>
          </a:r>
          <a:r>
            <a:rPr lang="en-US" sz="4700"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hiểm</a:t>
          </a:r>
          <a:r>
            <a:rPr lang="en-US" sz="4700" kern="1200" dirty="0" smtClean="0">
              <a:solidFill>
                <a:schemeClr val="tx1"/>
              </a:solidFill>
              <a:latin typeface="Arial" pitchFamily="34" charset="0"/>
              <a:cs typeface="Arial" pitchFamily="34" charset="0"/>
            </a:rPr>
            <a:t> </a:t>
          </a:r>
          <a:r>
            <a:rPr lang="en-US" sz="4700" b="1" kern="1200" dirty="0" err="1" smtClean="0">
              <a:solidFill>
                <a:schemeClr val="tx1"/>
              </a:solidFill>
              <a:latin typeface="Arial" pitchFamily="34" charset="0"/>
              <a:cs typeface="Arial" pitchFamily="34" charset="0"/>
            </a:rPr>
            <a:t>xã</a:t>
          </a:r>
          <a:r>
            <a:rPr lang="en-US" sz="4700" b="1" kern="1200" dirty="0" smtClean="0">
              <a:solidFill>
                <a:schemeClr val="tx1"/>
              </a:solidFill>
              <a:latin typeface="Arial" pitchFamily="34" charset="0"/>
              <a:cs typeface="Arial" pitchFamily="34" charset="0"/>
            </a:rPr>
            <a:t> </a:t>
          </a:r>
          <a:r>
            <a:rPr lang="en-US" sz="4700" b="1" kern="1200" dirty="0" err="1" smtClean="0">
              <a:solidFill>
                <a:schemeClr val="tx1"/>
              </a:solidFill>
              <a:latin typeface="Arial" pitchFamily="34" charset="0"/>
              <a:cs typeface="Arial" pitchFamily="34" charset="0"/>
            </a:rPr>
            <a:t>hội</a:t>
          </a:r>
          <a:r>
            <a:rPr lang="en-US" sz="4700" b="1"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bắt</a:t>
          </a:r>
          <a:r>
            <a:rPr lang="en-US" sz="4700"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buộc</a:t>
          </a:r>
          <a:endParaRPr lang="en-US" sz="4700" kern="1200" dirty="0">
            <a:solidFill>
              <a:schemeClr val="tx1"/>
            </a:solidFill>
          </a:endParaRPr>
        </a:p>
      </dsp:txBody>
      <dsp:txXfrm>
        <a:off x="615393" y="94708"/>
        <a:ext cx="7531846" cy="1251982"/>
      </dsp:txXfrm>
    </dsp:sp>
    <dsp:sp modelId="{A78AE017-B843-40CC-B12C-6B973EC415B4}">
      <dsp:nvSpPr>
        <dsp:cNvPr id="0" name=""/>
        <dsp:cNvSpPr/>
      </dsp:nvSpPr>
      <dsp:spPr>
        <a:xfrm>
          <a:off x="0" y="2852620"/>
          <a:ext cx="10953292" cy="1184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3933BE96-17B7-40F8-AAB7-A68AB6206F01}">
      <dsp:nvSpPr>
        <dsp:cNvPr id="0" name=""/>
        <dsp:cNvSpPr/>
      </dsp:nvSpPr>
      <dsp:spPr>
        <a:xfrm>
          <a:off x="547664" y="2158900"/>
          <a:ext cx="7667304" cy="1387440"/>
        </a:xfrm>
        <a:prstGeom prst="roundRect">
          <a:avLst/>
        </a:prstGeom>
        <a:solidFill>
          <a:schemeClr val="accent2">
            <a:lumMod val="60000"/>
            <a:lumOff val="4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9806" tIns="0" rIns="289806" bIns="0" numCol="1" spcCol="1270" anchor="ctr" anchorCtr="0">
          <a:noAutofit/>
        </a:bodyPr>
        <a:lstStyle/>
        <a:p>
          <a:pPr lvl="0" algn="l" defTabSz="2089150">
            <a:lnSpc>
              <a:spcPct val="90000"/>
            </a:lnSpc>
            <a:spcBef>
              <a:spcPct val="0"/>
            </a:spcBef>
            <a:spcAft>
              <a:spcPct val="35000"/>
            </a:spcAft>
          </a:pPr>
          <a:r>
            <a:rPr lang="en-US" sz="4700" kern="1200" dirty="0" err="1" smtClean="0">
              <a:solidFill>
                <a:schemeClr val="tx1"/>
              </a:solidFill>
              <a:latin typeface="Arial" pitchFamily="34" charset="0"/>
              <a:cs typeface="Arial" pitchFamily="34" charset="0"/>
            </a:rPr>
            <a:t>Bảo</a:t>
          </a:r>
          <a:r>
            <a:rPr lang="en-US" sz="4700"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hiểm</a:t>
          </a:r>
          <a:r>
            <a:rPr lang="en-US" sz="4700" kern="1200" dirty="0" smtClean="0">
              <a:solidFill>
                <a:schemeClr val="tx1"/>
              </a:solidFill>
              <a:latin typeface="Arial" pitchFamily="34" charset="0"/>
              <a:cs typeface="Arial" pitchFamily="34" charset="0"/>
            </a:rPr>
            <a:t> </a:t>
          </a:r>
          <a:r>
            <a:rPr lang="en-US" sz="4700" b="1" kern="1200" dirty="0" smtClean="0">
              <a:solidFill>
                <a:schemeClr val="tx1"/>
              </a:solidFill>
              <a:latin typeface="Arial" pitchFamily="34" charset="0"/>
              <a:cs typeface="Arial" pitchFamily="34" charset="0"/>
            </a:rPr>
            <a:t>y </a:t>
          </a:r>
          <a:r>
            <a:rPr lang="en-US" sz="4700" b="1" kern="1200" dirty="0" err="1" smtClean="0">
              <a:solidFill>
                <a:schemeClr val="tx1"/>
              </a:solidFill>
              <a:latin typeface="Arial" pitchFamily="34" charset="0"/>
              <a:cs typeface="Arial" pitchFamily="34" charset="0"/>
            </a:rPr>
            <a:t>tế</a:t>
          </a:r>
          <a:r>
            <a:rPr lang="en-US" sz="4700" b="1"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bắt</a:t>
          </a:r>
          <a:r>
            <a:rPr lang="en-US" sz="4700" kern="1200" dirty="0" smtClean="0">
              <a:solidFill>
                <a:schemeClr val="tx1"/>
              </a:solidFill>
              <a:latin typeface="Arial" pitchFamily="34" charset="0"/>
              <a:cs typeface="Arial" pitchFamily="34" charset="0"/>
            </a:rPr>
            <a:t> </a:t>
          </a:r>
          <a:r>
            <a:rPr lang="en-US" sz="4700" kern="1200" dirty="0" err="1" smtClean="0">
              <a:solidFill>
                <a:schemeClr val="tx1"/>
              </a:solidFill>
              <a:latin typeface="Arial" pitchFamily="34" charset="0"/>
              <a:cs typeface="Arial" pitchFamily="34" charset="0"/>
            </a:rPr>
            <a:t>buộc</a:t>
          </a:r>
          <a:r>
            <a:rPr lang="vi-VN" sz="4700" kern="1200" dirty="0" smtClean="0">
              <a:solidFill>
                <a:schemeClr val="tx1"/>
              </a:solidFill>
              <a:cs typeface="Arial" pitchFamily="34" charset="0"/>
            </a:rPr>
            <a:t> </a:t>
          </a:r>
          <a:endParaRPr lang="en-US" sz="4700" kern="1200" dirty="0">
            <a:solidFill>
              <a:schemeClr val="tx1"/>
            </a:solidFill>
          </a:endParaRPr>
        </a:p>
      </dsp:txBody>
      <dsp:txXfrm>
        <a:off x="615393" y="2226629"/>
        <a:ext cx="7531846" cy="1251982"/>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22/08/2024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845955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51429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71892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8/22/2024</a:t>
            </a:fld>
            <a:endParaRPr lang="en-US"/>
          </a:p>
        </p:txBody>
      </p:sp>
      <p:sp>
        <p:nvSpPr>
          <p:cNvPr id="5" name="Footer Placeholder 4">
            <a:extLst>
              <a:ext uri="{FF2B5EF4-FFF2-40B4-BE49-F238E27FC236}">
                <a16:creationId xmlns=""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 xmlns:a16="http://schemas.microsoft.com/office/drawing/2014/main" id="{ED1D96AC-37B6-B2B6-055D-DAB58C1935DE}"/>
              </a:ext>
            </a:extLst>
          </p:cNvPr>
          <p:cNvPicPr>
            <a:picLocks noChangeAspect="1" noChangeArrowheads="1"/>
          </p:cNvPicPr>
          <p:nvPr userDrawn="1"/>
        </p:nvPicPr>
        <p:blipFill>
          <a:blip r:embed="rId13" cstate="print">
            <a:extLst>
              <a:ext uri="{BEBA8EAE-BF5A-486C-A8C5-ECC9F3942E4B}">
                <a14:imgProps xmlns:a14="http://schemas.microsoft.com/office/drawing/2010/main">
                  <a14:imgLayer r:embed="rId1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 xmlns:a16="http://schemas.microsoft.com/office/drawing/2014/main" id="{CCD25A4A-319E-F0FF-C32F-55315D16A02C}"/>
              </a:ext>
            </a:extLst>
          </p:cNvPr>
          <p:cNvSpPr txBox="1"/>
          <p:nvPr userDrawn="1"/>
        </p:nvSpPr>
        <p:spPr>
          <a:xfrm>
            <a:off x="6303818" y="6387476"/>
            <a:ext cx="5902033" cy="369332"/>
          </a:xfrm>
          <a:prstGeom prst="rect">
            <a:avLst/>
          </a:prstGeom>
          <a:noFill/>
        </p:spPr>
        <p:txBody>
          <a:bodyPr wrap="square">
            <a:spAutoFit/>
          </a:bodyPr>
          <a:lstStyle/>
          <a:p>
            <a:r>
              <a:rPr lang="en-US" sz="1800" b="1" dirty="0">
                <a:solidFill>
                  <a:srgbClr val="FFC000"/>
                </a:solidFill>
                <a:latin typeface="Arial" panose="020B0604020202020204" pitchFamily="34" charset="0"/>
                <a:cs typeface="Arial" panose="020B0604020202020204" pitchFamily="34" charset="0"/>
              </a:rPr>
              <a:t>NHÂN VĂN - SÁNG TẠO - PHÁT TRIỂN - BỀN VỮNG</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txBox="1">
            <a:spLocks/>
          </p:cNvSpPr>
          <p:nvPr/>
        </p:nvSpPr>
        <p:spPr bwMode="auto">
          <a:xfrm>
            <a:off x="406401" y="1349321"/>
            <a:ext cx="11398249" cy="2543696"/>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a:defRPr/>
            </a:pPr>
            <a:r>
              <a:rPr lang="en-US" sz="4267" b="1" spc="67" dirty="0">
                <a:ln w="11430"/>
                <a:solidFill>
                  <a:srgbClr val="C00000"/>
                </a:solidFill>
                <a:latin typeface="Constantia"/>
              </a:rPr>
              <a:t>CHÀO MỪNG CÁC </a:t>
            </a:r>
            <a:r>
              <a:rPr lang="en-US" sz="4267" b="1" spc="67">
                <a:ln w="11430"/>
                <a:solidFill>
                  <a:srgbClr val="C00000"/>
                </a:solidFill>
                <a:latin typeface="Constantia"/>
              </a:rPr>
              <a:t>EM </a:t>
            </a:r>
            <a:r>
              <a:rPr lang="en-US" sz="4267" b="1" spc="67">
                <a:ln w="11430"/>
                <a:solidFill>
                  <a:srgbClr val="C00000"/>
                </a:solidFill>
                <a:latin typeface="Constantia"/>
              </a:rPr>
              <a:t>SINH VIÊN </a:t>
            </a:r>
            <a:endParaRPr lang="en-US" sz="4267" b="1" spc="67" dirty="0">
              <a:ln w="11430"/>
              <a:solidFill>
                <a:srgbClr val="C00000"/>
              </a:solidFill>
              <a:latin typeface="Constantia"/>
            </a:endParaRPr>
          </a:p>
          <a:p>
            <a:pPr algn="ctr">
              <a:defRPr/>
            </a:pPr>
            <a:r>
              <a:rPr lang="en-US" sz="4267" b="1" spc="67" dirty="0">
                <a:ln w="11430"/>
                <a:solidFill>
                  <a:srgbClr val="C00000"/>
                </a:solidFill>
                <a:latin typeface="Constantia"/>
              </a:rPr>
              <a:t>ĐẾN VỚI MÔN HỌC </a:t>
            </a:r>
          </a:p>
          <a:p>
            <a:pPr algn="ctr">
              <a:defRPr/>
            </a:pPr>
            <a:r>
              <a:rPr lang="en-US" sz="4800" b="1" spc="67" dirty="0">
                <a:ln w="11430"/>
                <a:solidFill>
                  <a:srgbClr val="C00000"/>
                </a:solidFill>
                <a:latin typeface="Constantia"/>
              </a:rPr>
              <a:t>PHÁP LUẬT</a:t>
            </a:r>
            <a:endParaRPr lang="fr-CA" altLang="zh-CN" sz="4267" b="1" dirty="0">
              <a:solidFill>
                <a:srgbClr val="07389B"/>
              </a:solidFill>
              <a:latin typeface="Arial" pitchFamily="34" charset="0"/>
              <a:cs typeface="Arial" pitchFamily="34" charset="0"/>
            </a:endParaRPr>
          </a:p>
        </p:txBody>
      </p:sp>
    </p:spTree>
    <p:extLst>
      <p:ext uri="{BB962C8B-B14F-4D97-AF65-F5344CB8AC3E}">
        <p14:creationId xmlns:p14="http://schemas.microsoft.com/office/powerpoint/2010/main" val="40476446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6700" y="331623"/>
            <a:ext cx="11726333" cy="5188116"/>
          </a:xfrm>
        </p:spPr>
        <p:txBody>
          <a:bodyPr rtlCol="0">
            <a:normAutofit/>
          </a:bodyPr>
          <a:lstStyle/>
          <a:p>
            <a:pPr marL="45719" indent="0" algn="ctr">
              <a:buClr>
                <a:schemeClr val="tx1">
                  <a:lumMod val="75000"/>
                  <a:lumOff val="25000"/>
                </a:schemeClr>
              </a:buClr>
              <a:buNone/>
              <a:defRPr/>
            </a:pPr>
            <a:endParaRPr lang="en-US" sz="1333" b="1" dirty="0"/>
          </a:p>
          <a:p>
            <a:pPr marL="45719" indent="0" algn="ctr">
              <a:buClr>
                <a:schemeClr val="tx1">
                  <a:lumMod val="75000"/>
                  <a:lumOff val="25000"/>
                </a:schemeClr>
              </a:buClr>
              <a:buNone/>
              <a:defRPr/>
            </a:pPr>
            <a:r>
              <a:rPr lang="de-DE" sz="5867" b="1" dirty="0">
                <a:latin typeface="Times New Roman" pitchFamily="18" charset="0"/>
                <a:cs typeface="Times New Roman" pitchFamily="18" charset="0"/>
              </a:rPr>
              <a:t>Chương</a:t>
            </a:r>
            <a:r>
              <a:rPr lang="vi-VN" sz="5867" b="1" dirty="0">
                <a:latin typeface="Times New Roman" pitchFamily="18" charset="0"/>
                <a:cs typeface="Times New Roman" pitchFamily="18" charset="0"/>
              </a:rPr>
              <a:t> </a:t>
            </a:r>
            <a:r>
              <a:rPr lang="en-US" sz="5867" b="1" dirty="0">
                <a:latin typeface="Times New Roman" pitchFamily="18" charset="0"/>
                <a:cs typeface="Times New Roman" pitchFamily="18" charset="0"/>
              </a:rPr>
              <a:t>04</a:t>
            </a:r>
            <a:endParaRPr lang="vi-VN" sz="5867" b="1" dirty="0">
              <a:latin typeface="Times New Roman" pitchFamily="18" charset="0"/>
              <a:cs typeface="Times New Roman" pitchFamily="18" charset="0"/>
            </a:endParaRPr>
          </a:p>
          <a:p>
            <a:pPr marL="45719" indent="0" algn="ctr">
              <a:buClr>
                <a:schemeClr val="tx1">
                  <a:lumMod val="75000"/>
                  <a:lumOff val="25000"/>
                </a:schemeClr>
              </a:buClr>
              <a:buNone/>
              <a:defRPr/>
            </a:pPr>
            <a:r>
              <a:rPr lang="en-US" sz="11733" b="1" dirty="0">
                <a:solidFill>
                  <a:srgbClr val="C00000"/>
                </a:solidFill>
                <a:latin typeface="Times New Roman" pitchFamily="18" charset="0"/>
                <a:cs typeface="Times New Roman" pitchFamily="18" charset="0"/>
              </a:rPr>
              <a:t>PHÁP LUẬT</a:t>
            </a:r>
          </a:p>
          <a:p>
            <a:pPr marL="45719" indent="0" algn="ctr">
              <a:buClr>
                <a:schemeClr val="tx1">
                  <a:lumMod val="75000"/>
                  <a:lumOff val="25000"/>
                </a:schemeClr>
              </a:buClr>
              <a:buNone/>
              <a:defRPr/>
            </a:pPr>
            <a:r>
              <a:rPr lang="en-US" sz="7200" b="1" dirty="0">
                <a:solidFill>
                  <a:srgbClr val="FF0000"/>
                </a:solidFill>
                <a:latin typeface="Arial" pitchFamily="34" charset="0"/>
                <a:cs typeface="Arial" pitchFamily="34" charset="0"/>
              </a:rPr>
              <a:t>LAO ĐỘNG</a:t>
            </a:r>
          </a:p>
          <a:p>
            <a:pPr marL="45719" indent="0" algn="ctr">
              <a:buClr>
                <a:schemeClr val="tx1">
                  <a:lumMod val="75000"/>
                  <a:lumOff val="25000"/>
                </a:schemeClr>
              </a:buClr>
              <a:buNone/>
              <a:defRPr/>
            </a:pPr>
            <a:r>
              <a:rPr lang="en-US" sz="4267" b="1" dirty="0">
                <a:solidFill>
                  <a:schemeClr val="accent3"/>
                </a:solidFill>
                <a:latin typeface="Times New Roman" pitchFamily="18" charset="0"/>
                <a:cs typeface="Times New Roman" pitchFamily="18" charset="0"/>
              </a:rPr>
              <a:t>{07 </a:t>
            </a:r>
            <a:r>
              <a:rPr lang="en-US" sz="4267" b="1" dirty="0" err="1">
                <a:solidFill>
                  <a:schemeClr val="accent3"/>
                </a:solidFill>
                <a:latin typeface="Times New Roman" pitchFamily="18" charset="0"/>
                <a:cs typeface="Times New Roman" pitchFamily="18" charset="0"/>
              </a:rPr>
              <a:t>tiết</a:t>
            </a:r>
            <a:r>
              <a:rPr lang="en-US" sz="4267" b="1" dirty="0">
                <a:solidFill>
                  <a:schemeClr val="accent3"/>
                </a:solidFill>
                <a:latin typeface="Times New Roman" pitchFamily="18" charset="0"/>
                <a:cs typeface="Times New Roman" pitchFamily="18" charset="0"/>
              </a:rPr>
              <a:t>}</a:t>
            </a:r>
            <a:endParaRPr lang="en-US" sz="4267" b="1" dirty="0">
              <a:solidFill>
                <a:schemeClr val="accent3"/>
              </a:solidFill>
              <a:latin typeface="Times New Roman" pitchFamily="18" charset="0"/>
              <a:cs typeface="Times New Roman" pitchFamily="18" charset="0"/>
            </a:endParaRPr>
          </a:p>
        </p:txBody>
      </p:sp>
    </p:spTree>
    <p:extLst>
      <p:ext uri="{BB962C8B-B14F-4D97-AF65-F5344CB8AC3E}">
        <p14:creationId xmlns:p14="http://schemas.microsoft.com/office/powerpoint/2010/main" val="348090552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243714" y="1945179"/>
            <a:ext cx="11684941" cy="557244"/>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latin typeface="Arial" pitchFamily="34" charset="0"/>
                <a:cs typeface="Arial" pitchFamily="34" charset="0"/>
              </a:rPr>
              <a:t>1/ </a:t>
            </a:r>
            <a:r>
              <a:rPr lang="vi-VN" sz="4267" dirty="0">
                <a:latin typeface="Arial" pitchFamily="34" charset="0"/>
                <a:cs typeface="Arial" pitchFamily="34" charset="0"/>
              </a:rPr>
              <a:t>Quan hệ nhân thân không gắn với tài </a:t>
            </a:r>
            <a:r>
              <a:rPr lang="vi-VN" sz="4267" dirty="0">
                <a:latin typeface="Arial" pitchFamily="34" charset="0"/>
                <a:cs typeface="Arial" pitchFamily="34" charset="0"/>
              </a:rPr>
              <a:t>sản</a:t>
            </a:r>
            <a:r>
              <a:rPr lang="en-US" sz="4267" dirty="0">
                <a:latin typeface="Arial" pitchFamily="34" charset="0"/>
                <a:cs typeface="Arial" pitchFamily="34" charset="0"/>
              </a:rPr>
              <a:t> </a:t>
            </a:r>
            <a:r>
              <a:rPr lang="en-US" sz="4267" dirty="0" err="1">
                <a:latin typeface="Arial" pitchFamily="34" charset="0"/>
                <a:cs typeface="Arial" pitchFamily="34" charset="0"/>
              </a:rPr>
              <a:t>là</a:t>
            </a:r>
            <a:r>
              <a:rPr lang="vi-VN" sz="4267" dirty="0">
                <a:latin typeface="Arial" pitchFamily="34" charset="0"/>
                <a:cs typeface="Arial" pitchFamily="34" charset="0"/>
              </a:rPr>
              <a:t> </a:t>
            </a:r>
            <a:endParaRPr lang="en-US" sz="4267" dirty="0">
              <a:latin typeface="Arial" pitchFamily="34" charset="0"/>
              <a:cs typeface="Arial" pitchFamily="34" charset="0"/>
            </a:endParaRPr>
          </a:p>
        </p:txBody>
      </p:sp>
      <p:sp>
        <p:nvSpPr>
          <p:cNvPr id="15" name="Rounded Rectangle 14"/>
          <p:cNvSpPr/>
          <p:nvPr/>
        </p:nvSpPr>
        <p:spPr>
          <a:xfrm>
            <a:off x="99195" y="7939"/>
            <a:ext cx="6961717" cy="62382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733" b="1" dirty="0" err="1">
                <a:latin typeface="Arial" pitchFamily="34" charset="0"/>
                <a:cs typeface="Arial" pitchFamily="34" charset="0"/>
              </a:rPr>
              <a:t>Chọn</a:t>
            </a:r>
            <a:r>
              <a:rPr lang="en-US" sz="3733" b="1" dirty="0">
                <a:latin typeface="Arial" pitchFamily="34" charset="0"/>
                <a:cs typeface="Arial" pitchFamily="34" charset="0"/>
              </a:rPr>
              <a:t> </a:t>
            </a:r>
            <a:r>
              <a:rPr lang="en-US" sz="3733" b="1" dirty="0" err="1">
                <a:latin typeface="Arial" pitchFamily="34" charset="0"/>
                <a:cs typeface="Arial" pitchFamily="34" charset="0"/>
              </a:rPr>
              <a:t>câu</a:t>
            </a:r>
            <a:r>
              <a:rPr lang="en-US" sz="3733" b="1" dirty="0">
                <a:latin typeface="Arial" pitchFamily="34" charset="0"/>
                <a:cs typeface="Arial" pitchFamily="34" charset="0"/>
              </a:rPr>
              <a:t> </a:t>
            </a:r>
            <a:r>
              <a:rPr lang="en-US" sz="3733" b="1" dirty="0" err="1">
                <a:latin typeface="Arial" pitchFamily="34" charset="0"/>
                <a:cs typeface="Arial" pitchFamily="34" charset="0"/>
              </a:rPr>
              <a:t>trả</a:t>
            </a:r>
            <a:r>
              <a:rPr lang="en-US" sz="3733" b="1" dirty="0">
                <a:latin typeface="Arial" pitchFamily="34" charset="0"/>
                <a:cs typeface="Arial" pitchFamily="34" charset="0"/>
              </a:rPr>
              <a:t> </a:t>
            </a:r>
            <a:r>
              <a:rPr lang="en-US" sz="3733" b="1" dirty="0" err="1">
                <a:latin typeface="Arial" pitchFamily="34" charset="0"/>
                <a:cs typeface="Arial" pitchFamily="34" charset="0"/>
              </a:rPr>
              <a:t>lời</a:t>
            </a:r>
            <a:r>
              <a:rPr lang="en-US" sz="3733" b="1" dirty="0">
                <a:latin typeface="Arial" pitchFamily="34" charset="0"/>
                <a:cs typeface="Arial" pitchFamily="34" charset="0"/>
              </a:rPr>
              <a:t> </a:t>
            </a:r>
            <a:r>
              <a:rPr lang="en-US" sz="3733" b="1" dirty="0" err="1">
                <a:latin typeface="Arial" pitchFamily="34" charset="0"/>
                <a:cs typeface="Arial" pitchFamily="34" charset="0"/>
              </a:rPr>
              <a:t>đúng</a:t>
            </a:r>
            <a:r>
              <a:rPr lang="en-US" sz="3733" b="1" dirty="0">
                <a:latin typeface="Arial" pitchFamily="34" charset="0"/>
                <a:cs typeface="Arial" pitchFamily="34" charset="0"/>
              </a:rPr>
              <a:t> </a:t>
            </a:r>
            <a:r>
              <a:rPr lang="en-US" sz="3733" b="1" dirty="0" err="1">
                <a:latin typeface="Arial" pitchFamily="34" charset="0"/>
                <a:cs typeface="Arial" pitchFamily="34" charset="0"/>
              </a:rPr>
              <a:t>nhất</a:t>
            </a:r>
            <a:endParaRPr lang="en-US" sz="3733" b="1" dirty="0">
              <a:latin typeface="Arial" pitchFamily="34" charset="0"/>
              <a:cs typeface="Arial" pitchFamily="34" charset="0"/>
            </a:endParaRPr>
          </a:p>
        </p:txBody>
      </p:sp>
      <p:sp>
        <p:nvSpPr>
          <p:cNvPr id="5" name="Rounded Rectangle 4"/>
          <p:cNvSpPr/>
          <p:nvPr/>
        </p:nvSpPr>
        <p:spPr>
          <a:xfrm>
            <a:off x="239480" y="2796751"/>
            <a:ext cx="11189965" cy="48529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latin typeface="Arial" pitchFamily="34" charset="0"/>
                <a:cs typeface="Arial" pitchFamily="34" charset="0"/>
              </a:rPr>
              <a:t>a. </a:t>
            </a:r>
            <a:r>
              <a:rPr lang="vi-VN" sz="4267" dirty="0">
                <a:latin typeface="Arial" pitchFamily="34" charset="0"/>
                <a:cs typeface="Arial" pitchFamily="34" charset="0"/>
              </a:rPr>
              <a:t>Quyền tác giả đối với tác phẩm</a:t>
            </a:r>
            <a:r>
              <a:rPr lang="en-US" sz="4267" dirty="0">
                <a:latin typeface="Arial" pitchFamily="34" charset="0"/>
                <a:cs typeface="Arial" pitchFamily="34" charset="0"/>
              </a:rPr>
              <a:t>.</a:t>
            </a:r>
            <a:endParaRPr lang="en-US" sz="4267" dirty="0">
              <a:latin typeface="Arial" pitchFamily="34" charset="0"/>
              <a:cs typeface="Arial" pitchFamily="34" charset="0"/>
            </a:endParaRPr>
          </a:p>
        </p:txBody>
      </p:sp>
      <p:sp>
        <p:nvSpPr>
          <p:cNvPr id="6" name="Rounded Rectangle 5"/>
          <p:cNvSpPr/>
          <p:nvPr/>
        </p:nvSpPr>
        <p:spPr>
          <a:xfrm>
            <a:off x="243714" y="5803612"/>
            <a:ext cx="11117511" cy="45417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latin typeface="Arial" pitchFamily="34" charset="0"/>
                <a:cs typeface="Arial" pitchFamily="34" charset="0"/>
              </a:rPr>
              <a:t>d. </a:t>
            </a:r>
            <a:r>
              <a:rPr lang="en-US" sz="4267" dirty="0" err="1">
                <a:latin typeface="Arial" pitchFamily="34" charset="0"/>
                <a:cs typeface="Arial" pitchFamily="34" charset="0"/>
              </a:rPr>
              <a:t>Quyền</a:t>
            </a:r>
            <a:r>
              <a:rPr lang="en-US" sz="4267" dirty="0">
                <a:latin typeface="Arial" pitchFamily="34" charset="0"/>
                <a:cs typeface="Arial" pitchFamily="34" charset="0"/>
              </a:rPr>
              <a:t> </a:t>
            </a:r>
            <a:r>
              <a:rPr lang="en-US" sz="4267" dirty="0" err="1">
                <a:latin typeface="Arial" pitchFamily="34" charset="0"/>
                <a:cs typeface="Arial" pitchFamily="34" charset="0"/>
              </a:rPr>
              <a:t>chuyển</a:t>
            </a:r>
            <a:r>
              <a:rPr lang="en-US" sz="4267" dirty="0">
                <a:latin typeface="Arial" pitchFamily="34" charset="0"/>
                <a:cs typeface="Arial" pitchFamily="34" charset="0"/>
              </a:rPr>
              <a:t> </a:t>
            </a:r>
            <a:r>
              <a:rPr lang="en-US" sz="4267" dirty="0" err="1">
                <a:latin typeface="Arial" pitchFamily="34" charset="0"/>
                <a:cs typeface="Arial" pitchFamily="34" charset="0"/>
              </a:rPr>
              <a:t>giao</a:t>
            </a:r>
            <a:r>
              <a:rPr lang="en-US" sz="4267" dirty="0">
                <a:latin typeface="Arial" pitchFamily="34" charset="0"/>
                <a:cs typeface="Arial" pitchFamily="34" charset="0"/>
              </a:rPr>
              <a:t> </a:t>
            </a:r>
            <a:r>
              <a:rPr lang="en-US" sz="4267" dirty="0" err="1">
                <a:latin typeface="Arial" pitchFamily="34" charset="0"/>
                <a:cs typeface="Arial" pitchFamily="34" charset="0"/>
              </a:rPr>
              <a:t>công</a:t>
            </a:r>
            <a:r>
              <a:rPr lang="en-US" sz="4267" dirty="0">
                <a:latin typeface="Arial" pitchFamily="34" charset="0"/>
                <a:cs typeface="Arial" pitchFamily="34" charset="0"/>
              </a:rPr>
              <a:t> </a:t>
            </a:r>
            <a:r>
              <a:rPr lang="en-US" sz="4267" dirty="0" err="1">
                <a:latin typeface="Arial" pitchFamily="34" charset="0"/>
                <a:cs typeface="Arial" pitchFamily="34" charset="0"/>
              </a:rPr>
              <a:t>nghệ</a:t>
            </a:r>
            <a:r>
              <a:rPr lang="en-US" sz="4267" dirty="0">
                <a:latin typeface="Arial" pitchFamily="34" charset="0"/>
                <a:cs typeface="Arial" pitchFamily="34" charset="0"/>
              </a:rPr>
              <a:t>.</a:t>
            </a:r>
          </a:p>
        </p:txBody>
      </p:sp>
      <p:sp>
        <p:nvSpPr>
          <p:cNvPr id="7" name="Rounded Rectangle 6"/>
          <p:cNvSpPr/>
          <p:nvPr/>
        </p:nvSpPr>
        <p:spPr>
          <a:xfrm>
            <a:off x="222480" y="3817748"/>
            <a:ext cx="11194600" cy="48529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latin typeface="Arial" pitchFamily="34" charset="0"/>
                <a:cs typeface="Arial" pitchFamily="34" charset="0"/>
              </a:rPr>
              <a:t>b. </a:t>
            </a:r>
            <a:r>
              <a:rPr lang="vi-VN" sz="4267" dirty="0">
                <a:latin typeface="Arial" pitchFamily="34" charset="0"/>
                <a:cs typeface="Arial" pitchFamily="34" charset="0"/>
              </a:rPr>
              <a:t>Quyền thay đổi họ tên, quyền về hình ảnh</a:t>
            </a:r>
            <a:endParaRPr lang="en-US" sz="4267" dirty="0">
              <a:latin typeface="Arial" pitchFamily="34" charset="0"/>
              <a:cs typeface="Arial" pitchFamily="34" charset="0"/>
            </a:endParaRPr>
          </a:p>
        </p:txBody>
      </p:sp>
      <p:sp>
        <p:nvSpPr>
          <p:cNvPr id="8" name="Rounded Rectangle 7"/>
          <p:cNvSpPr/>
          <p:nvPr/>
        </p:nvSpPr>
        <p:spPr>
          <a:xfrm>
            <a:off x="243714" y="4782190"/>
            <a:ext cx="11109837" cy="48529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latin typeface="Arial" pitchFamily="34" charset="0"/>
                <a:cs typeface="Arial" pitchFamily="34" charset="0"/>
              </a:rPr>
              <a:t>c. </a:t>
            </a:r>
            <a:r>
              <a:rPr lang="en-US" sz="4267" dirty="0" err="1">
                <a:latin typeface="Arial" pitchFamily="34" charset="0"/>
                <a:cs typeface="Arial" pitchFamily="34" charset="0"/>
              </a:rPr>
              <a:t>Quyền</a:t>
            </a:r>
            <a:r>
              <a:rPr lang="en-US" sz="4267" dirty="0">
                <a:latin typeface="Arial" pitchFamily="34" charset="0"/>
                <a:cs typeface="Arial" pitchFamily="34" charset="0"/>
              </a:rPr>
              <a:t> </a:t>
            </a:r>
            <a:r>
              <a:rPr lang="en-US" sz="4267" dirty="0" err="1">
                <a:latin typeface="Arial" pitchFamily="34" charset="0"/>
                <a:cs typeface="Arial" pitchFamily="34" charset="0"/>
              </a:rPr>
              <a:t>sở</a:t>
            </a:r>
            <a:r>
              <a:rPr lang="en-US" sz="4267" dirty="0">
                <a:latin typeface="Arial" pitchFamily="34" charset="0"/>
                <a:cs typeface="Arial" pitchFamily="34" charset="0"/>
              </a:rPr>
              <a:t> </a:t>
            </a:r>
            <a:r>
              <a:rPr lang="en-US" sz="4267" dirty="0" err="1">
                <a:latin typeface="Arial" pitchFamily="34" charset="0"/>
                <a:cs typeface="Arial" pitchFamily="34" charset="0"/>
              </a:rPr>
              <a:t>hữu</a:t>
            </a:r>
            <a:r>
              <a:rPr lang="en-US" sz="4267" dirty="0">
                <a:latin typeface="Arial" pitchFamily="34" charset="0"/>
                <a:cs typeface="Arial" pitchFamily="34" charset="0"/>
              </a:rPr>
              <a:t> </a:t>
            </a:r>
            <a:r>
              <a:rPr lang="en-US" sz="4267" dirty="0" err="1">
                <a:latin typeface="Arial" pitchFamily="34" charset="0"/>
                <a:cs typeface="Arial" pitchFamily="34" charset="0"/>
              </a:rPr>
              <a:t>công</a:t>
            </a:r>
            <a:r>
              <a:rPr lang="en-US" sz="4267" dirty="0">
                <a:latin typeface="Arial" pitchFamily="34" charset="0"/>
                <a:cs typeface="Arial" pitchFamily="34" charset="0"/>
              </a:rPr>
              <a:t> </a:t>
            </a:r>
            <a:r>
              <a:rPr lang="en-US" sz="4267" dirty="0" err="1">
                <a:latin typeface="Arial" pitchFamily="34" charset="0"/>
                <a:cs typeface="Arial" pitchFamily="34" charset="0"/>
              </a:rPr>
              <a:t>nghiệp</a:t>
            </a:r>
            <a:r>
              <a:rPr lang="en-US" sz="4267" dirty="0">
                <a:latin typeface="Arial" pitchFamily="34" charset="0"/>
                <a:cs typeface="Arial" pitchFamily="34" charset="0"/>
              </a:rPr>
              <a:t>.</a:t>
            </a:r>
          </a:p>
        </p:txBody>
      </p:sp>
      <p:pic>
        <p:nvPicPr>
          <p:cNvPr id="6153"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9998" y="0"/>
            <a:ext cx="2779517" cy="1995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90321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54522" y="1916277"/>
            <a:ext cx="10660684" cy="59846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2/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nhân</a:t>
            </a:r>
            <a:r>
              <a:rPr lang="en-US" sz="4267" dirty="0">
                <a:latin typeface="Arial" pitchFamily="34" charset="0"/>
                <a:cs typeface="Arial" pitchFamily="34" charset="0"/>
              </a:rPr>
              <a:t> </a:t>
            </a:r>
            <a:r>
              <a:rPr lang="en-US" sz="4267" dirty="0" err="1">
                <a:latin typeface="Arial" pitchFamily="34" charset="0"/>
                <a:cs typeface="Arial" pitchFamily="34" charset="0"/>
              </a:rPr>
              <a:t>thân</a:t>
            </a:r>
            <a:r>
              <a:rPr lang="en-US" sz="4267" dirty="0">
                <a:latin typeface="Arial" pitchFamily="34" charset="0"/>
                <a:cs typeface="Arial" pitchFamily="34" charset="0"/>
              </a:rPr>
              <a:t> </a:t>
            </a:r>
            <a:r>
              <a:rPr lang="en-US" sz="4267" dirty="0" err="1">
                <a:latin typeface="Arial" pitchFamily="34" charset="0"/>
                <a:cs typeface="Arial" pitchFamily="34" charset="0"/>
              </a:rPr>
              <a:t>gắn</a:t>
            </a:r>
            <a:r>
              <a:rPr lang="en-US" sz="4267" dirty="0">
                <a:latin typeface="Arial" pitchFamily="34" charset="0"/>
                <a:cs typeface="Arial" pitchFamily="34" charset="0"/>
              </a:rPr>
              <a:t> </a:t>
            </a:r>
            <a:r>
              <a:rPr lang="en-US" sz="4267" dirty="0" err="1">
                <a:latin typeface="Arial" pitchFamily="34" charset="0"/>
                <a:cs typeface="Arial" pitchFamily="34" charset="0"/>
              </a:rPr>
              <a:t>với</a:t>
            </a:r>
            <a:r>
              <a:rPr lang="en-US" sz="4267" dirty="0">
                <a:latin typeface="Arial" pitchFamily="34" charset="0"/>
                <a:cs typeface="Arial" pitchFamily="34" charset="0"/>
              </a:rPr>
              <a:t> </a:t>
            </a:r>
            <a:r>
              <a:rPr lang="en-US" sz="4267" dirty="0" err="1">
                <a:latin typeface="Arial" pitchFamily="34" charset="0"/>
                <a:cs typeface="Arial" pitchFamily="34" charset="0"/>
              </a:rPr>
              <a:t>tài</a:t>
            </a:r>
            <a:r>
              <a:rPr lang="en-US" sz="4267" dirty="0">
                <a:latin typeface="Arial" pitchFamily="34" charset="0"/>
                <a:cs typeface="Arial" pitchFamily="34" charset="0"/>
              </a:rPr>
              <a:t> </a:t>
            </a:r>
            <a:r>
              <a:rPr lang="en-US" sz="4267" dirty="0" err="1">
                <a:latin typeface="Arial" pitchFamily="34" charset="0"/>
                <a:cs typeface="Arial" pitchFamily="34" charset="0"/>
              </a:rPr>
              <a:t>sản</a:t>
            </a:r>
            <a:r>
              <a:rPr lang="en-US" sz="4267" dirty="0">
                <a:latin typeface="Arial" pitchFamily="34" charset="0"/>
                <a:cs typeface="Arial" pitchFamily="34" charset="0"/>
              </a:rPr>
              <a:t> </a:t>
            </a:r>
            <a:r>
              <a:rPr lang="en-US" sz="4267" dirty="0" err="1">
                <a:latin typeface="Arial" pitchFamily="34" charset="0"/>
                <a:cs typeface="Arial" pitchFamily="34" charset="0"/>
              </a:rPr>
              <a:t>là</a:t>
            </a:r>
            <a:r>
              <a:rPr lang="en-US" sz="4267" dirty="0">
                <a:latin typeface="Arial" pitchFamily="34" charset="0"/>
                <a:cs typeface="Arial" pitchFamily="34" charset="0"/>
              </a:rPr>
              <a:t> </a:t>
            </a:r>
            <a:endParaRPr lang="en-US" sz="4267" dirty="0">
              <a:latin typeface="Arial" pitchFamily="34" charset="0"/>
              <a:cs typeface="Arial" pitchFamily="34" charset="0"/>
            </a:endParaRPr>
          </a:p>
        </p:txBody>
      </p:sp>
      <p:sp>
        <p:nvSpPr>
          <p:cNvPr id="5" name="Rounded Rectangle 4"/>
          <p:cNvSpPr/>
          <p:nvPr/>
        </p:nvSpPr>
        <p:spPr>
          <a:xfrm>
            <a:off x="781936" y="2812275"/>
            <a:ext cx="9637568" cy="51666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 </a:t>
            </a:r>
            <a:r>
              <a:rPr lang="vi-VN" sz="4267" dirty="0">
                <a:latin typeface="Arial" pitchFamily="34" charset="0"/>
                <a:cs typeface="Arial" pitchFamily="34" charset="0"/>
              </a:rPr>
              <a:t>Quyền đảm bảo an toàn tính mạng</a:t>
            </a:r>
            <a:endParaRPr lang="en-US" sz="4267" dirty="0">
              <a:latin typeface="Arial" pitchFamily="34" charset="0"/>
              <a:cs typeface="Arial" pitchFamily="34" charset="0"/>
            </a:endParaRPr>
          </a:p>
        </p:txBody>
      </p:sp>
      <p:sp>
        <p:nvSpPr>
          <p:cNvPr id="6" name="Rounded Rectangle 5"/>
          <p:cNvSpPr/>
          <p:nvPr/>
        </p:nvSpPr>
        <p:spPr>
          <a:xfrm>
            <a:off x="781937" y="4557435"/>
            <a:ext cx="9721375" cy="51666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c. </a:t>
            </a:r>
            <a:r>
              <a:rPr lang="vi-VN" sz="4267" dirty="0">
                <a:latin typeface="Arial" pitchFamily="34" charset="0"/>
                <a:cs typeface="Arial" pitchFamily="34" charset="0"/>
              </a:rPr>
              <a:t>Quyền thay đổi họ tên</a:t>
            </a:r>
            <a:endParaRPr lang="en-US" sz="4267" dirty="0">
              <a:latin typeface="Arial" pitchFamily="34" charset="0"/>
              <a:cs typeface="Arial" pitchFamily="34" charset="0"/>
            </a:endParaRPr>
          </a:p>
        </p:txBody>
      </p:sp>
      <p:sp>
        <p:nvSpPr>
          <p:cNvPr id="7" name="Rounded Rectangle 6"/>
          <p:cNvSpPr/>
          <p:nvPr/>
        </p:nvSpPr>
        <p:spPr>
          <a:xfrm>
            <a:off x="798235" y="5443070"/>
            <a:ext cx="9773255" cy="51666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d. </a:t>
            </a:r>
            <a:r>
              <a:rPr lang="en-US" sz="4267" dirty="0" err="1">
                <a:latin typeface="Arial" pitchFamily="34" charset="0"/>
                <a:cs typeface="Arial" pitchFamily="34" charset="0"/>
              </a:rPr>
              <a:t>Quyền</a:t>
            </a:r>
            <a:r>
              <a:rPr lang="en-US" sz="4267" dirty="0">
                <a:latin typeface="Arial" pitchFamily="34" charset="0"/>
                <a:cs typeface="Arial" pitchFamily="34" charset="0"/>
              </a:rPr>
              <a:t> </a:t>
            </a:r>
            <a:r>
              <a:rPr lang="en-US" sz="4267" dirty="0" err="1">
                <a:latin typeface="Arial" pitchFamily="34" charset="0"/>
                <a:cs typeface="Arial" pitchFamily="34" charset="0"/>
              </a:rPr>
              <a:t>sở</a:t>
            </a:r>
            <a:r>
              <a:rPr lang="en-US" sz="4267" dirty="0">
                <a:latin typeface="Arial" pitchFamily="34" charset="0"/>
                <a:cs typeface="Arial" pitchFamily="34" charset="0"/>
              </a:rPr>
              <a:t> </a:t>
            </a:r>
            <a:r>
              <a:rPr lang="en-US" sz="4267" dirty="0" err="1">
                <a:latin typeface="Arial" pitchFamily="34" charset="0"/>
                <a:cs typeface="Arial" pitchFamily="34" charset="0"/>
              </a:rPr>
              <a:t>hữu</a:t>
            </a:r>
            <a:r>
              <a:rPr lang="en-US" sz="4267" dirty="0">
                <a:latin typeface="Arial" pitchFamily="34" charset="0"/>
                <a:cs typeface="Arial" pitchFamily="34" charset="0"/>
              </a:rPr>
              <a:t> </a:t>
            </a:r>
            <a:r>
              <a:rPr lang="en-US" sz="4267" dirty="0" err="1">
                <a:latin typeface="Arial" pitchFamily="34" charset="0"/>
                <a:cs typeface="Arial" pitchFamily="34" charset="0"/>
              </a:rPr>
              <a:t>công</a:t>
            </a:r>
            <a:r>
              <a:rPr lang="en-US" sz="4267" dirty="0">
                <a:latin typeface="Arial" pitchFamily="34" charset="0"/>
                <a:cs typeface="Arial" pitchFamily="34" charset="0"/>
              </a:rPr>
              <a:t> </a:t>
            </a:r>
            <a:r>
              <a:rPr lang="en-US" sz="4267" dirty="0" err="1">
                <a:latin typeface="Arial" pitchFamily="34" charset="0"/>
                <a:cs typeface="Arial" pitchFamily="34" charset="0"/>
              </a:rPr>
              <a:t>nghiệp</a:t>
            </a:r>
            <a:endParaRPr lang="en-US" sz="4267" dirty="0">
              <a:latin typeface="Arial" pitchFamily="34" charset="0"/>
              <a:cs typeface="Arial" pitchFamily="34" charset="0"/>
            </a:endParaRPr>
          </a:p>
        </p:txBody>
      </p:sp>
      <p:sp>
        <p:nvSpPr>
          <p:cNvPr id="8" name="Rounded Rectangle 7"/>
          <p:cNvSpPr/>
          <p:nvPr/>
        </p:nvSpPr>
        <p:spPr>
          <a:xfrm>
            <a:off x="781936" y="3673107"/>
            <a:ext cx="9637568" cy="51666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b. </a:t>
            </a:r>
            <a:r>
              <a:rPr lang="en-US" sz="4267" dirty="0" err="1">
                <a:latin typeface="Arial" pitchFamily="34" charset="0"/>
                <a:cs typeface="Arial" pitchFamily="34" charset="0"/>
              </a:rPr>
              <a:t>Quyền</a:t>
            </a:r>
            <a:r>
              <a:rPr lang="en-US" sz="4267" dirty="0">
                <a:latin typeface="Arial" pitchFamily="34" charset="0"/>
                <a:cs typeface="Arial" pitchFamily="34" charset="0"/>
              </a:rPr>
              <a:t> </a:t>
            </a:r>
            <a:r>
              <a:rPr lang="en-US" sz="4267" dirty="0" err="1">
                <a:latin typeface="Arial" pitchFamily="34" charset="0"/>
                <a:cs typeface="Arial" pitchFamily="34" charset="0"/>
              </a:rPr>
              <a:t>sở</a:t>
            </a:r>
            <a:r>
              <a:rPr lang="en-US" sz="4267" dirty="0">
                <a:latin typeface="Arial" pitchFamily="34" charset="0"/>
                <a:cs typeface="Arial" pitchFamily="34" charset="0"/>
              </a:rPr>
              <a:t> </a:t>
            </a:r>
            <a:r>
              <a:rPr lang="en-US" sz="4267" dirty="0" err="1">
                <a:latin typeface="Arial" pitchFamily="34" charset="0"/>
                <a:cs typeface="Arial" pitchFamily="34" charset="0"/>
              </a:rPr>
              <a:t>hữu</a:t>
            </a:r>
            <a:r>
              <a:rPr lang="en-US" sz="4267" dirty="0">
                <a:latin typeface="Arial" pitchFamily="34" charset="0"/>
                <a:cs typeface="Arial" pitchFamily="34" charset="0"/>
              </a:rPr>
              <a:t> </a:t>
            </a:r>
            <a:r>
              <a:rPr lang="en-US" sz="4267" dirty="0" err="1">
                <a:latin typeface="Arial" pitchFamily="34" charset="0"/>
                <a:cs typeface="Arial" pitchFamily="34" charset="0"/>
              </a:rPr>
              <a:t>công</a:t>
            </a:r>
            <a:r>
              <a:rPr lang="en-US" sz="4267" dirty="0">
                <a:latin typeface="Arial" pitchFamily="34" charset="0"/>
                <a:cs typeface="Arial" pitchFamily="34" charset="0"/>
              </a:rPr>
              <a:t> </a:t>
            </a:r>
            <a:r>
              <a:rPr lang="en-US" sz="4267" dirty="0" err="1">
                <a:latin typeface="Arial" pitchFamily="34" charset="0"/>
                <a:cs typeface="Arial" pitchFamily="34" charset="0"/>
              </a:rPr>
              <a:t>nghiệp</a:t>
            </a:r>
            <a:endParaRPr lang="en-US" sz="4267" dirty="0">
              <a:latin typeface="Arial" pitchFamily="34" charset="0"/>
              <a:cs typeface="Arial" pitchFamily="34" charset="0"/>
            </a:endParaRPr>
          </a:p>
        </p:txBody>
      </p:sp>
      <p:pic>
        <p:nvPicPr>
          <p:cNvPr id="7177"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9047" y="124981"/>
            <a:ext cx="2748741" cy="197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197907" y="124982"/>
            <a:ext cx="6961717" cy="62382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733" b="1" dirty="0" err="1">
                <a:latin typeface="Arial" pitchFamily="34" charset="0"/>
                <a:cs typeface="Arial" pitchFamily="34" charset="0"/>
              </a:rPr>
              <a:t>Chọn</a:t>
            </a:r>
            <a:r>
              <a:rPr lang="en-US" sz="3733" b="1" dirty="0">
                <a:latin typeface="Arial" pitchFamily="34" charset="0"/>
                <a:cs typeface="Arial" pitchFamily="34" charset="0"/>
              </a:rPr>
              <a:t> </a:t>
            </a:r>
            <a:r>
              <a:rPr lang="en-US" sz="3733" b="1" dirty="0" err="1">
                <a:latin typeface="Arial" pitchFamily="34" charset="0"/>
                <a:cs typeface="Arial" pitchFamily="34" charset="0"/>
              </a:rPr>
              <a:t>câu</a:t>
            </a:r>
            <a:r>
              <a:rPr lang="en-US" sz="3733" b="1" dirty="0">
                <a:latin typeface="Arial" pitchFamily="34" charset="0"/>
                <a:cs typeface="Arial" pitchFamily="34" charset="0"/>
              </a:rPr>
              <a:t> </a:t>
            </a:r>
            <a:r>
              <a:rPr lang="en-US" sz="3733" b="1" dirty="0" err="1">
                <a:latin typeface="Arial" pitchFamily="34" charset="0"/>
                <a:cs typeface="Arial" pitchFamily="34" charset="0"/>
              </a:rPr>
              <a:t>trả</a:t>
            </a:r>
            <a:r>
              <a:rPr lang="en-US" sz="3733" b="1" dirty="0">
                <a:latin typeface="Arial" pitchFamily="34" charset="0"/>
                <a:cs typeface="Arial" pitchFamily="34" charset="0"/>
              </a:rPr>
              <a:t> </a:t>
            </a:r>
            <a:r>
              <a:rPr lang="en-US" sz="3733" b="1" dirty="0" err="1">
                <a:latin typeface="Arial" pitchFamily="34" charset="0"/>
                <a:cs typeface="Arial" pitchFamily="34" charset="0"/>
              </a:rPr>
              <a:t>lời</a:t>
            </a:r>
            <a:r>
              <a:rPr lang="en-US" sz="3733" b="1" dirty="0">
                <a:latin typeface="Arial" pitchFamily="34" charset="0"/>
                <a:cs typeface="Arial" pitchFamily="34" charset="0"/>
              </a:rPr>
              <a:t> </a:t>
            </a:r>
            <a:r>
              <a:rPr lang="en-US" sz="3733" b="1" dirty="0" err="1">
                <a:latin typeface="Arial" pitchFamily="34" charset="0"/>
                <a:cs typeface="Arial" pitchFamily="34" charset="0"/>
              </a:rPr>
              <a:t>đúng</a:t>
            </a:r>
            <a:r>
              <a:rPr lang="en-US" sz="3733" b="1" dirty="0">
                <a:latin typeface="Arial" pitchFamily="34" charset="0"/>
                <a:cs typeface="Arial" pitchFamily="34" charset="0"/>
              </a:rPr>
              <a:t> </a:t>
            </a:r>
            <a:r>
              <a:rPr lang="en-US" sz="3733" b="1" dirty="0" err="1">
                <a:latin typeface="Arial" pitchFamily="34" charset="0"/>
                <a:cs typeface="Arial" pitchFamily="34" charset="0"/>
              </a:rPr>
              <a:t>nhất</a:t>
            </a:r>
            <a:endParaRPr lang="en-US" sz="3733" b="1" dirty="0">
              <a:latin typeface="Arial" pitchFamily="34" charset="0"/>
              <a:cs typeface="Arial" pitchFamily="34" charset="0"/>
            </a:endParaRPr>
          </a:p>
        </p:txBody>
      </p:sp>
    </p:spTree>
    <p:extLst>
      <p:ext uri="{BB962C8B-B14F-4D97-AF65-F5344CB8AC3E}">
        <p14:creationId xmlns:p14="http://schemas.microsoft.com/office/powerpoint/2010/main" val="4021109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99566" y="1925671"/>
            <a:ext cx="11869013" cy="95164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200" dirty="0">
                <a:latin typeface="Arial" pitchFamily="34" charset="0"/>
                <a:cs typeface="Arial" pitchFamily="34" charset="0"/>
              </a:rPr>
              <a:t>3/ </a:t>
            </a:r>
            <a:r>
              <a:rPr lang="vi-VN" sz="3200" dirty="0">
                <a:latin typeface="Arial" pitchFamily="34" charset="0"/>
                <a:cs typeface="Arial" pitchFamily="34" charset="0"/>
              </a:rPr>
              <a:t>Những quan hệ xã hội phát sinh giữa các chủ thể trong quá trình chiếm hữu, sử dụng và định đoạt tài </a:t>
            </a:r>
            <a:r>
              <a:rPr lang="vi-VN" sz="3200" dirty="0">
                <a:latin typeface="Arial" pitchFamily="34" charset="0"/>
                <a:cs typeface="Arial" pitchFamily="34" charset="0"/>
              </a:rPr>
              <a:t>sản</a:t>
            </a:r>
            <a:r>
              <a:rPr lang="en-US" sz="3200" dirty="0">
                <a:latin typeface="Arial" pitchFamily="34" charset="0"/>
                <a:cs typeface="Arial" pitchFamily="34" charset="0"/>
              </a:rPr>
              <a:t>		</a:t>
            </a:r>
          </a:p>
        </p:txBody>
      </p:sp>
      <p:sp>
        <p:nvSpPr>
          <p:cNvPr id="5" name="Rounded Rectangle 4"/>
          <p:cNvSpPr/>
          <p:nvPr/>
        </p:nvSpPr>
        <p:spPr>
          <a:xfrm>
            <a:off x="3589869" y="3079722"/>
            <a:ext cx="8179495" cy="70925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latin typeface="Arial" pitchFamily="34" charset="0"/>
                <a:cs typeface="Arial" pitchFamily="34" charset="0"/>
              </a:rPr>
              <a:t>a. </a:t>
            </a:r>
            <a:r>
              <a:rPr lang="en-US" sz="4267" dirty="0" err="1">
                <a:latin typeface="Arial" pitchFamily="34" charset="0"/>
                <a:cs typeface="Arial" pitchFamily="34" charset="0"/>
              </a:rPr>
              <a:t>Là</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về</a:t>
            </a:r>
            <a:r>
              <a:rPr lang="en-US" sz="4267" dirty="0">
                <a:latin typeface="Arial" pitchFamily="34" charset="0"/>
                <a:cs typeface="Arial" pitchFamily="34" charset="0"/>
              </a:rPr>
              <a:t> </a:t>
            </a:r>
            <a:r>
              <a:rPr lang="en-US" sz="4267" dirty="0" err="1">
                <a:latin typeface="Arial" pitchFamily="34" charset="0"/>
                <a:cs typeface="Arial" pitchFamily="34" charset="0"/>
              </a:rPr>
              <a:t>thừa</a:t>
            </a:r>
            <a:r>
              <a:rPr lang="en-US" sz="4267" dirty="0">
                <a:latin typeface="Arial" pitchFamily="34" charset="0"/>
                <a:cs typeface="Arial" pitchFamily="34" charset="0"/>
              </a:rPr>
              <a:t> </a:t>
            </a:r>
            <a:r>
              <a:rPr lang="en-US" sz="4267" dirty="0" err="1">
                <a:latin typeface="Arial" pitchFamily="34" charset="0"/>
                <a:cs typeface="Arial" pitchFamily="34" charset="0"/>
              </a:rPr>
              <a:t>kế</a:t>
            </a:r>
            <a:endParaRPr lang="en-US" sz="4267" dirty="0">
              <a:latin typeface="Arial" pitchFamily="34" charset="0"/>
              <a:cs typeface="Arial" pitchFamily="34" charset="0"/>
            </a:endParaRPr>
          </a:p>
        </p:txBody>
      </p:sp>
      <p:sp>
        <p:nvSpPr>
          <p:cNvPr id="6" name="Rounded Rectangle 5"/>
          <p:cNvSpPr/>
          <p:nvPr/>
        </p:nvSpPr>
        <p:spPr>
          <a:xfrm>
            <a:off x="3589869" y="5530965"/>
            <a:ext cx="8179495" cy="753731"/>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latin typeface="Arial" pitchFamily="34" charset="0"/>
                <a:cs typeface="Arial" pitchFamily="34" charset="0"/>
              </a:rPr>
              <a:t>d. </a:t>
            </a:r>
            <a:r>
              <a:rPr lang="fr-FR" sz="4267" dirty="0">
                <a:latin typeface="Arial" pitchFamily="34" charset="0"/>
                <a:cs typeface="Arial" pitchFamily="34" charset="0"/>
              </a:rPr>
              <a:t>Là </a:t>
            </a:r>
            <a:r>
              <a:rPr lang="fr-FR" sz="4267" dirty="0" err="1">
                <a:latin typeface="Arial" pitchFamily="34" charset="0"/>
                <a:cs typeface="Arial" pitchFamily="34" charset="0"/>
              </a:rPr>
              <a:t>quan</a:t>
            </a:r>
            <a:r>
              <a:rPr lang="fr-FR" sz="4267" dirty="0">
                <a:latin typeface="Arial" pitchFamily="34" charset="0"/>
                <a:cs typeface="Arial" pitchFamily="34" charset="0"/>
              </a:rPr>
              <a:t> </a:t>
            </a:r>
            <a:r>
              <a:rPr lang="fr-FR" sz="4267" dirty="0" err="1">
                <a:latin typeface="Arial" pitchFamily="34" charset="0"/>
                <a:cs typeface="Arial" pitchFamily="34" charset="0"/>
              </a:rPr>
              <a:t>hệ</a:t>
            </a:r>
            <a:r>
              <a:rPr lang="fr-FR" sz="4267" dirty="0">
                <a:latin typeface="Arial" pitchFamily="34" charset="0"/>
                <a:cs typeface="Arial" pitchFamily="34" charset="0"/>
              </a:rPr>
              <a:t> lao </a:t>
            </a:r>
            <a:r>
              <a:rPr lang="fr-FR" sz="4267" dirty="0" err="1">
                <a:latin typeface="Arial" pitchFamily="34" charset="0"/>
                <a:cs typeface="Arial" pitchFamily="34" charset="0"/>
              </a:rPr>
              <a:t>động</a:t>
            </a:r>
            <a:endParaRPr lang="en-US" sz="4267" dirty="0">
              <a:latin typeface="Arial" pitchFamily="34" charset="0"/>
              <a:cs typeface="Arial" pitchFamily="34" charset="0"/>
            </a:endParaRPr>
          </a:p>
        </p:txBody>
      </p:sp>
      <p:sp>
        <p:nvSpPr>
          <p:cNvPr id="7" name="Rounded Rectangle 6"/>
          <p:cNvSpPr/>
          <p:nvPr/>
        </p:nvSpPr>
        <p:spPr>
          <a:xfrm>
            <a:off x="3589867" y="3875496"/>
            <a:ext cx="8179495" cy="74085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latin typeface="Arial" pitchFamily="34" charset="0"/>
                <a:cs typeface="Arial" pitchFamily="34" charset="0"/>
              </a:rPr>
              <a:t>b. </a:t>
            </a:r>
            <a:r>
              <a:rPr lang="fr-FR" sz="4267" dirty="0">
                <a:latin typeface="Arial" pitchFamily="34" charset="0"/>
                <a:cs typeface="Arial" pitchFamily="34" charset="0"/>
              </a:rPr>
              <a:t>Là </a:t>
            </a:r>
            <a:r>
              <a:rPr lang="fr-FR" sz="4267" dirty="0" err="1">
                <a:latin typeface="Arial" pitchFamily="34" charset="0"/>
                <a:cs typeface="Arial" pitchFamily="34" charset="0"/>
              </a:rPr>
              <a:t>quan</a:t>
            </a:r>
            <a:r>
              <a:rPr lang="fr-FR" sz="4267" dirty="0">
                <a:latin typeface="Arial" pitchFamily="34" charset="0"/>
                <a:cs typeface="Arial" pitchFamily="34" charset="0"/>
              </a:rPr>
              <a:t> </a:t>
            </a:r>
            <a:r>
              <a:rPr lang="fr-FR" sz="4267" dirty="0" err="1">
                <a:latin typeface="Arial" pitchFamily="34" charset="0"/>
                <a:cs typeface="Arial" pitchFamily="34" charset="0"/>
              </a:rPr>
              <a:t>hệ</a:t>
            </a:r>
            <a:r>
              <a:rPr lang="fr-FR" sz="4267" dirty="0">
                <a:latin typeface="Arial" pitchFamily="34" charset="0"/>
                <a:cs typeface="Arial" pitchFamily="34" charset="0"/>
              </a:rPr>
              <a:t> </a:t>
            </a:r>
            <a:r>
              <a:rPr lang="fr-FR" sz="4267" dirty="0" err="1">
                <a:latin typeface="Arial" pitchFamily="34" charset="0"/>
                <a:cs typeface="Arial" pitchFamily="34" charset="0"/>
              </a:rPr>
              <a:t>sở</a:t>
            </a:r>
            <a:r>
              <a:rPr lang="fr-FR" sz="4267" dirty="0">
                <a:latin typeface="Arial" pitchFamily="34" charset="0"/>
                <a:cs typeface="Arial" pitchFamily="34" charset="0"/>
              </a:rPr>
              <a:t> </a:t>
            </a:r>
            <a:r>
              <a:rPr lang="fr-FR" sz="4267" dirty="0" err="1">
                <a:latin typeface="Arial" pitchFamily="34" charset="0"/>
                <a:cs typeface="Arial" pitchFamily="34" charset="0"/>
              </a:rPr>
              <a:t>hữu</a:t>
            </a:r>
            <a:endParaRPr lang="en-US" sz="4267" dirty="0">
              <a:latin typeface="Arial" pitchFamily="34" charset="0"/>
              <a:cs typeface="Arial" pitchFamily="34" charset="0"/>
            </a:endParaRPr>
          </a:p>
        </p:txBody>
      </p:sp>
      <p:sp>
        <p:nvSpPr>
          <p:cNvPr id="8" name="Rounded Rectangle 7"/>
          <p:cNvSpPr/>
          <p:nvPr/>
        </p:nvSpPr>
        <p:spPr>
          <a:xfrm>
            <a:off x="3589865" y="4735942"/>
            <a:ext cx="8179496" cy="720959"/>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latin typeface="Arial" pitchFamily="34" charset="0"/>
                <a:cs typeface="Arial" pitchFamily="34" charset="0"/>
              </a:rPr>
              <a:t>c. </a:t>
            </a:r>
            <a:r>
              <a:rPr lang="fr-FR" sz="4267" dirty="0">
                <a:latin typeface="Arial" pitchFamily="34" charset="0"/>
                <a:cs typeface="Arial" pitchFamily="34" charset="0"/>
              </a:rPr>
              <a:t>Là </a:t>
            </a:r>
            <a:r>
              <a:rPr lang="fr-FR" sz="4267" dirty="0" err="1">
                <a:latin typeface="Arial" pitchFamily="34" charset="0"/>
                <a:cs typeface="Arial" pitchFamily="34" charset="0"/>
              </a:rPr>
              <a:t>quan</a:t>
            </a:r>
            <a:r>
              <a:rPr lang="fr-FR" sz="4267" dirty="0">
                <a:latin typeface="Arial" pitchFamily="34" charset="0"/>
                <a:cs typeface="Arial" pitchFamily="34" charset="0"/>
              </a:rPr>
              <a:t> </a:t>
            </a:r>
            <a:r>
              <a:rPr lang="fr-FR" sz="4267" dirty="0" err="1">
                <a:latin typeface="Arial" pitchFamily="34" charset="0"/>
                <a:cs typeface="Arial" pitchFamily="34" charset="0"/>
              </a:rPr>
              <a:t>hệ</a:t>
            </a:r>
            <a:r>
              <a:rPr lang="fr-FR" sz="4267" dirty="0">
                <a:latin typeface="Arial" pitchFamily="34" charset="0"/>
                <a:cs typeface="Arial" pitchFamily="34" charset="0"/>
              </a:rPr>
              <a:t> </a:t>
            </a:r>
            <a:r>
              <a:rPr lang="fr-FR" sz="4267" dirty="0" err="1">
                <a:latin typeface="Arial" pitchFamily="34" charset="0"/>
                <a:cs typeface="Arial" pitchFamily="34" charset="0"/>
              </a:rPr>
              <a:t>hợp</a:t>
            </a:r>
            <a:r>
              <a:rPr lang="fr-FR" sz="4267" dirty="0">
                <a:latin typeface="Arial" pitchFamily="34" charset="0"/>
                <a:cs typeface="Arial" pitchFamily="34" charset="0"/>
              </a:rPr>
              <a:t> </a:t>
            </a:r>
            <a:r>
              <a:rPr lang="fr-FR" sz="4267" dirty="0" err="1">
                <a:latin typeface="Arial" pitchFamily="34" charset="0"/>
                <a:cs typeface="Arial" pitchFamily="34" charset="0"/>
              </a:rPr>
              <a:t>đồng</a:t>
            </a:r>
            <a:endParaRPr lang="en-US" sz="4267" dirty="0">
              <a:latin typeface="Arial" pitchFamily="34" charset="0"/>
              <a:cs typeface="Arial" pitchFamily="34" charset="0"/>
            </a:endParaRPr>
          </a:p>
        </p:txBody>
      </p:sp>
      <p:sp>
        <p:nvSpPr>
          <p:cNvPr id="10" name="Rounded Rectangle 9"/>
          <p:cNvSpPr/>
          <p:nvPr/>
        </p:nvSpPr>
        <p:spPr>
          <a:xfrm>
            <a:off x="199566" y="105475"/>
            <a:ext cx="6961717" cy="62382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733" b="1" dirty="0" err="1">
                <a:latin typeface="Arial" pitchFamily="34" charset="0"/>
                <a:cs typeface="Arial" pitchFamily="34" charset="0"/>
              </a:rPr>
              <a:t>Chọn</a:t>
            </a:r>
            <a:r>
              <a:rPr lang="en-US" sz="3733" b="1" dirty="0">
                <a:latin typeface="Arial" pitchFamily="34" charset="0"/>
                <a:cs typeface="Arial" pitchFamily="34" charset="0"/>
              </a:rPr>
              <a:t> </a:t>
            </a:r>
            <a:r>
              <a:rPr lang="en-US" sz="3733" b="1" dirty="0" err="1">
                <a:latin typeface="Arial" pitchFamily="34" charset="0"/>
                <a:cs typeface="Arial" pitchFamily="34" charset="0"/>
              </a:rPr>
              <a:t>câu</a:t>
            </a:r>
            <a:r>
              <a:rPr lang="en-US" sz="3733" b="1" dirty="0">
                <a:latin typeface="Arial" pitchFamily="34" charset="0"/>
                <a:cs typeface="Arial" pitchFamily="34" charset="0"/>
              </a:rPr>
              <a:t> </a:t>
            </a:r>
            <a:r>
              <a:rPr lang="en-US" sz="3733" b="1" dirty="0" err="1">
                <a:latin typeface="Arial" pitchFamily="34" charset="0"/>
                <a:cs typeface="Arial" pitchFamily="34" charset="0"/>
              </a:rPr>
              <a:t>trả</a:t>
            </a:r>
            <a:r>
              <a:rPr lang="en-US" sz="3733" b="1" dirty="0">
                <a:latin typeface="Arial" pitchFamily="34" charset="0"/>
                <a:cs typeface="Arial" pitchFamily="34" charset="0"/>
              </a:rPr>
              <a:t> </a:t>
            </a:r>
            <a:r>
              <a:rPr lang="en-US" sz="3733" b="1" dirty="0" err="1">
                <a:latin typeface="Arial" pitchFamily="34" charset="0"/>
                <a:cs typeface="Arial" pitchFamily="34" charset="0"/>
              </a:rPr>
              <a:t>lời</a:t>
            </a:r>
            <a:r>
              <a:rPr lang="en-US" sz="3733" b="1" dirty="0">
                <a:latin typeface="Arial" pitchFamily="34" charset="0"/>
                <a:cs typeface="Arial" pitchFamily="34" charset="0"/>
              </a:rPr>
              <a:t> </a:t>
            </a:r>
            <a:r>
              <a:rPr lang="en-US" sz="3733" b="1" dirty="0" err="1">
                <a:latin typeface="Arial" pitchFamily="34" charset="0"/>
                <a:cs typeface="Arial" pitchFamily="34" charset="0"/>
              </a:rPr>
              <a:t>đúng</a:t>
            </a:r>
            <a:r>
              <a:rPr lang="en-US" sz="3733" b="1" dirty="0">
                <a:latin typeface="Arial" pitchFamily="34" charset="0"/>
                <a:cs typeface="Arial" pitchFamily="34" charset="0"/>
              </a:rPr>
              <a:t> </a:t>
            </a:r>
            <a:r>
              <a:rPr lang="en-US" sz="3733" b="1" dirty="0" err="1">
                <a:latin typeface="Arial" pitchFamily="34" charset="0"/>
                <a:cs typeface="Arial" pitchFamily="34" charset="0"/>
              </a:rPr>
              <a:t>nhất</a:t>
            </a:r>
            <a:endParaRPr lang="en-US" sz="3733" b="1" dirty="0">
              <a:latin typeface="Arial" pitchFamily="34" charset="0"/>
              <a:cs typeface="Arial" pitchFamily="34" charset="0"/>
            </a:endParaRPr>
          </a:p>
        </p:txBody>
      </p:sp>
      <p:pic>
        <p:nvPicPr>
          <p:cNvPr id="12"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6547" y="-49875"/>
            <a:ext cx="2779517" cy="1995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79557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8767" y="74614"/>
            <a:ext cx="5772149" cy="682625"/>
          </a:xfrm>
        </p:spPr>
        <p:txBody>
          <a:bodyPr rtlCol="0">
            <a:normAutofit fontScale="90000"/>
          </a:bodyPr>
          <a:lstStyle/>
          <a:p>
            <a:pPr eaLnBrk="1" hangingPunct="1">
              <a:buFont typeface="Arial" charset="0"/>
              <a:buNone/>
              <a:defRPr/>
            </a:pPr>
            <a:r>
              <a:rPr lang="vi-VN" sz="5867" b="1" dirty="0">
                <a:cs typeface="Arial" pitchFamily="34" charset="0"/>
              </a:rPr>
              <a:t>Mục tiêu của bài</a:t>
            </a:r>
            <a:endParaRPr lang="en-US" sz="5867" b="1" dirty="0">
              <a:latin typeface="Arial" pitchFamily="34" charset="0"/>
              <a:cs typeface="Arial" pitchFamily="34" charset="0"/>
            </a:endParaRPr>
          </a:p>
        </p:txBody>
      </p:sp>
      <p:sp>
        <p:nvSpPr>
          <p:cNvPr id="5" name="Rectangle 4"/>
          <p:cNvSpPr/>
          <p:nvPr/>
        </p:nvSpPr>
        <p:spPr>
          <a:xfrm>
            <a:off x="204826" y="1087807"/>
            <a:ext cx="11675061" cy="1696807"/>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dirty="0"/>
              <a:t>- </a:t>
            </a:r>
            <a:r>
              <a:rPr lang="vi-VN" sz="4800" dirty="0">
                <a:cs typeface="Arial" pitchFamily="34" charset="0"/>
              </a:rPr>
              <a:t>Trình bày được một số nội dung cơ bản về </a:t>
            </a:r>
            <a:r>
              <a:rPr lang="en-US" sz="4800" dirty="0" err="1">
                <a:latin typeface="Arial" pitchFamily="34" charset="0"/>
                <a:cs typeface="Arial" pitchFamily="34" charset="0"/>
              </a:rPr>
              <a:t>pháp</a:t>
            </a:r>
            <a:r>
              <a:rPr lang="en-US" sz="4800" dirty="0">
                <a:latin typeface="Arial" pitchFamily="34" charset="0"/>
                <a:cs typeface="Arial" pitchFamily="34" charset="0"/>
              </a:rPr>
              <a:t> l</a:t>
            </a:r>
            <a:r>
              <a:rPr lang="vi-VN" sz="4800" dirty="0">
                <a:cs typeface="Arial" pitchFamily="34" charset="0"/>
              </a:rPr>
              <a:t>uật lao động</a:t>
            </a:r>
            <a:r>
              <a:rPr lang="en-US" sz="4800" dirty="0">
                <a:latin typeface="Arial" pitchFamily="34" charset="0"/>
                <a:cs typeface="Arial" pitchFamily="34" charset="0"/>
              </a:rPr>
              <a:t>;</a:t>
            </a:r>
          </a:p>
        </p:txBody>
      </p:sp>
      <p:sp>
        <p:nvSpPr>
          <p:cNvPr id="6" name="Rounded Rectangle 5"/>
          <p:cNvSpPr/>
          <p:nvPr/>
        </p:nvSpPr>
        <p:spPr>
          <a:xfrm>
            <a:off x="204826" y="3315069"/>
            <a:ext cx="11675061" cy="2829699"/>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Nhận biết được </a:t>
            </a:r>
            <a:r>
              <a:rPr lang="vi-VN" sz="4800" dirty="0">
                <a:solidFill>
                  <a:srgbClr val="FF0000"/>
                </a:solidFill>
                <a:cs typeface="Arial" pitchFamily="34" charset="0"/>
              </a:rPr>
              <a:t>quyền, nghĩa vụ </a:t>
            </a:r>
            <a:r>
              <a:rPr lang="vi-VN" sz="4800" dirty="0">
                <a:cs typeface="Arial" pitchFamily="34" charset="0"/>
              </a:rPr>
              <a:t>của </a:t>
            </a:r>
            <a:r>
              <a:rPr lang="vi-VN" sz="4800" dirty="0">
                <a:solidFill>
                  <a:srgbClr val="FF0000"/>
                </a:solidFill>
                <a:cs typeface="Arial" pitchFamily="34" charset="0"/>
              </a:rPr>
              <a:t>người lao động</a:t>
            </a:r>
            <a:r>
              <a:rPr lang="vi-VN" sz="4800" dirty="0">
                <a:cs typeface="Arial" pitchFamily="34" charset="0"/>
              </a:rPr>
              <a:t>, </a:t>
            </a:r>
            <a:r>
              <a:rPr lang="vi-VN" sz="4800" dirty="0">
                <a:solidFill>
                  <a:srgbClr val="FF0000"/>
                </a:solidFill>
                <a:cs typeface="Arial" pitchFamily="34" charset="0"/>
              </a:rPr>
              <a:t>người sử dụng </a:t>
            </a:r>
            <a:r>
              <a:rPr lang="vi-VN" sz="4800" dirty="0">
                <a:cs typeface="Arial" pitchFamily="34" charset="0"/>
              </a:rPr>
              <a:t>lao động và một số vấn đề cơ bản khác trong pháp luật lao động</a:t>
            </a:r>
            <a:endParaRPr lang="en-US" sz="4800" dirty="0">
              <a:latin typeface="Arial" pitchFamily="34" charset="0"/>
              <a:cs typeface="Arial" pitchFamily="34" charset="0"/>
            </a:endParaRPr>
          </a:p>
        </p:txBody>
      </p:sp>
    </p:spTree>
    <p:extLst>
      <p:ext uri="{BB962C8B-B14F-4D97-AF65-F5344CB8AC3E}">
        <p14:creationId xmlns:p14="http://schemas.microsoft.com/office/powerpoint/2010/main" val="162012915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6057" y="770535"/>
            <a:ext cx="11707863" cy="144085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b="1" dirty="0"/>
              <a:t>4</a:t>
            </a:r>
            <a:r>
              <a:rPr lang="vi-VN" sz="4800" b="1" dirty="0"/>
              <a:t>.1</a:t>
            </a:r>
            <a:r>
              <a:rPr lang="vi-VN" sz="4800" b="1" dirty="0"/>
              <a:t>. Khái niệm, đối tượng và phương pháp điều chỉnh của</a:t>
            </a:r>
            <a:r>
              <a:rPr lang="en-US" sz="4800" b="1" dirty="0"/>
              <a:t> </a:t>
            </a:r>
            <a:r>
              <a:rPr lang="en-US" sz="4800" b="1" dirty="0" err="1"/>
              <a:t>Bộ</a:t>
            </a:r>
            <a:r>
              <a:rPr lang="en-US" sz="4800" b="1" dirty="0"/>
              <a:t> l</a:t>
            </a:r>
            <a:r>
              <a:rPr lang="vi-VN" sz="4800" b="1" dirty="0"/>
              <a:t>uật </a:t>
            </a:r>
            <a:r>
              <a:rPr lang="en-US" sz="4800" b="1" dirty="0"/>
              <a:t>L</a:t>
            </a:r>
            <a:r>
              <a:rPr lang="vi-VN" sz="4800" b="1" dirty="0"/>
              <a:t>ao động</a:t>
            </a:r>
            <a:endParaRPr lang="vi-VN" sz="4800" b="1" dirty="0">
              <a:solidFill>
                <a:srgbClr val="C00000"/>
              </a:solidFill>
              <a:cs typeface="Arial" pitchFamily="34" charset="0"/>
            </a:endParaRPr>
          </a:p>
        </p:txBody>
      </p:sp>
      <p:sp>
        <p:nvSpPr>
          <p:cNvPr id="6" name="Rounded Rectangle 5"/>
          <p:cNvSpPr/>
          <p:nvPr/>
        </p:nvSpPr>
        <p:spPr>
          <a:xfrm>
            <a:off x="421217" y="3306763"/>
            <a:ext cx="4575515" cy="143510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800" b="1" dirty="0">
                <a:cs typeface="Arial" pitchFamily="34" charset="0"/>
              </a:rPr>
              <a:t>Khái niệm </a:t>
            </a:r>
            <a:endParaRPr lang="en-US" sz="4800" dirty="0">
              <a:latin typeface="Arial" pitchFamily="34" charset="0"/>
              <a:cs typeface="Arial" pitchFamily="34" charset="0"/>
            </a:endParaRPr>
          </a:p>
        </p:txBody>
      </p:sp>
      <p:sp>
        <p:nvSpPr>
          <p:cNvPr id="9" name="Rounded Rectangle 8"/>
          <p:cNvSpPr/>
          <p:nvPr/>
        </p:nvSpPr>
        <p:spPr>
          <a:xfrm>
            <a:off x="6826229" y="3306763"/>
            <a:ext cx="4682484" cy="143510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800" b="1" dirty="0" err="1">
                <a:latin typeface="Arial" pitchFamily="34" charset="0"/>
                <a:cs typeface="Arial" pitchFamily="34" charset="0"/>
              </a:rPr>
              <a:t>Đối</a:t>
            </a:r>
            <a:r>
              <a:rPr lang="en-US" sz="4800" b="1" dirty="0">
                <a:latin typeface="Arial" pitchFamily="34" charset="0"/>
                <a:cs typeface="Arial" pitchFamily="34" charset="0"/>
              </a:rPr>
              <a:t> </a:t>
            </a:r>
            <a:r>
              <a:rPr lang="en-US" sz="4800" b="1" dirty="0" err="1">
                <a:latin typeface="Arial" pitchFamily="34" charset="0"/>
                <a:cs typeface="Arial" pitchFamily="34" charset="0"/>
              </a:rPr>
              <a:t>tượng</a:t>
            </a:r>
            <a:r>
              <a:rPr lang="en-US" sz="4800" b="1" dirty="0">
                <a:latin typeface="Arial" pitchFamily="34" charset="0"/>
                <a:cs typeface="Arial" pitchFamily="34" charset="0"/>
              </a:rPr>
              <a:t> </a:t>
            </a:r>
            <a:r>
              <a:rPr lang="en-US" sz="4800" b="1" dirty="0" err="1">
                <a:latin typeface="Arial" pitchFamily="34" charset="0"/>
                <a:cs typeface="Arial" pitchFamily="34" charset="0"/>
              </a:rPr>
              <a:t>điều</a:t>
            </a:r>
            <a:r>
              <a:rPr lang="en-US" sz="4800" b="1" dirty="0">
                <a:latin typeface="Arial" pitchFamily="34" charset="0"/>
                <a:cs typeface="Arial" pitchFamily="34" charset="0"/>
              </a:rPr>
              <a:t> </a:t>
            </a:r>
            <a:r>
              <a:rPr lang="en-US" sz="4800" b="1" dirty="0" err="1">
                <a:latin typeface="Arial" pitchFamily="34" charset="0"/>
                <a:cs typeface="Arial" pitchFamily="34" charset="0"/>
              </a:rPr>
              <a:t>chỉnh</a:t>
            </a:r>
            <a:endParaRPr lang="en-US" sz="4800" dirty="0">
              <a:latin typeface="Arial" pitchFamily="34" charset="0"/>
              <a:cs typeface="Arial" pitchFamily="34" charset="0"/>
            </a:endParaRPr>
          </a:p>
        </p:txBody>
      </p:sp>
      <p:cxnSp>
        <p:nvCxnSpPr>
          <p:cNvPr id="4" name="Straight Arrow Connector 3"/>
          <p:cNvCxnSpPr>
            <a:stCxn id="5" idx="2"/>
            <a:endCxn id="6" idx="0"/>
          </p:cNvCxnSpPr>
          <p:nvPr/>
        </p:nvCxnSpPr>
        <p:spPr>
          <a:xfrm flipH="1">
            <a:off x="2708975" y="2211389"/>
            <a:ext cx="3301013" cy="109537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5" idx="2"/>
            <a:endCxn id="9" idx="0"/>
          </p:cNvCxnSpPr>
          <p:nvPr/>
        </p:nvCxnSpPr>
        <p:spPr>
          <a:xfrm>
            <a:off x="6009988" y="2211389"/>
            <a:ext cx="3157483" cy="109537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687224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4580" y="207342"/>
            <a:ext cx="5385701" cy="747713"/>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dirty="0"/>
              <a:t>4.1.1 </a:t>
            </a:r>
            <a:r>
              <a:rPr lang="vi-VN" sz="4267" b="1" dirty="0"/>
              <a:t>Khái </a:t>
            </a:r>
            <a:r>
              <a:rPr lang="vi-VN" sz="4267" b="1" dirty="0"/>
              <a:t>niệm </a:t>
            </a:r>
            <a:endParaRPr lang="en-US" sz="4267" dirty="0">
              <a:latin typeface="Arial" pitchFamily="34" charset="0"/>
              <a:cs typeface="Arial" pitchFamily="34" charset="0"/>
            </a:endParaRPr>
          </a:p>
        </p:txBody>
      </p:sp>
      <p:sp>
        <p:nvSpPr>
          <p:cNvPr id="6" name="Rounded Rectangle 5"/>
          <p:cNvSpPr/>
          <p:nvPr/>
        </p:nvSpPr>
        <p:spPr>
          <a:xfrm>
            <a:off x="732369" y="1058428"/>
            <a:ext cx="10682817" cy="517155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dirty="0" err="1">
                <a:latin typeface="Arial" pitchFamily="34" charset="0"/>
                <a:cs typeface="Arial" pitchFamily="34" charset="0"/>
              </a:rPr>
              <a:t>Luật</a:t>
            </a:r>
            <a:r>
              <a:rPr lang="en-US" sz="4800" dirty="0">
                <a:latin typeface="Arial" pitchFamily="34" charset="0"/>
                <a:cs typeface="Arial" pitchFamily="34" charset="0"/>
              </a:rPr>
              <a:t> Lao </a:t>
            </a:r>
            <a:r>
              <a:rPr lang="en-US" sz="4800" dirty="0" err="1">
                <a:latin typeface="Arial" pitchFamily="34" charset="0"/>
                <a:cs typeface="Arial" pitchFamily="34" charset="0"/>
              </a:rPr>
              <a:t>động</a:t>
            </a:r>
            <a:r>
              <a:rPr lang="en-US" sz="4800" dirty="0">
                <a:latin typeface="Arial" pitchFamily="34" charset="0"/>
                <a:cs typeface="Arial" pitchFamily="34" charset="0"/>
              </a:rPr>
              <a:t> </a:t>
            </a:r>
            <a:r>
              <a:rPr lang="en-US" sz="4800" dirty="0" err="1">
                <a:latin typeface="Arial" pitchFamily="34" charset="0"/>
                <a:cs typeface="Arial" pitchFamily="34" charset="0"/>
              </a:rPr>
              <a:t>là</a:t>
            </a:r>
            <a:r>
              <a:rPr lang="en-US" sz="4800" dirty="0">
                <a:latin typeface="Arial" pitchFamily="34" charset="0"/>
                <a:cs typeface="Arial" pitchFamily="34" charset="0"/>
              </a:rPr>
              <a:t> </a:t>
            </a:r>
            <a:r>
              <a:rPr lang="en-US" sz="4800" dirty="0" err="1">
                <a:latin typeface="Arial" pitchFamily="34" charset="0"/>
                <a:cs typeface="Arial" pitchFamily="34" charset="0"/>
              </a:rPr>
              <a:t>một</a:t>
            </a:r>
            <a:r>
              <a:rPr lang="en-US" sz="4800" dirty="0">
                <a:latin typeface="Arial" pitchFamily="34" charset="0"/>
                <a:cs typeface="Arial" pitchFamily="34" charset="0"/>
              </a:rPr>
              <a:t> </a:t>
            </a:r>
            <a:r>
              <a:rPr lang="en-US" sz="4800" dirty="0" err="1">
                <a:latin typeface="Arial" pitchFamily="34" charset="0"/>
                <a:cs typeface="Arial" pitchFamily="34" charset="0"/>
              </a:rPr>
              <a:t>ngành</a:t>
            </a:r>
            <a:r>
              <a:rPr lang="en-US" sz="4800" dirty="0">
                <a:latin typeface="Arial" pitchFamily="34" charset="0"/>
                <a:cs typeface="Arial" pitchFamily="34" charset="0"/>
              </a:rPr>
              <a:t> </a:t>
            </a:r>
            <a:r>
              <a:rPr lang="en-US" sz="4800" dirty="0" err="1">
                <a:latin typeface="Arial" pitchFamily="34" charset="0"/>
                <a:cs typeface="Arial" pitchFamily="34" charset="0"/>
              </a:rPr>
              <a:t>luật</a:t>
            </a:r>
            <a:r>
              <a:rPr lang="en-US" sz="4800" dirty="0">
                <a:latin typeface="Arial" pitchFamily="34" charset="0"/>
                <a:cs typeface="Arial" pitchFamily="34" charset="0"/>
              </a:rPr>
              <a:t> </a:t>
            </a:r>
            <a:r>
              <a:rPr lang="en-US" sz="4800" dirty="0" err="1">
                <a:latin typeface="Arial" pitchFamily="34" charset="0"/>
                <a:cs typeface="Arial" pitchFamily="34" charset="0"/>
              </a:rPr>
              <a:t>trong</a:t>
            </a:r>
            <a:r>
              <a:rPr lang="en-US" sz="4800" dirty="0">
                <a:latin typeface="Arial" pitchFamily="34" charset="0"/>
                <a:cs typeface="Arial" pitchFamily="34" charset="0"/>
              </a:rPr>
              <a:t> </a:t>
            </a:r>
            <a:r>
              <a:rPr lang="en-US" sz="4800" dirty="0" err="1">
                <a:latin typeface="Arial" pitchFamily="34" charset="0"/>
                <a:cs typeface="Arial" pitchFamily="34" charset="0"/>
              </a:rPr>
              <a:t>hệ</a:t>
            </a:r>
            <a:r>
              <a:rPr lang="en-US" sz="4800" dirty="0">
                <a:latin typeface="Arial" pitchFamily="34" charset="0"/>
                <a:cs typeface="Arial" pitchFamily="34" charset="0"/>
              </a:rPr>
              <a:t> </a:t>
            </a:r>
            <a:r>
              <a:rPr lang="en-US" sz="4800" dirty="0" err="1">
                <a:latin typeface="Arial" pitchFamily="34" charset="0"/>
                <a:cs typeface="Arial" pitchFamily="34" charset="0"/>
              </a:rPr>
              <a:t>thống</a:t>
            </a:r>
            <a:r>
              <a:rPr lang="en-US" sz="4800" dirty="0">
                <a:latin typeface="Arial" pitchFamily="34" charset="0"/>
                <a:cs typeface="Arial" pitchFamily="34" charset="0"/>
              </a:rPr>
              <a:t> </a:t>
            </a:r>
            <a:r>
              <a:rPr lang="en-US" sz="4800" dirty="0" err="1">
                <a:latin typeface="Arial" pitchFamily="34" charset="0"/>
                <a:cs typeface="Arial" pitchFamily="34" charset="0"/>
              </a:rPr>
              <a:t>pháp</a:t>
            </a:r>
            <a:r>
              <a:rPr lang="en-US" sz="4800" dirty="0">
                <a:latin typeface="Arial" pitchFamily="34" charset="0"/>
                <a:cs typeface="Arial" pitchFamily="34" charset="0"/>
              </a:rPr>
              <a:t> </a:t>
            </a:r>
            <a:r>
              <a:rPr lang="en-US" sz="4800" dirty="0" err="1">
                <a:latin typeface="Arial" pitchFamily="34" charset="0"/>
                <a:cs typeface="Arial" pitchFamily="34" charset="0"/>
              </a:rPr>
              <a:t>luật</a:t>
            </a:r>
            <a:r>
              <a:rPr lang="en-US" sz="4800" dirty="0">
                <a:latin typeface="Arial" pitchFamily="34" charset="0"/>
                <a:cs typeface="Arial" pitchFamily="34" charset="0"/>
              </a:rPr>
              <a:t> </a:t>
            </a:r>
            <a:r>
              <a:rPr lang="en-US" sz="4800" dirty="0" err="1">
                <a:latin typeface="Arial" pitchFamily="34" charset="0"/>
                <a:cs typeface="Arial" pitchFamily="34" charset="0"/>
              </a:rPr>
              <a:t>Việt</a:t>
            </a:r>
            <a:r>
              <a:rPr lang="en-US" sz="4800" dirty="0">
                <a:latin typeface="Arial" pitchFamily="34" charset="0"/>
                <a:cs typeface="Arial" pitchFamily="34" charset="0"/>
              </a:rPr>
              <a:t> Nam</a:t>
            </a:r>
            <a:r>
              <a:rPr lang="en-US" sz="4800" dirty="0">
                <a:latin typeface="Arial" pitchFamily="34" charset="0"/>
                <a:cs typeface="Arial" pitchFamily="34" charset="0"/>
              </a:rPr>
              <a:t>, </a:t>
            </a:r>
            <a:r>
              <a:rPr lang="en-US" sz="4800" dirty="0" err="1">
                <a:latin typeface="Arial" pitchFamily="34" charset="0"/>
                <a:cs typeface="Arial" pitchFamily="34" charset="0"/>
              </a:rPr>
              <a:t>bao</a:t>
            </a:r>
            <a:r>
              <a:rPr lang="en-US" sz="4800" dirty="0">
                <a:latin typeface="Arial" pitchFamily="34" charset="0"/>
                <a:cs typeface="Arial" pitchFamily="34" charset="0"/>
              </a:rPr>
              <a:t> </a:t>
            </a:r>
            <a:r>
              <a:rPr lang="en-US" sz="4800" dirty="0" err="1">
                <a:latin typeface="Arial" pitchFamily="34" charset="0"/>
                <a:cs typeface="Arial" pitchFamily="34" charset="0"/>
              </a:rPr>
              <a:t>gồm</a:t>
            </a:r>
            <a:r>
              <a:rPr lang="en-US" sz="4800" dirty="0">
                <a:latin typeface="Arial" pitchFamily="34" charset="0"/>
                <a:cs typeface="Arial" pitchFamily="34" charset="0"/>
              </a:rPr>
              <a:t> </a:t>
            </a:r>
            <a:r>
              <a:rPr lang="en-US" sz="4800" dirty="0" err="1">
                <a:latin typeface="Arial" pitchFamily="34" charset="0"/>
                <a:cs typeface="Arial" pitchFamily="34" charset="0"/>
              </a:rPr>
              <a:t>tổng</a:t>
            </a:r>
            <a:r>
              <a:rPr lang="en-US" sz="4800" dirty="0">
                <a:latin typeface="Arial" pitchFamily="34" charset="0"/>
                <a:cs typeface="Arial" pitchFamily="34" charset="0"/>
              </a:rPr>
              <a:t> </a:t>
            </a:r>
            <a:r>
              <a:rPr lang="en-US" sz="4800" dirty="0" err="1">
                <a:latin typeface="Arial" pitchFamily="34" charset="0"/>
                <a:cs typeface="Arial" pitchFamily="34" charset="0"/>
              </a:rPr>
              <a:t>thê</a:t>
            </a:r>
            <a:r>
              <a:rPr lang="en-US" sz="4800" dirty="0">
                <a:latin typeface="Arial" pitchFamily="34" charset="0"/>
                <a:cs typeface="Arial" pitchFamily="34" charset="0"/>
              </a:rPr>
              <a:t>̉ </a:t>
            </a:r>
            <a:r>
              <a:rPr lang="en-US" sz="4800" dirty="0" err="1">
                <a:latin typeface="Arial" pitchFamily="34" charset="0"/>
                <a:cs typeface="Arial" pitchFamily="34" charset="0"/>
              </a:rPr>
              <a:t>các</a:t>
            </a:r>
            <a:r>
              <a:rPr lang="en-US" sz="4800" dirty="0">
                <a:latin typeface="Arial" pitchFamily="34" charset="0"/>
                <a:cs typeface="Arial" pitchFamily="34" charset="0"/>
              </a:rPr>
              <a:t> QPPL </a:t>
            </a:r>
            <a:r>
              <a:rPr lang="en-US" sz="4800" dirty="0" err="1">
                <a:latin typeface="Arial" pitchFamily="34" charset="0"/>
                <a:cs typeface="Arial" pitchFamily="34" charset="0"/>
              </a:rPr>
              <a:t>điều</a:t>
            </a:r>
            <a:r>
              <a:rPr lang="en-US" sz="4800" dirty="0">
                <a:latin typeface="Arial" pitchFamily="34" charset="0"/>
                <a:cs typeface="Arial" pitchFamily="34" charset="0"/>
              </a:rPr>
              <a:t> </a:t>
            </a:r>
            <a:r>
              <a:rPr lang="en-US" sz="4800" dirty="0" err="1">
                <a:latin typeface="Arial" pitchFamily="34" charset="0"/>
                <a:cs typeface="Arial" pitchFamily="34" charset="0"/>
              </a:rPr>
              <a:t>chỉnh</a:t>
            </a:r>
            <a:r>
              <a:rPr lang="en-US" sz="4800" dirty="0">
                <a:latin typeface="Arial" pitchFamily="34" charset="0"/>
                <a:cs typeface="Arial" pitchFamily="34" charset="0"/>
              </a:rPr>
              <a:t> </a:t>
            </a:r>
            <a:r>
              <a:rPr lang="en-US" sz="4800" dirty="0" err="1">
                <a:latin typeface="Arial" pitchFamily="34" charset="0"/>
                <a:cs typeface="Arial" pitchFamily="34" charset="0"/>
              </a:rPr>
              <a:t>các</a:t>
            </a:r>
            <a:r>
              <a:rPr lang="en-US" sz="4800" dirty="0">
                <a:latin typeface="Arial" pitchFamily="34" charset="0"/>
                <a:cs typeface="Arial" pitchFamily="34" charset="0"/>
              </a:rPr>
              <a:t> </a:t>
            </a:r>
            <a:r>
              <a:rPr lang="en-US" sz="4800" dirty="0" err="1">
                <a:solidFill>
                  <a:srgbClr val="FF0000"/>
                </a:solidFill>
                <a:latin typeface="Arial" pitchFamily="34" charset="0"/>
                <a:cs typeface="Arial" pitchFamily="34" charset="0"/>
              </a:rPr>
              <a:t>quan</a:t>
            </a:r>
            <a:r>
              <a:rPr lang="en-US" sz="4800" dirty="0">
                <a:solidFill>
                  <a:srgbClr val="FF0000"/>
                </a:solidFill>
                <a:latin typeface="Arial" pitchFamily="34" charset="0"/>
                <a:cs typeface="Arial" pitchFamily="34" charset="0"/>
              </a:rPr>
              <a:t> </a:t>
            </a:r>
            <a:r>
              <a:rPr lang="en-US" sz="4800" dirty="0" err="1">
                <a:solidFill>
                  <a:srgbClr val="FF0000"/>
                </a:solidFill>
                <a:latin typeface="Arial" pitchFamily="34" charset="0"/>
                <a:cs typeface="Arial" pitchFamily="34" charset="0"/>
              </a:rPr>
              <a:t>hê</a:t>
            </a:r>
            <a:r>
              <a:rPr lang="en-US" sz="4800" dirty="0">
                <a:solidFill>
                  <a:srgbClr val="FF0000"/>
                </a:solidFill>
                <a:latin typeface="Arial" pitchFamily="34" charset="0"/>
                <a:cs typeface="Arial" pitchFamily="34" charset="0"/>
              </a:rPr>
              <a:t>̣ </a:t>
            </a:r>
            <a:r>
              <a:rPr lang="en-US" sz="4800" dirty="0" err="1">
                <a:solidFill>
                  <a:srgbClr val="FF0000"/>
                </a:solidFill>
                <a:latin typeface="Arial" pitchFamily="34" charset="0"/>
                <a:cs typeface="Arial" pitchFamily="34" charset="0"/>
              </a:rPr>
              <a:t>lao</a:t>
            </a:r>
            <a:r>
              <a:rPr lang="en-US" sz="4800" dirty="0">
                <a:solidFill>
                  <a:srgbClr val="FF0000"/>
                </a:solidFill>
                <a:latin typeface="Arial" pitchFamily="34" charset="0"/>
                <a:cs typeface="Arial" pitchFamily="34" charset="0"/>
              </a:rPr>
              <a:t> </a:t>
            </a:r>
            <a:r>
              <a:rPr lang="en-US" sz="4800" dirty="0" err="1">
                <a:solidFill>
                  <a:srgbClr val="FF0000"/>
                </a:solidFill>
                <a:latin typeface="Arial" pitchFamily="34" charset="0"/>
                <a:cs typeface="Arial" pitchFamily="34" charset="0"/>
              </a:rPr>
              <a:t>động</a:t>
            </a:r>
            <a:r>
              <a:rPr lang="en-US" sz="4800" dirty="0">
                <a:solidFill>
                  <a:srgbClr val="FF0000"/>
                </a:solidFill>
                <a:latin typeface="Arial" pitchFamily="34" charset="0"/>
                <a:cs typeface="Arial" pitchFamily="34" charset="0"/>
              </a:rPr>
              <a:t> </a:t>
            </a:r>
            <a:r>
              <a:rPr lang="en-US" sz="4800" dirty="0" err="1">
                <a:latin typeface="Arial" pitchFamily="34" charset="0"/>
                <a:cs typeface="Arial" pitchFamily="34" charset="0"/>
              </a:rPr>
              <a:t>va</a:t>
            </a:r>
            <a:r>
              <a:rPr lang="en-US" sz="4800" dirty="0">
                <a:latin typeface="Arial" pitchFamily="34" charset="0"/>
                <a:cs typeface="Arial" pitchFamily="34" charset="0"/>
              </a:rPr>
              <a:t>̀ </a:t>
            </a:r>
            <a:r>
              <a:rPr lang="en-US" sz="4800" dirty="0" err="1">
                <a:latin typeface="Arial" pitchFamily="34" charset="0"/>
                <a:cs typeface="Arial" pitchFamily="34" charset="0"/>
              </a:rPr>
              <a:t>các</a:t>
            </a:r>
            <a:r>
              <a:rPr lang="en-US" sz="4800" dirty="0">
                <a:latin typeface="Arial" pitchFamily="34" charset="0"/>
                <a:cs typeface="Arial" pitchFamily="34" charset="0"/>
              </a:rPr>
              <a:t> </a:t>
            </a:r>
            <a:r>
              <a:rPr lang="en-US" sz="4800" dirty="0" err="1">
                <a:solidFill>
                  <a:srgbClr val="FF0000"/>
                </a:solidFill>
                <a:latin typeface="Arial" pitchFamily="34" charset="0"/>
                <a:cs typeface="Arial" pitchFamily="34" charset="0"/>
              </a:rPr>
              <a:t>quan</a:t>
            </a:r>
            <a:r>
              <a:rPr lang="en-US" sz="4800" dirty="0">
                <a:solidFill>
                  <a:srgbClr val="FF0000"/>
                </a:solidFill>
                <a:latin typeface="Arial" pitchFamily="34" charset="0"/>
                <a:cs typeface="Arial" pitchFamily="34" charset="0"/>
              </a:rPr>
              <a:t> </a:t>
            </a:r>
            <a:r>
              <a:rPr lang="en-US" sz="4800" dirty="0" err="1">
                <a:solidFill>
                  <a:srgbClr val="FF0000"/>
                </a:solidFill>
                <a:latin typeface="Arial" pitchFamily="34" charset="0"/>
                <a:cs typeface="Arial" pitchFamily="34" charset="0"/>
              </a:rPr>
              <a:t>hê</a:t>
            </a:r>
            <a:r>
              <a:rPr lang="en-US" sz="4800" dirty="0">
                <a:solidFill>
                  <a:srgbClr val="FF0000"/>
                </a:solidFill>
                <a:latin typeface="Arial" pitchFamily="34" charset="0"/>
                <a:cs typeface="Arial" pitchFamily="34" charset="0"/>
              </a:rPr>
              <a:t>̣ </a:t>
            </a:r>
            <a:r>
              <a:rPr lang="en-US" sz="4800" dirty="0" err="1">
                <a:solidFill>
                  <a:srgbClr val="FF0000"/>
                </a:solidFill>
                <a:latin typeface="Arial" pitchFamily="34" charset="0"/>
                <a:cs typeface="Arial" pitchFamily="34" charset="0"/>
              </a:rPr>
              <a:t>liên</a:t>
            </a:r>
            <a:r>
              <a:rPr lang="en-US" sz="4800" dirty="0">
                <a:solidFill>
                  <a:srgbClr val="FF0000"/>
                </a:solidFill>
                <a:latin typeface="Arial" pitchFamily="34" charset="0"/>
                <a:cs typeface="Arial" pitchFamily="34" charset="0"/>
              </a:rPr>
              <a:t> </a:t>
            </a:r>
            <a:r>
              <a:rPr lang="en-US" sz="4800" dirty="0" err="1">
                <a:solidFill>
                  <a:srgbClr val="FF0000"/>
                </a:solidFill>
                <a:latin typeface="Arial" pitchFamily="34" charset="0"/>
                <a:cs typeface="Arial" pitchFamily="34" charset="0"/>
              </a:rPr>
              <a:t>quan</a:t>
            </a:r>
            <a:r>
              <a:rPr lang="en-US" sz="4800" dirty="0">
                <a:solidFill>
                  <a:srgbClr val="FF0000"/>
                </a:solidFill>
                <a:latin typeface="Arial" pitchFamily="34" charset="0"/>
                <a:cs typeface="Arial" pitchFamily="34" charset="0"/>
              </a:rPr>
              <a:t> </a:t>
            </a:r>
            <a:r>
              <a:rPr lang="en-US" sz="4800" dirty="0" err="1">
                <a:solidFill>
                  <a:srgbClr val="FF0000"/>
                </a:solidFill>
                <a:latin typeface="Arial" pitchFamily="34" charset="0"/>
                <a:cs typeface="Arial" pitchFamily="34" charset="0"/>
              </a:rPr>
              <a:t>trực</a:t>
            </a:r>
            <a:r>
              <a:rPr lang="en-US" sz="4800" dirty="0">
                <a:solidFill>
                  <a:srgbClr val="FF0000"/>
                </a:solidFill>
                <a:latin typeface="Arial" pitchFamily="34" charset="0"/>
                <a:cs typeface="Arial" pitchFamily="34" charset="0"/>
              </a:rPr>
              <a:t> </a:t>
            </a:r>
            <a:r>
              <a:rPr lang="en-US" sz="4800" dirty="0" err="1">
                <a:solidFill>
                  <a:srgbClr val="FF0000"/>
                </a:solidFill>
                <a:latin typeface="Arial" pitchFamily="34" charset="0"/>
                <a:cs typeface="Arial" pitchFamily="34" charset="0"/>
              </a:rPr>
              <a:t>tiếp</a:t>
            </a:r>
            <a:r>
              <a:rPr lang="en-US" sz="4800" dirty="0">
                <a:solidFill>
                  <a:srgbClr val="FF0000"/>
                </a:solidFill>
                <a:latin typeface="Arial" pitchFamily="34" charset="0"/>
                <a:cs typeface="Arial" pitchFamily="34" charset="0"/>
              </a:rPr>
              <a:t> </a:t>
            </a:r>
            <a:r>
              <a:rPr lang="en-US" sz="4800" dirty="0" err="1">
                <a:latin typeface="Arial" pitchFamily="34" charset="0"/>
                <a:cs typeface="Arial" pitchFamily="34" charset="0"/>
              </a:rPr>
              <a:t>đến</a:t>
            </a:r>
            <a:r>
              <a:rPr lang="en-US" sz="4800" dirty="0">
                <a:latin typeface="Arial" pitchFamily="34" charset="0"/>
                <a:cs typeface="Arial" pitchFamily="34" charset="0"/>
              </a:rPr>
              <a:t> </a:t>
            </a:r>
            <a:r>
              <a:rPr lang="en-US" sz="4800" dirty="0" err="1">
                <a:latin typeface="Arial" pitchFamily="34" charset="0"/>
                <a:cs typeface="Arial" pitchFamily="34" charset="0"/>
              </a:rPr>
              <a:t>quan</a:t>
            </a:r>
            <a:r>
              <a:rPr lang="en-US" sz="4800" dirty="0">
                <a:latin typeface="Arial" pitchFamily="34" charset="0"/>
                <a:cs typeface="Arial" pitchFamily="34" charset="0"/>
              </a:rPr>
              <a:t> </a:t>
            </a:r>
            <a:r>
              <a:rPr lang="en-US" sz="4800" dirty="0" err="1">
                <a:latin typeface="Arial" pitchFamily="34" charset="0"/>
                <a:cs typeface="Arial" pitchFamily="34" charset="0"/>
              </a:rPr>
              <a:t>hê</a:t>
            </a:r>
            <a:r>
              <a:rPr lang="en-US" sz="4800" dirty="0">
                <a:latin typeface="Arial" pitchFamily="34" charset="0"/>
                <a:cs typeface="Arial" pitchFamily="34" charset="0"/>
              </a:rPr>
              <a:t>̣ </a:t>
            </a:r>
            <a:r>
              <a:rPr lang="en-US" sz="4800" dirty="0" err="1">
                <a:latin typeface="Arial" pitchFamily="34" charset="0"/>
                <a:cs typeface="Arial" pitchFamily="34" charset="0"/>
              </a:rPr>
              <a:t>lao</a:t>
            </a:r>
            <a:r>
              <a:rPr lang="en-US" sz="4800" dirty="0">
                <a:latin typeface="Arial" pitchFamily="34" charset="0"/>
                <a:cs typeface="Arial" pitchFamily="34" charset="0"/>
              </a:rPr>
              <a:t> </a:t>
            </a:r>
            <a:r>
              <a:rPr lang="en-US" sz="4800" dirty="0" err="1">
                <a:latin typeface="Arial" pitchFamily="34" charset="0"/>
                <a:cs typeface="Arial" pitchFamily="34" charset="0"/>
              </a:rPr>
              <a:t>động</a:t>
            </a:r>
            <a:r>
              <a:rPr lang="en-US" sz="4800" dirty="0">
                <a:latin typeface="Arial" pitchFamily="34" charset="0"/>
                <a:cs typeface="Arial" pitchFamily="34" charset="0"/>
              </a:rPr>
              <a:t> </a:t>
            </a:r>
            <a:endParaRPr lang="en-US" sz="4800" dirty="0">
              <a:latin typeface="Arial" pitchFamily="34" charset="0"/>
              <a:cs typeface="Arial" pitchFamily="34" charset="0"/>
            </a:endParaRPr>
          </a:p>
        </p:txBody>
      </p:sp>
    </p:spTree>
    <p:extLst>
      <p:ext uri="{BB962C8B-B14F-4D97-AF65-F5344CB8AC3E}">
        <p14:creationId xmlns:p14="http://schemas.microsoft.com/office/powerpoint/2010/main" val="5211452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 y="0"/>
            <a:ext cx="3037420" cy="344323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a:solidFill>
                  <a:srgbClr val="0070C0"/>
                </a:solidFill>
              </a:rPr>
              <a:t>4.1.2 </a:t>
            </a:r>
          </a:p>
          <a:p>
            <a:pPr algn="ctr">
              <a:defRPr/>
            </a:pPr>
            <a:r>
              <a:rPr lang="en-US" sz="4267" b="1" dirty="0" err="1">
                <a:solidFill>
                  <a:srgbClr val="0070C0"/>
                </a:solidFill>
              </a:rPr>
              <a:t>Đối</a:t>
            </a:r>
            <a:r>
              <a:rPr lang="en-US" sz="4267" b="1" dirty="0">
                <a:solidFill>
                  <a:srgbClr val="0070C0"/>
                </a:solidFill>
              </a:rPr>
              <a:t> </a:t>
            </a:r>
            <a:r>
              <a:rPr lang="en-US" sz="4267" b="1" dirty="0" err="1">
                <a:solidFill>
                  <a:srgbClr val="0070C0"/>
                </a:solidFill>
              </a:rPr>
              <a:t>tượng</a:t>
            </a:r>
            <a:r>
              <a:rPr lang="en-US" sz="4267" b="1" dirty="0">
                <a:solidFill>
                  <a:srgbClr val="0070C0"/>
                </a:solidFill>
              </a:rPr>
              <a:t> &amp; PP </a:t>
            </a:r>
            <a:r>
              <a:rPr lang="en-US" sz="4267" b="1" dirty="0" err="1">
                <a:solidFill>
                  <a:srgbClr val="0070C0"/>
                </a:solidFill>
              </a:rPr>
              <a:t>điều</a:t>
            </a:r>
            <a:r>
              <a:rPr lang="en-US" sz="4267" b="1" dirty="0">
                <a:solidFill>
                  <a:srgbClr val="0070C0"/>
                </a:solidFill>
              </a:rPr>
              <a:t> </a:t>
            </a:r>
            <a:r>
              <a:rPr lang="en-US" sz="4267" b="1" dirty="0" err="1">
                <a:solidFill>
                  <a:srgbClr val="0070C0"/>
                </a:solidFill>
              </a:rPr>
              <a:t>chỉnh</a:t>
            </a:r>
            <a:endParaRPr lang="en-US" sz="4267" dirty="0">
              <a:solidFill>
                <a:srgbClr val="0070C0"/>
              </a:solidFill>
              <a:latin typeface="Arial" pitchFamily="34" charset="0"/>
              <a:cs typeface="Arial" pitchFamily="34" charset="0"/>
            </a:endParaRPr>
          </a:p>
        </p:txBody>
      </p:sp>
      <p:sp>
        <p:nvSpPr>
          <p:cNvPr id="8" name="Rounded Rectangle 7"/>
          <p:cNvSpPr/>
          <p:nvPr/>
        </p:nvSpPr>
        <p:spPr>
          <a:xfrm>
            <a:off x="5694065" y="1716635"/>
            <a:ext cx="6351632" cy="2034749"/>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b="1" dirty="0">
                <a:latin typeface="Arial" pitchFamily="34" charset="0"/>
                <a:cs typeface="Arial" pitchFamily="34" charset="0"/>
              </a:rPr>
              <a:t>* </a:t>
            </a:r>
            <a:r>
              <a:rPr lang="en-US" sz="4267" b="1" dirty="0" err="1">
                <a:latin typeface="Arial" pitchFamily="34" charset="0"/>
                <a:cs typeface="Arial" pitchFamily="34" charset="0"/>
              </a:rPr>
              <a:t>Nhóm</a:t>
            </a:r>
            <a:r>
              <a:rPr lang="en-US" sz="4267" b="1" dirty="0">
                <a:latin typeface="Arial" pitchFamily="34" charset="0"/>
                <a:cs typeface="Arial" pitchFamily="34" charset="0"/>
              </a:rPr>
              <a:t> 1:</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r>
              <a:rPr lang="en-US" sz="2667" b="1" dirty="0">
                <a:solidFill>
                  <a:srgbClr val="0070C0"/>
                </a:solidFill>
                <a:latin typeface="Arial" pitchFamily="34" charset="0"/>
                <a:cs typeface="Arial" pitchFamily="34" charset="0"/>
              </a:rPr>
              <a:t>{</a:t>
            </a:r>
            <a:r>
              <a:rPr lang="en-US" sz="2667" b="1" dirty="0" err="1">
                <a:solidFill>
                  <a:srgbClr val="0070C0"/>
                </a:solidFill>
                <a:latin typeface="Arial" pitchFamily="34" charset="0"/>
                <a:cs typeface="Arial" pitchFamily="34" charset="0"/>
              </a:rPr>
              <a:t>thuê</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mướn</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va</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sư</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dụng</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sức</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lđ</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như</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loại</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hành</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hóa</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đặc</a:t>
            </a:r>
            <a:r>
              <a:rPr lang="en-US" sz="2667" b="1" dirty="0">
                <a:solidFill>
                  <a:srgbClr val="0070C0"/>
                </a:solidFill>
                <a:latin typeface="Arial" pitchFamily="34" charset="0"/>
                <a:cs typeface="Arial" pitchFamily="34" charset="0"/>
              </a:rPr>
              <a:t> </a:t>
            </a:r>
            <a:r>
              <a:rPr lang="en-US" sz="2667" b="1" dirty="0" err="1">
                <a:solidFill>
                  <a:srgbClr val="0070C0"/>
                </a:solidFill>
                <a:latin typeface="Arial" pitchFamily="34" charset="0"/>
                <a:cs typeface="Arial" pitchFamily="34" charset="0"/>
              </a:rPr>
              <a:t>biệt</a:t>
            </a:r>
            <a:r>
              <a:rPr lang="en-US" sz="2667" b="1" dirty="0">
                <a:solidFill>
                  <a:srgbClr val="0070C0"/>
                </a:solidFill>
                <a:latin typeface="Arial" pitchFamily="34" charset="0"/>
                <a:cs typeface="Arial" pitchFamily="34" charset="0"/>
              </a:rPr>
              <a:t>}</a:t>
            </a:r>
            <a:endParaRPr lang="en-US" sz="2667" b="1" dirty="0">
              <a:solidFill>
                <a:srgbClr val="0070C0"/>
              </a:solidFill>
              <a:latin typeface="Arial" pitchFamily="34" charset="0"/>
              <a:cs typeface="Arial" pitchFamily="34" charset="0"/>
            </a:endParaRPr>
          </a:p>
        </p:txBody>
      </p:sp>
      <p:cxnSp>
        <p:nvCxnSpPr>
          <p:cNvPr id="4" name="Straight Arrow Connector 3"/>
          <p:cNvCxnSpPr>
            <a:stCxn id="6" idx="3"/>
            <a:endCxn id="8" idx="1"/>
          </p:cNvCxnSpPr>
          <p:nvPr/>
        </p:nvCxnSpPr>
        <p:spPr>
          <a:xfrm>
            <a:off x="3037419" y="1721617"/>
            <a:ext cx="2656647" cy="1012392"/>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26" name="Rounded Rectangle 25"/>
          <p:cNvSpPr/>
          <p:nvPr/>
        </p:nvSpPr>
        <p:spPr>
          <a:xfrm>
            <a:off x="3037420" y="4119665"/>
            <a:ext cx="9008277" cy="2016528"/>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b="1" dirty="0">
                <a:latin typeface="Arial" pitchFamily="34" charset="0"/>
                <a:cs typeface="Arial" pitchFamily="34" charset="0"/>
              </a:rPr>
              <a:t>* </a:t>
            </a:r>
            <a:r>
              <a:rPr lang="en-US" sz="4267" b="1" dirty="0" err="1">
                <a:latin typeface="Arial" pitchFamily="34" charset="0"/>
                <a:cs typeface="Arial" pitchFamily="34" charset="0"/>
              </a:rPr>
              <a:t>Nhóm</a:t>
            </a:r>
            <a:r>
              <a:rPr lang="en-US" sz="4267" b="1" dirty="0">
                <a:latin typeface="Arial" pitchFamily="34" charset="0"/>
                <a:cs typeface="Arial" pitchFamily="34" charset="0"/>
              </a:rPr>
              <a:t> 2:</a:t>
            </a:r>
            <a:r>
              <a:rPr lang="en-US" sz="4267" dirty="0">
                <a:latin typeface="Arial" pitchFamily="34" charset="0"/>
                <a:cs typeface="Arial" pitchFamily="34" charset="0"/>
              </a:rPr>
              <a:t> </a:t>
            </a:r>
            <a:r>
              <a:rPr lang="en-US" sz="4267" dirty="0" err="1">
                <a:latin typeface="Arial" pitchFamily="34" charset="0"/>
                <a:cs typeface="Arial" pitchFamily="34" charset="0"/>
              </a:rPr>
              <a:t>Các</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XH </a:t>
            </a:r>
            <a:r>
              <a:rPr lang="en-US" sz="4267" dirty="0" err="1">
                <a:latin typeface="Arial" pitchFamily="34" charset="0"/>
                <a:cs typeface="Arial" pitchFamily="34" charset="0"/>
              </a:rPr>
              <a:t>khác</a:t>
            </a:r>
            <a:r>
              <a:rPr lang="en-US" sz="4267" dirty="0">
                <a:latin typeface="Arial" pitchFamily="34" charset="0"/>
                <a:cs typeface="Arial" pitchFamily="34" charset="0"/>
              </a:rPr>
              <a:t> </a:t>
            </a:r>
            <a:r>
              <a:rPr lang="en-US" sz="4267" dirty="0" err="1">
                <a:latin typeface="Arial" pitchFamily="34" charset="0"/>
                <a:cs typeface="Arial" pitchFamily="34" charset="0"/>
              </a:rPr>
              <a:t>có</a:t>
            </a:r>
            <a:r>
              <a:rPr lang="en-US" sz="4267" dirty="0">
                <a:latin typeface="Arial" pitchFamily="34" charset="0"/>
                <a:cs typeface="Arial" pitchFamily="34" charset="0"/>
              </a:rPr>
              <a:t> </a:t>
            </a:r>
            <a:r>
              <a:rPr lang="en-US" sz="4267" dirty="0" err="1">
                <a:latin typeface="Arial" pitchFamily="34" charset="0"/>
                <a:cs typeface="Arial" pitchFamily="34" charset="0"/>
              </a:rPr>
              <a:t>liên</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đến</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endParaRPr lang="vi-VN" sz="4267" b="1" dirty="0">
              <a:cs typeface="Arial" pitchFamily="34" charset="0"/>
            </a:endParaRPr>
          </a:p>
        </p:txBody>
      </p:sp>
      <p:cxnSp>
        <p:nvCxnSpPr>
          <p:cNvPr id="27" name="Straight Arrow Connector 26"/>
          <p:cNvCxnSpPr>
            <a:stCxn id="6" idx="3"/>
          </p:cNvCxnSpPr>
          <p:nvPr/>
        </p:nvCxnSpPr>
        <p:spPr>
          <a:xfrm>
            <a:off x="3037419" y="1721617"/>
            <a:ext cx="1328323" cy="2398048"/>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54320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4669316" y="299863"/>
            <a:ext cx="7270749" cy="153540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i="1" dirty="0" err="1"/>
              <a:t>Phương</a:t>
            </a:r>
            <a:r>
              <a:rPr lang="en-US" sz="4267" b="1" i="1" dirty="0"/>
              <a:t> </a:t>
            </a:r>
            <a:r>
              <a:rPr lang="en-US" sz="4267" b="1" i="1" dirty="0" err="1"/>
              <a:t>pháp</a:t>
            </a:r>
            <a:r>
              <a:rPr lang="en-US" sz="4267" b="1" i="1" dirty="0"/>
              <a:t> </a:t>
            </a:r>
            <a:r>
              <a:rPr lang="en-US" sz="4267" b="1" i="1" dirty="0" err="1"/>
              <a:t>thoả</a:t>
            </a:r>
            <a:r>
              <a:rPr lang="en-US" sz="4267" b="1" i="1" dirty="0"/>
              <a:t> </a:t>
            </a:r>
            <a:r>
              <a:rPr lang="en-US" sz="4267" b="1" i="1" dirty="0" err="1"/>
              <a:t>thuận</a:t>
            </a:r>
            <a:r>
              <a:rPr lang="en-US" sz="4267" b="1" i="1" dirty="0"/>
              <a:t> </a:t>
            </a:r>
            <a:endParaRPr lang="en-US" sz="4267" b="1" i="1" dirty="0">
              <a:latin typeface="Arial" pitchFamily="34" charset="0"/>
              <a:cs typeface="Arial" pitchFamily="34" charset="0"/>
            </a:endParaRPr>
          </a:p>
        </p:txBody>
      </p:sp>
      <p:sp>
        <p:nvSpPr>
          <p:cNvPr id="9" name="Rounded Rectangle 8"/>
          <p:cNvSpPr/>
          <p:nvPr/>
        </p:nvSpPr>
        <p:spPr>
          <a:xfrm>
            <a:off x="4669318" y="2157047"/>
            <a:ext cx="7249583" cy="153573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i="1" dirty="0" err="1"/>
              <a:t>Phương</a:t>
            </a:r>
            <a:r>
              <a:rPr lang="en-US" sz="4267" b="1" i="1" dirty="0"/>
              <a:t> </a:t>
            </a:r>
            <a:r>
              <a:rPr lang="en-US" sz="4267" b="1" i="1" dirty="0" err="1"/>
              <a:t>pháp</a:t>
            </a:r>
            <a:r>
              <a:rPr lang="en-US" sz="4267" b="1" i="1" dirty="0"/>
              <a:t> </a:t>
            </a:r>
            <a:r>
              <a:rPr lang="en-US" sz="4267" b="1" i="1" dirty="0" err="1"/>
              <a:t>mệnh</a:t>
            </a:r>
            <a:r>
              <a:rPr lang="en-US" sz="4267" b="1" i="1" dirty="0"/>
              <a:t> </a:t>
            </a:r>
            <a:r>
              <a:rPr lang="en-US" sz="4267" b="1" i="1" dirty="0" err="1"/>
              <a:t>lệnh</a:t>
            </a:r>
            <a:endParaRPr lang="vi-VN" sz="4267" b="1" dirty="0">
              <a:cs typeface="Arial" pitchFamily="34" charset="0"/>
            </a:endParaRPr>
          </a:p>
        </p:txBody>
      </p:sp>
      <p:cxnSp>
        <p:nvCxnSpPr>
          <p:cNvPr id="4" name="Straight Arrow Connector 3"/>
          <p:cNvCxnSpPr>
            <a:stCxn id="10" idx="3"/>
          </p:cNvCxnSpPr>
          <p:nvPr/>
        </p:nvCxnSpPr>
        <p:spPr>
          <a:xfrm flipV="1">
            <a:off x="3037420" y="1040806"/>
            <a:ext cx="1631897" cy="680812"/>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10" idx="3"/>
            <a:endCxn id="9" idx="1"/>
          </p:cNvCxnSpPr>
          <p:nvPr/>
        </p:nvCxnSpPr>
        <p:spPr>
          <a:xfrm>
            <a:off x="3037419" y="1721617"/>
            <a:ext cx="1631899" cy="1203299"/>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17" name="Rounded Rectangle 16"/>
          <p:cNvSpPr/>
          <p:nvPr/>
        </p:nvSpPr>
        <p:spPr>
          <a:xfrm>
            <a:off x="4669318" y="3984741"/>
            <a:ext cx="7249583" cy="2208796"/>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i="1" dirty="0" err="1"/>
              <a:t>Thông</a:t>
            </a:r>
            <a:r>
              <a:rPr lang="en-US" sz="3733" b="1" i="1" dirty="0"/>
              <a:t> qua </a:t>
            </a:r>
            <a:r>
              <a:rPr lang="en-US" sz="3733" b="1" i="1" dirty="0" err="1"/>
              <a:t>hoạt</a:t>
            </a:r>
            <a:r>
              <a:rPr lang="en-US" sz="3733" b="1" i="1" dirty="0"/>
              <a:t> </a:t>
            </a:r>
            <a:r>
              <a:rPr lang="en-US" sz="3733" b="1" i="1" dirty="0" err="1"/>
              <a:t>động</a:t>
            </a:r>
            <a:r>
              <a:rPr lang="en-US" sz="3733" b="1" i="1" dirty="0"/>
              <a:t> </a:t>
            </a:r>
            <a:r>
              <a:rPr lang="en-US" sz="3733" b="1" i="1" dirty="0" err="1"/>
              <a:t>công</a:t>
            </a:r>
            <a:r>
              <a:rPr lang="en-US" sz="3733" b="1" i="1" dirty="0"/>
              <a:t> </a:t>
            </a:r>
            <a:r>
              <a:rPr lang="en-US" sz="3733" b="1" i="1" dirty="0" err="1"/>
              <a:t>đoàn</a:t>
            </a:r>
            <a:r>
              <a:rPr lang="en-US" sz="3733" b="1" i="1" dirty="0"/>
              <a:t>, </a:t>
            </a:r>
            <a:r>
              <a:rPr lang="en-US" sz="3733" b="1" i="1" dirty="0" err="1"/>
              <a:t>tác</a:t>
            </a:r>
            <a:r>
              <a:rPr lang="en-US" sz="3733" b="1" i="1" dirty="0"/>
              <a:t> </a:t>
            </a:r>
            <a:r>
              <a:rPr lang="en-US" sz="3733" b="1" i="1" dirty="0" err="1"/>
              <a:t>động</a:t>
            </a:r>
            <a:r>
              <a:rPr lang="en-US" sz="3733" b="1" i="1" dirty="0"/>
              <a:t> </a:t>
            </a:r>
            <a:r>
              <a:rPr lang="en-US" sz="3733" b="1" i="1" dirty="0" err="1"/>
              <a:t>vào</a:t>
            </a:r>
            <a:r>
              <a:rPr lang="en-US" sz="3733" b="1" i="1" dirty="0"/>
              <a:t> </a:t>
            </a:r>
            <a:r>
              <a:rPr lang="en-US" sz="3733" b="1" i="1" dirty="0" err="1"/>
              <a:t>các</a:t>
            </a:r>
            <a:r>
              <a:rPr lang="en-US" sz="3733" b="1" i="1" dirty="0"/>
              <a:t> </a:t>
            </a:r>
            <a:r>
              <a:rPr lang="en-US" sz="3733" b="1" i="1" dirty="0" err="1"/>
              <a:t>quan</a:t>
            </a:r>
            <a:r>
              <a:rPr lang="en-US" sz="3733" b="1" i="1" dirty="0"/>
              <a:t> </a:t>
            </a:r>
            <a:r>
              <a:rPr lang="en-US" sz="3733" b="1" i="1" dirty="0" err="1"/>
              <a:t>hệ</a:t>
            </a:r>
            <a:r>
              <a:rPr lang="en-US" sz="3733" b="1" i="1" dirty="0"/>
              <a:t> </a:t>
            </a:r>
            <a:r>
              <a:rPr lang="en-US" sz="3733" b="1" i="1" dirty="0" err="1"/>
              <a:t>phát</a:t>
            </a:r>
            <a:r>
              <a:rPr lang="en-US" sz="3733" b="1" i="1" dirty="0"/>
              <a:t> </a:t>
            </a:r>
            <a:r>
              <a:rPr lang="en-US" sz="3733" b="1" i="1" dirty="0" err="1"/>
              <a:t>sinh</a:t>
            </a:r>
            <a:r>
              <a:rPr lang="en-US" sz="3733" b="1" i="1" dirty="0"/>
              <a:t> </a:t>
            </a:r>
            <a:r>
              <a:rPr lang="en-US" sz="3733" b="1" i="1" dirty="0" err="1"/>
              <a:t>trong</a:t>
            </a:r>
            <a:r>
              <a:rPr lang="en-US" sz="3733" b="1" i="1" dirty="0"/>
              <a:t> </a:t>
            </a:r>
            <a:r>
              <a:rPr lang="en-US" sz="3733" b="1" i="1" dirty="0" err="1"/>
              <a:t>quá</a:t>
            </a:r>
            <a:r>
              <a:rPr lang="en-US" sz="3733" b="1" i="1" dirty="0"/>
              <a:t> </a:t>
            </a:r>
            <a:r>
              <a:rPr lang="en-US" sz="3733" b="1" i="1" dirty="0" err="1"/>
              <a:t>trình</a:t>
            </a:r>
            <a:r>
              <a:rPr lang="en-US" sz="3733" b="1" i="1" dirty="0"/>
              <a:t> </a:t>
            </a:r>
            <a:r>
              <a:rPr lang="en-US" sz="3733" b="1" i="1" dirty="0" err="1"/>
              <a:t>lao</a:t>
            </a:r>
            <a:r>
              <a:rPr lang="en-US" sz="3733" b="1" i="1" dirty="0"/>
              <a:t> </a:t>
            </a:r>
            <a:r>
              <a:rPr lang="en-US" sz="3733" b="1" i="1" dirty="0" err="1"/>
              <a:t>động</a:t>
            </a:r>
            <a:endParaRPr lang="en-US" sz="3733" b="1" i="1" dirty="0">
              <a:latin typeface="Arial" pitchFamily="34" charset="0"/>
              <a:cs typeface="Arial" pitchFamily="34" charset="0"/>
            </a:endParaRPr>
          </a:p>
        </p:txBody>
      </p:sp>
      <p:cxnSp>
        <p:nvCxnSpPr>
          <p:cNvPr id="46" name="Straight Arrow Connector 45"/>
          <p:cNvCxnSpPr>
            <a:stCxn id="10" idx="3"/>
            <a:endCxn id="17" idx="1"/>
          </p:cNvCxnSpPr>
          <p:nvPr/>
        </p:nvCxnSpPr>
        <p:spPr>
          <a:xfrm>
            <a:off x="3037419" y="1721618"/>
            <a:ext cx="1631899" cy="3367521"/>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0" name="Rounded Rectangle 9"/>
          <p:cNvSpPr/>
          <p:nvPr/>
        </p:nvSpPr>
        <p:spPr>
          <a:xfrm>
            <a:off x="-1" y="0"/>
            <a:ext cx="3037420" cy="344323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a:solidFill>
                  <a:srgbClr val="0070C0"/>
                </a:solidFill>
              </a:rPr>
              <a:t>4.1.2 </a:t>
            </a:r>
          </a:p>
          <a:p>
            <a:pPr algn="ctr">
              <a:defRPr/>
            </a:pPr>
            <a:r>
              <a:rPr lang="en-US" sz="4267" b="1" dirty="0" err="1">
                <a:solidFill>
                  <a:srgbClr val="0070C0"/>
                </a:solidFill>
              </a:rPr>
              <a:t>Đối</a:t>
            </a:r>
            <a:r>
              <a:rPr lang="en-US" sz="4267" b="1" dirty="0">
                <a:solidFill>
                  <a:srgbClr val="0070C0"/>
                </a:solidFill>
              </a:rPr>
              <a:t> </a:t>
            </a:r>
            <a:r>
              <a:rPr lang="en-US" sz="4267" b="1" dirty="0" err="1">
                <a:solidFill>
                  <a:srgbClr val="0070C0"/>
                </a:solidFill>
              </a:rPr>
              <a:t>tượng</a:t>
            </a:r>
            <a:r>
              <a:rPr lang="en-US" sz="4267" b="1" dirty="0">
                <a:solidFill>
                  <a:srgbClr val="0070C0"/>
                </a:solidFill>
              </a:rPr>
              <a:t> &amp; PP </a:t>
            </a:r>
            <a:r>
              <a:rPr lang="en-US" sz="4267" b="1" dirty="0" err="1">
                <a:solidFill>
                  <a:srgbClr val="0070C0"/>
                </a:solidFill>
              </a:rPr>
              <a:t>điều</a:t>
            </a:r>
            <a:r>
              <a:rPr lang="en-US" sz="4267" b="1" dirty="0">
                <a:solidFill>
                  <a:srgbClr val="0070C0"/>
                </a:solidFill>
              </a:rPr>
              <a:t> </a:t>
            </a:r>
            <a:r>
              <a:rPr lang="en-US" sz="4267" b="1" dirty="0" err="1">
                <a:solidFill>
                  <a:srgbClr val="0070C0"/>
                </a:solidFill>
              </a:rPr>
              <a:t>chỉnh</a:t>
            </a:r>
            <a:r>
              <a:rPr lang="en-US" sz="4267" b="1" dirty="0">
                <a:solidFill>
                  <a:srgbClr val="0070C0"/>
                </a:solidFill>
              </a:rPr>
              <a:t> (</a:t>
            </a:r>
            <a:r>
              <a:rPr lang="en-US" sz="4267" b="1" dirty="0" err="1">
                <a:solidFill>
                  <a:srgbClr val="0070C0"/>
                </a:solidFill>
              </a:rPr>
              <a:t>tt</a:t>
            </a:r>
            <a:r>
              <a:rPr lang="en-US" sz="4267" b="1" dirty="0">
                <a:solidFill>
                  <a:srgbClr val="0070C0"/>
                </a:solidFill>
              </a:rPr>
              <a:t>)</a:t>
            </a:r>
            <a:endParaRPr lang="en-US" sz="4267" dirty="0">
              <a:solidFill>
                <a:srgbClr val="0070C0"/>
              </a:solidFill>
              <a:latin typeface="Arial" pitchFamily="34" charset="0"/>
              <a:cs typeface="Arial" pitchFamily="34" charset="0"/>
            </a:endParaRPr>
          </a:p>
        </p:txBody>
      </p:sp>
    </p:spTree>
    <p:extLst>
      <p:ext uri="{BB962C8B-B14F-4D97-AF65-F5344CB8AC3E}">
        <p14:creationId xmlns:p14="http://schemas.microsoft.com/office/powerpoint/2010/main" val="14547641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7"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5811" y="168326"/>
            <a:ext cx="7461504" cy="74771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dirty="0" err="1">
                <a:latin typeface="Arial" pitchFamily="34" charset="0"/>
                <a:cs typeface="Arial" pitchFamily="34" charset="0"/>
              </a:rPr>
              <a:t>Nhóm</a:t>
            </a:r>
            <a:r>
              <a:rPr lang="en-US" sz="4267" b="1" dirty="0">
                <a:latin typeface="Arial" pitchFamily="34" charset="0"/>
                <a:cs typeface="Arial" pitchFamily="34" charset="0"/>
              </a:rPr>
              <a:t> 1:</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endParaRPr lang="en-US" sz="4267" dirty="0"/>
          </a:p>
        </p:txBody>
      </p:sp>
      <p:sp>
        <p:nvSpPr>
          <p:cNvPr id="8" name="Rounded Rectangle 7"/>
          <p:cNvSpPr/>
          <p:nvPr/>
        </p:nvSpPr>
        <p:spPr>
          <a:xfrm>
            <a:off x="217204" y="1347624"/>
            <a:ext cx="11684813" cy="13970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err="1">
                <a:latin typeface="Arial" pitchFamily="34" charset="0"/>
                <a:cs typeface="Arial" pitchFamily="34" charset="0"/>
              </a:rPr>
              <a:t>Là</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giữa</a:t>
            </a:r>
            <a:r>
              <a:rPr lang="en-US" sz="4267" dirty="0">
                <a:latin typeface="Arial" pitchFamily="34" charset="0"/>
                <a:cs typeface="Arial" pitchFamily="34" charset="0"/>
              </a:rPr>
              <a:t> </a:t>
            </a:r>
            <a:r>
              <a:rPr lang="en-US" sz="4267" dirty="0" err="1">
                <a:latin typeface="Arial" pitchFamily="34" charset="0"/>
                <a:cs typeface="Arial" pitchFamily="34" charset="0"/>
              </a:rPr>
              <a:t>người</a:t>
            </a:r>
            <a:r>
              <a:rPr lang="en-US" sz="4267" dirty="0">
                <a:latin typeface="Arial" pitchFamily="34" charset="0"/>
                <a:cs typeface="Arial" pitchFamily="34" charset="0"/>
              </a:rPr>
              <a:t> </a:t>
            </a:r>
            <a:r>
              <a:rPr lang="en-US" sz="4267" dirty="0" err="1">
                <a:latin typeface="Arial" pitchFamily="34" charset="0"/>
                <a:cs typeface="Arial" pitchFamily="34" charset="0"/>
              </a:rPr>
              <a:t>với</a:t>
            </a:r>
            <a:r>
              <a:rPr lang="en-US" sz="4267" dirty="0">
                <a:latin typeface="Arial" pitchFamily="34" charset="0"/>
                <a:cs typeface="Arial" pitchFamily="34" charset="0"/>
              </a:rPr>
              <a:t> </a:t>
            </a:r>
            <a:r>
              <a:rPr lang="en-US" sz="4267" dirty="0" err="1">
                <a:latin typeface="Arial" pitchFamily="34" charset="0"/>
                <a:cs typeface="Arial" pitchFamily="34" charset="0"/>
              </a:rPr>
              <a:t>người</a:t>
            </a:r>
            <a:r>
              <a:rPr lang="en-US" sz="4267" dirty="0">
                <a:latin typeface="Arial" pitchFamily="34" charset="0"/>
                <a:cs typeface="Arial" pitchFamily="34" charset="0"/>
              </a:rPr>
              <a:t> </a:t>
            </a:r>
            <a:r>
              <a:rPr lang="en-US" sz="4267" dirty="0" err="1">
                <a:latin typeface="Arial" pitchFamily="34" charset="0"/>
                <a:cs typeface="Arial" pitchFamily="34" charset="0"/>
              </a:rPr>
              <a:t>hình</a:t>
            </a:r>
            <a:r>
              <a:rPr lang="en-US" sz="4267" dirty="0">
                <a:latin typeface="Arial" pitchFamily="34" charset="0"/>
                <a:cs typeface="Arial" pitchFamily="34" charset="0"/>
              </a:rPr>
              <a:t> </a:t>
            </a:r>
            <a:r>
              <a:rPr lang="en-US" sz="4267" dirty="0" err="1">
                <a:latin typeface="Arial" pitchFamily="34" charset="0"/>
                <a:cs typeface="Arial" pitchFamily="34" charset="0"/>
              </a:rPr>
              <a:t>thành</a:t>
            </a:r>
            <a:r>
              <a:rPr lang="en-US" sz="4267" dirty="0">
                <a:latin typeface="Arial" pitchFamily="34" charset="0"/>
                <a:cs typeface="Arial" pitchFamily="34" charset="0"/>
              </a:rPr>
              <a:t> </a:t>
            </a:r>
            <a:r>
              <a:rPr lang="en-US" sz="4267" dirty="0" err="1">
                <a:latin typeface="Arial" pitchFamily="34" charset="0"/>
                <a:cs typeface="Arial" pitchFamily="34" charset="0"/>
              </a:rPr>
              <a:t>trong</a:t>
            </a:r>
            <a:r>
              <a:rPr lang="en-US" sz="4267" dirty="0">
                <a:latin typeface="Arial" pitchFamily="34" charset="0"/>
                <a:cs typeface="Arial" pitchFamily="34" charset="0"/>
              </a:rPr>
              <a:t> </a:t>
            </a:r>
            <a:r>
              <a:rPr lang="en-US" sz="4267" dirty="0" err="1">
                <a:latin typeface="Arial" pitchFamily="34" charset="0"/>
                <a:cs typeface="Arial" pitchFamily="34" charset="0"/>
              </a:rPr>
              <a:t>quá</a:t>
            </a:r>
            <a:r>
              <a:rPr lang="en-US" sz="4267" dirty="0">
                <a:latin typeface="Arial" pitchFamily="34" charset="0"/>
                <a:cs typeface="Arial" pitchFamily="34" charset="0"/>
              </a:rPr>
              <a:t> </a:t>
            </a:r>
            <a:r>
              <a:rPr lang="en-US" sz="4267" dirty="0" err="1">
                <a:latin typeface="Arial" pitchFamily="34" charset="0"/>
                <a:cs typeface="Arial" pitchFamily="34" charset="0"/>
              </a:rPr>
              <a:t>trình</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endParaRPr lang="en-US" sz="4267" b="1" dirty="0">
              <a:latin typeface="Arial" pitchFamily="34" charset="0"/>
              <a:cs typeface="Arial" pitchFamily="34" charset="0"/>
            </a:endParaRPr>
          </a:p>
        </p:txBody>
      </p:sp>
      <p:sp>
        <p:nvSpPr>
          <p:cNvPr id="7" name="Rectangle 6"/>
          <p:cNvSpPr/>
          <p:nvPr/>
        </p:nvSpPr>
        <p:spPr>
          <a:xfrm>
            <a:off x="256117" y="3179673"/>
            <a:ext cx="4876800" cy="1156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5867" dirty="0">
                <a:latin typeface="+mj-lt"/>
              </a:rPr>
              <a:t>người</a:t>
            </a:r>
            <a:endParaRPr lang="en-US" sz="5867" dirty="0">
              <a:latin typeface="+mj-lt"/>
            </a:endParaRPr>
          </a:p>
        </p:txBody>
      </p:sp>
      <p:sp>
        <p:nvSpPr>
          <p:cNvPr id="10" name="Rectangle 9"/>
          <p:cNvSpPr/>
          <p:nvPr/>
        </p:nvSpPr>
        <p:spPr>
          <a:xfrm>
            <a:off x="7025217" y="3179673"/>
            <a:ext cx="4876800" cy="1156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5867" dirty="0">
                <a:latin typeface="+mj-lt"/>
              </a:rPr>
              <a:t>người</a:t>
            </a:r>
            <a:endParaRPr lang="en-US" sz="5867" dirty="0">
              <a:latin typeface="+mj-lt"/>
            </a:endParaRPr>
          </a:p>
        </p:txBody>
      </p:sp>
      <p:sp>
        <p:nvSpPr>
          <p:cNvPr id="11" name="Rectangle 10"/>
          <p:cNvSpPr/>
          <p:nvPr/>
        </p:nvSpPr>
        <p:spPr>
          <a:xfrm>
            <a:off x="256117" y="4888813"/>
            <a:ext cx="5384800" cy="115638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733" b="1" dirty="0">
                <a:latin typeface="+mj-lt"/>
              </a:rPr>
              <a:t>người làm công ăn lương </a:t>
            </a:r>
            <a:endParaRPr lang="en-US" sz="3733" b="1" dirty="0">
              <a:latin typeface="+mj-lt"/>
            </a:endParaRPr>
          </a:p>
        </p:txBody>
      </p:sp>
      <p:sp>
        <p:nvSpPr>
          <p:cNvPr id="12" name="Rectangle 11"/>
          <p:cNvSpPr/>
          <p:nvPr/>
        </p:nvSpPr>
        <p:spPr>
          <a:xfrm>
            <a:off x="6415617" y="4923739"/>
            <a:ext cx="5486400" cy="115638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3733" b="1" dirty="0">
                <a:latin typeface="+mj-lt"/>
              </a:rPr>
              <a:t>người sử dụng lao động </a:t>
            </a:r>
            <a:endParaRPr lang="en-US" sz="3733" b="1" dirty="0">
              <a:latin typeface="+mj-lt"/>
            </a:endParaRPr>
          </a:p>
        </p:txBody>
      </p:sp>
      <p:cxnSp>
        <p:nvCxnSpPr>
          <p:cNvPr id="14" name="Straight Arrow Connector 13"/>
          <p:cNvCxnSpPr/>
          <p:nvPr/>
        </p:nvCxnSpPr>
        <p:spPr>
          <a:xfrm flipH="1">
            <a:off x="5132921" y="4055508"/>
            <a:ext cx="18923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132919" y="3526175"/>
            <a:ext cx="18923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5640921" y="5710433"/>
            <a:ext cx="7747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5640919" y="5286800"/>
            <a:ext cx="774700"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48478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500"/>
                                        <p:tgtEl>
                                          <p:spTgt spid="7"/>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3" presetClass="entr" presetSubtype="16"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plus(in)">
                                      <p:cBhvr>
                                        <p:cTn id="27" dur="20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3" presetClass="entr" presetSubtype="16"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plus(in)">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7" grpId="0" animBg="1"/>
      <p:bldP spid="10"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4580" y="197588"/>
            <a:ext cx="7559040" cy="747713"/>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dirty="0" err="1">
                <a:latin typeface="Arial" pitchFamily="34" charset="0"/>
                <a:cs typeface="Arial" pitchFamily="34" charset="0"/>
              </a:rPr>
              <a:t>Nhóm</a:t>
            </a:r>
            <a:r>
              <a:rPr lang="en-US" sz="4267" b="1" dirty="0">
                <a:latin typeface="Arial" pitchFamily="34" charset="0"/>
                <a:cs typeface="Arial" pitchFamily="34" charset="0"/>
              </a:rPr>
              <a:t> 1:</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endParaRPr lang="en-US" sz="4267" dirty="0"/>
          </a:p>
        </p:txBody>
      </p:sp>
      <p:sp>
        <p:nvSpPr>
          <p:cNvPr id="9" name="Rounded Rectangle 8"/>
          <p:cNvSpPr/>
          <p:nvPr/>
        </p:nvSpPr>
        <p:spPr>
          <a:xfrm>
            <a:off x="214579" y="1180187"/>
            <a:ext cx="11977420" cy="5071872"/>
          </a:xfrm>
          <a:prstGeom prst="roundRect">
            <a:avLst/>
          </a:prstGeom>
          <a:solidFill>
            <a:schemeClr val="accent2"/>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VD: </a:t>
            </a:r>
          </a:p>
          <a:p>
            <a:pPr>
              <a:defRPr/>
            </a:pPr>
            <a:r>
              <a:rPr lang="en-US" sz="4267" dirty="0">
                <a:latin typeface="Arial" pitchFamily="34" charset="0"/>
                <a:cs typeface="Arial" pitchFamily="34" charset="0"/>
              </a:rPr>
              <a:t>- CC-VC --- </a:t>
            </a:r>
            <a:r>
              <a:rPr lang="en-US" sz="4267" dirty="0" err="1">
                <a:latin typeface="Arial" pitchFamily="34" charset="0"/>
                <a:cs typeface="Arial" pitchFamily="34" charset="0"/>
              </a:rPr>
              <a:t>cơ</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NN;</a:t>
            </a:r>
          </a:p>
          <a:p>
            <a:pPr marL="761981" indent="-761981">
              <a:buFontTx/>
              <a:buChar char="-"/>
              <a:defRPr/>
            </a:pP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r>
              <a:rPr lang="en-US" sz="4267" dirty="0" err="1">
                <a:latin typeface="Arial" pitchFamily="34" charset="0"/>
                <a:cs typeface="Arial" pitchFamily="34" charset="0"/>
              </a:rPr>
              <a:t>trong</a:t>
            </a:r>
            <a:r>
              <a:rPr lang="en-US" sz="4267" dirty="0">
                <a:latin typeface="Arial" pitchFamily="34" charset="0"/>
                <a:cs typeface="Arial" pitchFamily="34" charset="0"/>
              </a:rPr>
              <a:t> </a:t>
            </a:r>
            <a:r>
              <a:rPr lang="en-US" sz="4267" dirty="0" err="1">
                <a:latin typeface="Arial" pitchFamily="34" charset="0"/>
                <a:cs typeface="Arial" pitchFamily="34" charset="0"/>
              </a:rPr>
              <a:t>các</a:t>
            </a:r>
            <a:r>
              <a:rPr lang="en-US" sz="4267" dirty="0">
                <a:latin typeface="Arial" pitchFamily="34" charset="0"/>
                <a:cs typeface="Arial" pitchFamily="34" charset="0"/>
              </a:rPr>
              <a:t> </a:t>
            </a:r>
            <a:r>
              <a:rPr lang="en-US" sz="4267" dirty="0" err="1">
                <a:latin typeface="Arial" pitchFamily="34" charset="0"/>
                <a:cs typeface="Arial" pitchFamily="34" charset="0"/>
              </a:rPr>
              <a:t>hợp</a:t>
            </a:r>
            <a:r>
              <a:rPr lang="en-US" sz="4267" dirty="0">
                <a:latin typeface="Arial" pitchFamily="34" charset="0"/>
                <a:cs typeface="Arial" pitchFamily="34" charset="0"/>
              </a:rPr>
              <a:t> </a:t>
            </a:r>
            <a:r>
              <a:rPr lang="en-US" sz="4267" dirty="0" err="1">
                <a:latin typeface="Arial" pitchFamily="34" charset="0"/>
                <a:cs typeface="Arial" pitchFamily="34" charset="0"/>
              </a:rPr>
              <a:t>tác</a:t>
            </a:r>
            <a:r>
              <a:rPr lang="en-US" sz="4267" dirty="0">
                <a:latin typeface="Arial" pitchFamily="34" charset="0"/>
                <a:cs typeface="Arial" pitchFamily="34" charset="0"/>
              </a:rPr>
              <a:t> </a:t>
            </a:r>
            <a:r>
              <a:rPr lang="en-US" sz="4267" dirty="0" err="1">
                <a:latin typeface="Arial" pitchFamily="34" charset="0"/>
                <a:cs typeface="Arial" pitchFamily="34" charset="0"/>
              </a:rPr>
              <a:t>xã</a:t>
            </a:r>
            <a:r>
              <a:rPr lang="en-US" sz="4267" dirty="0">
                <a:latin typeface="Arial" pitchFamily="34" charset="0"/>
                <a:cs typeface="Arial" pitchFamily="34" charset="0"/>
              </a:rPr>
              <a:t>;</a:t>
            </a:r>
          </a:p>
          <a:p>
            <a:pPr>
              <a:defRPr/>
            </a:pPr>
            <a:r>
              <a:rPr lang="en-US" sz="4267" dirty="0">
                <a:latin typeface="Arial" pitchFamily="34" charset="0"/>
                <a:cs typeface="Arial" pitchFamily="34" charset="0"/>
              </a:rPr>
              <a:t> - </a:t>
            </a:r>
            <a:r>
              <a:rPr lang="en-US" sz="4267" dirty="0" err="1">
                <a:latin typeface="Arial" pitchFamily="34" charset="0"/>
                <a:cs typeface="Arial" pitchFamily="34" charset="0"/>
              </a:rPr>
              <a:t>Người</a:t>
            </a:r>
            <a:r>
              <a:rPr lang="en-US" sz="4267" dirty="0">
                <a:latin typeface="Arial" pitchFamily="34" charset="0"/>
                <a:cs typeface="Arial" pitchFamily="34" charset="0"/>
              </a:rPr>
              <a:t> LĐ – NSD LĐ. </a:t>
            </a:r>
            <a:r>
              <a:rPr lang="en-US" sz="4267" dirty="0" err="1">
                <a:latin typeface="Arial" pitchFamily="34" charset="0"/>
                <a:cs typeface="Arial" pitchFamily="34" charset="0"/>
              </a:rPr>
              <a:t>Đây</a:t>
            </a:r>
            <a:r>
              <a:rPr lang="en-US" sz="4267" dirty="0">
                <a:latin typeface="Arial" pitchFamily="34" charset="0"/>
                <a:cs typeface="Arial" pitchFamily="34" charset="0"/>
              </a:rPr>
              <a:t> </a:t>
            </a:r>
            <a:r>
              <a:rPr lang="en-US" sz="4267" dirty="0" err="1">
                <a:latin typeface="Arial" pitchFamily="34" charset="0"/>
                <a:cs typeface="Arial" pitchFamily="34" charset="0"/>
              </a:rPr>
              <a:t>là</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r>
              <a:rPr lang="en-US" sz="4267" dirty="0" err="1">
                <a:latin typeface="Arial" pitchFamily="34" charset="0"/>
                <a:cs typeface="Arial" pitchFamily="34" charset="0"/>
              </a:rPr>
              <a:t>phổ</a:t>
            </a:r>
            <a:r>
              <a:rPr lang="en-US" sz="4267" dirty="0">
                <a:latin typeface="Arial" pitchFamily="34" charset="0"/>
                <a:cs typeface="Arial" pitchFamily="34" charset="0"/>
              </a:rPr>
              <a:t> </a:t>
            </a:r>
            <a:r>
              <a:rPr lang="en-US" sz="4267" dirty="0" err="1">
                <a:latin typeface="Arial" pitchFamily="34" charset="0"/>
                <a:cs typeface="Arial" pitchFamily="34" charset="0"/>
              </a:rPr>
              <a:t>biến</a:t>
            </a:r>
            <a:r>
              <a:rPr lang="en-US" sz="4267" dirty="0">
                <a:latin typeface="Arial" pitchFamily="34" charset="0"/>
                <a:cs typeface="Arial" pitchFamily="34" charset="0"/>
              </a:rPr>
              <a:t> </a:t>
            </a:r>
            <a:r>
              <a:rPr lang="en-US" sz="4267" dirty="0" err="1">
                <a:latin typeface="Arial" pitchFamily="34" charset="0"/>
                <a:cs typeface="Arial" pitchFamily="34" charset="0"/>
              </a:rPr>
              <a:t>nhất</a:t>
            </a:r>
            <a:r>
              <a:rPr lang="en-US" sz="4267" dirty="0">
                <a:latin typeface="Arial" pitchFamily="34" charset="0"/>
                <a:cs typeface="Arial" pitchFamily="34" charset="0"/>
              </a:rPr>
              <a:t>, </a:t>
            </a:r>
            <a:r>
              <a:rPr lang="en-US" sz="4267" dirty="0" err="1">
                <a:latin typeface="Arial" pitchFamily="34" charset="0"/>
                <a:cs typeface="Arial" pitchFamily="34" charset="0"/>
              </a:rPr>
              <a:t>tiêu</a:t>
            </a:r>
            <a:r>
              <a:rPr lang="en-US" sz="4267" dirty="0">
                <a:latin typeface="Arial" pitchFamily="34" charset="0"/>
                <a:cs typeface="Arial" pitchFamily="34" charset="0"/>
              </a:rPr>
              <a:t> </a:t>
            </a:r>
            <a:r>
              <a:rPr lang="en-US" sz="4267" dirty="0" err="1">
                <a:latin typeface="Arial" pitchFamily="34" charset="0"/>
                <a:cs typeface="Arial" pitchFamily="34" charset="0"/>
              </a:rPr>
              <a:t>biểu</a:t>
            </a:r>
            <a:r>
              <a:rPr lang="en-US" sz="4267" dirty="0">
                <a:latin typeface="Arial" pitchFamily="34" charset="0"/>
                <a:cs typeface="Arial" pitchFamily="34" charset="0"/>
              </a:rPr>
              <a:t> </a:t>
            </a:r>
            <a:r>
              <a:rPr lang="en-US" sz="4267" dirty="0" err="1">
                <a:latin typeface="Arial" pitchFamily="34" charset="0"/>
                <a:cs typeface="Arial" pitchFamily="34" charset="0"/>
              </a:rPr>
              <a:t>nhất</a:t>
            </a:r>
            <a:r>
              <a:rPr lang="en-US" sz="4267" dirty="0">
                <a:latin typeface="Arial" pitchFamily="34" charset="0"/>
                <a:cs typeface="Arial" pitchFamily="34" charset="0"/>
              </a:rPr>
              <a:t> </a:t>
            </a:r>
            <a:r>
              <a:rPr lang="en-US" sz="4267" dirty="0" err="1">
                <a:latin typeface="Arial" pitchFamily="34" charset="0"/>
                <a:cs typeface="Arial" pitchFamily="34" charset="0"/>
              </a:rPr>
              <a:t>trong</a:t>
            </a:r>
            <a:r>
              <a:rPr lang="en-US" sz="4267" dirty="0">
                <a:latin typeface="Arial" pitchFamily="34" charset="0"/>
                <a:cs typeface="Arial" pitchFamily="34" charset="0"/>
              </a:rPr>
              <a:t> </a:t>
            </a:r>
            <a:r>
              <a:rPr lang="en-US" sz="4267" dirty="0" err="1">
                <a:latin typeface="Arial" pitchFamily="34" charset="0"/>
                <a:cs typeface="Arial" pitchFamily="34" charset="0"/>
              </a:rPr>
              <a:t>nền</a:t>
            </a:r>
            <a:r>
              <a:rPr lang="en-US" sz="4267" dirty="0">
                <a:latin typeface="Arial" pitchFamily="34" charset="0"/>
                <a:cs typeface="Arial" pitchFamily="34" charset="0"/>
              </a:rPr>
              <a:t> </a:t>
            </a:r>
            <a:r>
              <a:rPr lang="en-US" sz="4267" dirty="0" err="1">
                <a:latin typeface="Arial" pitchFamily="34" charset="0"/>
                <a:cs typeface="Arial" pitchFamily="34" charset="0"/>
              </a:rPr>
              <a:t>kinh</a:t>
            </a:r>
            <a:r>
              <a:rPr lang="en-US" sz="4267" dirty="0">
                <a:latin typeface="Arial" pitchFamily="34" charset="0"/>
                <a:cs typeface="Arial" pitchFamily="34" charset="0"/>
              </a:rPr>
              <a:t> </a:t>
            </a:r>
            <a:r>
              <a:rPr lang="en-US" sz="4267" dirty="0" err="1">
                <a:latin typeface="Arial" pitchFamily="34" charset="0"/>
                <a:cs typeface="Arial" pitchFamily="34" charset="0"/>
              </a:rPr>
              <a:t>tế</a:t>
            </a:r>
            <a:r>
              <a:rPr lang="en-US" sz="4267" dirty="0">
                <a:latin typeface="Arial" pitchFamily="34" charset="0"/>
                <a:cs typeface="Arial" pitchFamily="34" charset="0"/>
              </a:rPr>
              <a:t> </a:t>
            </a:r>
            <a:r>
              <a:rPr lang="en-US" sz="4267" dirty="0" err="1">
                <a:latin typeface="Arial" pitchFamily="34" charset="0"/>
                <a:cs typeface="Arial" pitchFamily="34" charset="0"/>
              </a:rPr>
              <a:t>thị</a:t>
            </a:r>
            <a:r>
              <a:rPr lang="en-US" sz="4267" dirty="0">
                <a:latin typeface="Arial" pitchFamily="34" charset="0"/>
                <a:cs typeface="Arial" pitchFamily="34" charset="0"/>
              </a:rPr>
              <a:t> </a:t>
            </a:r>
            <a:r>
              <a:rPr lang="en-US" sz="4267" dirty="0" err="1">
                <a:latin typeface="Arial" pitchFamily="34" charset="0"/>
                <a:cs typeface="Arial" pitchFamily="34" charset="0"/>
              </a:rPr>
              <a:t>trường</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36394920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9350" y="159448"/>
            <a:ext cx="9504497" cy="1371867"/>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dirty="0" err="1">
                <a:latin typeface="Arial" pitchFamily="34" charset="0"/>
                <a:cs typeface="Arial" pitchFamily="34" charset="0"/>
              </a:rPr>
              <a:t>Nhóm</a:t>
            </a:r>
            <a:r>
              <a:rPr lang="en-US" sz="4267" b="1" dirty="0">
                <a:latin typeface="Arial" pitchFamily="34" charset="0"/>
                <a:cs typeface="Arial" pitchFamily="34" charset="0"/>
              </a:rPr>
              <a:t> 2:</a:t>
            </a:r>
            <a:r>
              <a:rPr lang="en-US" sz="4267" dirty="0">
                <a:latin typeface="Arial" pitchFamily="34" charset="0"/>
                <a:cs typeface="Arial" pitchFamily="34" charset="0"/>
              </a:rPr>
              <a:t> </a:t>
            </a:r>
            <a:r>
              <a:rPr lang="en-US" sz="4267" dirty="0" err="1">
                <a:latin typeface="Arial" pitchFamily="34" charset="0"/>
                <a:cs typeface="Arial" pitchFamily="34" charset="0"/>
              </a:rPr>
              <a:t>các</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XH </a:t>
            </a:r>
            <a:r>
              <a:rPr lang="en-US" sz="4267" dirty="0" err="1">
                <a:latin typeface="Arial" pitchFamily="34" charset="0"/>
                <a:cs typeface="Arial" pitchFamily="34" charset="0"/>
              </a:rPr>
              <a:t>khác</a:t>
            </a:r>
            <a:r>
              <a:rPr lang="en-US" sz="4267" dirty="0">
                <a:latin typeface="Arial" pitchFamily="34" charset="0"/>
                <a:cs typeface="Arial" pitchFamily="34" charset="0"/>
              </a:rPr>
              <a:t> </a:t>
            </a:r>
            <a:r>
              <a:rPr lang="en-US" sz="4267" dirty="0" err="1">
                <a:latin typeface="Arial" pitchFamily="34" charset="0"/>
                <a:cs typeface="Arial" pitchFamily="34" charset="0"/>
              </a:rPr>
              <a:t>có</a:t>
            </a:r>
            <a:r>
              <a:rPr lang="en-US" sz="4267" dirty="0">
                <a:latin typeface="Arial" pitchFamily="34" charset="0"/>
                <a:cs typeface="Arial" pitchFamily="34" charset="0"/>
              </a:rPr>
              <a:t> </a:t>
            </a:r>
            <a:r>
              <a:rPr lang="en-US" sz="4267" dirty="0" err="1">
                <a:latin typeface="Arial" pitchFamily="34" charset="0"/>
                <a:cs typeface="Arial" pitchFamily="34" charset="0"/>
              </a:rPr>
              <a:t>liên</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đến</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endParaRPr lang="vi-VN" sz="4267" b="1" dirty="0">
              <a:cs typeface="Arial" pitchFamily="34" charset="0"/>
            </a:endParaRPr>
          </a:p>
        </p:txBody>
      </p:sp>
      <p:sp>
        <p:nvSpPr>
          <p:cNvPr id="8" name="Rounded Rectangle 7"/>
          <p:cNvSpPr/>
          <p:nvPr/>
        </p:nvSpPr>
        <p:spPr>
          <a:xfrm>
            <a:off x="239349" y="1842796"/>
            <a:ext cx="11684000" cy="12811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4267" dirty="0"/>
              <a:t>- </a:t>
            </a:r>
            <a:r>
              <a:rPr lang="en-US" sz="4267" dirty="0" err="1">
                <a:latin typeface="Arial" pitchFamily="34" charset="0"/>
                <a:cs typeface="Arial" pitchFamily="34" charset="0"/>
              </a:rPr>
              <a:t>Các</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xã</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en-US" sz="4267" dirty="0" err="1">
                <a:latin typeface="Arial" pitchFamily="34" charset="0"/>
                <a:cs typeface="Arial" pitchFamily="34" charset="0"/>
              </a:rPr>
              <a:t>phát</a:t>
            </a:r>
            <a:r>
              <a:rPr lang="en-US" sz="4267" dirty="0">
                <a:latin typeface="Arial" pitchFamily="34" charset="0"/>
                <a:cs typeface="Arial" pitchFamily="34" charset="0"/>
              </a:rPr>
              <a:t> </a:t>
            </a:r>
            <a:r>
              <a:rPr lang="en-US" sz="4267" dirty="0" err="1">
                <a:latin typeface="Arial" pitchFamily="34" charset="0"/>
                <a:cs typeface="Arial" pitchFamily="34" charset="0"/>
              </a:rPr>
              <a:t>sinh</a:t>
            </a:r>
            <a:r>
              <a:rPr lang="en-US" sz="4267" dirty="0">
                <a:latin typeface="Arial" pitchFamily="34" charset="0"/>
                <a:cs typeface="Arial" pitchFamily="34" charset="0"/>
              </a:rPr>
              <a:t> </a:t>
            </a:r>
            <a:r>
              <a:rPr lang="en-US" sz="4267" dirty="0" err="1">
                <a:latin typeface="Arial" pitchFamily="34" charset="0"/>
                <a:cs typeface="Arial" pitchFamily="34" charset="0"/>
              </a:rPr>
              <a:t>trước</a:t>
            </a:r>
            <a:r>
              <a:rPr lang="en-US" sz="4267" dirty="0">
                <a:latin typeface="Arial" pitchFamily="34" charset="0"/>
                <a:cs typeface="Arial" pitchFamily="34" charset="0"/>
              </a:rPr>
              <a:t> </a:t>
            </a:r>
            <a:r>
              <a:rPr lang="en-US" sz="4267" dirty="0" err="1">
                <a:latin typeface="Arial" pitchFamily="34" charset="0"/>
                <a:cs typeface="Arial" pitchFamily="34" charset="0"/>
              </a:rPr>
              <a:t>khi</a:t>
            </a:r>
            <a:r>
              <a:rPr lang="en-US" sz="4267" dirty="0">
                <a:latin typeface="Arial" pitchFamily="34" charset="0"/>
                <a:cs typeface="Arial" pitchFamily="34" charset="0"/>
              </a:rPr>
              <a:t> </a:t>
            </a:r>
            <a:r>
              <a:rPr lang="en-US" sz="4267" dirty="0" err="1">
                <a:latin typeface="Arial" pitchFamily="34" charset="0"/>
                <a:cs typeface="Arial" pitchFamily="34" charset="0"/>
              </a:rPr>
              <a:t>có</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a:t>
            </a:r>
          </a:p>
        </p:txBody>
      </p:sp>
      <p:sp>
        <p:nvSpPr>
          <p:cNvPr id="7" name="Oval 6"/>
          <p:cNvSpPr/>
          <p:nvPr/>
        </p:nvSpPr>
        <p:spPr>
          <a:xfrm>
            <a:off x="239349" y="3439819"/>
            <a:ext cx="5689600" cy="2914651"/>
          </a:xfrm>
          <a:prstGeom prst="ellipse">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vi-VN" sz="3733" b="1" dirty="0">
                <a:solidFill>
                  <a:schemeClr val="tx1"/>
                </a:solidFill>
                <a:latin typeface="+mj-lt"/>
              </a:rPr>
              <a:t>giữa công dân muốn tìm việc làm </a:t>
            </a:r>
            <a:r>
              <a:rPr lang="vi-VN" sz="3733" b="1" dirty="0">
                <a:solidFill>
                  <a:srgbClr val="C00000"/>
                </a:solidFill>
                <a:latin typeface="+mj-lt"/>
              </a:rPr>
              <a:t>với </a:t>
            </a:r>
            <a:r>
              <a:rPr lang="vi-VN" sz="3733" b="1" dirty="0">
                <a:solidFill>
                  <a:schemeClr val="tx1"/>
                </a:solidFill>
                <a:latin typeface="+mj-lt"/>
              </a:rPr>
              <a:t>tổ chức giới thiệu việc làm</a:t>
            </a:r>
            <a:endParaRPr lang="en-US" sz="3733" b="1" dirty="0">
              <a:solidFill>
                <a:schemeClr val="tx1"/>
              </a:solidFill>
              <a:latin typeface="+mj-lt"/>
            </a:endParaRPr>
          </a:p>
        </p:txBody>
      </p:sp>
      <p:sp>
        <p:nvSpPr>
          <p:cNvPr id="10" name="Oval 9"/>
          <p:cNvSpPr/>
          <p:nvPr/>
        </p:nvSpPr>
        <p:spPr>
          <a:xfrm>
            <a:off x="6233749" y="3439819"/>
            <a:ext cx="5689600" cy="2914651"/>
          </a:xfrm>
          <a:prstGeom prst="ellipse">
            <a:avLst/>
          </a:prstGeom>
        </p:spPr>
        <p:style>
          <a:lnRef idx="3">
            <a:schemeClr val="lt1"/>
          </a:lnRef>
          <a:fillRef idx="1">
            <a:schemeClr val="accent2"/>
          </a:fillRef>
          <a:effectRef idx="1">
            <a:schemeClr val="accent2"/>
          </a:effectRef>
          <a:fontRef idx="minor">
            <a:schemeClr val="lt1"/>
          </a:fontRef>
        </p:style>
        <p:txBody>
          <a:bodyPr anchor="ctr"/>
          <a:lstStyle/>
          <a:p>
            <a:pPr algn="ctr">
              <a:defRPr/>
            </a:pPr>
            <a:r>
              <a:rPr lang="vi-VN" sz="3733" b="1" dirty="0">
                <a:solidFill>
                  <a:schemeClr val="tx1"/>
                </a:solidFill>
                <a:latin typeface="+mj-lt"/>
              </a:rPr>
              <a:t>giữa công dân có nhu cầu học nghề </a:t>
            </a:r>
            <a:r>
              <a:rPr lang="vi-VN" sz="3733" b="1" dirty="0">
                <a:solidFill>
                  <a:srgbClr val="C00000"/>
                </a:solidFill>
                <a:latin typeface="+mj-lt"/>
              </a:rPr>
              <a:t>với</a:t>
            </a:r>
            <a:r>
              <a:rPr lang="vi-VN" sz="3733" b="1" dirty="0">
                <a:solidFill>
                  <a:schemeClr val="tx1"/>
                </a:solidFill>
                <a:latin typeface="+mj-lt"/>
              </a:rPr>
              <a:t> cơ sở dạy nghề</a:t>
            </a:r>
            <a:endParaRPr lang="en-US" sz="3733" b="1" dirty="0">
              <a:solidFill>
                <a:schemeClr val="tx1"/>
              </a:solidFill>
              <a:latin typeface="+mj-lt"/>
            </a:endParaRPr>
          </a:p>
        </p:txBody>
      </p:sp>
    </p:spTree>
    <p:extLst>
      <p:ext uri="{BB962C8B-B14F-4D97-AF65-F5344CB8AC3E}">
        <p14:creationId xmlns:p14="http://schemas.microsoft.com/office/powerpoint/2010/main" val="283830367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heckerboard(across)">
                                      <p:cBhvr>
                                        <p:cTn id="19" dur="500"/>
                                        <p:tgtEl>
                                          <p:spTgt spid="7"/>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checkerboard(across)">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7"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nvPr>
        </p:nvGraphicFramePr>
        <p:xfrm>
          <a:off x="357063" y="296362"/>
          <a:ext cx="11130741" cy="5810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Oval 6"/>
          <p:cNvSpPr/>
          <p:nvPr/>
        </p:nvSpPr>
        <p:spPr>
          <a:xfrm>
            <a:off x="4067251" y="2088071"/>
            <a:ext cx="3550311" cy="2895600"/>
          </a:xfrm>
          <a:prstGeom prst="ellipse">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200" b="1" dirty="0">
                <a:solidFill>
                  <a:srgbClr val="C00000"/>
                </a:solidFill>
              </a:rPr>
              <a:t>Các quan hệ xã hội phát từ quan hệ lao động</a:t>
            </a:r>
            <a:endParaRPr lang="en-US" sz="3200" b="1" dirty="0">
              <a:solidFill>
                <a:srgbClr val="C00000"/>
              </a:solidFill>
            </a:endParaRPr>
          </a:p>
        </p:txBody>
      </p:sp>
    </p:spTree>
    <p:extLst>
      <p:ext uri="{BB962C8B-B14F-4D97-AF65-F5344CB8AC3E}">
        <p14:creationId xmlns:p14="http://schemas.microsoft.com/office/powerpoint/2010/main" val="28391876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4)">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6304" y="1114426"/>
            <a:ext cx="12045696" cy="79692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dirty="0"/>
              <a:t>4</a:t>
            </a:r>
            <a:r>
              <a:rPr lang="vi-VN" sz="4267" b="1" dirty="0"/>
              <a:t>.2</a:t>
            </a:r>
            <a:r>
              <a:rPr lang="vi-VN" sz="4267" b="1" dirty="0"/>
              <a:t>. Các nguyên tắc cơ bản của </a:t>
            </a:r>
            <a:r>
              <a:rPr lang="en-US" sz="4267" b="1" dirty="0"/>
              <a:t>l</a:t>
            </a:r>
            <a:r>
              <a:rPr lang="vi-VN" sz="4267" b="1" dirty="0"/>
              <a:t>uật </a:t>
            </a:r>
            <a:r>
              <a:rPr lang="en-US" sz="4267" b="1" dirty="0"/>
              <a:t>L</a:t>
            </a:r>
            <a:r>
              <a:rPr lang="vi-VN" sz="4267" b="1" dirty="0"/>
              <a:t>ao động</a:t>
            </a:r>
            <a:endParaRPr lang="en-US" sz="4267" dirty="0"/>
          </a:p>
        </p:txBody>
      </p:sp>
      <p:sp>
        <p:nvSpPr>
          <p:cNvPr id="8" name="Rounded Rectangle 7"/>
          <p:cNvSpPr/>
          <p:nvPr/>
        </p:nvSpPr>
        <p:spPr>
          <a:xfrm>
            <a:off x="1085851" y="2403474"/>
            <a:ext cx="9776883" cy="321459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err="1">
                <a:latin typeface="Arial" pitchFamily="34" charset="0"/>
                <a:cs typeface="Arial" pitchFamily="34" charset="0"/>
              </a:rPr>
              <a:t>Pháp</a:t>
            </a:r>
            <a:r>
              <a:rPr lang="en-US" sz="4267" dirty="0">
                <a:latin typeface="Arial" pitchFamily="34" charset="0"/>
                <a:cs typeface="Arial" pitchFamily="34" charset="0"/>
              </a:rPr>
              <a:t> </a:t>
            </a:r>
            <a:r>
              <a:rPr lang="en-US" sz="4267" dirty="0" err="1">
                <a:latin typeface="Arial" pitchFamily="34" charset="0"/>
                <a:cs typeface="Arial" pitchFamily="34" charset="0"/>
              </a:rPr>
              <a:t>luật</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r>
              <a:rPr lang="en-US" sz="4267" dirty="0" err="1">
                <a:latin typeface="Arial" pitchFamily="34" charset="0"/>
                <a:cs typeface="Arial" pitchFamily="34" charset="0"/>
              </a:rPr>
              <a:t>bảo</a:t>
            </a:r>
            <a:r>
              <a:rPr lang="en-US" sz="4267" dirty="0">
                <a:latin typeface="Arial" pitchFamily="34" charset="0"/>
                <a:cs typeface="Arial" pitchFamily="34" charset="0"/>
              </a:rPr>
              <a:t> </a:t>
            </a:r>
            <a:r>
              <a:rPr lang="en-US" sz="4267" dirty="0" err="1">
                <a:latin typeface="Arial" pitchFamily="34" charset="0"/>
                <a:cs typeface="Arial" pitchFamily="34" charset="0"/>
              </a:rPr>
              <a:t>đảm</a:t>
            </a:r>
            <a:r>
              <a:rPr lang="en-US" sz="4267" dirty="0">
                <a:latin typeface="Arial" pitchFamily="34" charset="0"/>
                <a:cs typeface="Arial" pitchFamily="34" charset="0"/>
              </a:rPr>
              <a:t> </a:t>
            </a:r>
            <a:r>
              <a:rPr lang="en-US" sz="4267" dirty="0" err="1">
                <a:latin typeface="Arial" pitchFamily="34" charset="0"/>
                <a:cs typeface="Arial" pitchFamily="34" charset="0"/>
              </a:rPr>
              <a:t>tuân</a:t>
            </a:r>
            <a:r>
              <a:rPr lang="en-US" sz="4267" dirty="0">
                <a:latin typeface="Arial" pitchFamily="34" charset="0"/>
                <a:cs typeface="Arial" pitchFamily="34" charset="0"/>
              </a:rPr>
              <a:t> </a:t>
            </a:r>
            <a:r>
              <a:rPr lang="en-US" sz="4267" dirty="0" err="1">
                <a:latin typeface="Arial" pitchFamily="34" charset="0"/>
                <a:cs typeface="Arial" pitchFamily="34" charset="0"/>
              </a:rPr>
              <a:t>thủ</a:t>
            </a:r>
            <a:r>
              <a:rPr lang="en-US" sz="4267" dirty="0">
                <a:latin typeface="Arial" pitchFamily="34" charset="0"/>
                <a:cs typeface="Arial" pitchFamily="34" charset="0"/>
              </a:rPr>
              <a:t> </a:t>
            </a:r>
            <a:r>
              <a:rPr lang="en-US" sz="4267" dirty="0" err="1">
                <a:latin typeface="Arial" pitchFamily="34" charset="0"/>
                <a:cs typeface="Arial" pitchFamily="34" charset="0"/>
              </a:rPr>
              <a:t>những</a:t>
            </a:r>
            <a:r>
              <a:rPr lang="en-US" sz="4267" dirty="0">
                <a:latin typeface="Arial" pitchFamily="34" charset="0"/>
                <a:cs typeface="Arial" pitchFamily="34" charset="0"/>
              </a:rPr>
              <a:t> </a:t>
            </a:r>
            <a:r>
              <a:rPr lang="en-US" sz="4267" dirty="0" err="1">
                <a:latin typeface="Arial" pitchFamily="34" charset="0"/>
                <a:cs typeface="Arial" pitchFamily="34" charset="0"/>
              </a:rPr>
              <a:t>nguyên</a:t>
            </a:r>
            <a:r>
              <a:rPr lang="en-US" sz="4267" dirty="0">
                <a:latin typeface="Arial" pitchFamily="34" charset="0"/>
                <a:cs typeface="Arial" pitchFamily="34" charset="0"/>
              </a:rPr>
              <a:t> </a:t>
            </a:r>
            <a:r>
              <a:rPr lang="en-US" sz="4267" dirty="0" err="1">
                <a:latin typeface="Arial" pitchFamily="34" charset="0"/>
                <a:cs typeface="Arial" pitchFamily="34" charset="0"/>
              </a:rPr>
              <a:t>tắc</a:t>
            </a:r>
            <a:r>
              <a:rPr lang="en-US" sz="4267" dirty="0">
                <a:latin typeface="Arial" pitchFamily="34" charset="0"/>
                <a:cs typeface="Arial" pitchFamily="34" charset="0"/>
              </a:rPr>
              <a:t> </a:t>
            </a:r>
            <a:r>
              <a:rPr lang="en-US" sz="4267" dirty="0" err="1">
                <a:latin typeface="Arial" pitchFamily="34" charset="0"/>
                <a:cs typeface="Arial" pitchFamily="34" charset="0"/>
              </a:rPr>
              <a:t>sau</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23493581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6057" y="741280"/>
            <a:ext cx="11879887" cy="1626337"/>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733" b="1" i="1" dirty="0">
                <a:latin typeface="Arial" pitchFamily="34" charset="0"/>
                <a:cs typeface="Arial" pitchFamily="34" charset="0"/>
              </a:rPr>
              <a:t>4.2.1</a:t>
            </a:r>
            <a:r>
              <a:rPr lang="en-US" sz="3733" b="1" i="1" dirty="0">
                <a:latin typeface="Arial" pitchFamily="34" charset="0"/>
                <a:cs typeface="Arial" pitchFamily="34" charset="0"/>
              </a:rPr>
              <a:t>. </a:t>
            </a:r>
            <a:r>
              <a:rPr lang="en-US" sz="3733" b="1" i="1" dirty="0" err="1">
                <a:latin typeface="Arial" pitchFamily="34" charset="0"/>
                <a:cs typeface="Arial" pitchFamily="34" charset="0"/>
              </a:rPr>
              <a:t>Pháp</a:t>
            </a:r>
            <a:r>
              <a:rPr lang="en-US" sz="3733" b="1" i="1" dirty="0">
                <a:latin typeface="Arial" pitchFamily="34" charset="0"/>
                <a:cs typeface="Arial" pitchFamily="34" charset="0"/>
              </a:rPr>
              <a:t> </a:t>
            </a:r>
            <a:r>
              <a:rPr lang="en-US" sz="3733" b="1" i="1" dirty="0" err="1">
                <a:latin typeface="Arial" pitchFamily="34" charset="0"/>
                <a:cs typeface="Arial" pitchFamily="34" charset="0"/>
              </a:rPr>
              <a:t>luật</a:t>
            </a:r>
            <a:r>
              <a:rPr lang="en-US" sz="3733" b="1" i="1" dirty="0">
                <a:latin typeface="Arial" pitchFamily="34" charset="0"/>
                <a:cs typeface="Arial" pitchFamily="34" charset="0"/>
              </a:rPr>
              <a:t> </a:t>
            </a:r>
            <a:r>
              <a:rPr lang="en-US" sz="3733" b="1" i="1" dirty="0" err="1">
                <a:latin typeface="Arial" pitchFamily="34" charset="0"/>
                <a:cs typeface="Arial" pitchFamily="34" charset="0"/>
              </a:rPr>
              <a:t>lao</a:t>
            </a:r>
            <a:r>
              <a:rPr lang="en-US" sz="3733" b="1" i="1" dirty="0">
                <a:latin typeface="Arial" pitchFamily="34" charset="0"/>
                <a:cs typeface="Arial" pitchFamily="34" charset="0"/>
              </a:rPr>
              <a:t> </a:t>
            </a:r>
            <a:r>
              <a:rPr lang="en-US" sz="3733" b="1" i="1" dirty="0" err="1">
                <a:latin typeface="Arial" pitchFamily="34" charset="0"/>
                <a:cs typeface="Arial" pitchFamily="34" charset="0"/>
              </a:rPr>
              <a:t>động</a:t>
            </a:r>
            <a:r>
              <a:rPr lang="en-US" sz="3733" b="1" i="1" dirty="0">
                <a:latin typeface="Arial" pitchFamily="34" charset="0"/>
                <a:cs typeface="Arial" pitchFamily="34" charset="0"/>
              </a:rPr>
              <a:t> </a:t>
            </a:r>
            <a:r>
              <a:rPr lang="en-US" sz="3733" b="1" i="1" dirty="0" err="1">
                <a:latin typeface="Arial" pitchFamily="34" charset="0"/>
                <a:cs typeface="Arial" pitchFamily="34" charset="0"/>
              </a:rPr>
              <a:t>bảo</a:t>
            </a:r>
            <a:r>
              <a:rPr lang="en-US" sz="3733" b="1" i="1" dirty="0">
                <a:latin typeface="Arial" pitchFamily="34" charset="0"/>
                <a:cs typeface="Arial" pitchFamily="34" charset="0"/>
              </a:rPr>
              <a:t> </a:t>
            </a:r>
            <a:r>
              <a:rPr lang="en-US" sz="3733" b="1" i="1" dirty="0" err="1">
                <a:latin typeface="Arial" pitchFamily="34" charset="0"/>
                <a:cs typeface="Arial" pitchFamily="34" charset="0"/>
              </a:rPr>
              <a:t>vệ</a:t>
            </a:r>
            <a:r>
              <a:rPr lang="en-US" sz="3733" b="1" i="1" dirty="0">
                <a:latin typeface="Arial" pitchFamily="34" charset="0"/>
                <a:cs typeface="Arial" pitchFamily="34" charset="0"/>
              </a:rPr>
              <a:t> </a:t>
            </a:r>
            <a:r>
              <a:rPr lang="en-US" sz="3733" b="1" i="1" dirty="0" err="1">
                <a:latin typeface="Arial" pitchFamily="34" charset="0"/>
                <a:cs typeface="Arial" pitchFamily="34" charset="0"/>
              </a:rPr>
              <a:t>quyền</a:t>
            </a:r>
            <a:r>
              <a:rPr lang="en-US" sz="3733" b="1" i="1" dirty="0">
                <a:latin typeface="Arial" pitchFamily="34" charset="0"/>
                <a:cs typeface="Arial" pitchFamily="34" charset="0"/>
              </a:rPr>
              <a:t> </a:t>
            </a:r>
            <a:r>
              <a:rPr lang="en-US" sz="3733" b="1" i="1" dirty="0" err="1">
                <a:latin typeface="Arial" pitchFamily="34" charset="0"/>
                <a:cs typeface="Arial" pitchFamily="34" charset="0"/>
              </a:rPr>
              <a:t>và</a:t>
            </a:r>
            <a:r>
              <a:rPr lang="en-US" sz="3733" b="1" i="1" dirty="0">
                <a:latin typeface="Arial" pitchFamily="34" charset="0"/>
                <a:cs typeface="Arial" pitchFamily="34" charset="0"/>
              </a:rPr>
              <a:t> </a:t>
            </a:r>
            <a:r>
              <a:rPr lang="en-US" sz="3733" b="1" i="1" dirty="0" err="1">
                <a:latin typeface="Arial" pitchFamily="34" charset="0"/>
                <a:cs typeface="Arial" pitchFamily="34" charset="0"/>
              </a:rPr>
              <a:t>lợi</a:t>
            </a:r>
            <a:r>
              <a:rPr lang="en-US" sz="3733" b="1" i="1" dirty="0">
                <a:latin typeface="Arial" pitchFamily="34" charset="0"/>
                <a:cs typeface="Arial" pitchFamily="34" charset="0"/>
              </a:rPr>
              <a:t> </a:t>
            </a:r>
            <a:r>
              <a:rPr lang="en-US" sz="3733" b="1" i="1" dirty="0" err="1">
                <a:latin typeface="Arial" pitchFamily="34" charset="0"/>
                <a:cs typeface="Arial" pitchFamily="34" charset="0"/>
              </a:rPr>
              <a:t>ích</a:t>
            </a:r>
            <a:r>
              <a:rPr lang="en-US" sz="3733" b="1" i="1" dirty="0">
                <a:latin typeface="Arial" pitchFamily="34" charset="0"/>
                <a:cs typeface="Arial" pitchFamily="34" charset="0"/>
              </a:rPr>
              <a:t> </a:t>
            </a:r>
            <a:r>
              <a:rPr lang="en-US" sz="3733" b="1" i="1" dirty="0" err="1">
                <a:latin typeface="Arial" pitchFamily="34" charset="0"/>
                <a:cs typeface="Arial" pitchFamily="34" charset="0"/>
              </a:rPr>
              <a:t>hợp</a:t>
            </a:r>
            <a:r>
              <a:rPr lang="en-US" sz="3733" b="1" i="1" dirty="0">
                <a:latin typeface="Arial" pitchFamily="34" charset="0"/>
                <a:cs typeface="Arial" pitchFamily="34" charset="0"/>
              </a:rPr>
              <a:t> </a:t>
            </a:r>
            <a:r>
              <a:rPr lang="en-US" sz="3733" b="1" i="1" dirty="0" err="1">
                <a:latin typeface="Arial" pitchFamily="34" charset="0"/>
                <a:cs typeface="Arial" pitchFamily="34" charset="0"/>
              </a:rPr>
              <a:t>pháp</a:t>
            </a:r>
            <a:r>
              <a:rPr lang="en-US" sz="3733" b="1" i="1" dirty="0">
                <a:latin typeface="Arial" pitchFamily="34" charset="0"/>
                <a:cs typeface="Arial" pitchFamily="34" charset="0"/>
              </a:rPr>
              <a:t> </a:t>
            </a:r>
            <a:r>
              <a:rPr lang="en-US" sz="3733" b="1" i="1" dirty="0" err="1">
                <a:latin typeface="Arial" pitchFamily="34" charset="0"/>
                <a:cs typeface="Arial" pitchFamily="34" charset="0"/>
              </a:rPr>
              <a:t>của</a:t>
            </a:r>
            <a:r>
              <a:rPr lang="en-US" sz="3733" b="1" i="1" dirty="0">
                <a:latin typeface="Arial" pitchFamily="34" charset="0"/>
                <a:cs typeface="Arial" pitchFamily="34" charset="0"/>
              </a:rPr>
              <a:t> </a:t>
            </a:r>
            <a:r>
              <a:rPr lang="en-US" sz="3733" b="1" i="1" dirty="0" err="1">
                <a:latin typeface="Arial" pitchFamily="34" charset="0"/>
                <a:cs typeface="Arial" pitchFamily="34" charset="0"/>
              </a:rPr>
              <a:t>các</a:t>
            </a:r>
            <a:r>
              <a:rPr lang="en-US" sz="3733" b="1" i="1" dirty="0">
                <a:latin typeface="Arial" pitchFamily="34" charset="0"/>
                <a:cs typeface="Arial" pitchFamily="34" charset="0"/>
              </a:rPr>
              <a:t> </a:t>
            </a:r>
            <a:r>
              <a:rPr lang="en-US" sz="3733" b="1" i="1" dirty="0" err="1">
                <a:latin typeface="Arial" pitchFamily="34" charset="0"/>
                <a:cs typeface="Arial" pitchFamily="34" charset="0"/>
              </a:rPr>
              <a:t>chủ</a:t>
            </a:r>
            <a:r>
              <a:rPr lang="en-US" sz="3733" b="1" i="1" dirty="0">
                <a:latin typeface="Arial" pitchFamily="34" charset="0"/>
                <a:cs typeface="Arial" pitchFamily="34" charset="0"/>
              </a:rPr>
              <a:t> </a:t>
            </a:r>
            <a:r>
              <a:rPr lang="en-US" sz="3733" b="1" i="1" dirty="0" err="1">
                <a:latin typeface="Arial" pitchFamily="34" charset="0"/>
                <a:cs typeface="Arial" pitchFamily="34" charset="0"/>
              </a:rPr>
              <a:t>thể</a:t>
            </a:r>
            <a:r>
              <a:rPr lang="en-US" sz="3733" b="1" i="1" dirty="0">
                <a:latin typeface="Arial" pitchFamily="34" charset="0"/>
                <a:cs typeface="Arial" pitchFamily="34" charset="0"/>
              </a:rPr>
              <a:t> </a:t>
            </a:r>
            <a:r>
              <a:rPr lang="en-US" sz="3733" b="1" i="1" dirty="0" err="1">
                <a:latin typeface="Arial" pitchFamily="34" charset="0"/>
                <a:cs typeface="Arial" pitchFamily="34" charset="0"/>
              </a:rPr>
              <a:t>quan</a:t>
            </a:r>
            <a:r>
              <a:rPr lang="en-US" sz="3733" b="1" i="1" dirty="0">
                <a:latin typeface="Arial" pitchFamily="34" charset="0"/>
                <a:cs typeface="Arial" pitchFamily="34" charset="0"/>
              </a:rPr>
              <a:t> </a:t>
            </a:r>
            <a:r>
              <a:rPr lang="en-US" sz="3733" b="1" i="1" dirty="0" err="1">
                <a:latin typeface="Arial" pitchFamily="34" charset="0"/>
                <a:cs typeface="Arial" pitchFamily="34" charset="0"/>
              </a:rPr>
              <a:t>hệ</a:t>
            </a:r>
            <a:r>
              <a:rPr lang="en-US" sz="3733" b="1" i="1" dirty="0">
                <a:latin typeface="Arial" pitchFamily="34" charset="0"/>
                <a:cs typeface="Arial" pitchFamily="34" charset="0"/>
              </a:rPr>
              <a:t> </a:t>
            </a:r>
            <a:r>
              <a:rPr lang="en-US" sz="3733" b="1" i="1" dirty="0" err="1">
                <a:latin typeface="Arial" pitchFamily="34" charset="0"/>
                <a:cs typeface="Arial" pitchFamily="34" charset="0"/>
              </a:rPr>
              <a:t>pháp</a:t>
            </a:r>
            <a:r>
              <a:rPr lang="en-US" sz="3733" b="1" i="1" dirty="0">
                <a:latin typeface="Arial" pitchFamily="34" charset="0"/>
                <a:cs typeface="Arial" pitchFamily="34" charset="0"/>
              </a:rPr>
              <a:t> </a:t>
            </a:r>
            <a:r>
              <a:rPr lang="en-US" sz="3733" b="1" i="1" dirty="0" err="1">
                <a:latin typeface="Arial" pitchFamily="34" charset="0"/>
                <a:cs typeface="Arial" pitchFamily="34" charset="0"/>
              </a:rPr>
              <a:t>luật</a:t>
            </a:r>
            <a:r>
              <a:rPr lang="en-US" sz="3733" b="1" i="1" dirty="0">
                <a:latin typeface="Arial" pitchFamily="34" charset="0"/>
                <a:cs typeface="Arial" pitchFamily="34" charset="0"/>
              </a:rPr>
              <a:t> Lao </a:t>
            </a:r>
            <a:r>
              <a:rPr lang="en-US" sz="3733" b="1" i="1" dirty="0" err="1">
                <a:latin typeface="Arial" pitchFamily="34" charset="0"/>
                <a:cs typeface="Arial" pitchFamily="34" charset="0"/>
              </a:rPr>
              <a:t>động</a:t>
            </a:r>
            <a:endParaRPr lang="en-US" sz="3733" dirty="0">
              <a:latin typeface="Arial" pitchFamily="34" charset="0"/>
              <a:cs typeface="Arial" pitchFamily="34" charset="0"/>
            </a:endParaRPr>
          </a:p>
        </p:txBody>
      </p:sp>
      <p:sp>
        <p:nvSpPr>
          <p:cNvPr id="8" name="Rounded Rectangle 7"/>
          <p:cNvSpPr/>
          <p:nvPr/>
        </p:nvSpPr>
        <p:spPr>
          <a:xfrm>
            <a:off x="156057" y="2485704"/>
            <a:ext cx="11879887" cy="3765873"/>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dirty="0">
                <a:latin typeface="Arial" pitchFamily="34" charset="0"/>
                <a:cs typeface="Arial" pitchFamily="34" charset="0"/>
              </a:rPr>
              <a:t>+ </a:t>
            </a:r>
            <a:r>
              <a:rPr lang="en-US" sz="3733" b="1" dirty="0" err="1">
                <a:latin typeface="Arial" pitchFamily="34" charset="0"/>
                <a:cs typeface="Arial" pitchFamily="34" charset="0"/>
              </a:rPr>
              <a:t>Đối</a:t>
            </a:r>
            <a:r>
              <a:rPr lang="en-US" sz="3733" b="1" dirty="0">
                <a:latin typeface="Arial" pitchFamily="34" charset="0"/>
                <a:cs typeface="Arial" pitchFamily="34" charset="0"/>
              </a:rPr>
              <a:t> </a:t>
            </a:r>
            <a:r>
              <a:rPr lang="en-US" sz="3733" b="1" dirty="0" err="1">
                <a:latin typeface="Arial" pitchFamily="34" charset="0"/>
                <a:cs typeface="Arial" pitchFamily="34" charset="0"/>
              </a:rPr>
              <a:t>với</a:t>
            </a:r>
            <a:r>
              <a:rPr lang="en-US" sz="3733" b="1" dirty="0">
                <a:latin typeface="Arial" pitchFamily="34" charset="0"/>
                <a:cs typeface="Arial" pitchFamily="34" charset="0"/>
              </a:rPr>
              <a:t> </a:t>
            </a:r>
            <a:r>
              <a:rPr lang="en-US" sz="3733" b="1" dirty="0" err="1">
                <a:latin typeface="Arial" pitchFamily="34" charset="0"/>
                <a:cs typeface="Arial" pitchFamily="34" charset="0"/>
              </a:rPr>
              <a:t>người</a:t>
            </a:r>
            <a:r>
              <a:rPr lang="en-US" sz="3733" b="1" dirty="0">
                <a:latin typeface="Arial" pitchFamily="34" charset="0"/>
                <a:cs typeface="Arial" pitchFamily="34" charset="0"/>
              </a:rPr>
              <a:t> </a:t>
            </a:r>
            <a:r>
              <a:rPr lang="en-US" sz="3733" b="1" dirty="0" err="1">
                <a:latin typeface="Arial" pitchFamily="34" charset="0"/>
                <a:cs typeface="Arial" pitchFamily="34" charset="0"/>
              </a:rPr>
              <a:t>lao</a:t>
            </a:r>
            <a:r>
              <a:rPr lang="en-US" sz="3733" b="1" dirty="0">
                <a:latin typeface="Arial" pitchFamily="34" charset="0"/>
                <a:cs typeface="Arial" pitchFamily="34" charset="0"/>
              </a:rPr>
              <a:t> </a:t>
            </a:r>
            <a:r>
              <a:rPr lang="en-US" sz="3733" b="1" dirty="0" err="1">
                <a:latin typeface="Arial" pitchFamily="34" charset="0"/>
                <a:cs typeface="Arial" pitchFamily="34" charset="0"/>
              </a:rPr>
              <a:t>động</a:t>
            </a:r>
            <a:r>
              <a:rPr lang="en-US" sz="3733" b="1" dirty="0">
                <a:latin typeface="Arial" pitchFamily="34" charset="0"/>
                <a:cs typeface="Arial" pitchFamily="34" charset="0"/>
              </a:rPr>
              <a:t>:</a:t>
            </a:r>
            <a:r>
              <a:rPr lang="en-US" sz="3733" dirty="0">
                <a:latin typeface="Arial" pitchFamily="34" charset="0"/>
                <a:cs typeface="Arial" pitchFamily="34" charset="0"/>
              </a:rPr>
              <a:t> </a:t>
            </a:r>
          </a:p>
          <a:p>
            <a:pPr marL="609585" indent="-609585">
              <a:buFontTx/>
              <a:buChar char="-"/>
              <a:defRPr/>
            </a:pPr>
            <a:r>
              <a:rPr lang="en-US" sz="3733" dirty="0" err="1">
                <a:latin typeface="Arial" pitchFamily="34" charset="0"/>
                <a:cs typeface="Arial" pitchFamily="34" charset="0"/>
              </a:rPr>
              <a:t>Người</a:t>
            </a:r>
            <a:r>
              <a:rPr lang="en-US" sz="3733" dirty="0">
                <a:latin typeface="Arial" pitchFamily="34" charset="0"/>
                <a:cs typeface="Arial" pitchFamily="34" charset="0"/>
              </a:rPr>
              <a:t> LĐ </a:t>
            </a:r>
            <a:r>
              <a:rPr lang="en-US" sz="3733" dirty="0" err="1">
                <a:latin typeface="Arial" pitchFamily="34" charset="0"/>
                <a:cs typeface="Arial" pitchFamily="34" charset="0"/>
              </a:rPr>
              <a:t>luôn</a:t>
            </a:r>
            <a:r>
              <a:rPr lang="en-US" sz="3733" dirty="0">
                <a:latin typeface="Arial" pitchFamily="34" charset="0"/>
                <a:cs typeface="Arial" pitchFamily="34" charset="0"/>
              </a:rPr>
              <a:t> </a:t>
            </a:r>
            <a:r>
              <a:rPr lang="en-US" sz="3733" dirty="0" err="1">
                <a:latin typeface="Arial" pitchFamily="34" charset="0"/>
                <a:cs typeface="Arial" pitchFamily="34" charset="0"/>
              </a:rPr>
              <a:t>không</a:t>
            </a:r>
            <a:r>
              <a:rPr lang="en-US" sz="3733" dirty="0">
                <a:latin typeface="Arial" pitchFamily="34" charset="0"/>
                <a:cs typeface="Arial" pitchFamily="34" charset="0"/>
              </a:rPr>
              <a:t> </a:t>
            </a:r>
            <a:r>
              <a:rPr lang="en-US" sz="3733" dirty="0" err="1">
                <a:latin typeface="Arial" pitchFamily="34" charset="0"/>
                <a:cs typeface="Arial" pitchFamily="34" charset="0"/>
              </a:rPr>
              <a:t>được</a:t>
            </a:r>
            <a:r>
              <a:rPr lang="en-US" sz="3733" dirty="0">
                <a:latin typeface="Arial" pitchFamily="34" charset="0"/>
                <a:cs typeface="Arial" pitchFamily="34" charset="0"/>
              </a:rPr>
              <a:t> </a:t>
            </a:r>
            <a:r>
              <a:rPr lang="en-US" sz="3733" dirty="0" err="1">
                <a:latin typeface="Arial" pitchFamily="34" charset="0"/>
                <a:cs typeface="Arial" pitchFamily="34" charset="0"/>
              </a:rPr>
              <a:t>bình</a:t>
            </a:r>
            <a:r>
              <a:rPr lang="en-US" sz="3733" dirty="0">
                <a:latin typeface="Arial" pitchFamily="34" charset="0"/>
                <a:cs typeface="Arial" pitchFamily="34" charset="0"/>
              </a:rPr>
              <a:t> </a:t>
            </a:r>
            <a:r>
              <a:rPr lang="en-US" sz="3733" dirty="0" err="1">
                <a:latin typeface="Arial" pitchFamily="34" charset="0"/>
                <a:cs typeface="Arial" pitchFamily="34" charset="0"/>
              </a:rPr>
              <a:t>đẳng</a:t>
            </a:r>
            <a:r>
              <a:rPr lang="en-US" sz="3733" dirty="0">
                <a:latin typeface="Arial" pitchFamily="34" charset="0"/>
                <a:cs typeface="Arial" pitchFamily="34" charset="0"/>
              </a:rPr>
              <a:t> </a:t>
            </a:r>
            <a:r>
              <a:rPr lang="en-US" sz="3733" dirty="0" err="1">
                <a:latin typeface="Arial" pitchFamily="34" charset="0"/>
                <a:cs typeface="Arial" pitchFamily="34" charset="0"/>
              </a:rPr>
              <a:t>với</a:t>
            </a:r>
            <a:r>
              <a:rPr lang="en-US" sz="3733" dirty="0">
                <a:latin typeface="Arial" pitchFamily="34" charset="0"/>
                <a:cs typeface="Arial" pitchFamily="34" charset="0"/>
              </a:rPr>
              <a:t> NSD LĐ. </a:t>
            </a:r>
          </a:p>
          <a:p>
            <a:pPr marL="609585" indent="-609585">
              <a:buFontTx/>
              <a:buChar char="-"/>
              <a:defRPr/>
            </a:pPr>
            <a:r>
              <a:rPr lang="en-US" sz="3733" dirty="0">
                <a:latin typeface="Arial" pitchFamily="34" charset="0"/>
                <a:cs typeface="Arial" pitchFamily="34" charset="0"/>
              </a:rPr>
              <a:t>NLĐ </a:t>
            </a:r>
            <a:r>
              <a:rPr lang="en-US" sz="3733" dirty="0" err="1">
                <a:latin typeface="Arial" pitchFamily="34" charset="0"/>
                <a:cs typeface="Arial" pitchFamily="34" charset="0"/>
              </a:rPr>
              <a:t>thường</a:t>
            </a:r>
            <a:r>
              <a:rPr lang="en-US" sz="3733" dirty="0">
                <a:latin typeface="Arial" pitchFamily="34" charset="0"/>
                <a:cs typeface="Arial" pitchFamily="34" charset="0"/>
              </a:rPr>
              <a:t> </a:t>
            </a:r>
            <a:r>
              <a:rPr lang="en-US" sz="3733" dirty="0" err="1">
                <a:latin typeface="Arial" pitchFamily="34" charset="0"/>
                <a:cs typeface="Arial" pitchFamily="34" charset="0"/>
              </a:rPr>
              <a:t>rơi</a:t>
            </a:r>
            <a:r>
              <a:rPr lang="en-US" sz="3733" dirty="0">
                <a:latin typeface="Arial" pitchFamily="34" charset="0"/>
                <a:cs typeface="Arial" pitchFamily="34" charset="0"/>
              </a:rPr>
              <a:t> </a:t>
            </a:r>
            <a:r>
              <a:rPr lang="en-US" sz="3733" dirty="0" err="1">
                <a:latin typeface="Arial" pitchFamily="34" charset="0"/>
                <a:cs typeface="Arial" pitchFamily="34" charset="0"/>
              </a:rPr>
              <a:t>vào</a:t>
            </a:r>
            <a:r>
              <a:rPr lang="en-US" sz="3733" dirty="0">
                <a:latin typeface="Arial" pitchFamily="34" charset="0"/>
                <a:cs typeface="Arial" pitchFamily="34" charset="0"/>
              </a:rPr>
              <a:t> </a:t>
            </a:r>
            <a:r>
              <a:rPr lang="en-US" sz="3733" dirty="0" err="1">
                <a:latin typeface="Arial" pitchFamily="34" charset="0"/>
                <a:cs typeface="Arial" pitchFamily="34" charset="0"/>
              </a:rPr>
              <a:t>thế</a:t>
            </a:r>
            <a:r>
              <a:rPr lang="en-US" sz="3733" dirty="0">
                <a:latin typeface="Arial" pitchFamily="34" charset="0"/>
                <a:cs typeface="Arial" pitchFamily="34" charset="0"/>
              </a:rPr>
              <a:t> </a:t>
            </a:r>
            <a:r>
              <a:rPr lang="en-US" sz="3733" dirty="0" err="1">
                <a:latin typeface="Arial" pitchFamily="34" charset="0"/>
                <a:cs typeface="Arial" pitchFamily="34" charset="0"/>
              </a:rPr>
              <a:t>yếu</a:t>
            </a:r>
            <a:r>
              <a:rPr lang="en-US" sz="3733" dirty="0">
                <a:latin typeface="Arial" pitchFamily="34" charset="0"/>
                <a:cs typeface="Arial" pitchFamily="34" charset="0"/>
              </a:rPr>
              <a:t>,</a:t>
            </a:r>
          </a:p>
          <a:p>
            <a:pPr marL="609585" indent="-609585">
              <a:buFontTx/>
              <a:buChar char="-"/>
              <a:defRPr/>
            </a:pPr>
            <a:r>
              <a:rPr lang="en-US" sz="3733" dirty="0" err="1">
                <a:latin typeface="Arial" pitchFamily="34" charset="0"/>
                <a:cs typeface="Arial" pitchFamily="34" charset="0"/>
              </a:rPr>
              <a:t>Đặc</a:t>
            </a:r>
            <a:r>
              <a:rPr lang="en-US" sz="3733" dirty="0">
                <a:latin typeface="Arial" pitchFamily="34" charset="0"/>
                <a:cs typeface="Arial" pitchFamily="34" charset="0"/>
              </a:rPr>
              <a:t> </a:t>
            </a:r>
            <a:r>
              <a:rPr lang="en-US" sz="3733" dirty="0" err="1">
                <a:latin typeface="Arial" pitchFamily="34" charset="0"/>
                <a:cs typeface="Arial" pitchFamily="34" charset="0"/>
              </a:rPr>
              <a:t>biệt</a:t>
            </a:r>
            <a:r>
              <a:rPr lang="en-US" sz="3733" dirty="0">
                <a:latin typeface="Arial" pitchFamily="34" charset="0"/>
                <a:cs typeface="Arial" pitchFamily="34" charset="0"/>
              </a:rPr>
              <a:t> </a:t>
            </a:r>
            <a:r>
              <a:rPr lang="en-US" sz="3733" dirty="0" err="1">
                <a:latin typeface="Arial" pitchFamily="34" charset="0"/>
                <a:cs typeface="Arial" pitchFamily="34" charset="0"/>
              </a:rPr>
              <a:t>trong</a:t>
            </a:r>
            <a:r>
              <a:rPr lang="en-US" sz="3733" dirty="0">
                <a:latin typeface="Arial" pitchFamily="34" charset="0"/>
                <a:cs typeface="Arial" pitchFamily="34" charset="0"/>
              </a:rPr>
              <a:t> ĐK KT </a:t>
            </a:r>
            <a:r>
              <a:rPr lang="en-US" sz="3733" dirty="0" err="1">
                <a:latin typeface="Arial" pitchFamily="34" charset="0"/>
                <a:cs typeface="Arial" pitchFamily="34" charset="0"/>
              </a:rPr>
              <a:t>thị</a:t>
            </a:r>
            <a:r>
              <a:rPr lang="en-US" sz="3733" dirty="0">
                <a:latin typeface="Arial" pitchFamily="34" charset="0"/>
                <a:cs typeface="Arial" pitchFamily="34" charset="0"/>
              </a:rPr>
              <a:t> </a:t>
            </a:r>
            <a:r>
              <a:rPr lang="en-US" sz="3733" dirty="0" err="1">
                <a:latin typeface="Arial" pitchFamily="34" charset="0"/>
                <a:cs typeface="Arial" pitchFamily="34" charset="0"/>
              </a:rPr>
              <a:t>trường</a:t>
            </a:r>
            <a:r>
              <a:rPr lang="en-US" sz="3733" dirty="0">
                <a:latin typeface="Arial" pitchFamily="34" charset="0"/>
                <a:cs typeface="Arial" pitchFamily="34" charset="0"/>
              </a:rPr>
              <a:t> </a:t>
            </a:r>
            <a:r>
              <a:rPr lang="en-US" sz="3733" dirty="0" err="1">
                <a:latin typeface="Arial" pitchFamily="34" charset="0"/>
                <a:cs typeface="Arial" pitchFamily="34" charset="0"/>
              </a:rPr>
              <a:t>hiện</a:t>
            </a:r>
            <a:r>
              <a:rPr lang="en-US" sz="3733" dirty="0">
                <a:latin typeface="Arial" pitchFamily="34" charset="0"/>
                <a:cs typeface="Arial" pitchFamily="34" charset="0"/>
              </a:rPr>
              <a:t> nay, </a:t>
            </a:r>
            <a:r>
              <a:rPr lang="en-US" sz="3733" dirty="0" err="1">
                <a:latin typeface="Arial" pitchFamily="34" charset="0"/>
                <a:cs typeface="Arial" pitchFamily="34" charset="0"/>
              </a:rPr>
              <a:t>cung</a:t>
            </a:r>
            <a:r>
              <a:rPr lang="en-US" sz="3733" dirty="0">
                <a:latin typeface="Arial" pitchFamily="34" charset="0"/>
                <a:cs typeface="Arial" pitchFamily="34" charset="0"/>
              </a:rPr>
              <a:t> </a:t>
            </a:r>
            <a:r>
              <a:rPr lang="en-US" sz="3733" dirty="0" err="1">
                <a:latin typeface="Arial" pitchFamily="34" charset="0"/>
                <a:cs typeface="Arial" pitchFamily="34" charset="0"/>
              </a:rPr>
              <a:t>nhiều</a:t>
            </a:r>
            <a:r>
              <a:rPr lang="en-US" sz="3733" dirty="0">
                <a:latin typeface="Arial" pitchFamily="34" charset="0"/>
                <a:cs typeface="Arial" pitchFamily="34" charset="0"/>
              </a:rPr>
              <a:t> </a:t>
            </a:r>
            <a:r>
              <a:rPr lang="en-US" sz="3733" dirty="0" err="1">
                <a:latin typeface="Arial" pitchFamily="34" charset="0"/>
                <a:cs typeface="Arial" pitchFamily="34" charset="0"/>
              </a:rPr>
              <a:t>hơn</a:t>
            </a:r>
            <a:r>
              <a:rPr lang="en-US" sz="3733" dirty="0">
                <a:latin typeface="Arial" pitchFamily="34" charset="0"/>
                <a:cs typeface="Arial" pitchFamily="34" charset="0"/>
              </a:rPr>
              <a:t> </a:t>
            </a:r>
            <a:r>
              <a:rPr lang="en-US" sz="3733" dirty="0" err="1">
                <a:latin typeface="Arial" pitchFamily="34" charset="0"/>
                <a:cs typeface="Arial" pitchFamily="34" charset="0"/>
              </a:rPr>
              <a:t>cầu</a:t>
            </a:r>
            <a:r>
              <a:rPr lang="en-US" sz="3733" dirty="0">
                <a:latin typeface="Arial" pitchFamily="34" charset="0"/>
                <a:cs typeface="Arial" pitchFamily="34" charset="0"/>
              </a:rPr>
              <a:t> </a:t>
            </a:r>
            <a:r>
              <a:rPr lang="en-US" sz="3733" dirty="0" err="1">
                <a:latin typeface="Arial" pitchFamily="34" charset="0"/>
                <a:cs typeface="Arial" pitchFamily="34" charset="0"/>
              </a:rPr>
              <a:t>về</a:t>
            </a:r>
            <a:r>
              <a:rPr lang="en-US" sz="3733" dirty="0">
                <a:latin typeface="Arial" pitchFamily="34" charset="0"/>
                <a:cs typeface="Arial" pitchFamily="34" charset="0"/>
              </a:rPr>
              <a:t> </a:t>
            </a:r>
            <a:r>
              <a:rPr lang="en-US" sz="3733" dirty="0" err="1">
                <a:latin typeface="Arial" pitchFamily="34" charset="0"/>
                <a:cs typeface="Arial" pitchFamily="34" charset="0"/>
              </a:rPr>
              <a:t>lao</a:t>
            </a:r>
            <a:r>
              <a:rPr lang="en-US" sz="3733" dirty="0">
                <a:latin typeface="Arial" pitchFamily="34" charset="0"/>
                <a:cs typeface="Arial" pitchFamily="34" charset="0"/>
              </a:rPr>
              <a:t> </a:t>
            </a:r>
            <a:r>
              <a:rPr lang="en-US" sz="3733" dirty="0" err="1">
                <a:latin typeface="Arial" pitchFamily="34" charset="0"/>
                <a:cs typeface="Arial" pitchFamily="34" charset="0"/>
              </a:rPr>
              <a:t>động</a:t>
            </a:r>
            <a:endParaRPr lang="en-US" sz="3733" dirty="0">
              <a:latin typeface="Arial" pitchFamily="34" charset="0"/>
              <a:cs typeface="Arial" pitchFamily="34" charset="0"/>
            </a:endParaRPr>
          </a:p>
        </p:txBody>
      </p:sp>
    </p:spTree>
    <p:extLst>
      <p:ext uri="{BB962C8B-B14F-4D97-AF65-F5344CB8AC3E}">
        <p14:creationId xmlns:p14="http://schemas.microsoft.com/office/powerpoint/2010/main" val="35498507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5072" y="809552"/>
            <a:ext cx="11821363" cy="1675105"/>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733" b="1" i="1" dirty="0">
                <a:latin typeface="Arial" pitchFamily="34" charset="0"/>
                <a:cs typeface="Arial" pitchFamily="34" charset="0"/>
              </a:rPr>
              <a:t>4.2.1</a:t>
            </a:r>
            <a:r>
              <a:rPr lang="en-US" sz="3733" b="1" i="1" dirty="0">
                <a:latin typeface="Arial" pitchFamily="34" charset="0"/>
                <a:cs typeface="Arial" pitchFamily="34" charset="0"/>
              </a:rPr>
              <a:t>. </a:t>
            </a:r>
            <a:r>
              <a:rPr lang="en-US" sz="3733" b="1" i="1" dirty="0" err="1">
                <a:latin typeface="Arial" pitchFamily="34" charset="0"/>
                <a:cs typeface="Arial" pitchFamily="34" charset="0"/>
              </a:rPr>
              <a:t>Pháp</a:t>
            </a:r>
            <a:r>
              <a:rPr lang="en-US" sz="3733" b="1" i="1" dirty="0">
                <a:latin typeface="Arial" pitchFamily="34" charset="0"/>
                <a:cs typeface="Arial" pitchFamily="34" charset="0"/>
              </a:rPr>
              <a:t> </a:t>
            </a:r>
            <a:r>
              <a:rPr lang="en-US" sz="3733" b="1" i="1" dirty="0" err="1">
                <a:latin typeface="Arial" pitchFamily="34" charset="0"/>
                <a:cs typeface="Arial" pitchFamily="34" charset="0"/>
              </a:rPr>
              <a:t>luật</a:t>
            </a:r>
            <a:r>
              <a:rPr lang="en-US" sz="3733" b="1" i="1" dirty="0">
                <a:latin typeface="Arial" pitchFamily="34" charset="0"/>
                <a:cs typeface="Arial" pitchFamily="34" charset="0"/>
              </a:rPr>
              <a:t> </a:t>
            </a:r>
            <a:r>
              <a:rPr lang="en-US" sz="3733" b="1" i="1" dirty="0" err="1">
                <a:latin typeface="Arial" pitchFamily="34" charset="0"/>
                <a:cs typeface="Arial" pitchFamily="34" charset="0"/>
              </a:rPr>
              <a:t>lao</a:t>
            </a:r>
            <a:r>
              <a:rPr lang="en-US" sz="3733" b="1" i="1" dirty="0">
                <a:latin typeface="Arial" pitchFamily="34" charset="0"/>
                <a:cs typeface="Arial" pitchFamily="34" charset="0"/>
              </a:rPr>
              <a:t> </a:t>
            </a:r>
            <a:r>
              <a:rPr lang="en-US" sz="3733" b="1" i="1" dirty="0" err="1">
                <a:latin typeface="Arial" pitchFamily="34" charset="0"/>
                <a:cs typeface="Arial" pitchFamily="34" charset="0"/>
              </a:rPr>
              <a:t>động</a:t>
            </a:r>
            <a:r>
              <a:rPr lang="en-US" sz="3733" b="1" i="1" dirty="0">
                <a:latin typeface="Arial" pitchFamily="34" charset="0"/>
                <a:cs typeface="Arial" pitchFamily="34" charset="0"/>
              </a:rPr>
              <a:t> </a:t>
            </a:r>
            <a:r>
              <a:rPr lang="en-US" sz="3733" b="1" i="1" dirty="0" err="1">
                <a:latin typeface="Arial" pitchFamily="34" charset="0"/>
                <a:cs typeface="Arial" pitchFamily="34" charset="0"/>
              </a:rPr>
              <a:t>bảo</a:t>
            </a:r>
            <a:r>
              <a:rPr lang="en-US" sz="3733" b="1" i="1" dirty="0">
                <a:latin typeface="Arial" pitchFamily="34" charset="0"/>
                <a:cs typeface="Arial" pitchFamily="34" charset="0"/>
              </a:rPr>
              <a:t> </a:t>
            </a:r>
            <a:r>
              <a:rPr lang="en-US" sz="3733" b="1" i="1" dirty="0" err="1">
                <a:latin typeface="Arial" pitchFamily="34" charset="0"/>
                <a:cs typeface="Arial" pitchFamily="34" charset="0"/>
              </a:rPr>
              <a:t>vệ</a:t>
            </a:r>
            <a:r>
              <a:rPr lang="en-US" sz="3733" b="1" i="1" dirty="0">
                <a:latin typeface="Arial" pitchFamily="34" charset="0"/>
                <a:cs typeface="Arial" pitchFamily="34" charset="0"/>
              </a:rPr>
              <a:t> </a:t>
            </a:r>
            <a:r>
              <a:rPr lang="en-US" sz="3733" b="1" i="1" dirty="0" err="1">
                <a:latin typeface="Arial" pitchFamily="34" charset="0"/>
                <a:cs typeface="Arial" pitchFamily="34" charset="0"/>
              </a:rPr>
              <a:t>quyền</a:t>
            </a:r>
            <a:r>
              <a:rPr lang="en-US" sz="3733" b="1" i="1" dirty="0">
                <a:latin typeface="Arial" pitchFamily="34" charset="0"/>
                <a:cs typeface="Arial" pitchFamily="34" charset="0"/>
              </a:rPr>
              <a:t> </a:t>
            </a:r>
            <a:r>
              <a:rPr lang="en-US" sz="3733" b="1" i="1" dirty="0" err="1">
                <a:latin typeface="Arial" pitchFamily="34" charset="0"/>
                <a:cs typeface="Arial" pitchFamily="34" charset="0"/>
              </a:rPr>
              <a:t>và</a:t>
            </a:r>
            <a:r>
              <a:rPr lang="en-US" sz="3733" b="1" i="1" dirty="0">
                <a:latin typeface="Arial" pitchFamily="34" charset="0"/>
                <a:cs typeface="Arial" pitchFamily="34" charset="0"/>
              </a:rPr>
              <a:t> </a:t>
            </a:r>
            <a:r>
              <a:rPr lang="en-US" sz="3733" b="1" i="1" dirty="0" err="1">
                <a:latin typeface="Arial" pitchFamily="34" charset="0"/>
                <a:cs typeface="Arial" pitchFamily="34" charset="0"/>
              </a:rPr>
              <a:t>lợi</a:t>
            </a:r>
            <a:r>
              <a:rPr lang="en-US" sz="3733" b="1" i="1" dirty="0">
                <a:latin typeface="Arial" pitchFamily="34" charset="0"/>
                <a:cs typeface="Arial" pitchFamily="34" charset="0"/>
              </a:rPr>
              <a:t> </a:t>
            </a:r>
            <a:r>
              <a:rPr lang="en-US" sz="3733" b="1" i="1" dirty="0" err="1">
                <a:latin typeface="Arial" pitchFamily="34" charset="0"/>
                <a:cs typeface="Arial" pitchFamily="34" charset="0"/>
              </a:rPr>
              <a:t>ích</a:t>
            </a:r>
            <a:r>
              <a:rPr lang="en-US" sz="3733" b="1" i="1" dirty="0">
                <a:latin typeface="Arial" pitchFamily="34" charset="0"/>
                <a:cs typeface="Arial" pitchFamily="34" charset="0"/>
              </a:rPr>
              <a:t> </a:t>
            </a:r>
            <a:r>
              <a:rPr lang="en-US" sz="3733" b="1" i="1" dirty="0" err="1">
                <a:latin typeface="Arial" pitchFamily="34" charset="0"/>
                <a:cs typeface="Arial" pitchFamily="34" charset="0"/>
              </a:rPr>
              <a:t>hợp</a:t>
            </a:r>
            <a:r>
              <a:rPr lang="en-US" sz="3733" b="1" i="1" dirty="0">
                <a:latin typeface="Arial" pitchFamily="34" charset="0"/>
                <a:cs typeface="Arial" pitchFamily="34" charset="0"/>
              </a:rPr>
              <a:t> </a:t>
            </a:r>
            <a:r>
              <a:rPr lang="en-US" sz="3733" b="1" i="1" dirty="0" err="1">
                <a:latin typeface="Arial" pitchFamily="34" charset="0"/>
                <a:cs typeface="Arial" pitchFamily="34" charset="0"/>
              </a:rPr>
              <a:t>pháp</a:t>
            </a:r>
            <a:r>
              <a:rPr lang="en-US" sz="3733" b="1" i="1" dirty="0">
                <a:latin typeface="Arial" pitchFamily="34" charset="0"/>
                <a:cs typeface="Arial" pitchFamily="34" charset="0"/>
              </a:rPr>
              <a:t> </a:t>
            </a:r>
            <a:r>
              <a:rPr lang="en-US" sz="3733" b="1" i="1" dirty="0" err="1">
                <a:latin typeface="Arial" pitchFamily="34" charset="0"/>
                <a:cs typeface="Arial" pitchFamily="34" charset="0"/>
              </a:rPr>
              <a:t>của</a:t>
            </a:r>
            <a:r>
              <a:rPr lang="en-US" sz="3733" b="1" i="1" dirty="0">
                <a:latin typeface="Arial" pitchFamily="34" charset="0"/>
                <a:cs typeface="Arial" pitchFamily="34" charset="0"/>
              </a:rPr>
              <a:t> </a:t>
            </a:r>
            <a:r>
              <a:rPr lang="en-US" sz="3733" b="1" i="1" dirty="0" err="1">
                <a:latin typeface="Arial" pitchFamily="34" charset="0"/>
                <a:cs typeface="Arial" pitchFamily="34" charset="0"/>
              </a:rPr>
              <a:t>các</a:t>
            </a:r>
            <a:r>
              <a:rPr lang="en-US" sz="3733" b="1" i="1" dirty="0">
                <a:latin typeface="Arial" pitchFamily="34" charset="0"/>
                <a:cs typeface="Arial" pitchFamily="34" charset="0"/>
              </a:rPr>
              <a:t> </a:t>
            </a:r>
            <a:r>
              <a:rPr lang="en-US" sz="3733" b="1" i="1" dirty="0" err="1">
                <a:latin typeface="Arial" pitchFamily="34" charset="0"/>
                <a:cs typeface="Arial" pitchFamily="34" charset="0"/>
              </a:rPr>
              <a:t>chủ</a:t>
            </a:r>
            <a:r>
              <a:rPr lang="en-US" sz="3733" b="1" i="1" dirty="0">
                <a:latin typeface="Arial" pitchFamily="34" charset="0"/>
                <a:cs typeface="Arial" pitchFamily="34" charset="0"/>
              </a:rPr>
              <a:t> </a:t>
            </a:r>
            <a:r>
              <a:rPr lang="en-US" sz="3733" b="1" i="1" dirty="0" err="1">
                <a:latin typeface="Arial" pitchFamily="34" charset="0"/>
                <a:cs typeface="Arial" pitchFamily="34" charset="0"/>
              </a:rPr>
              <a:t>thể</a:t>
            </a:r>
            <a:r>
              <a:rPr lang="en-US" sz="3733" b="1" i="1" dirty="0">
                <a:latin typeface="Arial" pitchFamily="34" charset="0"/>
                <a:cs typeface="Arial" pitchFamily="34" charset="0"/>
              </a:rPr>
              <a:t> </a:t>
            </a:r>
            <a:r>
              <a:rPr lang="en-US" sz="3733" b="1" i="1" dirty="0" err="1">
                <a:latin typeface="Arial" pitchFamily="34" charset="0"/>
                <a:cs typeface="Arial" pitchFamily="34" charset="0"/>
              </a:rPr>
              <a:t>quan</a:t>
            </a:r>
            <a:r>
              <a:rPr lang="en-US" sz="3733" b="1" i="1" dirty="0">
                <a:latin typeface="Arial" pitchFamily="34" charset="0"/>
                <a:cs typeface="Arial" pitchFamily="34" charset="0"/>
              </a:rPr>
              <a:t> </a:t>
            </a:r>
            <a:r>
              <a:rPr lang="en-US" sz="3733" b="1" i="1" dirty="0" err="1">
                <a:latin typeface="Arial" pitchFamily="34" charset="0"/>
                <a:cs typeface="Arial" pitchFamily="34" charset="0"/>
              </a:rPr>
              <a:t>hệ</a:t>
            </a:r>
            <a:r>
              <a:rPr lang="en-US" sz="3733" b="1" i="1" dirty="0">
                <a:latin typeface="Arial" pitchFamily="34" charset="0"/>
                <a:cs typeface="Arial" pitchFamily="34" charset="0"/>
              </a:rPr>
              <a:t> </a:t>
            </a:r>
            <a:r>
              <a:rPr lang="en-US" sz="3733" b="1" i="1" dirty="0" err="1">
                <a:latin typeface="Arial" pitchFamily="34" charset="0"/>
                <a:cs typeface="Arial" pitchFamily="34" charset="0"/>
              </a:rPr>
              <a:t>pháp</a:t>
            </a:r>
            <a:r>
              <a:rPr lang="en-US" sz="3733" b="1" i="1" dirty="0">
                <a:latin typeface="Arial" pitchFamily="34" charset="0"/>
                <a:cs typeface="Arial" pitchFamily="34" charset="0"/>
              </a:rPr>
              <a:t> </a:t>
            </a:r>
            <a:r>
              <a:rPr lang="en-US" sz="3733" b="1" i="1" dirty="0" err="1">
                <a:latin typeface="Arial" pitchFamily="34" charset="0"/>
                <a:cs typeface="Arial" pitchFamily="34" charset="0"/>
              </a:rPr>
              <a:t>luật</a:t>
            </a:r>
            <a:r>
              <a:rPr lang="en-US" sz="3733" b="1" i="1" dirty="0">
                <a:latin typeface="Arial" pitchFamily="34" charset="0"/>
                <a:cs typeface="Arial" pitchFamily="34" charset="0"/>
              </a:rPr>
              <a:t> Lao </a:t>
            </a:r>
            <a:r>
              <a:rPr lang="en-US" sz="3733" b="1" i="1" dirty="0" err="1">
                <a:latin typeface="Arial" pitchFamily="34" charset="0"/>
                <a:cs typeface="Arial" pitchFamily="34" charset="0"/>
              </a:rPr>
              <a:t>động</a:t>
            </a:r>
            <a:endParaRPr lang="en-US" sz="3733" dirty="0">
              <a:latin typeface="Arial" pitchFamily="34" charset="0"/>
              <a:cs typeface="Arial" pitchFamily="34" charset="0"/>
            </a:endParaRPr>
          </a:p>
        </p:txBody>
      </p:sp>
      <p:sp>
        <p:nvSpPr>
          <p:cNvPr id="8" name="Rounded Rectangle 7"/>
          <p:cNvSpPr/>
          <p:nvPr/>
        </p:nvSpPr>
        <p:spPr>
          <a:xfrm>
            <a:off x="195072" y="2652979"/>
            <a:ext cx="11821363" cy="359859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733" b="1" dirty="0">
                <a:latin typeface="Arial" pitchFamily="34" charset="0"/>
                <a:cs typeface="Arial" pitchFamily="34" charset="0"/>
              </a:rPr>
              <a:t>+ </a:t>
            </a:r>
            <a:r>
              <a:rPr lang="en-US" sz="3733" b="1" dirty="0" err="1">
                <a:latin typeface="Arial" pitchFamily="34" charset="0"/>
                <a:cs typeface="Arial" pitchFamily="34" charset="0"/>
              </a:rPr>
              <a:t>Đối</a:t>
            </a:r>
            <a:r>
              <a:rPr lang="en-US" sz="3733" b="1" dirty="0">
                <a:latin typeface="Arial" pitchFamily="34" charset="0"/>
                <a:cs typeface="Arial" pitchFamily="34" charset="0"/>
              </a:rPr>
              <a:t> </a:t>
            </a:r>
            <a:r>
              <a:rPr lang="en-US" sz="3733" b="1" dirty="0" err="1">
                <a:latin typeface="Arial" pitchFamily="34" charset="0"/>
                <a:cs typeface="Arial" pitchFamily="34" charset="0"/>
              </a:rPr>
              <a:t>với</a:t>
            </a:r>
            <a:r>
              <a:rPr lang="en-US" sz="3733" b="1" dirty="0">
                <a:latin typeface="Arial" pitchFamily="34" charset="0"/>
                <a:cs typeface="Arial" pitchFamily="34" charset="0"/>
              </a:rPr>
              <a:t> </a:t>
            </a:r>
            <a:r>
              <a:rPr lang="en-US" sz="3733" b="1" dirty="0" err="1">
                <a:latin typeface="Arial" pitchFamily="34" charset="0"/>
                <a:cs typeface="Arial" pitchFamily="34" charset="0"/>
              </a:rPr>
              <a:t>người</a:t>
            </a:r>
            <a:r>
              <a:rPr lang="en-US" sz="3733" b="1" dirty="0">
                <a:latin typeface="Arial" pitchFamily="34" charset="0"/>
                <a:cs typeface="Arial" pitchFamily="34" charset="0"/>
              </a:rPr>
              <a:t> </a:t>
            </a:r>
            <a:r>
              <a:rPr lang="en-US" sz="3733" b="1" dirty="0" err="1">
                <a:latin typeface="Arial" pitchFamily="34" charset="0"/>
                <a:cs typeface="Arial" pitchFamily="34" charset="0"/>
              </a:rPr>
              <a:t>sử</a:t>
            </a:r>
            <a:r>
              <a:rPr lang="en-US" sz="3733" b="1" dirty="0">
                <a:latin typeface="Arial" pitchFamily="34" charset="0"/>
                <a:cs typeface="Arial" pitchFamily="34" charset="0"/>
              </a:rPr>
              <a:t> </a:t>
            </a:r>
            <a:r>
              <a:rPr lang="en-US" sz="3733" b="1" dirty="0" err="1">
                <a:latin typeface="Arial" pitchFamily="34" charset="0"/>
                <a:cs typeface="Arial" pitchFamily="34" charset="0"/>
              </a:rPr>
              <a:t>dụng</a:t>
            </a:r>
            <a:r>
              <a:rPr lang="en-US" sz="3733" b="1" dirty="0">
                <a:latin typeface="Arial" pitchFamily="34" charset="0"/>
                <a:cs typeface="Arial" pitchFamily="34" charset="0"/>
              </a:rPr>
              <a:t> </a:t>
            </a:r>
            <a:r>
              <a:rPr lang="en-US" sz="3733" b="1" dirty="0" err="1">
                <a:latin typeface="Arial" pitchFamily="34" charset="0"/>
                <a:cs typeface="Arial" pitchFamily="34" charset="0"/>
              </a:rPr>
              <a:t>lao</a:t>
            </a:r>
            <a:r>
              <a:rPr lang="en-US" sz="3733" b="1" dirty="0">
                <a:latin typeface="Arial" pitchFamily="34" charset="0"/>
                <a:cs typeface="Arial" pitchFamily="34" charset="0"/>
              </a:rPr>
              <a:t> </a:t>
            </a:r>
            <a:r>
              <a:rPr lang="en-US" sz="3733" b="1" dirty="0" err="1">
                <a:latin typeface="Arial" pitchFamily="34" charset="0"/>
                <a:cs typeface="Arial" pitchFamily="34" charset="0"/>
              </a:rPr>
              <a:t>động</a:t>
            </a:r>
            <a:r>
              <a:rPr lang="en-US" sz="3733" b="1" dirty="0">
                <a:latin typeface="Arial" pitchFamily="34" charset="0"/>
                <a:cs typeface="Arial" pitchFamily="34" charset="0"/>
              </a:rPr>
              <a:t>:</a:t>
            </a:r>
            <a:r>
              <a:rPr lang="en-US" sz="3733" dirty="0">
                <a:latin typeface="Arial" pitchFamily="34" charset="0"/>
                <a:cs typeface="Arial" pitchFamily="34" charset="0"/>
              </a:rPr>
              <a:t> </a:t>
            </a:r>
          </a:p>
          <a:p>
            <a:pPr marL="609585" indent="-609585">
              <a:buFontTx/>
              <a:buChar char="-"/>
              <a:defRPr/>
            </a:pPr>
            <a:r>
              <a:rPr lang="en-US" sz="3733" dirty="0" err="1">
                <a:latin typeface="Arial" pitchFamily="34" charset="0"/>
                <a:cs typeface="Arial" pitchFamily="34" charset="0"/>
              </a:rPr>
              <a:t>Để</a:t>
            </a:r>
            <a:r>
              <a:rPr lang="en-US" sz="3733" dirty="0">
                <a:latin typeface="Arial" pitchFamily="34" charset="0"/>
                <a:cs typeface="Arial" pitchFamily="34" charset="0"/>
              </a:rPr>
              <a:t> </a:t>
            </a:r>
            <a:r>
              <a:rPr lang="en-US" sz="3733" dirty="0" err="1">
                <a:latin typeface="Arial" pitchFamily="34" charset="0"/>
                <a:cs typeface="Arial" pitchFamily="34" charset="0"/>
              </a:rPr>
              <a:t>người</a:t>
            </a:r>
            <a:r>
              <a:rPr lang="en-US" sz="3733" dirty="0">
                <a:latin typeface="Arial" pitchFamily="34" charset="0"/>
                <a:cs typeface="Arial" pitchFamily="34" charset="0"/>
              </a:rPr>
              <a:t> SDLĐ </a:t>
            </a:r>
            <a:r>
              <a:rPr lang="en-US" sz="3733" dirty="0" err="1">
                <a:latin typeface="Arial" pitchFamily="34" charset="0"/>
                <a:cs typeface="Arial" pitchFamily="34" charset="0"/>
              </a:rPr>
              <a:t>thực</a:t>
            </a:r>
            <a:r>
              <a:rPr lang="en-US" sz="3733" dirty="0">
                <a:latin typeface="Arial" pitchFamily="34" charset="0"/>
                <a:cs typeface="Arial" pitchFamily="34" charset="0"/>
              </a:rPr>
              <a:t> </a:t>
            </a:r>
            <a:r>
              <a:rPr lang="en-US" sz="3733" dirty="0" err="1">
                <a:latin typeface="Arial" pitchFamily="34" charset="0"/>
                <a:cs typeface="Arial" pitchFamily="34" charset="0"/>
              </a:rPr>
              <a:t>hiện</a:t>
            </a:r>
            <a:r>
              <a:rPr lang="en-US" sz="3733" dirty="0">
                <a:latin typeface="Arial" pitchFamily="34" charset="0"/>
                <a:cs typeface="Arial" pitchFamily="34" charset="0"/>
              </a:rPr>
              <a:t> </a:t>
            </a:r>
            <a:r>
              <a:rPr lang="en-US" sz="3733" dirty="0" err="1">
                <a:latin typeface="Arial" pitchFamily="34" charset="0"/>
                <a:cs typeface="Arial" pitchFamily="34" charset="0"/>
              </a:rPr>
              <a:t>quyền</a:t>
            </a:r>
            <a:r>
              <a:rPr lang="en-US" sz="3733" dirty="0">
                <a:latin typeface="Arial" pitchFamily="34" charset="0"/>
                <a:cs typeface="Arial" pitchFamily="34" charset="0"/>
              </a:rPr>
              <a:t> </a:t>
            </a:r>
            <a:r>
              <a:rPr lang="en-US" sz="3733" dirty="0" err="1">
                <a:latin typeface="Arial" pitchFamily="34" charset="0"/>
                <a:cs typeface="Arial" pitchFamily="34" charset="0"/>
              </a:rPr>
              <a:t>tự</a:t>
            </a:r>
            <a:r>
              <a:rPr lang="en-US" sz="3733" dirty="0">
                <a:latin typeface="Arial" pitchFamily="34" charset="0"/>
                <a:cs typeface="Arial" pitchFamily="34" charset="0"/>
              </a:rPr>
              <a:t> </a:t>
            </a:r>
            <a:r>
              <a:rPr lang="en-US" sz="3733" dirty="0" err="1">
                <a:latin typeface="Arial" pitchFamily="34" charset="0"/>
                <a:cs typeface="Arial" pitchFamily="34" charset="0"/>
              </a:rPr>
              <a:t>chủ</a:t>
            </a:r>
            <a:r>
              <a:rPr lang="en-US" sz="3733" dirty="0">
                <a:latin typeface="Arial" pitchFamily="34" charset="0"/>
                <a:cs typeface="Arial" pitchFamily="34" charset="0"/>
              </a:rPr>
              <a:t> </a:t>
            </a:r>
            <a:r>
              <a:rPr lang="en-US" sz="3733" dirty="0" err="1">
                <a:latin typeface="Arial" pitchFamily="34" charset="0"/>
                <a:cs typeface="Arial" pitchFamily="34" charset="0"/>
              </a:rPr>
              <a:t>trong</a:t>
            </a:r>
            <a:r>
              <a:rPr lang="en-US" sz="3733" dirty="0">
                <a:latin typeface="Arial" pitchFamily="34" charset="0"/>
                <a:cs typeface="Arial" pitchFamily="34" charset="0"/>
              </a:rPr>
              <a:t> </a:t>
            </a:r>
            <a:r>
              <a:rPr lang="en-US" sz="3733" dirty="0" err="1">
                <a:latin typeface="Arial" pitchFamily="34" charset="0"/>
                <a:cs typeface="Arial" pitchFamily="34" charset="0"/>
              </a:rPr>
              <a:t>sản</a:t>
            </a:r>
            <a:r>
              <a:rPr lang="en-US" sz="3733" dirty="0">
                <a:latin typeface="Arial" pitchFamily="34" charset="0"/>
                <a:cs typeface="Arial" pitchFamily="34" charset="0"/>
              </a:rPr>
              <a:t> </a:t>
            </a:r>
            <a:r>
              <a:rPr lang="en-US" sz="3733" dirty="0" err="1">
                <a:latin typeface="Arial" pitchFamily="34" charset="0"/>
                <a:cs typeface="Arial" pitchFamily="34" charset="0"/>
              </a:rPr>
              <a:t>xuất</a:t>
            </a:r>
            <a:r>
              <a:rPr lang="en-US" sz="3733" dirty="0">
                <a:latin typeface="Arial" pitchFamily="34" charset="0"/>
                <a:cs typeface="Arial" pitchFamily="34" charset="0"/>
              </a:rPr>
              <a:t> </a:t>
            </a:r>
            <a:r>
              <a:rPr lang="en-US" sz="3733" dirty="0" err="1">
                <a:latin typeface="Arial" pitchFamily="34" charset="0"/>
                <a:cs typeface="Arial" pitchFamily="34" charset="0"/>
              </a:rPr>
              <a:t>kinh</a:t>
            </a:r>
            <a:r>
              <a:rPr lang="en-US" sz="3733" dirty="0">
                <a:latin typeface="Arial" pitchFamily="34" charset="0"/>
                <a:cs typeface="Arial" pitchFamily="34" charset="0"/>
              </a:rPr>
              <a:t> </a:t>
            </a:r>
            <a:r>
              <a:rPr lang="en-US" sz="3733" dirty="0" err="1">
                <a:latin typeface="Arial" pitchFamily="34" charset="0"/>
                <a:cs typeface="Arial" pitchFamily="34" charset="0"/>
              </a:rPr>
              <a:t>doanh</a:t>
            </a:r>
            <a:r>
              <a:rPr lang="en-US" sz="3733" dirty="0">
                <a:latin typeface="Arial" pitchFamily="34" charset="0"/>
                <a:cs typeface="Arial" pitchFamily="34" charset="0"/>
              </a:rPr>
              <a:t>.</a:t>
            </a:r>
          </a:p>
          <a:p>
            <a:pPr marL="609585" indent="-609585">
              <a:buFontTx/>
              <a:buChar char="-"/>
              <a:defRPr/>
            </a:pPr>
            <a:r>
              <a:rPr lang="en-US" sz="3733" dirty="0" err="1">
                <a:latin typeface="Arial" pitchFamily="34" charset="0"/>
                <a:cs typeface="Arial" pitchFamily="34" charset="0"/>
              </a:rPr>
              <a:t>Là</a:t>
            </a:r>
            <a:r>
              <a:rPr lang="en-US" sz="3733" dirty="0">
                <a:latin typeface="Arial" pitchFamily="34" charset="0"/>
                <a:cs typeface="Arial" pitchFamily="34" charset="0"/>
              </a:rPr>
              <a:t> </a:t>
            </a:r>
            <a:r>
              <a:rPr lang="en-US" sz="3733" dirty="0" err="1">
                <a:latin typeface="Arial" pitchFamily="34" charset="0"/>
                <a:cs typeface="Arial" pitchFamily="34" charset="0"/>
              </a:rPr>
              <a:t>để</a:t>
            </a:r>
            <a:r>
              <a:rPr lang="en-US" sz="3733" dirty="0">
                <a:latin typeface="Arial" pitchFamily="34" charset="0"/>
                <a:cs typeface="Arial" pitchFamily="34" charset="0"/>
              </a:rPr>
              <a:t> </a:t>
            </a:r>
            <a:r>
              <a:rPr lang="en-US" sz="3733" dirty="0" err="1">
                <a:latin typeface="Arial" pitchFamily="34" charset="0"/>
                <a:cs typeface="Arial" pitchFamily="34" charset="0"/>
              </a:rPr>
              <a:t>ổn</a:t>
            </a:r>
            <a:r>
              <a:rPr lang="en-US" sz="3733" dirty="0">
                <a:latin typeface="Arial" pitchFamily="34" charset="0"/>
                <a:cs typeface="Arial" pitchFamily="34" charset="0"/>
              </a:rPr>
              <a:t> </a:t>
            </a:r>
            <a:r>
              <a:rPr lang="en-US" sz="3733" dirty="0" err="1">
                <a:latin typeface="Arial" pitchFamily="34" charset="0"/>
                <a:cs typeface="Arial" pitchFamily="34" charset="0"/>
              </a:rPr>
              <a:t>định</a:t>
            </a:r>
            <a:r>
              <a:rPr lang="en-US" sz="3733" dirty="0">
                <a:latin typeface="Arial" pitchFamily="34" charset="0"/>
                <a:cs typeface="Arial" pitchFamily="34" charset="0"/>
              </a:rPr>
              <a:t> </a:t>
            </a:r>
            <a:r>
              <a:rPr lang="en-US" sz="3733" dirty="0" err="1">
                <a:latin typeface="Arial" pitchFamily="34" charset="0"/>
                <a:cs typeface="Arial" pitchFamily="34" charset="0"/>
              </a:rPr>
              <a:t>sản</a:t>
            </a:r>
            <a:r>
              <a:rPr lang="en-US" sz="3733" dirty="0">
                <a:latin typeface="Arial" pitchFamily="34" charset="0"/>
                <a:cs typeface="Arial" pitchFamily="34" charset="0"/>
              </a:rPr>
              <a:t> </a:t>
            </a:r>
            <a:r>
              <a:rPr lang="en-US" sz="3733" dirty="0" err="1">
                <a:latin typeface="Arial" pitchFamily="34" charset="0"/>
                <a:cs typeface="Arial" pitchFamily="34" charset="0"/>
              </a:rPr>
              <a:t>xuất</a:t>
            </a:r>
            <a:r>
              <a:rPr lang="en-US" sz="3733" dirty="0">
                <a:latin typeface="Arial" pitchFamily="34" charset="0"/>
                <a:cs typeface="Arial" pitchFamily="34" charset="0"/>
              </a:rPr>
              <a:t>, </a:t>
            </a:r>
            <a:r>
              <a:rPr lang="en-US" sz="3733" dirty="0" err="1">
                <a:latin typeface="Arial" pitchFamily="34" charset="0"/>
                <a:cs typeface="Arial" pitchFamily="34" charset="0"/>
              </a:rPr>
              <a:t>sản</a:t>
            </a:r>
            <a:r>
              <a:rPr lang="en-US" sz="3733" dirty="0">
                <a:latin typeface="Arial" pitchFamily="34" charset="0"/>
                <a:cs typeface="Arial" pitchFamily="34" charset="0"/>
              </a:rPr>
              <a:t> </a:t>
            </a:r>
            <a:r>
              <a:rPr lang="en-US" sz="3733" dirty="0" err="1">
                <a:latin typeface="Arial" pitchFamily="34" charset="0"/>
                <a:cs typeface="Arial" pitchFamily="34" charset="0"/>
              </a:rPr>
              <a:t>xuất</a:t>
            </a:r>
            <a:r>
              <a:rPr lang="en-US" sz="3733" dirty="0">
                <a:latin typeface="Arial" pitchFamily="34" charset="0"/>
                <a:cs typeface="Arial" pitchFamily="34" charset="0"/>
              </a:rPr>
              <a:t> </a:t>
            </a:r>
            <a:r>
              <a:rPr lang="en-US" sz="3733" dirty="0" err="1">
                <a:latin typeface="Arial" pitchFamily="34" charset="0"/>
                <a:cs typeface="Arial" pitchFamily="34" charset="0"/>
              </a:rPr>
              <a:t>phát</a:t>
            </a:r>
            <a:r>
              <a:rPr lang="en-US" sz="3733" dirty="0">
                <a:latin typeface="Arial" pitchFamily="34" charset="0"/>
                <a:cs typeface="Arial" pitchFamily="34" charset="0"/>
              </a:rPr>
              <a:t> </a:t>
            </a:r>
            <a:r>
              <a:rPr lang="en-US" sz="3733" dirty="0" err="1">
                <a:latin typeface="Arial" pitchFamily="34" charset="0"/>
                <a:cs typeface="Arial" pitchFamily="34" charset="0"/>
              </a:rPr>
              <a:t>triển</a:t>
            </a:r>
            <a:r>
              <a:rPr lang="en-US" sz="3733" dirty="0">
                <a:latin typeface="Arial" pitchFamily="34" charset="0"/>
                <a:cs typeface="Arial" pitchFamily="34" charset="0"/>
              </a:rPr>
              <a:t> </a:t>
            </a:r>
            <a:r>
              <a:rPr lang="en-US" sz="3733" dirty="0" err="1">
                <a:latin typeface="Arial" pitchFamily="34" charset="0"/>
                <a:cs typeface="Arial" pitchFamily="34" charset="0"/>
              </a:rPr>
              <a:t>tạo</a:t>
            </a:r>
            <a:r>
              <a:rPr lang="en-US" sz="3733" dirty="0">
                <a:latin typeface="Arial" pitchFamily="34" charset="0"/>
                <a:cs typeface="Arial" pitchFamily="34" charset="0"/>
              </a:rPr>
              <a:t> </a:t>
            </a:r>
            <a:r>
              <a:rPr lang="en-US" sz="3733" dirty="0" err="1">
                <a:latin typeface="Arial" pitchFamily="34" charset="0"/>
                <a:cs typeface="Arial" pitchFamily="34" charset="0"/>
              </a:rPr>
              <a:t>thêm</a:t>
            </a:r>
            <a:r>
              <a:rPr lang="en-US" sz="3733" dirty="0">
                <a:latin typeface="Arial" pitchFamily="34" charset="0"/>
                <a:cs typeface="Arial" pitchFamily="34" charset="0"/>
              </a:rPr>
              <a:t> </a:t>
            </a:r>
            <a:r>
              <a:rPr lang="en-US" sz="3733" dirty="0" err="1">
                <a:latin typeface="Arial" pitchFamily="34" charset="0"/>
                <a:cs typeface="Arial" pitchFamily="34" charset="0"/>
              </a:rPr>
              <a:t>nhiều</a:t>
            </a:r>
            <a:r>
              <a:rPr lang="en-US" sz="3733" dirty="0">
                <a:latin typeface="Arial" pitchFamily="34" charset="0"/>
                <a:cs typeface="Arial" pitchFamily="34" charset="0"/>
              </a:rPr>
              <a:t> </a:t>
            </a:r>
            <a:r>
              <a:rPr lang="en-US" sz="3733" dirty="0" err="1">
                <a:latin typeface="Arial" pitchFamily="34" charset="0"/>
                <a:cs typeface="Arial" pitchFamily="34" charset="0"/>
              </a:rPr>
              <a:t>của</a:t>
            </a:r>
            <a:r>
              <a:rPr lang="en-US" sz="3733" dirty="0">
                <a:latin typeface="Arial" pitchFamily="34" charset="0"/>
                <a:cs typeface="Arial" pitchFamily="34" charset="0"/>
              </a:rPr>
              <a:t> </a:t>
            </a:r>
            <a:r>
              <a:rPr lang="en-US" sz="3733" dirty="0" err="1">
                <a:latin typeface="Arial" pitchFamily="34" charset="0"/>
                <a:cs typeface="Arial" pitchFamily="34" charset="0"/>
              </a:rPr>
              <a:t>cải</a:t>
            </a:r>
            <a:r>
              <a:rPr lang="en-US" sz="3733" dirty="0">
                <a:latin typeface="Arial" pitchFamily="34" charset="0"/>
                <a:cs typeface="Arial" pitchFamily="34" charset="0"/>
              </a:rPr>
              <a:t> </a:t>
            </a:r>
            <a:r>
              <a:rPr lang="en-US" sz="3733" dirty="0" err="1">
                <a:latin typeface="Arial" pitchFamily="34" charset="0"/>
                <a:cs typeface="Arial" pitchFamily="34" charset="0"/>
              </a:rPr>
              <a:t>vật</a:t>
            </a:r>
            <a:r>
              <a:rPr lang="en-US" sz="3733" dirty="0">
                <a:latin typeface="Arial" pitchFamily="34" charset="0"/>
                <a:cs typeface="Arial" pitchFamily="34" charset="0"/>
              </a:rPr>
              <a:t> </a:t>
            </a:r>
            <a:r>
              <a:rPr lang="en-US" sz="3733" dirty="0" err="1">
                <a:latin typeface="Arial" pitchFamily="34" charset="0"/>
                <a:cs typeface="Arial" pitchFamily="34" charset="0"/>
              </a:rPr>
              <a:t>chất</a:t>
            </a:r>
            <a:r>
              <a:rPr lang="en-US" sz="3733" dirty="0">
                <a:latin typeface="Arial" pitchFamily="34" charset="0"/>
                <a:cs typeface="Arial" pitchFamily="34" charset="0"/>
              </a:rPr>
              <a:t>. </a:t>
            </a:r>
          </a:p>
          <a:p>
            <a:pPr marL="609585" indent="-609585">
              <a:buFontTx/>
              <a:buChar char="-"/>
              <a:defRPr/>
            </a:pPr>
            <a:r>
              <a:rPr lang="en-US" sz="3733" dirty="0" err="1">
                <a:latin typeface="Arial" pitchFamily="34" charset="0"/>
                <a:cs typeface="Arial" pitchFamily="34" charset="0"/>
              </a:rPr>
              <a:t>Đây</a:t>
            </a:r>
            <a:r>
              <a:rPr lang="en-US" sz="3733" dirty="0">
                <a:latin typeface="Arial" pitchFamily="34" charset="0"/>
                <a:cs typeface="Arial" pitchFamily="34" charset="0"/>
              </a:rPr>
              <a:t> </a:t>
            </a:r>
            <a:r>
              <a:rPr lang="en-US" sz="3733" dirty="0" err="1">
                <a:latin typeface="Arial" pitchFamily="34" charset="0"/>
                <a:cs typeface="Arial" pitchFamily="34" charset="0"/>
              </a:rPr>
              <a:t>là</a:t>
            </a:r>
            <a:r>
              <a:rPr lang="en-US" sz="3733" dirty="0">
                <a:latin typeface="Arial" pitchFamily="34" charset="0"/>
                <a:cs typeface="Arial" pitchFamily="34" charset="0"/>
              </a:rPr>
              <a:t> </a:t>
            </a:r>
            <a:r>
              <a:rPr lang="en-US" sz="3733" dirty="0" err="1">
                <a:latin typeface="Arial" pitchFamily="34" charset="0"/>
                <a:cs typeface="Arial" pitchFamily="34" charset="0"/>
              </a:rPr>
              <a:t>việc</a:t>
            </a:r>
            <a:r>
              <a:rPr lang="en-US" sz="3733" dirty="0">
                <a:latin typeface="Arial" pitchFamily="34" charset="0"/>
                <a:cs typeface="Arial" pitchFamily="34" charset="0"/>
              </a:rPr>
              <a:t> </a:t>
            </a:r>
            <a:r>
              <a:rPr lang="en-US" sz="3733" dirty="0" err="1">
                <a:latin typeface="Arial" pitchFamily="34" charset="0"/>
                <a:cs typeface="Arial" pitchFamily="34" charset="0"/>
              </a:rPr>
              <a:t>thực</a:t>
            </a:r>
            <a:r>
              <a:rPr lang="en-US" sz="3733" dirty="0">
                <a:latin typeface="Arial" pitchFamily="34" charset="0"/>
                <a:cs typeface="Arial" pitchFamily="34" charset="0"/>
              </a:rPr>
              <a:t> </a:t>
            </a:r>
            <a:r>
              <a:rPr lang="en-US" sz="3733" dirty="0" err="1">
                <a:latin typeface="Arial" pitchFamily="34" charset="0"/>
                <a:cs typeface="Arial" pitchFamily="34" charset="0"/>
              </a:rPr>
              <a:t>hiện</a:t>
            </a:r>
            <a:r>
              <a:rPr lang="en-US" sz="3733" dirty="0">
                <a:latin typeface="Arial" pitchFamily="34" charset="0"/>
                <a:cs typeface="Arial" pitchFamily="34" charset="0"/>
              </a:rPr>
              <a:t> </a:t>
            </a:r>
            <a:r>
              <a:rPr lang="en-US" sz="3733" dirty="0" err="1">
                <a:latin typeface="Arial" pitchFamily="34" charset="0"/>
                <a:cs typeface="Arial" pitchFamily="34" charset="0"/>
              </a:rPr>
              <a:t>tốt</a:t>
            </a:r>
            <a:r>
              <a:rPr lang="en-US" sz="3733" dirty="0">
                <a:latin typeface="Arial" pitchFamily="34" charset="0"/>
                <a:cs typeface="Arial" pitchFamily="34" charset="0"/>
              </a:rPr>
              <a:t> </a:t>
            </a:r>
            <a:r>
              <a:rPr lang="en-US" sz="3733" dirty="0" err="1">
                <a:latin typeface="Arial" pitchFamily="34" charset="0"/>
                <a:cs typeface="Arial" pitchFamily="34" charset="0"/>
              </a:rPr>
              <a:t>phát</a:t>
            </a:r>
            <a:r>
              <a:rPr lang="en-US" sz="3733" dirty="0">
                <a:latin typeface="Arial" pitchFamily="34" charset="0"/>
                <a:cs typeface="Arial" pitchFamily="34" charset="0"/>
              </a:rPr>
              <a:t> </a:t>
            </a:r>
            <a:r>
              <a:rPr lang="en-US" sz="3733" dirty="0" err="1">
                <a:latin typeface="Arial" pitchFamily="34" charset="0"/>
                <a:cs typeface="Arial" pitchFamily="34" charset="0"/>
              </a:rPr>
              <a:t>triển</a:t>
            </a:r>
            <a:r>
              <a:rPr lang="en-US" sz="3733" dirty="0">
                <a:latin typeface="Arial" pitchFamily="34" charset="0"/>
                <a:cs typeface="Arial" pitchFamily="34" charset="0"/>
              </a:rPr>
              <a:t> </a:t>
            </a:r>
            <a:r>
              <a:rPr lang="en-US" sz="3733" dirty="0" err="1">
                <a:latin typeface="Arial" pitchFamily="34" charset="0"/>
                <a:cs typeface="Arial" pitchFamily="34" charset="0"/>
              </a:rPr>
              <a:t>kinh</a:t>
            </a:r>
            <a:r>
              <a:rPr lang="en-US" sz="3733" dirty="0">
                <a:latin typeface="Arial" pitchFamily="34" charset="0"/>
                <a:cs typeface="Arial" pitchFamily="34" charset="0"/>
              </a:rPr>
              <a:t> </a:t>
            </a:r>
            <a:r>
              <a:rPr lang="en-US" sz="3733" dirty="0" err="1">
                <a:latin typeface="Arial" pitchFamily="34" charset="0"/>
                <a:cs typeface="Arial" pitchFamily="34" charset="0"/>
              </a:rPr>
              <a:t>tế</a:t>
            </a:r>
            <a:endParaRPr lang="en-US" sz="3733" dirty="0">
              <a:latin typeface="Arial" pitchFamily="34" charset="0"/>
              <a:cs typeface="Arial" pitchFamily="34" charset="0"/>
            </a:endParaRPr>
          </a:p>
        </p:txBody>
      </p:sp>
    </p:spTree>
    <p:extLst>
      <p:ext uri="{BB962C8B-B14F-4D97-AF65-F5344CB8AC3E}">
        <p14:creationId xmlns:p14="http://schemas.microsoft.com/office/powerpoint/2010/main" val="19416955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3840" y="763297"/>
            <a:ext cx="11762841" cy="1911351"/>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dirty="0" err="1">
                <a:latin typeface="Arial" pitchFamily="34" charset="0"/>
                <a:cs typeface="Arial" pitchFamily="34" charset="0"/>
              </a:rPr>
              <a:t>Thực</a:t>
            </a:r>
            <a:r>
              <a:rPr lang="en-US" sz="4267" dirty="0">
                <a:latin typeface="Arial" pitchFamily="34" charset="0"/>
                <a:cs typeface="Arial" pitchFamily="34" charset="0"/>
              </a:rPr>
              <a:t> </a:t>
            </a:r>
            <a:r>
              <a:rPr lang="en-US" sz="4267" dirty="0" err="1">
                <a:latin typeface="Arial" pitchFamily="34" charset="0"/>
                <a:cs typeface="Arial" pitchFamily="34" charset="0"/>
              </a:rPr>
              <a:t>hiện</a:t>
            </a:r>
            <a:r>
              <a:rPr lang="en-US" sz="4267" dirty="0">
                <a:latin typeface="Arial" pitchFamily="34" charset="0"/>
                <a:cs typeface="Arial" pitchFamily="34" charset="0"/>
              </a:rPr>
              <a:t> </a:t>
            </a:r>
            <a:r>
              <a:rPr lang="en-US" sz="4267" dirty="0" err="1">
                <a:latin typeface="Arial" pitchFamily="34" charset="0"/>
                <a:cs typeface="Arial" pitchFamily="34" charset="0"/>
              </a:rPr>
              <a:t>tốt</a:t>
            </a:r>
            <a:r>
              <a:rPr lang="en-US" sz="4267" dirty="0">
                <a:latin typeface="Arial" pitchFamily="34" charset="0"/>
                <a:cs typeface="Arial" pitchFamily="34" charset="0"/>
              </a:rPr>
              <a:t> </a:t>
            </a:r>
            <a:r>
              <a:rPr lang="en-US" sz="4267" dirty="0" err="1">
                <a:latin typeface="Arial" pitchFamily="34" charset="0"/>
                <a:cs typeface="Arial" pitchFamily="34" charset="0"/>
              </a:rPr>
              <a:t>nguyên</a:t>
            </a:r>
            <a:r>
              <a:rPr lang="en-US" sz="4267" dirty="0">
                <a:latin typeface="Arial" pitchFamily="34" charset="0"/>
                <a:cs typeface="Arial" pitchFamily="34" charset="0"/>
              </a:rPr>
              <a:t> </a:t>
            </a:r>
            <a:r>
              <a:rPr lang="en-US" sz="4267" dirty="0" err="1">
                <a:latin typeface="Arial" pitchFamily="34" charset="0"/>
                <a:cs typeface="Arial" pitchFamily="34" charset="0"/>
              </a:rPr>
              <a:t>tắc</a:t>
            </a:r>
            <a:r>
              <a:rPr lang="en-US" sz="4267" dirty="0">
                <a:latin typeface="Arial" pitchFamily="34" charset="0"/>
                <a:cs typeface="Arial" pitchFamily="34" charset="0"/>
              </a:rPr>
              <a:t> </a:t>
            </a:r>
            <a:r>
              <a:rPr lang="en-US" sz="4267" dirty="0" err="1">
                <a:latin typeface="Arial" pitchFamily="34" charset="0"/>
                <a:cs typeface="Arial" pitchFamily="34" charset="0"/>
              </a:rPr>
              <a:t>này</a:t>
            </a:r>
            <a:r>
              <a:rPr lang="en-US" sz="4267" dirty="0">
                <a:latin typeface="Arial" pitchFamily="34" charset="0"/>
                <a:cs typeface="Arial" pitchFamily="34" charset="0"/>
              </a:rPr>
              <a:t> </a:t>
            </a:r>
            <a:r>
              <a:rPr lang="en-US" sz="4267" dirty="0" err="1">
                <a:latin typeface="Arial" pitchFamily="34" charset="0"/>
                <a:cs typeface="Arial" pitchFamily="34" charset="0"/>
              </a:rPr>
              <a:t>chính</a:t>
            </a:r>
            <a:r>
              <a:rPr lang="en-US" sz="4267" dirty="0">
                <a:latin typeface="Arial" pitchFamily="34" charset="0"/>
                <a:cs typeface="Arial" pitchFamily="34" charset="0"/>
              </a:rPr>
              <a:t> </a:t>
            </a:r>
            <a:r>
              <a:rPr lang="en-US" sz="4267" dirty="0" err="1">
                <a:latin typeface="Arial" pitchFamily="34" charset="0"/>
                <a:cs typeface="Arial" pitchFamily="34" charset="0"/>
              </a:rPr>
              <a:t>là</a:t>
            </a:r>
            <a:r>
              <a:rPr lang="en-US" sz="4267" dirty="0">
                <a:latin typeface="Arial" pitchFamily="34" charset="0"/>
                <a:cs typeface="Arial" pitchFamily="34" charset="0"/>
              </a:rPr>
              <a:t> </a:t>
            </a:r>
            <a:r>
              <a:rPr lang="en-US" sz="4267" dirty="0" err="1">
                <a:latin typeface="Arial" pitchFamily="34" charset="0"/>
                <a:cs typeface="Arial" pitchFamily="34" charset="0"/>
              </a:rPr>
              <a:t>việc</a:t>
            </a:r>
            <a:r>
              <a:rPr lang="en-US" sz="4267" dirty="0">
                <a:latin typeface="Arial" pitchFamily="34" charset="0"/>
                <a:cs typeface="Arial" pitchFamily="34" charset="0"/>
              </a:rPr>
              <a:t> </a:t>
            </a:r>
            <a:r>
              <a:rPr lang="en-US" sz="4267" dirty="0" err="1">
                <a:latin typeface="Arial" pitchFamily="34" charset="0"/>
                <a:cs typeface="Arial" pitchFamily="34" charset="0"/>
              </a:rPr>
              <a:t>đảm</a:t>
            </a:r>
            <a:r>
              <a:rPr lang="en-US" sz="4267" dirty="0">
                <a:latin typeface="Arial" pitchFamily="34" charset="0"/>
                <a:cs typeface="Arial" pitchFamily="34" charset="0"/>
              </a:rPr>
              <a:t> </a:t>
            </a:r>
            <a:r>
              <a:rPr lang="en-US" sz="4267" dirty="0" err="1">
                <a:latin typeface="Arial" pitchFamily="34" charset="0"/>
                <a:cs typeface="Arial" pitchFamily="34" charset="0"/>
              </a:rPr>
              <a:t>bảo</a:t>
            </a:r>
            <a:r>
              <a:rPr lang="en-US" sz="4267" dirty="0">
                <a:latin typeface="Arial" pitchFamily="34" charset="0"/>
                <a:cs typeface="Arial" pitchFamily="34" charset="0"/>
              </a:rPr>
              <a:t> </a:t>
            </a:r>
            <a:r>
              <a:rPr lang="en-US" sz="4267" dirty="0" err="1">
                <a:latin typeface="Arial" pitchFamily="34" charset="0"/>
                <a:cs typeface="Arial" pitchFamily="34" charset="0"/>
              </a:rPr>
              <a:t>kết</a:t>
            </a:r>
            <a:r>
              <a:rPr lang="en-US" sz="4267" dirty="0">
                <a:latin typeface="Arial" pitchFamily="34" charset="0"/>
                <a:cs typeface="Arial" pitchFamily="34" charset="0"/>
              </a:rPr>
              <a:t> </a:t>
            </a:r>
            <a:r>
              <a:rPr lang="en-US" sz="4267" dirty="0" err="1">
                <a:latin typeface="Arial" pitchFamily="34" charset="0"/>
                <a:cs typeface="Arial" pitchFamily="34" charset="0"/>
              </a:rPr>
              <a:t>hợp</a:t>
            </a:r>
            <a:r>
              <a:rPr lang="en-US" sz="4267" dirty="0">
                <a:latin typeface="Arial" pitchFamily="34" charset="0"/>
                <a:cs typeface="Arial" pitchFamily="34" charset="0"/>
              </a:rPr>
              <a:t> </a:t>
            </a:r>
            <a:r>
              <a:rPr lang="en-US" sz="4267" dirty="0" err="1">
                <a:latin typeface="Arial" pitchFamily="34" charset="0"/>
                <a:cs typeface="Arial" pitchFamily="34" charset="0"/>
              </a:rPr>
              <a:t>hài</a:t>
            </a:r>
            <a:r>
              <a:rPr lang="en-US" sz="4267" dirty="0">
                <a:latin typeface="Arial" pitchFamily="34" charset="0"/>
                <a:cs typeface="Arial" pitchFamily="34" charset="0"/>
              </a:rPr>
              <a:t> </a:t>
            </a:r>
            <a:r>
              <a:rPr lang="en-US" sz="4267" dirty="0" err="1">
                <a:latin typeface="Arial" pitchFamily="34" charset="0"/>
                <a:cs typeface="Arial" pitchFamily="34" charset="0"/>
              </a:rPr>
              <a:t>hòa</a:t>
            </a:r>
            <a:r>
              <a:rPr lang="en-US" sz="4267" dirty="0">
                <a:latin typeface="Arial" pitchFamily="34" charset="0"/>
                <a:cs typeface="Arial" pitchFamily="34" charset="0"/>
              </a:rPr>
              <a:t> </a:t>
            </a:r>
            <a:r>
              <a:rPr lang="en-US" sz="4267" dirty="0" err="1">
                <a:latin typeface="Arial" pitchFamily="34" charset="0"/>
                <a:cs typeface="Arial" pitchFamily="34" charset="0"/>
              </a:rPr>
              <a:t>giữa</a:t>
            </a:r>
            <a:r>
              <a:rPr lang="en-US" sz="4267" dirty="0">
                <a:latin typeface="Arial" pitchFamily="34" charset="0"/>
                <a:cs typeface="Arial" pitchFamily="34" charset="0"/>
              </a:rPr>
              <a:t> </a:t>
            </a:r>
            <a:r>
              <a:rPr lang="en-US" sz="4267" dirty="0" err="1">
                <a:latin typeface="Arial" pitchFamily="34" charset="0"/>
                <a:cs typeface="Arial" pitchFamily="34" charset="0"/>
              </a:rPr>
              <a:t>chính</a:t>
            </a:r>
            <a:r>
              <a:rPr lang="en-US" sz="4267" dirty="0">
                <a:latin typeface="Arial" pitchFamily="34" charset="0"/>
                <a:cs typeface="Arial" pitchFamily="34" charset="0"/>
              </a:rPr>
              <a:t> </a:t>
            </a:r>
            <a:r>
              <a:rPr lang="en-US" sz="4267" dirty="0" err="1">
                <a:latin typeface="Arial" pitchFamily="34" charset="0"/>
                <a:cs typeface="Arial" pitchFamily="34" charset="0"/>
              </a:rPr>
              <a:t>sách</a:t>
            </a:r>
            <a:r>
              <a:rPr lang="en-US" sz="4267" dirty="0">
                <a:latin typeface="Arial" pitchFamily="34" charset="0"/>
                <a:cs typeface="Arial" pitchFamily="34" charset="0"/>
              </a:rPr>
              <a:t> </a:t>
            </a:r>
            <a:r>
              <a:rPr lang="en-US" sz="4267" dirty="0" err="1">
                <a:latin typeface="Arial" pitchFamily="34" charset="0"/>
                <a:cs typeface="Arial" pitchFamily="34" charset="0"/>
              </a:rPr>
              <a:t>kinh</a:t>
            </a:r>
            <a:r>
              <a:rPr lang="en-US" sz="4267" dirty="0">
                <a:latin typeface="Arial" pitchFamily="34" charset="0"/>
                <a:cs typeface="Arial" pitchFamily="34" charset="0"/>
              </a:rPr>
              <a:t> </a:t>
            </a:r>
            <a:r>
              <a:rPr lang="en-US" sz="4267" dirty="0" err="1">
                <a:latin typeface="Arial" pitchFamily="34" charset="0"/>
                <a:cs typeface="Arial" pitchFamily="34" charset="0"/>
              </a:rPr>
              <a:t>tế</a:t>
            </a:r>
            <a:r>
              <a:rPr lang="en-US" sz="4267" dirty="0">
                <a:latin typeface="Arial" pitchFamily="34" charset="0"/>
                <a:cs typeface="Arial" pitchFamily="34" charset="0"/>
              </a:rPr>
              <a:t> </a:t>
            </a:r>
            <a:r>
              <a:rPr lang="en-US" sz="4267" dirty="0" err="1">
                <a:latin typeface="Arial" pitchFamily="34" charset="0"/>
                <a:cs typeface="Arial" pitchFamily="34" charset="0"/>
              </a:rPr>
              <a:t>và</a:t>
            </a:r>
            <a:r>
              <a:rPr lang="en-US" sz="4267" dirty="0">
                <a:latin typeface="Arial" pitchFamily="34" charset="0"/>
                <a:cs typeface="Arial" pitchFamily="34" charset="0"/>
              </a:rPr>
              <a:t> </a:t>
            </a:r>
            <a:r>
              <a:rPr lang="en-US" sz="4267" dirty="0" err="1">
                <a:latin typeface="Arial" pitchFamily="34" charset="0"/>
                <a:cs typeface="Arial" pitchFamily="34" charset="0"/>
              </a:rPr>
              <a:t>chính</a:t>
            </a:r>
            <a:r>
              <a:rPr lang="en-US" sz="4267" dirty="0">
                <a:latin typeface="Arial" pitchFamily="34" charset="0"/>
                <a:cs typeface="Arial" pitchFamily="34" charset="0"/>
              </a:rPr>
              <a:t> </a:t>
            </a:r>
            <a:r>
              <a:rPr lang="en-US" sz="4267" dirty="0" err="1">
                <a:latin typeface="Arial" pitchFamily="34" charset="0"/>
                <a:cs typeface="Arial" pitchFamily="34" charset="0"/>
              </a:rPr>
              <a:t>sách</a:t>
            </a:r>
            <a:r>
              <a:rPr lang="en-US" sz="4267" dirty="0">
                <a:latin typeface="Arial" pitchFamily="34" charset="0"/>
                <a:cs typeface="Arial" pitchFamily="34" charset="0"/>
              </a:rPr>
              <a:t> </a:t>
            </a:r>
            <a:r>
              <a:rPr lang="en-US" sz="4267" dirty="0" err="1">
                <a:latin typeface="Arial" pitchFamily="34" charset="0"/>
                <a:cs typeface="Arial" pitchFamily="34" charset="0"/>
              </a:rPr>
              <a:t>xã</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en-US" sz="4267" dirty="0" err="1">
                <a:latin typeface="Arial" pitchFamily="34" charset="0"/>
                <a:cs typeface="Arial" pitchFamily="34" charset="0"/>
              </a:rPr>
              <a:t>trong</a:t>
            </a:r>
            <a:r>
              <a:rPr lang="en-US" sz="4267" dirty="0">
                <a:latin typeface="Arial" pitchFamily="34" charset="0"/>
                <a:cs typeface="Arial" pitchFamily="34" charset="0"/>
              </a:rPr>
              <a:t> </a:t>
            </a:r>
            <a:r>
              <a:rPr lang="en-US" sz="4267" dirty="0" err="1">
                <a:latin typeface="Arial" pitchFamily="34" charset="0"/>
                <a:cs typeface="Arial" pitchFamily="34" charset="0"/>
              </a:rPr>
              <a:t>quan</a:t>
            </a:r>
            <a:r>
              <a:rPr lang="en-US" sz="4267" dirty="0">
                <a:latin typeface="Arial" pitchFamily="34" charset="0"/>
                <a:cs typeface="Arial" pitchFamily="34" charset="0"/>
              </a:rPr>
              <a:t> </a:t>
            </a:r>
            <a:r>
              <a:rPr lang="en-US" sz="4267" dirty="0" err="1">
                <a:latin typeface="Arial" pitchFamily="34" charset="0"/>
                <a:cs typeface="Arial" pitchFamily="34" charset="0"/>
              </a:rPr>
              <a:t>hệ</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p>
        </p:txBody>
      </p:sp>
      <p:sp>
        <p:nvSpPr>
          <p:cNvPr id="8" name="Rounded Rectangle 7"/>
          <p:cNvSpPr/>
          <p:nvPr/>
        </p:nvSpPr>
        <p:spPr>
          <a:xfrm>
            <a:off x="243841" y="3124354"/>
            <a:ext cx="11762841" cy="27273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err="1">
                <a:latin typeface="Arial" pitchFamily="34" charset="0"/>
                <a:cs typeface="Arial" pitchFamily="34" charset="0"/>
              </a:rPr>
              <a:t>Thực</a:t>
            </a:r>
            <a:r>
              <a:rPr lang="en-US" sz="4267" dirty="0">
                <a:latin typeface="Arial" pitchFamily="34" charset="0"/>
                <a:cs typeface="Arial" pitchFamily="34" charset="0"/>
              </a:rPr>
              <a:t> </a:t>
            </a:r>
            <a:r>
              <a:rPr lang="en-US" sz="4267" dirty="0" err="1">
                <a:latin typeface="Arial" pitchFamily="34" charset="0"/>
                <a:cs typeface="Arial" pitchFamily="34" charset="0"/>
              </a:rPr>
              <a:t>hiện</a:t>
            </a:r>
            <a:r>
              <a:rPr lang="en-US" sz="4267" dirty="0">
                <a:latin typeface="Arial" pitchFamily="34" charset="0"/>
                <a:cs typeface="Arial" pitchFamily="34" charset="0"/>
              </a:rPr>
              <a:t> </a:t>
            </a:r>
            <a:r>
              <a:rPr lang="en-US" sz="4267" dirty="0" err="1">
                <a:latin typeface="Arial" pitchFamily="34" charset="0"/>
                <a:cs typeface="Arial" pitchFamily="34" charset="0"/>
              </a:rPr>
              <a:t>tốt</a:t>
            </a:r>
            <a:r>
              <a:rPr lang="en-US" sz="4267" dirty="0">
                <a:latin typeface="Arial" pitchFamily="34" charset="0"/>
                <a:cs typeface="Arial" pitchFamily="34" charset="0"/>
              </a:rPr>
              <a:t> </a:t>
            </a:r>
            <a:r>
              <a:rPr lang="en-US" sz="4267" dirty="0" err="1">
                <a:latin typeface="Arial" pitchFamily="34" charset="0"/>
                <a:cs typeface="Arial" pitchFamily="34" charset="0"/>
              </a:rPr>
              <a:t>chính</a:t>
            </a:r>
            <a:r>
              <a:rPr lang="en-US" sz="4267" dirty="0">
                <a:latin typeface="Arial" pitchFamily="34" charset="0"/>
                <a:cs typeface="Arial" pitchFamily="34" charset="0"/>
              </a:rPr>
              <a:t> </a:t>
            </a:r>
            <a:r>
              <a:rPr lang="en-US" sz="4267" dirty="0" err="1">
                <a:latin typeface="Arial" pitchFamily="34" charset="0"/>
                <a:cs typeface="Arial" pitchFamily="34" charset="0"/>
              </a:rPr>
              <a:t>sách</a:t>
            </a:r>
            <a:r>
              <a:rPr lang="en-US" sz="4267" dirty="0">
                <a:latin typeface="Arial" pitchFamily="34" charset="0"/>
                <a:cs typeface="Arial" pitchFamily="34" charset="0"/>
              </a:rPr>
              <a:t> </a:t>
            </a:r>
            <a:r>
              <a:rPr lang="en-US" sz="4267" dirty="0" err="1">
                <a:latin typeface="Arial" pitchFamily="34" charset="0"/>
                <a:cs typeface="Arial" pitchFamily="34" charset="0"/>
              </a:rPr>
              <a:t>kinh</a:t>
            </a:r>
            <a:r>
              <a:rPr lang="en-US" sz="4267" dirty="0">
                <a:latin typeface="Arial" pitchFamily="34" charset="0"/>
                <a:cs typeface="Arial" pitchFamily="34" charset="0"/>
              </a:rPr>
              <a:t> </a:t>
            </a:r>
            <a:r>
              <a:rPr lang="en-US" sz="4267" dirty="0" err="1">
                <a:latin typeface="Arial" pitchFamily="34" charset="0"/>
                <a:cs typeface="Arial" pitchFamily="34" charset="0"/>
              </a:rPr>
              <a:t>tế</a:t>
            </a:r>
            <a:r>
              <a:rPr lang="en-US" sz="4267" dirty="0">
                <a:latin typeface="Arial" pitchFamily="34" charset="0"/>
                <a:cs typeface="Arial" pitchFamily="34" charset="0"/>
              </a:rPr>
              <a:t> </a:t>
            </a:r>
            <a:r>
              <a:rPr lang="en-US" sz="4267" dirty="0" err="1">
                <a:latin typeface="Arial" pitchFamily="34" charset="0"/>
                <a:cs typeface="Arial" pitchFamily="34" charset="0"/>
              </a:rPr>
              <a:t>tạo</a:t>
            </a:r>
            <a:r>
              <a:rPr lang="en-US" sz="4267" dirty="0">
                <a:latin typeface="Arial" pitchFamily="34" charset="0"/>
                <a:cs typeface="Arial" pitchFamily="34" charset="0"/>
              </a:rPr>
              <a:t> </a:t>
            </a:r>
            <a:r>
              <a:rPr lang="en-US" sz="4267" dirty="0" err="1">
                <a:latin typeface="Arial" pitchFamily="34" charset="0"/>
                <a:cs typeface="Arial" pitchFamily="34" charset="0"/>
              </a:rPr>
              <a:t>điều</a:t>
            </a:r>
            <a:r>
              <a:rPr lang="en-US" sz="4267" dirty="0">
                <a:latin typeface="Arial" pitchFamily="34" charset="0"/>
                <a:cs typeface="Arial" pitchFamily="34" charset="0"/>
              </a:rPr>
              <a:t> </a:t>
            </a:r>
            <a:r>
              <a:rPr lang="en-US" sz="4267" dirty="0" err="1">
                <a:latin typeface="Arial" pitchFamily="34" charset="0"/>
                <a:cs typeface="Arial" pitchFamily="34" charset="0"/>
              </a:rPr>
              <a:t>kiện</a:t>
            </a:r>
            <a:r>
              <a:rPr lang="en-US" sz="4267" dirty="0">
                <a:latin typeface="Arial" pitchFamily="34" charset="0"/>
                <a:cs typeface="Arial" pitchFamily="34" charset="0"/>
              </a:rPr>
              <a:t>, </a:t>
            </a:r>
            <a:r>
              <a:rPr lang="en-US" sz="4267" dirty="0" err="1">
                <a:latin typeface="Arial" pitchFamily="34" charset="0"/>
                <a:cs typeface="Arial" pitchFamily="34" charset="0"/>
              </a:rPr>
              <a:t>cơ</a:t>
            </a:r>
            <a:r>
              <a:rPr lang="en-US" sz="4267" dirty="0">
                <a:latin typeface="Arial" pitchFamily="34" charset="0"/>
                <a:cs typeface="Arial" pitchFamily="34" charset="0"/>
              </a:rPr>
              <a:t> </a:t>
            </a:r>
            <a:r>
              <a:rPr lang="en-US" sz="4267" dirty="0" err="1">
                <a:latin typeface="Arial" pitchFamily="34" charset="0"/>
                <a:cs typeface="Arial" pitchFamily="34" charset="0"/>
              </a:rPr>
              <a:t>sở</a:t>
            </a:r>
            <a:r>
              <a:rPr lang="en-US" sz="4267" dirty="0">
                <a:latin typeface="Arial" pitchFamily="34" charset="0"/>
                <a:cs typeface="Arial" pitchFamily="34" charset="0"/>
              </a:rPr>
              <a:t> </a:t>
            </a:r>
            <a:r>
              <a:rPr lang="en-US" sz="4267" dirty="0" err="1">
                <a:latin typeface="Arial" pitchFamily="34" charset="0"/>
                <a:cs typeface="Arial" pitchFamily="34" charset="0"/>
              </a:rPr>
              <a:t>để</a:t>
            </a:r>
            <a:r>
              <a:rPr lang="en-US" sz="4267" dirty="0">
                <a:latin typeface="Arial" pitchFamily="34" charset="0"/>
                <a:cs typeface="Arial" pitchFamily="34" charset="0"/>
              </a:rPr>
              <a:t> </a:t>
            </a:r>
            <a:r>
              <a:rPr lang="en-US" sz="4267" dirty="0" err="1">
                <a:latin typeface="Arial" pitchFamily="34" charset="0"/>
                <a:cs typeface="Arial" pitchFamily="34" charset="0"/>
              </a:rPr>
              <a:t>giải</a:t>
            </a:r>
            <a:r>
              <a:rPr lang="en-US" sz="4267" dirty="0">
                <a:latin typeface="Arial" pitchFamily="34" charset="0"/>
                <a:cs typeface="Arial" pitchFamily="34" charset="0"/>
              </a:rPr>
              <a:t> </a:t>
            </a:r>
            <a:r>
              <a:rPr lang="en-US" sz="4267" dirty="0" err="1">
                <a:latin typeface="Arial" pitchFamily="34" charset="0"/>
                <a:cs typeface="Arial" pitchFamily="34" charset="0"/>
              </a:rPr>
              <a:t>quyết</a:t>
            </a:r>
            <a:r>
              <a:rPr lang="en-US" sz="4267" dirty="0">
                <a:latin typeface="Arial" pitchFamily="34" charset="0"/>
                <a:cs typeface="Arial" pitchFamily="34" charset="0"/>
              </a:rPr>
              <a:t> </a:t>
            </a:r>
            <a:r>
              <a:rPr lang="en-US" sz="4267" dirty="0" err="1">
                <a:latin typeface="Arial" pitchFamily="34" charset="0"/>
                <a:cs typeface="Arial" pitchFamily="34" charset="0"/>
              </a:rPr>
              <a:t>tốt</a:t>
            </a:r>
            <a:r>
              <a:rPr lang="en-US" sz="4267" dirty="0">
                <a:latin typeface="Arial" pitchFamily="34" charset="0"/>
                <a:cs typeface="Arial" pitchFamily="34" charset="0"/>
              </a:rPr>
              <a:t> </a:t>
            </a:r>
            <a:r>
              <a:rPr lang="en-US" sz="4267" dirty="0" err="1">
                <a:latin typeface="Arial" pitchFamily="34" charset="0"/>
                <a:cs typeface="Arial" pitchFamily="34" charset="0"/>
              </a:rPr>
              <a:t>chính</a:t>
            </a:r>
            <a:r>
              <a:rPr lang="en-US" sz="4267" dirty="0">
                <a:latin typeface="Arial" pitchFamily="34" charset="0"/>
                <a:cs typeface="Arial" pitchFamily="34" charset="0"/>
              </a:rPr>
              <a:t> </a:t>
            </a:r>
            <a:r>
              <a:rPr lang="en-US" sz="4267" dirty="0" err="1">
                <a:latin typeface="Arial" pitchFamily="34" charset="0"/>
                <a:cs typeface="Arial" pitchFamily="34" charset="0"/>
              </a:rPr>
              <a:t>sách</a:t>
            </a:r>
            <a:r>
              <a:rPr lang="en-US" sz="4267" dirty="0">
                <a:latin typeface="Arial" pitchFamily="34" charset="0"/>
                <a:cs typeface="Arial" pitchFamily="34" charset="0"/>
              </a:rPr>
              <a:t> </a:t>
            </a:r>
            <a:r>
              <a:rPr lang="en-US" sz="4267" dirty="0" err="1">
                <a:latin typeface="Arial" pitchFamily="34" charset="0"/>
                <a:cs typeface="Arial" pitchFamily="34" charset="0"/>
              </a:rPr>
              <a:t>xã</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en-US" sz="4267" dirty="0" err="1">
                <a:latin typeface="Arial" pitchFamily="34" charset="0"/>
                <a:cs typeface="Arial" pitchFamily="34" charset="0"/>
              </a:rPr>
              <a:t>và</a:t>
            </a:r>
            <a:r>
              <a:rPr lang="en-US" sz="4267" dirty="0">
                <a:latin typeface="Arial" pitchFamily="34" charset="0"/>
                <a:cs typeface="Arial" pitchFamily="34" charset="0"/>
              </a:rPr>
              <a:t> </a:t>
            </a:r>
            <a:r>
              <a:rPr lang="en-US" sz="4267" dirty="0" err="1">
                <a:latin typeface="Arial" pitchFamily="34" charset="0"/>
                <a:cs typeface="Arial" pitchFamily="34" charset="0"/>
              </a:rPr>
              <a:t>ngược</a:t>
            </a:r>
            <a:r>
              <a:rPr lang="en-US" sz="4267" dirty="0">
                <a:latin typeface="Arial" pitchFamily="34" charset="0"/>
                <a:cs typeface="Arial" pitchFamily="34" charset="0"/>
              </a:rPr>
              <a:t> </a:t>
            </a:r>
            <a:r>
              <a:rPr lang="en-US" sz="4267" dirty="0" err="1">
                <a:latin typeface="Arial" pitchFamily="34" charset="0"/>
                <a:cs typeface="Arial" pitchFamily="34" charset="0"/>
              </a:rPr>
              <a:t>lại</a:t>
            </a:r>
            <a:r>
              <a:rPr lang="en-US" sz="4267" dirty="0">
                <a:latin typeface="Arial" pitchFamily="34" charset="0"/>
                <a:cs typeface="Arial" pitchFamily="34" charset="0"/>
              </a:rPr>
              <a:t> </a:t>
            </a:r>
            <a:r>
              <a:rPr lang="en-US" sz="4267" dirty="0" err="1">
                <a:latin typeface="Arial" pitchFamily="34" charset="0"/>
                <a:cs typeface="Arial" pitchFamily="34" charset="0"/>
              </a:rPr>
              <a:t>giải</a:t>
            </a:r>
            <a:r>
              <a:rPr lang="en-US" sz="4267" dirty="0">
                <a:latin typeface="Arial" pitchFamily="34" charset="0"/>
                <a:cs typeface="Arial" pitchFamily="34" charset="0"/>
              </a:rPr>
              <a:t> </a:t>
            </a:r>
            <a:r>
              <a:rPr lang="en-US" sz="4267" dirty="0" err="1">
                <a:latin typeface="Arial" pitchFamily="34" charset="0"/>
                <a:cs typeface="Arial" pitchFamily="34" charset="0"/>
              </a:rPr>
              <a:t>quyết</a:t>
            </a:r>
            <a:r>
              <a:rPr lang="en-US" sz="4267" dirty="0">
                <a:latin typeface="Arial" pitchFamily="34" charset="0"/>
                <a:cs typeface="Arial" pitchFamily="34" charset="0"/>
              </a:rPr>
              <a:t> </a:t>
            </a:r>
            <a:r>
              <a:rPr lang="en-US" sz="4267" dirty="0" err="1">
                <a:latin typeface="Arial" pitchFamily="34" charset="0"/>
                <a:cs typeface="Arial" pitchFamily="34" charset="0"/>
              </a:rPr>
              <a:t>chính</a:t>
            </a:r>
            <a:r>
              <a:rPr lang="en-US" sz="4267" dirty="0">
                <a:latin typeface="Arial" pitchFamily="34" charset="0"/>
                <a:cs typeface="Arial" pitchFamily="34" charset="0"/>
              </a:rPr>
              <a:t> </a:t>
            </a:r>
            <a:r>
              <a:rPr lang="en-US" sz="4267" dirty="0" err="1">
                <a:latin typeface="Arial" pitchFamily="34" charset="0"/>
                <a:cs typeface="Arial" pitchFamily="34" charset="0"/>
              </a:rPr>
              <a:t>sách</a:t>
            </a:r>
            <a:r>
              <a:rPr lang="en-US" sz="4267" dirty="0">
                <a:latin typeface="Arial" pitchFamily="34" charset="0"/>
                <a:cs typeface="Arial" pitchFamily="34" charset="0"/>
              </a:rPr>
              <a:t> </a:t>
            </a:r>
            <a:r>
              <a:rPr lang="en-US" sz="4267" dirty="0" err="1">
                <a:latin typeface="Arial" pitchFamily="34" charset="0"/>
                <a:cs typeface="Arial" pitchFamily="34" charset="0"/>
              </a:rPr>
              <a:t>xã</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en-US" sz="4267" dirty="0" err="1">
                <a:latin typeface="Arial" pitchFamily="34" charset="0"/>
                <a:cs typeface="Arial" pitchFamily="34" charset="0"/>
              </a:rPr>
              <a:t>là</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r>
              <a:rPr lang="en-US" sz="4267" dirty="0" err="1">
                <a:latin typeface="Arial" pitchFamily="34" charset="0"/>
                <a:cs typeface="Arial" pitchFamily="34" charset="0"/>
              </a:rPr>
              <a:t>lực</a:t>
            </a:r>
            <a:r>
              <a:rPr lang="en-US" sz="4267" dirty="0">
                <a:latin typeface="Arial" pitchFamily="34" charset="0"/>
                <a:cs typeface="Arial" pitchFamily="34" charset="0"/>
              </a:rPr>
              <a:t> </a:t>
            </a:r>
            <a:r>
              <a:rPr lang="en-US" sz="4267" dirty="0" err="1">
                <a:latin typeface="Arial" pitchFamily="34" charset="0"/>
                <a:cs typeface="Arial" pitchFamily="34" charset="0"/>
              </a:rPr>
              <a:t>thúc</a:t>
            </a:r>
            <a:r>
              <a:rPr lang="en-US" sz="4267" dirty="0">
                <a:latin typeface="Arial" pitchFamily="34" charset="0"/>
                <a:cs typeface="Arial" pitchFamily="34" charset="0"/>
              </a:rPr>
              <a:t> </a:t>
            </a:r>
            <a:r>
              <a:rPr lang="en-US" sz="4267" dirty="0" err="1">
                <a:latin typeface="Arial" pitchFamily="34" charset="0"/>
                <a:cs typeface="Arial" pitchFamily="34" charset="0"/>
              </a:rPr>
              <a:t>đẩy</a:t>
            </a:r>
            <a:r>
              <a:rPr lang="en-US" sz="4267" dirty="0">
                <a:latin typeface="Arial" pitchFamily="34" charset="0"/>
                <a:cs typeface="Arial" pitchFamily="34" charset="0"/>
              </a:rPr>
              <a:t> </a:t>
            </a:r>
            <a:r>
              <a:rPr lang="en-US" sz="4267" dirty="0" err="1">
                <a:latin typeface="Arial" pitchFamily="34" charset="0"/>
                <a:cs typeface="Arial" pitchFamily="34" charset="0"/>
              </a:rPr>
              <a:t>phát</a:t>
            </a:r>
            <a:r>
              <a:rPr lang="en-US" sz="4267" dirty="0">
                <a:latin typeface="Arial" pitchFamily="34" charset="0"/>
                <a:cs typeface="Arial" pitchFamily="34" charset="0"/>
              </a:rPr>
              <a:t> </a:t>
            </a:r>
            <a:r>
              <a:rPr lang="en-US" sz="4267" dirty="0" err="1">
                <a:latin typeface="Arial" pitchFamily="34" charset="0"/>
                <a:cs typeface="Arial" pitchFamily="34" charset="0"/>
              </a:rPr>
              <a:t>triển</a:t>
            </a:r>
            <a:r>
              <a:rPr lang="en-US" sz="4267" dirty="0">
                <a:latin typeface="Arial" pitchFamily="34" charset="0"/>
                <a:cs typeface="Arial" pitchFamily="34" charset="0"/>
              </a:rPr>
              <a:t> </a:t>
            </a:r>
            <a:r>
              <a:rPr lang="en-US" sz="4267" dirty="0" err="1">
                <a:latin typeface="Arial" pitchFamily="34" charset="0"/>
                <a:cs typeface="Arial" pitchFamily="34" charset="0"/>
              </a:rPr>
              <a:t>kinh</a:t>
            </a:r>
            <a:r>
              <a:rPr lang="en-US" sz="4267" dirty="0">
                <a:latin typeface="Arial" pitchFamily="34" charset="0"/>
                <a:cs typeface="Arial" pitchFamily="34" charset="0"/>
              </a:rPr>
              <a:t> </a:t>
            </a:r>
            <a:r>
              <a:rPr lang="en-US" sz="4267" dirty="0" err="1">
                <a:latin typeface="Arial" pitchFamily="34" charset="0"/>
                <a:cs typeface="Arial" pitchFamily="34" charset="0"/>
              </a:rPr>
              <a:t>tế</a:t>
            </a:r>
            <a:r>
              <a:rPr lang="en-US" sz="4267" dirty="0">
                <a:latin typeface="Arial" pitchFamily="34" charset="0"/>
                <a:cs typeface="Arial" pitchFamily="34" charset="0"/>
              </a:rPr>
              <a:t>.</a:t>
            </a:r>
          </a:p>
        </p:txBody>
      </p:sp>
    </p:spTree>
    <p:extLst>
      <p:ext uri="{BB962C8B-B14F-4D97-AF65-F5344CB8AC3E}">
        <p14:creationId xmlns:p14="http://schemas.microsoft.com/office/powerpoint/2010/main" val="15594793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4824" y="926592"/>
            <a:ext cx="11704321" cy="2356889"/>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i="1" dirty="0">
                <a:latin typeface="Arial" pitchFamily="34" charset="0"/>
                <a:cs typeface="Arial" pitchFamily="34" charset="0"/>
              </a:rPr>
              <a:t>4</a:t>
            </a:r>
            <a:r>
              <a:rPr lang="en-US" sz="4267" b="1" i="1" dirty="0">
                <a:latin typeface="Arial" pitchFamily="34" charset="0"/>
                <a:cs typeface="Arial" pitchFamily="34" charset="0"/>
              </a:rPr>
              <a:t>.2.2</a:t>
            </a:r>
            <a:r>
              <a:rPr lang="en-US" sz="4267" b="1" i="1" dirty="0">
                <a:latin typeface="Arial" pitchFamily="34" charset="0"/>
                <a:cs typeface="Arial" pitchFamily="34" charset="0"/>
              </a:rPr>
              <a:t>. </a:t>
            </a:r>
            <a:r>
              <a:rPr lang="en-US" sz="4267" b="1" i="1" dirty="0" err="1">
                <a:latin typeface="Arial" pitchFamily="34" charset="0"/>
                <a:cs typeface="Arial" pitchFamily="34" charset="0"/>
              </a:rPr>
              <a:t>Pháp</a:t>
            </a:r>
            <a:r>
              <a:rPr lang="en-US" sz="4267" b="1" i="1" dirty="0">
                <a:latin typeface="Arial" pitchFamily="34" charset="0"/>
                <a:cs typeface="Arial" pitchFamily="34" charset="0"/>
              </a:rPr>
              <a:t> </a:t>
            </a:r>
            <a:r>
              <a:rPr lang="en-US" sz="4267" b="1" i="1" dirty="0" err="1">
                <a:latin typeface="Arial" pitchFamily="34" charset="0"/>
                <a:cs typeface="Arial" pitchFamily="34" charset="0"/>
              </a:rPr>
              <a:t>luật</a:t>
            </a:r>
            <a:r>
              <a:rPr lang="en-US" sz="4267" b="1" i="1" dirty="0">
                <a:latin typeface="Arial" pitchFamily="34" charset="0"/>
                <a:cs typeface="Arial" pitchFamily="34" charset="0"/>
              </a:rPr>
              <a:t> </a:t>
            </a:r>
            <a:r>
              <a:rPr lang="en-US" sz="4267" b="1" i="1" dirty="0" err="1">
                <a:latin typeface="Arial" pitchFamily="34" charset="0"/>
                <a:cs typeface="Arial" pitchFamily="34" charset="0"/>
              </a:rPr>
              <a:t>lao</a:t>
            </a:r>
            <a:r>
              <a:rPr lang="en-US" sz="4267" b="1" i="1" dirty="0">
                <a:latin typeface="Arial" pitchFamily="34" charset="0"/>
                <a:cs typeface="Arial" pitchFamily="34" charset="0"/>
              </a:rPr>
              <a:t> </a:t>
            </a:r>
            <a:r>
              <a:rPr lang="en-US" sz="4267" b="1" i="1" dirty="0" err="1">
                <a:latin typeface="Arial" pitchFamily="34" charset="0"/>
                <a:cs typeface="Arial" pitchFamily="34" charset="0"/>
              </a:rPr>
              <a:t>động</a:t>
            </a:r>
            <a:r>
              <a:rPr lang="en-US" sz="4267" b="1" i="1" dirty="0">
                <a:latin typeface="Arial" pitchFamily="34" charset="0"/>
                <a:cs typeface="Arial" pitchFamily="34" charset="0"/>
              </a:rPr>
              <a:t> </a:t>
            </a:r>
            <a:r>
              <a:rPr lang="en-US" sz="4267" b="1" i="1" dirty="0" err="1">
                <a:latin typeface="Arial" pitchFamily="34" charset="0"/>
                <a:cs typeface="Arial" pitchFamily="34" charset="0"/>
              </a:rPr>
              <a:t>tôn</a:t>
            </a:r>
            <a:r>
              <a:rPr lang="en-US" sz="4267" b="1" i="1" dirty="0">
                <a:latin typeface="Arial" pitchFamily="34" charset="0"/>
                <a:cs typeface="Arial" pitchFamily="34" charset="0"/>
              </a:rPr>
              <a:t> </a:t>
            </a:r>
            <a:r>
              <a:rPr lang="en-US" sz="4267" b="1" i="1" dirty="0" err="1">
                <a:latin typeface="Arial" pitchFamily="34" charset="0"/>
                <a:cs typeface="Arial" pitchFamily="34" charset="0"/>
              </a:rPr>
              <a:t>trọng</a:t>
            </a:r>
            <a:r>
              <a:rPr lang="en-US" sz="4267" b="1" i="1" dirty="0">
                <a:latin typeface="Arial" pitchFamily="34" charset="0"/>
                <a:cs typeface="Arial" pitchFamily="34" charset="0"/>
              </a:rPr>
              <a:t> </a:t>
            </a:r>
            <a:r>
              <a:rPr lang="en-US" sz="4267" b="1" i="1" dirty="0" err="1">
                <a:latin typeface="Arial" pitchFamily="34" charset="0"/>
                <a:cs typeface="Arial" pitchFamily="34" charset="0"/>
              </a:rPr>
              <a:t>sự</a:t>
            </a:r>
            <a:r>
              <a:rPr lang="en-US" sz="4267" b="1" i="1" dirty="0">
                <a:latin typeface="Arial" pitchFamily="34" charset="0"/>
                <a:cs typeface="Arial" pitchFamily="34" charset="0"/>
              </a:rPr>
              <a:t> </a:t>
            </a:r>
            <a:r>
              <a:rPr lang="en-US" sz="4267" b="1" i="1" dirty="0" err="1">
                <a:latin typeface="Arial" pitchFamily="34" charset="0"/>
                <a:cs typeface="Arial" pitchFamily="34" charset="0"/>
              </a:rPr>
              <a:t>thỏa</a:t>
            </a:r>
            <a:r>
              <a:rPr lang="en-US" sz="4267" b="1" i="1" dirty="0">
                <a:latin typeface="Arial" pitchFamily="34" charset="0"/>
                <a:cs typeface="Arial" pitchFamily="34" charset="0"/>
              </a:rPr>
              <a:t> </a:t>
            </a:r>
            <a:r>
              <a:rPr lang="en-US" sz="4267" b="1" i="1" dirty="0" err="1">
                <a:latin typeface="Arial" pitchFamily="34" charset="0"/>
                <a:cs typeface="Arial" pitchFamily="34" charset="0"/>
              </a:rPr>
              <a:t>thuận</a:t>
            </a:r>
            <a:r>
              <a:rPr lang="en-US" sz="4267" b="1" i="1" dirty="0">
                <a:latin typeface="Arial" pitchFamily="34" charset="0"/>
                <a:cs typeface="Arial" pitchFamily="34" charset="0"/>
              </a:rPr>
              <a:t> </a:t>
            </a:r>
            <a:r>
              <a:rPr lang="en-US" sz="4267" b="1" i="1" dirty="0" err="1">
                <a:latin typeface="Arial" pitchFamily="34" charset="0"/>
                <a:cs typeface="Arial" pitchFamily="34" charset="0"/>
              </a:rPr>
              <a:t>hợp</a:t>
            </a:r>
            <a:r>
              <a:rPr lang="en-US" sz="4267" b="1" i="1" dirty="0">
                <a:latin typeface="Arial" pitchFamily="34" charset="0"/>
                <a:cs typeface="Arial" pitchFamily="34" charset="0"/>
              </a:rPr>
              <a:t> </a:t>
            </a:r>
            <a:r>
              <a:rPr lang="en-US" sz="4267" b="1" i="1" dirty="0" err="1">
                <a:latin typeface="Arial" pitchFamily="34" charset="0"/>
                <a:cs typeface="Arial" pitchFamily="34" charset="0"/>
              </a:rPr>
              <a:t>pháp</a:t>
            </a:r>
            <a:r>
              <a:rPr lang="en-US" sz="4267" b="1" i="1" dirty="0">
                <a:latin typeface="Arial" pitchFamily="34" charset="0"/>
                <a:cs typeface="Arial" pitchFamily="34" charset="0"/>
              </a:rPr>
              <a:t> </a:t>
            </a:r>
            <a:r>
              <a:rPr lang="en-US" sz="4267" b="1" i="1" dirty="0" err="1">
                <a:latin typeface="Arial" pitchFamily="34" charset="0"/>
                <a:cs typeface="Arial" pitchFamily="34" charset="0"/>
              </a:rPr>
              <a:t>của</a:t>
            </a:r>
            <a:r>
              <a:rPr lang="en-US" sz="4267" b="1" i="1" dirty="0">
                <a:latin typeface="Arial" pitchFamily="34" charset="0"/>
                <a:cs typeface="Arial" pitchFamily="34" charset="0"/>
              </a:rPr>
              <a:t> </a:t>
            </a:r>
            <a:r>
              <a:rPr lang="en-US" sz="4267" b="1" i="1" dirty="0" err="1">
                <a:latin typeface="Arial" pitchFamily="34" charset="0"/>
                <a:cs typeface="Arial" pitchFamily="34" charset="0"/>
              </a:rPr>
              <a:t>các</a:t>
            </a:r>
            <a:r>
              <a:rPr lang="en-US" sz="4267" b="1" i="1" dirty="0">
                <a:latin typeface="Arial" pitchFamily="34" charset="0"/>
                <a:cs typeface="Arial" pitchFamily="34" charset="0"/>
              </a:rPr>
              <a:t> </a:t>
            </a:r>
            <a:r>
              <a:rPr lang="en-US" sz="4267" b="1" i="1" dirty="0" err="1">
                <a:latin typeface="Arial" pitchFamily="34" charset="0"/>
                <a:cs typeface="Arial" pitchFamily="34" charset="0"/>
              </a:rPr>
              <a:t>chủ</a:t>
            </a:r>
            <a:r>
              <a:rPr lang="en-US" sz="4267" b="1" i="1" dirty="0">
                <a:latin typeface="Arial" pitchFamily="34" charset="0"/>
                <a:cs typeface="Arial" pitchFamily="34" charset="0"/>
              </a:rPr>
              <a:t> </a:t>
            </a:r>
            <a:r>
              <a:rPr lang="en-US" sz="4267" b="1" i="1" dirty="0" err="1">
                <a:latin typeface="Arial" pitchFamily="34" charset="0"/>
                <a:cs typeface="Arial" pitchFamily="34" charset="0"/>
              </a:rPr>
              <a:t>thể</a:t>
            </a:r>
            <a:r>
              <a:rPr lang="en-US" sz="4267" b="1" i="1" dirty="0">
                <a:latin typeface="Arial" pitchFamily="34" charset="0"/>
                <a:cs typeface="Arial" pitchFamily="34" charset="0"/>
              </a:rPr>
              <a:t> </a:t>
            </a:r>
            <a:r>
              <a:rPr lang="en-US" sz="4267" b="1" i="1" dirty="0" err="1">
                <a:latin typeface="Arial" pitchFamily="34" charset="0"/>
                <a:cs typeface="Arial" pitchFamily="34" charset="0"/>
              </a:rPr>
              <a:t>quan</a:t>
            </a:r>
            <a:r>
              <a:rPr lang="en-US" sz="4267" b="1" i="1" dirty="0">
                <a:latin typeface="Arial" pitchFamily="34" charset="0"/>
                <a:cs typeface="Arial" pitchFamily="34" charset="0"/>
              </a:rPr>
              <a:t> </a:t>
            </a:r>
            <a:r>
              <a:rPr lang="en-US" sz="4267" b="1" i="1" dirty="0" err="1">
                <a:latin typeface="Arial" pitchFamily="34" charset="0"/>
                <a:cs typeface="Arial" pitchFamily="34" charset="0"/>
              </a:rPr>
              <a:t>hệ</a:t>
            </a:r>
            <a:r>
              <a:rPr lang="en-US" sz="4267" b="1" i="1" dirty="0">
                <a:latin typeface="Arial" pitchFamily="34" charset="0"/>
                <a:cs typeface="Arial" pitchFamily="34" charset="0"/>
              </a:rPr>
              <a:t> </a:t>
            </a:r>
            <a:r>
              <a:rPr lang="en-US" sz="4267" b="1" i="1" dirty="0" err="1">
                <a:latin typeface="Arial" pitchFamily="34" charset="0"/>
                <a:cs typeface="Arial" pitchFamily="34" charset="0"/>
              </a:rPr>
              <a:t>trong</a:t>
            </a:r>
            <a:r>
              <a:rPr lang="en-US" sz="4267" b="1" i="1" dirty="0">
                <a:latin typeface="Arial" pitchFamily="34" charset="0"/>
                <a:cs typeface="Arial" pitchFamily="34" charset="0"/>
              </a:rPr>
              <a:t> </a:t>
            </a:r>
            <a:r>
              <a:rPr lang="en-US" sz="4267" b="1" i="1" dirty="0" err="1">
                <a:latin typeface="Arial" pitchFamily="34" charset="0"/>
                <a:cs typeface="Arial" pitchFamily="34" charset="0"/>
              </a:rPr>
              <a:t>lao</a:t>
            </a:r>
            <a:r>
              <a:rPr lang="en-US" sz="4267" b="1" i="1" dirty="0">
                <a:latin typeface="Arial" pitchFamily="34" charset="0"/>
                <a:cs typeface="Arial" pitchFamily="34" charset="0"/>
              </a:rPr>
              <a:t> </a:t>
            </a:r>
            <a:r>
              <a:rPr lang="en-US" sz="4267" b="1" i="1" dirty="0" err="1">
                <a:latin typeface="Arial" pitchFamily="34" charset="0"/>
                <a:cs typeface="Arial" pitchFamily="34" charset="0"/>
              </a:rPr>
              <a:t>động</a:t>
            </a:r>
            <a:r>
              <a:rPr lang="en-US" sz="4267" b="1" i="1" dirty="0">
                <a:latin typeface="Arial" pitchFamily="34" charset="0"/>
                <a:cs typeface="Arial" pitchFamily="34" charset="0"/>
              </a:rPr>
              <a:t>; </a:t>
            </a:r>
            <a:endParaRPr lang="en-US" sz="4267" dirty="0">
              <a:latin typeface="Arial" pitchFamily="34" charset="0"/>
              <a:cs typeface="Arial" pitchFamily="34" charset="0"/>
            </a:endParaRPr>
          </a:p>
        </p:txBody>
      </p:sp>
      <p:sp>
        <p:nvSpPr>
          <p:cNvPr id="8" name="Rounded Rectangle 7"/>
          <p:cNvSpPr/>
          <p:nvPr/>
        </p:nvSpPr>
        <p:spPr>
          <a:xfrm>
            <a:off x="204825" y="3787590"/>
            <a:ext cx="11704321" cy="230840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i="1" dirty="0" err="1">
                <a:latin typeface="Arial" pitchFamily="34" charset="0"/>
                <a:cs typeface="Arial" pitchFamily="34" charset="0"/>
              </a:rPr>
              <a:t>khuyến</a:t>
            </a:r>
            <a:r>
              <a:rPr lang="en-US" sz="4267" b="1" i="1" dirty="0">
                <a:latin typeface="Arial" pitchFamily="34" charset="0"/>
                <a:cs typeface="Arial" pitchFamily="34" charset="0"/>
              </a:rPr>
              <a:t> </a:t>
            </a:r>
            <a:r>
              <a:rPr lang="en-US" sz="4267" b="1" i="1" dirty="0" err="1">
                <a:latin typeface="Arial" pitchFamily="34" charset="0"/>
                <a:cs typeface="Arial" pitchFamily="34" charset="0"/>
              </a:rPr>
              <a:t>khích</a:t>
            </a:r>
            <a:r>
              <a:rPr lang="en-US" sz="4267" b="1" i="1" dirty="0">
                <a:latin typeface="Arial" pitchFamily="34" charset="0"/>
                <a:cs typeface="Arial" pitchFamily="34" charset="0"/>
              </a:rPr>
              <a:t> </a:t>
            </a:r>
            <a:r>
              <a:rPr lang="en-US" sz="4267" b="1" i="1" dirty="0" err="1">
                <a:latin typeface="Arial" pitchFamily="34" charset="0"/>
                <a:cs typeface="Arial" pitchFamily="34" charset="0"/>
              </a:rPr>
              <a:t>những</a:t>
            </a:r>
            <a:r>
              <a:rPr lang="en-US" sz="4267" b="1" i="1" dirty="0">
                <a:latin typeface="Arial" pitchFamily="34" charset="0"/>
                <a:cs typeface="Arial" pitchFamily="34" charset="0"/>
              </a:rPr>
              <a:t> </a:t>
            </a:r>
            <a:r>
              <a:rPr lang="en-US" sz="4267" b="1" i="1" dirty="0" err="1">
                <a:latin typeface="Arial" pitchFamily="34" charset="0"/>
                <a:cs typeface="Arial" pitchFamily="34" charset="0"/>
              </a:rPr>
              <a:t>thỏa</a:t>
            </a:r>
            <a:r>
              <a:rPr lang="en-US" sz="4267" b="1" i="1" dirty="0">
                <a:latin typeface="Arial" pitchFamily="34" charset="0"/>
                <a:cs typeface="Arial" pitchFamily="34" charset="0"/>
              </a:rPr>
              <a:t> </a:t>
            </a:r>
            <a:r>
              <a:rPr lang="en-US" sz="4267" b="1" i="1" dirty="0" err="1">
                <a:latin typeface="Arial" pitchFamily="34" charset="0"/>
                <a:cs typeface="Arial" pitchFamily="34" charset="0"/>
              </a:rPr>
              <a:t>thuận</a:t>
            </a:r>
            <a:r>
              <a:rPr lang="en-US" sz="4267" b="1" i="1" dirty="0">
                <a:latin typeface="Arial" pitchFamily="34" charset="0"/>
                <a:cs typeface="Arial" pitchFamily="34" charset="0"/>
              </a:rPr>
              <a:t> </a:t>
            </a:r>
            <a:r>
              <a:rPr lang="en-US" sz="4267" b="1" i="1" dirty="0" err="1">
                <a:latin typeface="Arial" pitchFamily="34" charset="0"/>
                <a:cs typeface="Arial" pitchFamily="34" charset="0"/>
              </a:rPr>
              <a:t>có</a:t>
            </a:r>
            <a:r>
              <a:rPr lang="en-US" sz="4267" b="1" i="1" dirty="0">
                <a:latin typeface="Arial" pitchFamily="34" charset="0"/>
                <a:cs typeface="Arial" pitchFamily="34" charset="0"/>
              </a:rPr>
              <a:t> </a:t>
            </a:r>
            <a:r>
              <a:rPr lang="en-US" sz="4267" b="1" i="1" dirty="0" err="1">
                <a:latin typeface="Arial" pitchFamily="34" charset="0"/>
                <a:cs typeface="Arial" pitchFamily="34" charset="0"/>
              </a:rPr>
              <a:t>lợi</a:t>
            </a:r>
            <a:r>
              <a:rPr lang="en-US" sz="4267" b="1" i="1" dirty="0">
                <a:latin typeface="Arial" pitchFamily="34" charset="0"/>
                <a:cs typeface="Arial" pitchFamily="34" charset="0"/>
              </a:rPr>
              <a:t> </a:t>
            </a:r>
            <a:r>
              <a:rPr lang="en-US" sz="4267" b="1" i="1" dirty="0" err="1">
                <a:latin typeface="Arial" pitchFamily="34" charset="0"/>
                <a:cs typeface="Arial" pitchFamily="34" charset="0"/>
              </a:rPr>
              <a:t>hơn</a:t>
            </a:r>
            <a:r>
              <a:rPr lang="en-US" sz="4267" b="1" i="1" dirty="0">
                <a:latin typeface="Arial" pitchFamily="34" charset="0"/>
                <a:cs typeface="Arial" pitchFamily="34" charset="0"/>
              </a:rPr>
              <a:t> </a:t>
            </a:r>
            <a:r>
              <a:rPr lang="en-US" sz="4267" b="1" i="1" dirty="0" err="1">
                <a:latin typeface="Arial" pitchFamily="34" charset="0"/>
                <a:cs typeface="Arial" pitchFamily="34" charset="0"/>
              </a:rPr>
              <a:t>cho</a:t>
            </a:r>
            <a:r>
              <a:rPr lang="en-US" sz="4267" b="1" i="1" dirty="0">
                <a:latin typeface="Arial" pitchFamily="34" charset="0"/>
                <a:cs typeface="Arial" pitchFamily="34" charset="0"/>
              </a:rPr>
              <a:t> </a:t>
            </a:r>
            <a:r>
              <a:rPr lang="en-US" sz="4267" b="1" i="1" dirty="0" err="1">
                <a:latin typeface="Arial" pitchFamily="34" charset="0"/>
                <a:cs typeface="Arial" pitchFamily="34" charset="0"/>
              </a:rPr>
              <a:t>người</a:t>
            </a:r>
            <a:r>
              <a:rPr lang="en-US" sz="4267" b="1" i="1" dirty="0">
                <a:latin typeface="Arial" pitchFamily="34" charset="0"/>
                <a:cs typeface="Arial" pitchFamily="34" charset="0"/>
              </a:rPr>
              <a:t> </a:t>
            </a:r>
            <a:r>
              <a:rPr lang="en-US" sz="4267" b="1" i="1" dirty="0" err="1">
                <a:latin typeface="Arial" pitchFamily="34" charset="0"/>
                <a:cs typeface="Arial" pitchFamily="34" charset="0"/>
              </a:rPr>
              <a:t>lao</a:t>
            </a:r>
            <a:r>
              <a:rPr lang="en-US" sz="4267" b="1" i="1" dirty="0">
                <a:latin typeface="Arial" pitchFamily="34" charset="0"/>
                <a:cs typeface="Arial" pitchFamily="34" charset="0"/>
              </a:rPr>
              <a:t> </a:t>
            </a:r>
            <a:r>
              <a:rPr lang="en-US" sz="4267" b="1" i="1" dirty="0" err="1">
                <a:latin typeface="Arial" pitchFamily="34" charset="0"/>
                <a:cs typeface="Arial" pitchFamily="34" charset="0"/>
              </a:rPr>
              <a:t>động</a:t>
            </a:r>
            <a:endParaRPr lang="en-US" sz="4267" dirty="0">
              <a:latin typeface="Arial" pitchFamily="34" charset="0"/>
              <a:cs typeface="Arial" pitchFamily="34" charset="0"/>
            </a:endParaRPr>
          </a:p>
        </p:txBody>
      </p:sp>
    </p:spTree>
    <p:extLst>
      <p:ext uri="{BB962C8B-B14F-4D97-AF65-F5344CB8AC3E}">
        <p14:creationId xmlns:p14="http://schemas.microsoft.com/office/powerpoint/2010/main" val="12979627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2362" y="802312"/>
            <a:ext cx="11440972" cy="855801"/>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i="1" dirty="0">
                <a:latin typeface="Arial" pitchFamily="34" charset="0"/>
                <a:cs typeface="Arial" pitchFamily="34" charset="0"/>
              </a:rPr>
              <a:t>4.2.3</a:t>
            </a:r>
            <a:r>
              <a:rPr lang="en-US" sz="4267" b="1" i="1" dirty="0">
                <a:latin typeface="Arial" pitchFamily="34" charset="0"/>
                <a:cs typeface="Arial" pitchFamily="34" charset="0"/>
              </a:rPr>
              <a:t>. </a:t>
            </a:r>
            <a:r>
              <a:rPr lang="en-US" sz="4267" b="1" i="1" dirty="0" err="1">
                <a:latin typeface="Arial" pitchFamily="34" charset="0"/>
                <a:cs typeface="Arial" pitchFamily="34" charset="0"/>
              </a:rPr>
              <a:t>Nguyên</a:t>
            </a:r>
            <a:r>
              <a:rPr lang="en-US" sz="4267" b="1" i="1" dirty="0">
                <a:latin typeface="Arial" pitchFamily="34" charset="0"/>
                <a:cs typeface="Arial" pitchFamily="34" charset="0"/>
              </a:rPr>
              <a:t> </a:t>
            </a:r>
            <a:r>
              <a:rPr lang="en-US" sz="4267" b="1" i="1" dirty="0" err="1">
                <a:latin typeface="Arial" pitchFamily="34" charset="0"/>
                <a:cs typeface="Arial" pitchFamily="34" charset="0"/>
              </a:rPr>
              <a:t>tắc</a:t>
            </a:r>
            <a:r>
              <a:rPr lang="en-US" sz="4267" b="1" i="1" dirty="0">
                <a:latin typeface="Arial" pitchFamily="34" charset="0"/>
                <a:cs typeface="Arial" pitchFamily="34" charset="0"/>
              </a:rPr>
              <a:t> </a:t>
            </a:r>
            <a:r>
              <a:rPr lang="en-US" sz="4267" b="1" i="1" dirty="0" err="1">
                <a:latin typeface="Arial" pitchFamily="34" charset="0"/>
                <a:cs typeface="Arial" pitchFamily="34" charset="0"/>
              </a:rPr>
              <a:t>trả</a:t>
            </a:r>
            <a:r>
              <a:rPr lang="en-US" sz="4267" b="1" i="1" dirty="0">
                <a:latin typeface="Arial" pitchFamily="34" charset="0"/>
                <a:cs typeface="Arial" pitchFamily="34" charset="0"/>
              </a:rPr>
              <a:t> </a:t>
            </a:r>
            <a:r>
              <a:rPr lang="en-US" sz="4267" b="1" i="1" dirty="0" err="1">
                <a:latin typeface="Arial" pitchFamily="34" charset="0"/>
                <a:cs typeface="Arial" pitchFamily="34" charset="0"/>
              </a:rPr>
              <a:t>lương</a:t>
            </a:r>
            <a:r>
              <a:rPr lang="en-US" sz="4267" b="1" i="1" dirty="0">
                <a:latin typeface="Arial" pitchFamily="34" charset="0"/>
                <a:cs typeface="Arial" pitchFamily="34" charset="0"/>
              </a:rPr>
              <a:t> </a:t>
            </a:r>
            <a:r>
              <a:rPr lang="en-US" sz="4267" b="1" i="1" dirty="0" err="1">
                <a:latin typeface="Arial" pitchFamily="34" charset="0"/>
                <a:cs typeface="Arial" pitchFamily="34" charset="0"/>
              </a:rPr>
              <a:t>theo</a:t>
            </a:r>
            <a:r>
              <a:rPr lang="en-US" sz="4267" b="1" i="1" dirty="0">
                <a:latin typeface="Arial" pitchFamily="34" charset="0"/>
                <a:cs typeface="Arial" pitchFamily="34" charset="0"/>
              </a:rPr>
              <a:t> </a:t>
            </a:r>
            <a:r>
              <a:rPr lang="en-US" sz="4267" b="1" i="1" dirty="0" err="1">
                <a:latin typeface="Arial" pitchFamily="34" charset="0"/>
                <a:cs typeface="Arial" pitchFamily="34" charset="0"/>
              </a:rPr>
              <a:t>lao</a:t>
            </a:r>
            <a:r>
              <a:rPr lang="en-US" sz="4267" b="1" i="1" dirty="0">
                <a:latin typeface="Arial" pitchFamily="34" charset="0"/>
                <a:cs typeface="Arial" pitchFamily="34" charset="0"/>
              </a:rPr>
              <a:t> </a:t>
            </a:r>
            <a:r>
              <a:rPr lang="en-US" sz="4267" b="1" i="1" dirty="0" err="1">
                <a:latin typeface="Arial" pitchFamily="34" charset="0"/>
                <a:cs typeface="Arial" pitchFamily="34" charset="0"/>
              </a:rPr>
              <a:t>động</a:t>
            </a:r>
            <a:r>
              <a:rPr lang="en-US" sz="4267" dirty="0">
                <a:latin typeface="Arial" pitchFamily="34" charset="0"/>
                <a:cs typeface="Arial" pitchFamily="34" charset="0"/>
              </a:rPr>
              <a:t> </a:t>
            </a:r>
          </a:p>
        </p:txBody>
      </p:sp>
      <p:sp>
        <p:nvSpPr>
          <p:cNvPr id="8" name="Rounded Rectangle 7"/>
          <p:cNvSpPr/>
          <p:nvPr/>
        </p:nvSpPr>
        <p:spPr>
          <a:xfrm>
            <a:off x="331921" y="2115173"/>
            <a:ext cx="11665008" cy="410762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 </a:t>
            </a:r>
            <a:r>
              <a:rPr lang="en-US" sz="4267" dirty="0" err="1">
                <a:latin typeface="Arial" pitchFamily="34" charset="0"/>
                <a:cs typeface="Arial" pitchFamily="34" charset="0"/>
              </a:rPr>
              <a:t>Pháp</a:t>
            </a:r>
            <a:r>
              <a:rPr lang="en-US" sz="4267" dirty="0">
                <a:latin typeface="Arial" pitchFamily="34" charset="0"/>
                <a:cs typeface="Arial" pitchFamily="34" charset="0"/>
              </a:rPr>
              <a:t> </a:t>
            </a:r>
            <a:r>
              <a:rPr lang="en-US" sz="4267" dirty="0" err="1">
                <a:latin typeface="Arial" pitchFamily="34" charset="0"/>
                <a:cs typeface="Arial" pitchFamily="34" charset="0"/>
              </a:rPr>
              <a:t>luật</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r>
              <a:rPr lang="en-US" sz="4267" dirty="0" err="1">
                <a:latin typeface="Arial" pitchFamily="34" charset="0"/>
                <a:cs typeface="Arial" pitchFamily="34" charset="0"/>
              </a:rPr>
              <a:t>quy</a:t>
            </a:r>
            <a:r>
              <a:rPr lang="en-US" sz="4267" dirty="0">
                <a:latin typeface="Arial" pitchFamily="34" charset="0"/>
                <a:cs typeface="Arial" pitchFamily="34" charset="0"/>
              </a:rPr>
              <a:t> </a:t>
            </a:r>
            <a:r>
              <a:rPr lang="en-US" sz="4267" dirty="0" err="1">
                <a:latin typeface="Arial" pitchFamily="34" charset="0"/>
                <a:cs typeface="Arial" pitchFamily="34" charset="0"/>
              </a:rPr>
              <a:t>định</a:t>
            </a:r>
            <a:r>
              <a:rPr lang="en-US" sz="4267" dirty="0">
                <a:latin typeface="Arial" pitchFamily="34" charset="0"/>
                <a:cs typeface="Arial" pitchFamily="34" charset="0"/>
              </a:rPr>
              <a:t> </a:t>
            </a:r>
            <a:r>
              <a:rPr lang="en-US" sz="4267" dirty="0" err="1">
                <a:latin typeface="Arial" pitchFamily="34" charset="0"/>
                <a:cs typeface="Arial" pitchFamily="34" charset="0"/>
              </a:rPr>
              <a:t>tiền</a:t>
            </a:r>
            <a:r>
              <a:rPr lang="en-US" sz="4267" dirty="0">
                <a:latin typeface="Arial" pitchFamily="34" charset="0"/>
                <a:cs typeface="Arial" pitchFamily="34" charset="0"/>
              </a:rPr>
              <a:t> </a:t>
            </a:r>
            <a:r>
              <a:rPr lang="en-US" sz="4267" dirty="0" err="1">
                <a:latin typeface="Arial" pitchFamily="34" charset="0"/>
                <a:cs typeface="Arial" pitchFamily="34" charset="0"/>
              </a:rPr>
              <a:t>công</a:t>
            </a:r>
            <a:r>
              <a:rPr lang="en-US" sz="4267" dirty="0">
                <a:latin typeface="Arial" pitchFamily="34" charset="0"/>
                <a:cs typeface="Arial" pitchFamily="34" charset="0"/>
              </a:rPr>
              <a:t> (</a:t>
            </a:r>
            <a:r>
              <a:rPr lang="en-US" sz="4267" dirty="0" err="1">
                <a:latin typeface="Arial" pitchFamily="34" charset="0"/>
                <a:cs typeface="Arial" pitchFamily="34" charset="0"/>
              </a:rPr>
              <a:t>tiền</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en-US" sz="4267" dirty="0">
                <a:latin typeface="Arial" pitchFamily="34" charset="0"/>
                <a:cs typeface="Arial" pitchFamily="34" charset="0"/>
              </a:rPr>
              <a:t>) </a:t>
            </a:r>
            <a:r>
              <a:rPr lang="en-US" sz="4267" dirty="0" err="1">
                <a:latin typeface="Arial" pitchFamily="34" charset="0"/>
                <a:cs typeface="Arial" pitchFamily="34" charset="0"/>
              </a:rPr>
              <a:t>trả</a:t>
            </a:r>
            <a:r>
              <a:rPr lang="en-US" sz="4267" dirty="0">
                <a:latin typeface="Arial" pitchFamily="34" charset="0"/>
                <a:cs typeface="Arial" pitchFamily="34" charset="0"/>
              </a:rPr>
              <a:t> </a:t>
            </a:r>
            <a:r>
              <a:rPr lang="en-US" sz="4267" dirty="0" err="1">
                <a:latin typeface="Arial" pitchFamily="34" charset="0"/>
                <a:cs typeface="Arial" pitchFamily="34" charset="0"/>
              </a:rPr>
              <a:t>cho</a:t>
            </a:r>
            <a:r>
              <a:rPr lang="en-US" sz="4267" dirty="0">
                <a:latin typeface="Arial" pitchFamily="34" charset="0"/>
                <a:cs typeface="Arial" pitchFamily="34" charset="0"/>
              </a:rPr>
              <a:t> </a:t>
            </a:r>
            <a:r>
              <a:rPr lang="en-US" sz="4267" dirty="0" err="1">
                <a:latin typeface="Arial" pitchFamily="34" charset="0"/>
                <a:cs typeface="Arial" pitchFamily="34" charset="0"/>
              </a:rPr>
              <a:t>người</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r>
              <a:rPr lang="en-US" sz="4267" dirty="0" err="1">
                <a:latin typeface="Arial" pitchFamily="34" charset="0"/>
                <a:cs typeface="Arial" pitchFamily="34" charset="0"/>
              </a:rPr>
              <a:t>theo</a:t>
            </a:r>
            <a:r>
              <a:rPr lang="en-US" sz="4267" dirty="0">
                <a:latin typeface="Arial" pitchFamily="34" charset="0"/>
                <a:cs typeface="Arial" pitchFamily="34" charset="0"/>
              </a:rPr>
              <a:t> </a:t>
            </a:r>
            <a:r>
              <a:rPr lang="en-US" sz="4267" dirty="0" err="1">
                <a:latin typeface="Arial" pitchFamily="34" charset="0"/>
                <a:cs typeface="Arial" pitchFamily="34" charset="0"/>
              </a:rPr>
              <a:t>năng</a:t>
            </a:r>
            <a:r>
              <a:rPr lang="en-US" sz="4267" dirty="0">
                <a:latin typeface="Arial" pitchFamily="34" charset="0"/>
                <a:cs typeface="Arial" pitchFamily="34" charset="0"/>
              </a:rPr>
              <a:t> </a:t>
            </a:r>
            <a:r>
              <a:rPr lang="en-US" sz="4267" dirty="0" err="1">
                <a:latin typeface="Arial" pitchFamily="34" charset="0"/>
                <a:cs typeface="Arial" pitchFamily="34" charset="0"/>
              </a:rPr>
              <a:t>suất</a:t>
            </a:r>
            <a:r>
              <a:rPr lang="en-US" sz="4267" dirty="0">
                <a:latin typeface="Arial" pitchFamily="34" charset="0"/>
                <a:cs typeface="Arial" pitchFamily="34" charset="0"/>
              </a:rPr>
              <a:t> </a:t>
            </a:r>
            <a:r>
              <a:rPr lang="en-US" sz="4267" dirty="0" err="1">
                <a:latin typeface="Arial" pitchFamily="34" charset="0"/>
                <a:cs typeface="Arial" pitchFamily="34" charset="0"/>
              </a:rPr>
              <a:t>lao</a:t>
            </a:r>
            <a:r>
              <a:rPr lang="en-US" sz="4267" dirty="0">
                <a:latin typeface="Arial" pitchFamily="34" charset="0"/>
                <a:cs typeface="Arial" pitchFamily="34" charset="0"/>
              </a:rPr>
              <a:t> </a:t>
            </a:r>
            <a:r>
              <a:rPr lang="en-US" sz="4267" dirty="0" err="1">
                <a:latin typeface="Arial" pitchFamily="34" charset="0"/>
                <a:cs typeface="Arial" pitchFamily="34" charset="0"/>
              </a:rPr>
              <a:t>động</a:t>
            </a:r>
            <a:r>
              <a:rPr lang="en-US" sz="4267" dirty="0">
                <a:latin typeface="Arial" pitchFamily="34" charset="0"/>
                <a:cs typeface="Arial" pitchFamily="34" charset="0"/>
              </a:rPr>
              <a:t>, </a:t>
            </a:r>
            <a:r>
              <a:rPr lang="en-US" sz="4267" dirty="0" err="1">
                <a:latin typeface="Arial" pitchFamily="34" charset="0"/>
                <a:cs typeface="Arial" pitchFamily="34" charset="0"/>
              </a:rPr>
              <a:t>chất</a:t>
            </a:r>
            <a:r>
              <a:rPr lang="en-US" sz="4267" dirty="0">
                <a:latin typeface="Arial" pitchFamily="34" charset="0"/>
                <a:cs typeface="Arial" pitchFamily="34" charset="0"/>
              </a:rPr>
              <a:t> </a:t>
            </a:r>
            <a:r>
              <a:rPr lang="en-US" sz="4267" dirty="0" err="1">
                <a:latin typeface="Arial" pitchFamily="34" charset="0"/>
                <a:cs typeface="Arial" pitchFamily="34" charset="0"/>
              </a:rPr>
              <a:t>lượng</a:t>
            </a:r>
            <a:r>
              <a:rPr lang="en-US" sz="4267" dirty="0">
                <a:latin typeface="Arial" pitchFamily="34" charset="0"/>
                <a:cs typeface="Arial" pitchFamily="34" charset="0"/>
              </a:rPr>
              <a:t> </a:t>
            </a:r>
            <a:r>
              <a:rPr lang="en-US" sz="4267" dirty="0" err="1">
                <a:latin typeface="Arial" pitchFamily="34" charset="0"/>
                <a:cs typeface="Arial" pitchFamily="34" charset="0"/>
              </a:rPr>
              <a:t>và</a:t>
            </a:r>
            <a:r>
              <a:rPr lang="en-US" sz="4267" dirty="0">
                <a:latin typeface="Arial" pitchFamily="34" charset="0"/>
                <a:cs typeface="Arial" pitchFamily="34" charset="0"/>
              </a:rPr>
              <a:t> </a:t>
            </a:r>
            <a:r>
              <a:rPr lang="en-US" sz="4267" dirty="0" err="1">
                <a:latin typeface="Arial" pitchFamily="34" charset="0"/>
                <a:cs typeface="Arial" pitchFamily="34" charset="0"/>
              </a:rPr>
              <a:t>hiệu</a:t>
            </a:r>
            <a:r>
              <a:rPr lang="en-US" sz="4267" dirty="0">
                <a:latin typeface="Arial" pitchFamily="34" charset="0"/>
                <a:cs typeface="Arial" pitchFamily="34" charset="0"/>
              </a:rPr>
              <a:t> </a:t>
            </a:r>
            <a:r>
              <a:rPr lang="en-US" sz="4267" dirty="0" err="1">
                <a:latin typeface="Arial" pitchFamily="34" charset="0"/>
                <a:cs typeface="Arial" pitchFamily="34" charset="0"/>
              </a:rPr>
              <a:t>quả</a:t>
            </a:r>
            <a:r>
              <a:rPr lang="en-US" sz="4267" dirty="0">
                <a:latin typeface="Arial" pitchFamily="34" charset="0"/>
                <a:cs typeface="Arial" pitchFamily="34" charset="0"/>
              </a:rPr>
              <a:t> </a:t>
            </a:r>
            <a:r>
              <a:rPr lang="en-US" sz="4267" dirty="0" err="1">
                <a:latin typeface="Arial" pitchFamily="34" charset="0"/>
                <a:cs typeface="Arial" pitchFamily="34" charset="0"/>
              </a:rPr>
              <a:t>công</a:t>
            </a:r>
            <a:r>
              <a:rPr lang="en-US" sz="4267" dirty="0">
                <a:latin typeface="Arial" pitchFamily="34" charset="0"/>
                <a:cs typeface="Arial" pitchFamily="34" charset="0"/>
              </a:rPr>
              <a:t> </a:t>
            </a:r>
            <a:r>
              <a:rPr lang="en-US" sz="4267" dirty="0" err="1">
                <a:latin typeface="Arial" pitchFamily="34" charset="0"/>
                <a:cs typeface="Arial" pitchFamily="34" charset="0"/>
              </a:rPr>
              <a:t>việc</a:t>
            </a:r>
            <a:r>
              <a:rPr lang="en-US" sz="4267" dirty="0">
                <a:latin typeface="Arial" pitchFamily="34" charset="0"/>
                <a:cs typeface="Arial" pitchFamily="34" charset="0"/>
              </a:rPr>
              <a:t>. </a:t>
            </a:r>
          </a:p>
          <a:p>
            <a:pPr>
              <a:defRPr/>
            </a:pPr>
            <a:r>
              <a:rPr lang="en-US" sz="4267" dirty="0">
                <a:latin typeface="Arial" pitchFamily="34" charset="0"/>
                <a:cs typeface="Arial" pitchFamily="34" charset="0"/>
              </a:rPr>
              <a:t>- </a:t>
            </a:r>
            <a:r>
              <a:rPr lang="en-US" sz="4267" dirty="0" err="1">
                <a:latin typeface="Arial" pitchFamily="34" charset="0"/>
                <a:cs typeface="Arial" pitchFamily="34" charset="0"/>
              </a:rPr>
              <a:t>Quy</a:t>
            </a:r>
            <a:r>
              <a:rPr lang="en-US" sz="4267" dirty="0">
                <a:latin typeface="Arial" pitchFamily="34" charset="0"/>
                <a:cs typeface="Arial" pitchFamily="34" charset="0"/>
              </a:rPr>
              <a:t> </a:t>
            </a:r>
            <a:r>
              <a:rPr lang="en-US" sz="4267" dirty="0" err="1">
                <a:latin typeface="Arial" pitchFamily="34" charset="0"/>
                <a:cs typeface="Arial" pitchFamily="34" charset="0"/>
              </a:rPr>
              <a:t>định</a:t>
            </a:r>
            <a:r>
              <a:rPr lang="en-US" sz="4267" dirty="0">
                <a:latin typeface="Arial" pitchFamily="34" charset="0"/>
                <a:cs typeface="Arial" pitchFamily="34" charset="0"/>
              </a:rPr>
              <a:t> </a:t>
            </a:r>
            <a:r>
              <a:rPr lang="en-US" sz="4267" dirty="0" err="1">
                <a:latin typeface="Arial" pitchFamily="34" charset="0"/>
                <a:cs typeface="Arial" pitchFamily="34" charset="0"/>
              </a:rPr>
              <a:t>mức</a:t>
            </a:r>
            <a:r>
              <a:rPr lang="en-US" sz="4267" dirty="0">
                <a:latin typeface="Arial" pitchFamily="34" charset="0"/>
                <a:cs typeface="Arial" pitchFamily="34" charset="0"/>
              </a:rPr>
              <a:t> </a:t>
            </a:r>
            <a:r>
              <a:rPr lang="en-US" sz="4267" dirty="0" err="1">
                <a:latin typeface="Arial" pitchFamily="34" charset="0"/>
                <a:cs typeface="Arial" pitchFamily="34" charset="0"/>
              </a:rPr>
              <a:t>tiền</a:t>
            </a:r>
            <a:r>
              <a:rPr lang="en-US" sz="4267" dirty="0">
                <a:latin typeface="Arial" pitchFamily="34" charset="0"/>
                <a:cs typeface="Arial" pitchFamily="34" charset="0"/>
              </a:rPr>
              <a:t> </a:t>
            </a:r>
            <a:r>
              <a:rPr lang="en-US" sz="3733" dirty="0" err="1">
                <a:latin typeface="Arial" pitchFamily="34" charset="0"/>
                <a:cs typeface="Arial" pitchFamily="34" charset="0"/>
              </a:rPr>
              <a:t>công</a:t>
            </a:r>
            <a:r>
              <a:rPr lang="en-US" sz="4267" dirty="0">
                <a:latin typeface="Arial" pitchFamily="34" charset="0"/>
                <a:cs typeface="Arial" pitchFamily="34" charset="0"/>
              </a:rPr>
              <a:t> </a:t>
            </a:r>
            <a:r>
              <a:rPr lang="en-US" sz="4267" dirty="0" err="1">
                <a:latin typeface="Arial" pitchFamily="34" charset="0"/>
                <a:cs typeface="Arial" pitchFamily="34" charset="0"/>
              </a:rPr>
              <a:t>dù</a:t>
            </a:r>
            <a:r>
              <a:rPr lang="en-US" sz="4267" dirty="0">
                <a:latin typeface="Arial" pitchFamily="34" charset="0"/>
                <a:cs typeface="Arial" pitchFamily="34" charset="0"/>
              </a:rPr>
              <a:t> </a:t>
            </a:r>
            <a:r>
              <a:rPr lang="en-US" sz="4267" dirty="0" err="1">
                <a:latin typeface="Arial" pitchFamily="34" charset="0"/>
                <a:cs typeface="Arial" pitchFamily="34" charset="0"/>
              </a:rPr>
              <a:t>hai</a:t>
            </a:r>
            <a:r>
              <a:rPr lang="en-US" sz="4267" dirty="0">
                <a:latin typeface="Arial" pitchFamily="34" charset="0"/>
                <a:cs typeface="Arial" pitchFamily="34" charset="0"/>
              </a:rPr>
              <a:t> </a:t>
            </a:r>
            <a:r>
              <a:rPr lang="en-US" sz="4267" dirty="0" err="1">
                <a:latin typeface="Arial" pitchFamily="34" charset="0"/>
                <a:cs typeface="Arial" pitchFamily="34" charset="0"/>
              </a:rPr>
              <a:t>bên</a:t>
            </a:r>
            <a:r>
              <a:rPr lang="en-US" sz="4267" dirty="0">
                <a:latin typeface="Arial" pitchFamily="34" charset="0"/>
                <a:cs typeface="Arial" pitchFamily="34" charset="0"/>
              </a:rPr>
              <a:t> </a:t>
            </a:r>
            <a:r>
              <a:rPr lang="en-US" sz="4267" dirty="0" err="1">
                <a:latin typeface="Arial" pitchFamily="34" charset="0"/>
                <a:cs typeface="Arial" pitchFamily="34" charset="0"/>
              </a:rPr>
              <a:t>thỏa</a:t>
            </a:r>
            <a:r>
              <a:rPr lang="en-US" sz="4267" dirty="0">
                <a:latin typeface="Arial" pitchFamily="34" charset="0"/>
                <a:cs typeface="Arial" pitchFamily="34" charset="0"/>
              </a:rPr>
              <a:t> </a:t>
            </a:r>
            <a:r>
              <a:rPr lang="en-US" sz="4267" dirty="0" err="1">
                <a:latin typeface="Arial" pitchFamily="34" charset="0"/>
                <a:cs typeface="Arial" pitchFamily="34" charset="0"/>
              </a:rPr>
              <a:t>thuận</a:t>
            </a:r>
            <a:r>
              <a:rPr lang="en-US" sz="4267" dirty="0">
                <a:latin typeface="Arial" pitchFamily="34" charset="0"/>
                <a:cs typeface="Arial" pitchFamily="34" charset="0"/>
              </a:rPr>
              <a:t> </a:t>
            </a:r>
            <a:r>
              <a:rPr lang="en-US" sz="4267" dirty="0" err="1">
                <a:latin typeface="Arial" pitchFamily="34" charset="0"/>
                <a:cs typeface="Arial" pitchFamily="34" charset="0"/>
              </a:rPr>
              <a:t>thế</a:t>
            </a:r>
            <a:r>
              <a:rPr lang="en-US" sz="4267" dirty="0">
                <a:latin typeface="Arial" pitchFamily="34" charset="0"/>
                <a:cs typeface="Arial" pitchFamily="34" charset="0"/>
              </a:rPr>
              <a:t> </a:t>
            </a:r>
            <a:r>
              <a:rPr lang="en-US" sz="4267" dirty="0" err="1">
                <a:latin typeface="Arial" pitchFamily="34" charset="0"/>
                <a:cs typeface="Arial" pitchFamily="34" charset="0"/>
              </a:rPr>
              <a:t>nào</a:t>
            </a:r>
            <a:r>
              <a:rPr lang="en-US" sz="4267" dirty="0">
                <a:latin typeface="Arial" pitchFamily="34" charset="0"/>
                <a:cs typeface="Arial" pitchFamily="34" charset="0"/>
              </a:rPr>
              <a:t> </a:t>
            </a:r>
            <a:r>
              <a:rPr lang="en-US" sz="4267" dirty="0" err="1">
                <a:latin typeface="Arial" pitchFamily="34" charset="0"/>
                <a:cs typeface="Arial" pitchFamily="34" charset="0"/>
              </a:rPr>
              <a:t>cũng</a:t>
            </a:r>
            <a:r>
              <a:rPr lang="en-US" sz="4267" dirty="0">
                <a:latin typeface="Arial" pitchFamily="34" charset="0"/>
                <a:cs typeface="Arial" pitchFamily="34" charset="0"/>
              </a:rPr>
              <a:t> </a:t>
            </a:r>
            <a:r>
              <a:rPr lang="en-US" sz="4267" dirty="0" err="1">
                <a:latin typeface="Arial" pitchFamily="34" charset="0"/>
                <a:cs typeface="Arial" pitchFamily="34" charset="0"/>
              </a:rPr>
              <a:t>không</a:t>
            </a:r>
            <a:r>
              <a:rPr lang="en-US" sz="4267" dirty="0">
                <a:latin typeface="Arial" pitchFamily="34" charset="0"/>
                <a:cs typeface="Arial" pitchFamily="34" charset="0"/>
              </a:rPr>
              <a:t>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thấp</a:t>
            </a:r>
            <a:r>
              <a:rPr lang="en-US" sz="4267" dirty="0">
                <a:latin typeface="Arial" pitchFamily="34" charset="0"/>
                <a:cs typeface="Arial" pitchFamily="34" charset="0"/>
              </a:rPr>
              <a:t> </a:t>
            </a:r>
            <a:r>
              <a:rPr lang="en-US" sz="4267" dirty="0" err="1">
                <a:latin typeface="Arial" pitchFamily="34" charset="0"/>
                <a:cs typeface="Arial" pitchFamily="34" charset="0"/>
              </a:rPr>
              <a:t>hơn</a:t>
            </a:r>
            <a:r>
              <a:rPr lang="en-US" sz="4267" dirty="0">
                <a:latin typeface="Arial" pitchFamily="34" charset="0"/>
                <a:cs typeface="Arial" pitchFamily="34" charset="0"/>
              </a:rPr>
              <a:t> </a:t>
            </a:r>
            <a:r>
              <a:rPr lang="en-US" sz="4267" dirty="0" err="1">
                <a:latin typeface="Arial" pitchFamily="34" charset="0"/>
                <a:cs typeface="Arial" pitchFamily="34" charset="0"/>
              </a:rPr>
              <a:t>mức</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en-US" sz="4267" dirty="0">
                <a:latin typeface="Arial" pitchFamily="34" charset="0"/>
                <a:cs typeface="Arial" pitchFamily="34" charset="0"/>
              </a:rPr>
              <a:t> </a:t>
            </a:r>
            <a:r>
              <a:rPr lang="en-US" sz="4267" dirty="0" err="1">
                <a:latin typeface="Arial" pitchFamily="34" charset="0"/>
                <a:cs typeface="Arial" pitchFamily="34" charset="0"/>
              </a:rPr>
              <a:t>tối</a:t>
            </a:r>
            <a:r>
              <a:rPr lang="en-US" sz="4267" dirty="0">
                <a:latin typeface="Arial" pitchFamily="34" charset="0"/>
                <a:cs typeface="Arial" pitchFamily="34" charset="0"/>
              </a:rPr>
              <a:t> </a:t>
            </a:r>
            <a:r>
              <a:rPr lang="en-US" sz="4267" dirty="0" err="1">
                <a:latin typeface="Arial" pitchFamily="34" charset="0"/>
                <a:cs typeface="Arial" pitchFamily="34" charset="0"/>
              </a:rPr>
              <a:t>thiểu</a:t>
            </a:r>
            <a:r>
              <a:rPr lang="en-US" sz="4267" dirty="0">
                <a:latin typeface="Arial" pitchFamily="34" charset="0"/>
                <a:cs typeface="Arial" pitchFamily="34" charset="0"/>
              </a:rPr>
              <a:t> do </a:t>
            </a:r>
            <a:r>
              <a:rPr lang="en-US" sz="4267" dirty="0" err="1">
                <a:latin typeface="Arial" pitchFamily="34" charset="0"/>
                <a:cs typeface="Arial" pitchFamily="34" charset="0"/>
              </a:rPr>
              <a:t>nhà</a:t>
            </a:r>
            <a:r>
              <a:rPr lang="en-US" sz="4267" dirty="0">
                <a:latin typeface="Arial" pitchFamily="34" charset="0"/>
                <a:cs typeface="Arial" pitchFamily="34" charset="0"/>
              </a:rPr>
              <a:t> </a:t>
            </a:r>
            <a:r>
              <a:rPr lang="en-US" sz="4267" dirty="0" err="1">
                <a:latin typeface="Arial" pitchFamily="34" charset="0"/>
                <a:cs typeface="Arial" pitchFamily="34" charset="0"/>
              </a:rPr>
              <a:t>nước</a:t>
            </a:r>
            <a:r>
              <a:rPr lang="en-US" sz="4267" dirty="0">
                <a:latin typeface="Arial" pitchFamily="34" charset="0"/>
                <a:cs typeface="Arial" pitchFamily="34" charset="0"/>
              </a:rPr>
              <a:t> </a:t>
            </a:r>
            <a:r>
              <a:rPr lang="en-US" sz="4267" dirty="0" err="1">
                <a:latin typeface="Arial" pitchFamily="34" charset="0"/>
                <a:cs typeface="Arial" pitchFamily="34" charset="0"/>
              </a:rPr>
              <a:t>quy</a:t>
            </a:r>
            <a:r>
              <a:rPr lang="en-US" sz="4267" dirty="0">
                <a:latin typeface="Arial" pitchFamily="34" charset="0"/>
                <a:cs typeface="Arial" pitchFamily="34" charset="0"/>
              </a:rPr>
              <a:t> </a:t>
            </a:r>
            <a:r>
              <a:rPr lang="en-US" sz="4267" dirty="0" err="1">
                <a:latin typeface="Arial" pitchFamily="34" charset="0"/>
                <a:cs typeface="Arial" pitchFamily="34" charset="0"/>
              </a:rPr>
              <a:t>định</a:t>
            </a:r>
            <a:r>
              <a:rPr lang="en-US" sz="4267" dirty="0">
                <a:latin typeface="Arial" pitchFamily="34" charset="0"/>
                <a:cs typeface="Arial" pitchFamily="34" charset="0"/>
              </a:rPr>
              <a:t>.</a:t>
            </a:r>
          </a:p>
        </p:txBody>
      </p:sp>
    </p:spTree>
    <p:extLst>
      <p:ext uri="{BB962C8B-B14F-4D97-AF65-F5344CB8AC3E}">
        <p14:creationId xmlns:p14="http://schemas.microsoft.com/office/powerpoint/2010/main" val="395189516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5074" y="158573"/>
            <a:ext cx="9392716" cy="1130300"/>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i="1" dirty="0" err="1">
                <a:latin typeface="Arial" pitchFamily="34" charset="0"/>
                <a:cs typeface="Arial" pitchFamily="34" charset="0"/>
              </a:rPr>
              <a:t>Quy</a:t>
            </a:r>
            <a:r>
              <a:rPr lang="en-US" sz="4267" b="1" i="1" dirty="0">
                <a:latin typeface="Arial" pitchFamily="34" charset="0"/>
                <a:cs typeface="Arial" pitchFamily="34" charset="0"/>
              </a:rPr>
              <a:t> </a:t>
            </a:r>
            <a:r>
              <a:rPr lang="en-US" sz="4267" b="1" i="1" dirty="0" err="1">
                <a:latin typeface="Arial" pitchFamily="34" charset="0"/>
                <a:cs typeface="Arial" pitchFamily="34" charset="0"/>
              </a:rPr>
              <a:t>định</a:t>
            </a:r>
            <a:endParaRPr lang="en-US" sz="4267" b="1" i="1" dirty="0">
              <a:latin typeface="Arial" pitchFamily="34" charset="0"/>
              <a:cs typeface="Arial" pitchFamily="34" charset="0"/>
            </a:endParaRPr>
          </a:p>
          <a:p>
            <a:pPr>
              <a:defRPr/>
            </a:pPr>
            <a:r>
              <a:rPr lang="en-US" sz="4267" b="1" i="1" dirty="0">
                <a:latin typeface="Arial" pitchFamily="34" charset="0"/>
                <a:cs typeface="Arial" pitchFamily="34" charset="0"/>
              </a:rPr>
              <a:t> </a:t>
            </a:r>
            <a:r>
              <a:rPr lang="en-US" sz="4267" b="1" i="1" dirty="0">
                <a:latin typeface="Arial" pitchFamily="34" charset="0"/>
                <a:cs typeface="Arial" pitchFamily="34" charset="0"/>
              </a:rPr>
              <a:t>1 </a:t>
            </a:r>
            <a:r>
              <a:rPr lang="en-US" sz="4267" b="1" i="1" dirty="0" err="1">
                <a:latin typeface="Arial" pitchFamily="34" charset="0"/>
                <a:cs typeface="Arial" pitchFamily="34" charset="0"/>
              </a:rPr>
              <a:t>ngày</a:t>
            </a:r>
            <a:r>
              <a:rPr lang="en-US" sz="4267" b="1" i="1" dirty="0">
                <a:latin typeface="Arial" pitchFamily="34" charset="0"/>
                <a:cs typeface="Arial" pitchFamily="34" charset="0"/>
              </a:rPr>
              <a:t> </a:t>
            </a:r>
            <a:r>
              <a:rPr lang="en-US" sz="4267" b="1" i="1" dirty="0" err="1">
                <a:latin typeface="Arial" pitchFamily="34" charset="0"/>
                <a:cs typeface="Arial" pitchFamily="34" charset="0"/>
              </a:rPr>
              <a:t>làm</a:t>
            </a:r>
            <a:r>
              <a:rPr lang="en-US" sz="4267" b="1" i="1" dirty="0">
                <a:latin typeface="Arial" pitchFamily="34" charset="0"/>
                <a:cs typeface="Arial" pitchFamily="34" charset="0"/>
              </a:rPr>
              <a:t> 8g </a:t>
            </a:r>
            <a:r>
              <a:rPr lang="en-US" sz="4267" b="1" i="1" dirty="0" err="1">
                <a:latin typeface="Arial" pitchFamily="34" charset="0"/>
                <a:cs typeface="Arial" pitchFamily="34" charset="0"/>
              </a:rPr>
              <a:t>lương</a:t>
            </a:r>
            <a:r>
              <a:rPr lang="en-US" sz="4267" b="1" i="1" dirty="0">
                <a:latin typeface="Arial" pitchFamily="34" charset="0"/>
                <a:cs typeface="Arial" pitchFamily="34" charset="0"/>
              </a:rPr>
              <a:t> </a:t>
            </a:r>
            <a:r>
              <a:rPr lang="en-US" sz="4267" b="1" i="1" dirty="0" err="1">
                <a:latin typeface="Arial" pitchFamily="34" charset="0"/>
                <a:cs typeface="Arial" pitchFamily="34" charset="0"/>
              </a:rPr>
              <a:t>tối</a:t>
            </a:r>
            <a:r>
              <a:rPr lang="en-US" sz="4267" b="1" i="1" dirty="0">
                <a:latin typeface="Arial" pitchFamily="34" charset="0"/>
                <a:cs typeface="Arial" pitchFamily="34" charset="0"/>
              </a:rPr>
              <a:t> </a:t>
            </a:r>
            <a:r>
              <a:rPr lang="en-US" sz="4267" b="1" i="1" dirty="0" err="1">
                <a:latin typeface="Arial" pitchFamily="34" charset="0"/>
                <a:cs typeface="Arial" pitchFamily="34" charset="0"/>
              </a:rPr>
              <a:t>thiểu</a:t>
            </a:r>
            <a:r>
              <a:rPr lang="en-US" sz="4267" b="1" i="1" dirty="0">
                <a:latin typeface="Arial" pitchFamily="34" charset="0"/>
                <a:cs typeface="Arial" pitchFamily="34" charset="0"/>
              </a:rPr>
              <a:t> </a:t>
            </a:r>
            <a:r>
              <a:rPr lang="en-US" sz="4267" b="1" i="1" dirty="0" err="1">
                <a:latin typeface="Arial" pitchFamily="34" charset="0"/>
                <a:cs typeface="Arial" pitchFamily="34" charset="0"/>
              </a:rPr>
              <a:t>là</a:t>
            </a:r>
            <a:endParaRPr lang="en-US" sz="4267" dirty="0">
              <a:latin typeface="Arial" pitchFamily="34" charset="0"/>
              <a:cs typeface="Arial" pitchFamily="34" charset="0"/>
            </a:endParaRPr>
          </a:p>
        </p:txBody>
      </p:sp>
      <p:sp>
        <p:nvSpPr>
          <p:cNvPr id="8" name="Rounded Rectangle 7"/>
          <p:cNvSpPr/>
          <p:nvPr/>
        </p:nvSpPr>
        <p:spPr>
          <a:xfrm>
            <a:off x="195074" y="1619097"/>
            <a:ext cx="11499493" cy="4486656"/>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609585" indent="-609585">
              <a:buFontTx/>
              <a:buChar char="-"/>
              <a:defRPr/>
            </a:pPr>
            <a:r>
              <a:rPr lang="vi-VN" sz="4267" dirty="0">
                <a:latin typeface="Arial" pitchFamily="34" charset="0"/>
                <a:cs typeface="Arial" pitchFamily="34" charset="0"/>
              </a:rPr>
              <a:t>Vùng </a:t>
            </a:r>
            <a:r>
              <a:rPr lang="vi-VN" sz="4267" dirty="0">
                <a:latin typeface="Arial" pitchFamily="34" charset="0"/>
                <a:cs typeface="Arial" pitchFamily="34" charset="0"/>
              </a:rPr>
              <a:t>áp dụng	Mức lương tối </a:t>
            </a:r>
            <a:r>
              <a:rPr lang="vi-VN" sz="4267" dirty="0">
                <a:latin typeface="Arial" pitchFamily="34" charset="0"/>
                <a:cs typeface="Arial" pitchFamily="34" charset="0"/>
              </a:rPr>
              <a:t>thiểu</a:t>
            </a:r>
            <a:endParaRPr lang="en-US" sz="4267" dirty="0">
              <a:latin typeface="Arial" pitchFamily="34" charset="0"/>
              <a:cs typeface="Arial" pitchFamily="34" charset="0"/>
            </a:endParaRPr>
          </a:p>
          <a:p>
            <a:pPr>
              <a:defRPr/>
            </a:pPr>
            <a:endParaRPr lang="vi-VN" sz="4267" dirty="0">
              <a:latin typeface="Arial" pitchFamily="34" charset="0"/>
              <a:cs typeface="Arial" pitchFamily="34" charset="0"/>
            </a:endParaRPr>
          </a:p>
          <a:p>
            <a:pPr>
              <a:defRPr/>
            </a:pPr>
            <a:r>
              <a:rPr lang="en-US" sz="4267" dirty="0">
                <a:latin typeface="Arial" pitchFamily="34" charset="0"/>
                <a:cs typeface="Arial" pitchFamily="34" charset="0"/>
              </a:rPr>
              <a:t>     </a:t>
            </a:r>
            <a:r>
              <a:rPr lang="vi-VN" sz="4267" dirty="0">
                <a:latin typeface="Arial" pitchFamily="34" charset="0"/>
                <a:cs typeface="Arial" pitchFamily="34" charset="0"/>
              </a:rPr>
              <a:t>Vùng </a:t>
            </a:r>
            <a:r>
              <a:rPr lang="vi-VN" sz="4267" dirty="0">
                <a:latin typeface="Arial" pitchFamily="34" charset="0"/>
                <a:cs typeface="Arial" pitchFamily="34" charset="0"/>
              </a:rPr>
              <a:t>I	</a:t>
            </a:r>
            <a:r>
              <a:rPr lang="en-US" sz="4267" dirty="0">
                <a:latin typeface="Arial" pitchFamily="34" charset="0"/>
                <a:cs typeface="Arial" pitchFamily="34" charset="0"/>
              </a:rPr>
              <a:t>        </a:t>
            </a:r>
            <a:r>
              <a:rPr lang="vi-VN" sz="4267" dirty="0">
                <a:latin typeface="Arial" pitchFamily="34" charset="0"/>
                <a:cs typeface="Arial" pitchFamily="34" charset="0"/>
              </a:rPr>
              <a:t>4.420.000 </a:t>
            </a:r>
            <a:r>
              <a:rPr lang="vi-VN" sz="4267" dirty="0">
                <a:latin typeface="Arial" pitchFamily="34" charset="0"/>
                <a:cs typeface="Arial" pitchFamily="34" charset="0"/>
              </a:rPr>
              <a:t>đồng/tháng</a:t>
            </a:r>
          </a:p>
          <a:p>
            <a:pPr>
              <a:defRPr/>
            </a:pPr>
            <a:r>
              <a:rPr lang="en-US" sz="4267" dirty="0">
                <a:latin typeface="Arial" pitchFamily="34" charset="0"/>
                <a:cs typeface="Arial" pitchFamily="34" charset="0"/>
              </a:rPr>
              <a:t>     </a:t>
            </a:r>
            <a:r>
              <a:rPr lang="vi-VN" sz="4267" dirty="0">
                <a:latin typeface="Arial" pitchFamily="34" charset="0"/>
                <a:cs typeface="Arial" pitchFamily="34" charset="0"/>
              </a:rPr>
              <a:t>Vùng </a:t>
            </a:r>
            <a:r>
              <a:rPr lang="vi-VN" sz="4267" dirty="0">
                <a:latin typeface="Arial" pitchFamily="34" charset="0"/>
                <a:cs typeface="Arial" pitchFamily="34" charset="0"/>
              </a:rPr>
              <a:t>II	3.920.000 đồng/tháng</a:t>
            </a:r>
          </a:p>
          <a:p>
            <a:pPr>
              <a:defRPr/>
            </a:pPr>
            <a:r>
              <a:rPr lang="en-US" sz="4267" dirty="0">
                <a:latin typeface="Arial" pitchFamily="34" charset="0"/>
                <a:cs typeface="Arial" pitchFamily="34" charset="0"/>
              </a:rPr>
              <a:t>     </a:t>
            </a:r>
            <a:r>
              <a:rPr lang="vi-VN" sz="4267" dirty="0">
                <a:latin typeface="Arial" pitchFamily="34" charset="0"/>
                <a:cs typeface="Arial" pitchFamily="34" charset="0"/>
              </a:rPr>
              <a:t>Vùng </a:t>
            </a:r>
            <a:r>
              <a:rPr lang="vi-VN" sz="4267" dirty="0">
                <a:latin typeface="Arial" pitchFamily="34" charset="0"/>
                <a:cs typeface="Arial" pitchFamily="34" charset="0"/>
              </a:rPr>
              <a:t>III	3.430.000 đồng/tháng</a:t>
            </a:r>
          </a:p>
          <a:p>
            <a:pPr>
              <a:defRPr/>
            </a:pPr>
            <a:r>
              <a:rPr lang="en-US" sz="4267" dirty="0">
                <a:latin typeface="Arial" pitchFamily="34" charset="0"/>
                <a:cs typeface="Arial" pitchFamily="34" charset="0"/>
              </a:rPr>
              <a:t>     </a:t>
            </a:r>
            <a:r>
              <a:rPr lang="vi-VN" sz="4267" dirty="0">
                <a:latin typeface="Arial" pitchFamily="34" charset="0"/>
                <a:cs typeface="Arial" pitchFamily="34" charset="0"/>
              </a:rPr>
              <a:t>Vùng </a:t>
            </a:r>
            <a:r>
              <a:rPr lang="vi-VN" sz="4267" dirty="0">
                <a:latin typeface="Arial" pitchFamily="34" charset="0"/>
                <a:cs typeface="Arial" pitchFamily="34" charset="0"/>
              </a:rPr>
              <a:t>IV	3.070.000 đồng/tháng</a:t>
            </a:r>
            <a:endParaRPr lang="en-US" sz="4267" dirty="0">
              <a:latin typeface="Arial" pitchFamily="34" charset="0"/>
              <a:cs typeface="Arial" pitchFamily="34" charset="0"/>
            </a:endParaRPr>
          </a:p>
        </p:txBody>
      </p:sp>
    </p:spTree>
    <p:extLst>
      <p:ext uri="{BB962C8B-B14F-4D97-AF65-F5344CB8AC3E}">
        <p14:creationId xmlns:p14="http://schemas.microsoft.com/office/powerpoint/2010/main" val="34105584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4333" y="773050"/>
            <a:ext cx="10551584" cy="1246188"/>
          </a:xfrm>
          <a:prstGeom prst="rect">
            <a:avLst/>
          </a:prstGeom>
          <a:solidFill>
            <a:srgbClr val="E4F41A"/>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800" b="1" dirty="0">
                <a:cs typeface="Arial" pitchFamily="34" charset="0"/>
              </a:rPr>
              <a:t>4</a:t>
            </a:r>
            <a:r>
              <a:rPr lang="vi-VN" sz="4800" b="1" dirty="0">
                <a:cs typeface="Arial" pitchFamily="34" charset="0"/>
              </a:rPr>
              <a:t>.2.4</a:t>
            </a:r>
            <a:r>
              <a:rPr lang="vi-VN" sz="4800" b="1" dirty="0">
                <a:cs typeface="Arial" pitchFamily="34" charset="0"/>
              </a:rPr>
              <a:t>. Nguyên tắc thực hiện bảo hiểm xã hội đối với người lao động</a:t>
            </a:r>
            <a:endParaRPr lang="vi-VN" sz="4800" b="1" dirty="0">
              <a:solidFill>
                <a:srgbClr val="C00000"/>
              </a:solidFill>
              <a:cs typeface="Arial" pitchFamily="34" charset="0"/>
            </a:endParaRPr>
          </a:p>
        </p:txBody>
      </p:sp>
      <p:sp>
        <p:nvSpPr>
          <p:cNvPr id="3" name="Rounded Rectangle 2"/>
          <p:cNvSpPr/>
          <p:nvPr/>
        </p:nvSpPr>
        <p:spPr>
          <a:xfrm>
            <a:off x="224334" y="2272590"/>
            <a:ext cx="11762841" cy="3712285"/>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4267" dirty="0">
                <a:solidFill>
                  <a:schemeClr val="tx1"/>
                </a:solidFill>
                <a:latin typeface="Arial" pitchFamily="34" charset="0"/>
                <a:cs typeface="Arial" pitchFamily="34" charset="0"/>
              </a:rPr>
              <a:t>- Đ</a:t>
            </a:r>
            <a:r>
              <a:rPr lang="vi-VN" sz="4267" dirty="0">
                <a:solidFill>
                  <a:schemeClr val="tx1"/>
                </a:solidFill>
                <a:cs typeface="Arial" pitchFamily="34" charset="0"/>
              </a:rPr>
              <a:t>ảm bảo thu nhập ổn định cuộc sống</a:t>
            </a:r>
            <a:r>
              <a:rPr lang="en-US" sz="4267" dirty="0">
                <a:solidFill>
                  <a:schemeClr val="tx1"/>
                </a:solidFill>
                <a:latin typeface="Arial" pitchFamily="34" charset="0"/>
                <a:cs typeface="Arial" pitchFamily="34" charset="0"/>
              </a:rPr>
              <a:t> NLĐ</a:t>
            </a:r>
            <a:r>
              <a:rPr lang="vi-VN" sz="4267" dirty="0">
                <a:solidFill>
                  <a:schemeClr val="tx1"/>
                </a:solidFill>
                <a:cs typeface="Arial" pitchFamily="34" charset="0"/>
              </a:rPr>
              <a:t>.</a:t>
            </a:r>
            <a:endParaRPr lang="en-US" sz="4267" dirty="0">
              <a:solidFill>
                <a:schemeClr val="tx1"/>
              </a:solidFill>
              <a:latin typeface="Arial" pitchFamily="34" charset="0"/>
              <a:cs typeface="Arial" pitchFamily="34" charset="0"/>
            </a:endParaRPr>
          </a:p>
          <a:p>
            <a:pPr>
              <a:defRPr/>
            </a:pPr>
            <a:r>
              <a:rPr lang="en-US" sz="4267" dirty="0">
                <a:solidFill>
                  <a:schemeClr val="tx1"/>
                </a:solidFill>
                <a:latin typeface="Arial" pitchFamily="34" charset="0"/>
                <a:cs typeface="Arial" pitchFamily="34" charset="0"/>
              </a:rPr>
              <a:t>- </a:t>
            </a:r>
            <a:r>
              <a:rPr lang="en-US" sz="4267" dirty="0" err="1">
                <a:solidFill>
                  <a:schemeClr val="tx1"/>
                </a:solidFill>
                <a:latin typeface="Arial" pitchFamily="34" charset="0"/>
                <a:cs typeface="Arial" pitchFamily="34" charset="0"/>
              </a:rPr>
              <a:t>Khi</a:t>
            </a:r>
            <a:r>
              <a:rPr lang="en-US" sz="4267" dirty="0">
                <a:solidFill>
                  <a:schemeClr val="tx1"/>
                </a:solidFill>
                <a:latin typeface="Arial" pitchFamily="34" charset="0"/>
                <a:cs typeface="Arial" pitchFamily="34" charset="0"/>
              </a:rPr>
              <a:t> </a:t>
            </a:r>
            <a:r>
              <a:rPr lang="vi-VN" sz="4267" dirty="0">
                <a:solidFill>
                  <a:schemeClr val="tx1"/>
                </a:solidFill>
                <a:cs typeface="Arial" pitchFamily="34" charset="0"/>
              </a:rPr>
              <a:t>rủi ro, ốm đau, thai sản, tai nạn lao động, tạm thời mất việc làm, khi người lao động hết tuổi lao động hoặc khi họ chết</a:t>
            </a:r>
            <a:r>
              <a:rPr lang="en-US" sz="4267" dirty="0">
                <a:solidFill>
                  <a:schemeClr val="tx1"/>
                </a:solidFill>
                <a:latin typeface="Arial" pitchFamily="34" charset="0"/>
                <a:cs typeface="Arial" pitchFamily="34" charset="0"/>
              </a:rPr>
              <a:t>…</a:t>
            </a:r>
            <a:endParaRPr lang="en-US" sz="4267"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1503671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1623" y="819304"/>
            <a:ext cx="10855757" cy="2057248"/>
          </a:xfrm>
          <a:prstGeom prst="rect">
            <a:avLst/>
          </a:prstGeom>
          <a:solidFill>
            <a:srgbClr val="FFCCFF"/>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dirty="0">
                <a:cs typeface="Arial" pitchFamily="34" charset="0"/>
              </a:rPr>
              <a:t>Ngoài các nguyên tắc cơ bản nói trên, </a:t>
            </a:r>
            <a:endParaRPr lang="en-US" sz="4267" dirty="0">
              <a:latin typeface="Arial" pitchFamily="34" charset="0"/>
              <a:cs typeface="Arial" pitchFamily="34" charset="0"/>
            </a:endParaRPr>
          </a:p>
          <a:p>
            <a:pPr>
              <a:defRPr/>
            </a:pPr>
            <a:r>
              <a:rPr lang="vi-VN" sz="4267" dirty="0">
                <a:cs typeface="Arial" pitchFamily="34" charset="0"/>
              </a:rPr>
              <a:t>pháp luật lao động còn bảo đảm các nguyên tắc khác như:</a:t>
            </a:r>
            <a:endParaRPr lang="en-US" sz="4267" b="1" dirty="0">
              <a:latin typeface="Arial" pitchFamily="34" charset="0"/>
              <a:cs typeface="Arial" pitchFamily="34" charset="0"/>
            </a:endParaRPr>
          </a:p>
        </p:txBody>
      </p:sp>
      <p:sp>
        <p:nvSpPr>
          <p:cNvPr id="6" name="Rounded Rectangle 5"/>
          <p:cNvSpPr/>
          <p:nvPr/>
        </p:nvSpPr>
        <p:spPr>
          <a:xfrm>
            <a:off x="195072" y="3020264"/>
            <a:ext cx="11801856" cy="330993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 N</a:t>
            </a:r>
            <a:r>
              <a:rPr lang="vi-VN" sz="4267" dirty="0">
                <a:cs typeface="Arial" pitchFamily="34" charset="0"/>
              </a:rPr>
              <a:t>guyên tắc bảo đảm quyền tự do lựa chọn việc làm của </a:t>
            </a:r>
            <a:r>
              <a:rPr lang="en-US" sz="4267" dirty="0">
                <a:latin typeface="Arial" pitchFamily="34" charset="0"/>
                <a:cs typeface="Arial" pitchFamily="34" charset="0"/>
              </a:rPr>
              <a:t>NLĐ</a:t>
            </a:r>
            <a:r>
              <a:rPr lang="vi-VN" sz="4267" dirty="0">
                <a:cs typeface="Arial" pitchFamily="34" charset="0"/>
              </a:rPr>
              <a:t>; </a:t>
            </a:r>
            <a:endParaRPr lang="en-US" sz="4267" dirty="0">
              <a:latin typeface="Arial" pitchFamily="34" charset="0"/>
              <a:cs typeface="Arial" pitchFamily="34" charset="0"/>
            </a:endParaRPr>
          </a:p>
          <a:p>
            <a:pPr>
              <a:defRPr/>
            </a:pPr>
            <a:r>
              <a:rPr lang="en-US" sz="4267" dirty="0">
                <a:latin typeface="Arial" pitchFamily="34" charset="0"/>
                <a:cs typeface="Arial" pitchFamily="34" charset="0"/>
              </a:rPr>
              <a:t>- N</a:t>
            </a:r>
            <a:r>
              <a:rPr lang="vi-VN" sz="4267" dirty="0">
                <a:cs typeface="Arial" pitchFamily="34" charset="0"/>
              </a:rPr>
              <a:t>guyên tắc bảo hộ </a:t>
            </a:r>
            <a:r>
              <a:rPr lang="en-US" sz="4267" dirty="0">
                <a:latin typeface="Arial" pitchFamily="34" charset="0"/>
                <a:cs typeface="Arial" pitchFamily="34" charset="0"/>
              </a:rPr>
              <a:t>LĐ </a:t>
            </a:r>
            <a:r>
              <a:rPr lang="vi-VN" sz="4267" dirty="0">
                <a:cs typeface="Arial" pitchFamily="34" charset="0"/>
              </a:rPr>
              <a:t>cho </a:t>
            </a:r>
            <a:r>
              <a:rPr lang="en-US" sz="4267" dirty="0">
                <a:latin typeface="Arial" pitchFamily="34" charset="0"/>
                <a:cs typeface="Arial" pitchFamily="34" charset="0"/>
              </a:rPr>
              <a:t>NLĐ</a:t>
            </a:r>
            <a:r>
              <a:rPr lang="vi-VN" sz="4267" dirty="0">
                <a:cs typeface="Arial" pitchFamily="34" charset="0"/>
              </a:rPr>
              <a:t>; </a:t>
            </a:r>
            <a:endParaRPr lang="en-US" sz="4267" dirty="0">
              <a:latin typeface="Arial" pitchFamily="34" charset="0"/>
              <a:cs typeface="Arial" pitchFamily="34" charset="0"/>
            </a:endParaRPr>
          </a:p>
          <a:p>
            <a:pPr>
              <a:defRPr/>
            </a:pPr>
            <a:r>
              <a:rPr lang="en-US" sz="4267" dirty="0">
                <a:latin typeface="Arial" pitchFamily="34" charset="0"/>
                <a:cs typeface="Arial" pitchFamily="34" charset="0"/>
              </a:rPr>
              <a:t>- N</a:t>
            </a:r>
            <a:r>
              <a:rPr lang="vi-VN" sz="4267" dirty="0">
                <a:cs typeface="Arial" pitchFamily="34" charset="0"/>
              </a:rPr>
              <a:t>guyên tắc tôn trọng đại diện của các chủ thể quan hệ </a:t>
            </a:r>
            <a:r>
              <a:rPr lang="en-US" sz="4267" dirty="0">
                <a:latin typeface="Arial" pitchFamily="34" charset="0"/>
                <a:cs typeface="Arial" pitchFamily="34" charset="0"/>
              </a:rPr>
              <a:t>PL LĐ</a:t>
            </a:r>
            <a:r>
              <a:rPr lang="vi-VN" sz="4267" dirty="0">
                <a:cs typeface="Arial" pitchFamily="34" charset="0"/>
              </a:rPr>
              <a:t>...</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31128270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5565" y="821817"/>
            <a:ext cx="11860379" cy="91440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dirty="0"/>
              <a:t>4</a:t>
            </a:r>
            <a:r>
              <a:rPr lang="vi-VN" sz="4800" b="1" dirty="0"/>
              <a:t>.3</a:t>
            </a:r>
            <a:r>
              <a:rPr lang="vi-VN" sz="4800" b="1" dirty="0"/>
              <a:t>. Một số nội dung của Bộ luật L</a:t>
            </a:r>
            <a:r>
              <a:rPr lang="en-US" sz="4800" b="1" dirty="0"/>
              <a:t>Đ</a:t>
            </a:r>
            <a:endParaRPr lang="en-US" sz="4800" b="1" dirty="0">
              <a:solidFill>
                <a:srgbClr val="C00000"/>
              </a:solidFill>
              <a:latin typeface="Arial" pitchFamily="34" charset="0"/>
              <a:cs typeface="Arial" pitchFamily="34" charset="0"/>
            </a:endParaRPr>
          </a:p>
        </p:txBody>
      </p:sp>
      <p:sp>
        <p:nvSpPr>
          <p:cNvPr id="8" name="Rounded Rectangle 7"/>
          <p:cNvSpPr/>
          <p:nvPr/>
        </p:nvSpPr>
        <p:spPr>
          <a:xfrm>
            <a:off x="171332" y="3306255"/>
            <a:ext cx="11860379" cy="116089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dirty="0">
                <a:cs typeface="Arial" pitchFamily="34" charset="0"/>
              </a:rPr>
              <a:t>4</a:t>
            </a:r>
            <a:r>
              <a:rPr lang="vi-VN" sz="4800" dirty="0">
                <a:cs typeface="Arial" pitchFamily="34" charset="0"/>
              </a:rPr>
              <a:t>.3.1.1</a:t>
            </a:r>
            <a:r>
              <a:rPr lang="vi-VN" sz="4800" dirty="0">
                <a:cs typeface="Arial" pitchFamily="34" charset="0"/>
              </a:rPr>
              <a:t>. Quyền cơ bản của </a:t>
            </a:r>
            <a:r>
              <a:rPr lang="en-US" sz="4800" dirty="0">
                <a:cs typeface="Arial" pitchFamily="34" charset="0"/>
              </a:rPr>
              <a:t>NLĐ</a:t>
            </a:r>
            <a:endParaRPr lang="vi-VN" sz="4800" b="1" dirty="0">
              <a:cs typeface="Arial" pitchFamily="34" charset="0"/>
            </a:endParaRPr>
          </a:p>
        </p:txBody>
      </p:sp>
      <p:sp>
        <p:nvSpPr>
          <p:cNvPr id="9" name="Rounded Rectangle 8"/>
          <p:cNvSpPr/>
          <p:nvPr/>
        </p:nvSpPr>
        <p:spPr>
          <a:xfrm>
            <a:off x="162807" y="1971169"/>
            <a:ext cx="11856261" cy="11287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800" dirty="0">
                <a:cs typeface="Arial" pitchFamily="34" charset="0"/>
              </a:rPr>
              <a:t>4</a:t>
            </a:r>
            <a:r>
              <a:rPr lang="vi-VN" sz="4800" dirty="0">
                <a:cs typeface="Arial" pitchFamily="34" charset="0"/>
              </a:rPr>
              <a:t>.3.1</a:t>
            </a:r>
            <a:r>
              <a:rPr lang="vi-VN" sz="4800" dirty="0">
                <a:cs typeface="Arial" pitchFamily="34" charset="0"/>
              </a:rPr>
              <a:t>. Quyền và nghĩa vụ cơ bản của </a:t>
            </a:r>
            <a:r>
              <a:rPr lang="en-US" sz="4800" dirty="0">
                <a:latin typeface="Arial" pitchFamily="34" charset="0"/>
                <a:cs typeface="Arial" pitchFamily="34" charset="0"/>
              </a:rPr>
              <a:t>NLĐ</a:t>
            </a:r>
            <a:endParaRPr lang="en-US" sz="4800" b="1" dirty="0">
              <a:latin typeface="Arial" pitchFamily="34" charset="0"/>
              <a:cs typeface="Arial" pitchFamily="34" charset="0"/>
            </a:endParaRPr>
          </a:p>
        </p:txBody>
      </p:sp>
      <p:sp>
        <p:nvSpPr>
          <p:cNvPr id="11" name="Rounded Rectangle 10"/>
          <p:cNvSpPr/>
          <p:nvPr/>
        </p:nvSpPr>
        <p:spPr>
          <a:xfrm>
            <a:off x="250695" y="4811207"/>
            <a:ext cx="11786251" cy="1353069"/>
          </a:xfrm>
          <a:prstGeom prst="roundRect">
            <a:avLst/>
          </a:prstGeom>
          <a:solidFill>
            <a:srgbClr val="00B0F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800" dirty="0">
                <a:latin typeface="Arial" pitchFamily="34" charset="0"/>
                <a:cs typeface="Arial" pitchFamily="34" charset="0"/>
              </a:rPr>
              <a:t>a/ </a:t>
            </a:r>
            <a:r>
              <a:rPr lang="vi-VN" sz="4800" dirty="0">
                <a:cs typeface="Arial" pitchFamily="34" charset="0"/>
              </a:rPr>
              <a:t>Quyền được làm việc, tự do lựa chọn việc làm và nghề nghiệp phù hợp</a:t>
            </a:r>
            <a:r>
              <a:rPr lang="en-US" sz="4800" dirty="0">
                <a:latin typeface="Arial" pitchFamily="34" charset="0"/>
                <a:cs typeface="Arial" pitchFamily="34" charset="0"/>
              </a:rPr>
              <a:t>….</a:t>
            </a:r>
            <a:endParaRPr lang="en-US" sz="4800" b="1" dirty="0">
              <a:latin typeface="Arial" pitchFamily="34" charset="0"/>
              <a:cs typeface="Arial" pitchFamily="34" charset="0"/>
            </a:endParaRPr>
          </a:p>
        </p:txBody>
      </p:sp>
    </p:spTree>
    <p:extLst>
      <p:ext uri="{BB962C8B-B14F-4D97-AF65-F5344CB8AC3E}">
        <p14:creationId xmlns:p14="http://schemas.microsoft.com/office/powerpoint/2010/main" val="13683765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23311" y="2179969"/>
            <a:ext cx="11864620" cy="11969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733" dirty="0">
                <a:cs typeface="Arial" pitchFamily="34" charset="0"/>
              </a:rPr>
              <a:t>nhưng không thấp hơn mức lương tối thiểu do nhà nước quy định </a:t>
            </a:r>
            <a:endParaRPr lang="en-US" sz="3733" dirty="0">
              <a:latin typeface="Arial" pitchFamily="34" charset="0"/>
              <a:cs typeface="Arial" pitchFamily="34" charset="0"/>
            </a:endParaRPr>
          </a:p>
        </p:txBody>
      </p:sp>
      <p:sp>
        <p:nvSpPr>
          <p:cNvPr id="12" name="Rounded Rectangle 11"/>
          <p:cNvSpPr/>
          <p:nvPr/>
        </p:nvSpPr>
        <p:spPr>
          <a:xfrm>
            <a:off x="119078" y="3642055"/>
            <a:ext cx="11864620" cy="247015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-PL LĐ </a:t>
            </a:r>
            <a:r>
              <a:rPr lang="vi-VN" sz="3733" dirty="0">
                <a:cs typeface="Arial" pitchFamily="34" charset="0"/>
              </a:rPr>
              <a:t>khuyến khích những thỏa thuận có lợi hơn cho </a:t>
            </a:r>
            <a:r>
              <a:rPr lang="en-US" sz="3733" dirty="0">
                <a:latin typeface="Arial" pitchFamily="34" charset="0"/>
                <a:cs typeface="Arial" pitchFamily="34" charset="0"/>
              </a:rPr>
              <a:t>NLĐ</a:t>
            </a:r>
          </a:p>
          <a:p>
            <a:pPr>
              <a:defRPr/>
            </a:pPr>
            <a:r>
              <a:rPr lang="en-US" sz="3733" dirty="0">
                <a:latin typeface="Arial" pitchFamily="34" charset="0"/>
                <a:cs typeface="Arial" pitchFamily="34" charset="0"/>
              </a:rPr>
              <a:t>- T</a:t>
            </a:r>
            <a:r>
              <a:rPr lang="vi-VN" sz="3733" dirty="0">
                <a:cs typeface="Arial" pitchFamily="34" charset="0"/>
              </a:rPr>
              <a:t>hỏa thuận cũng không được thấp hơn mức lương tối thiểu do nhà nước quy định</a:t>
            </a:r>
            <a:endParaRPr lang="vi-VN" sz="3733" b="1" dirty="0">
              <a:cs typeface="Arial" pitchFamily="34" charset="0"/>
            </a:endParaRPr>
          </a:p>
        </p:txBody>
      </p:sp>
      <p:sp>
        <p:nvSpPr>
          <p:cNvPr id="8" name="Rounded Rectangle 7"/>
          <p:cNvSpPr/>
          <p:nvPr/>
        </p:nvSpPr>
        <p:spPr>
          <a:xfrm>
            <a:off x="163011" y="767094"/>
            <a:ext cx="11821364" cy="111283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b/ </a:t>
            </a:r>
            <a:r>
              <a:rPr lang="vi-VN" sz="3733" dirty="0">
                <a:cs typeface="Arial" pitchFamily="34" charset="0"/>
              </a:rPr>
              <a:t>Quyền được trả công (lương) trên cơ sở thỏa thuận với người sử dụng lao động</a:t>
            </a:r>
            <a:endParaRPr lang="vi-VN" sz="3733" b="1" dirty="0">
              <a:cs typeface="Arial" pitchFamily="34" charset="0"/>
            </a:endParaRPr>
          </a:p>
        </p:txBody>
      </p:sp>
    </p:spTree>
    <p:extLst>
      <p:ext uri="{BB962C8B-B14F-4D97-AF65-F5344CB8AC3E}">
        <p14:creationId xmlns:p14="http://schemas.microsoft.com/office/powerpoint/2010/main" val="39323016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5318" y="985114"/>
            <a:ext cx="11860377" cy="2125969"/>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733" b="1" dirty="0">
                <a:latin typeface="Arial" pitchFamily="34" charset="0"/>
                <a:cs typeface="Arial" pitchFamily="34" charset="0"/>
              </a:rPr>
              <a:t>c/ </a:t>
            </a:r>
            <a:r>
              <a:rPr lang="vi-VN" sz="3733" b="1" dirty="0">
                <a:cs typeface="Arial" pitchFamily="34" charset="0"/>
              </a:rPr>
              <a:t>Quyền được làm việc trong điều kiện đảm bảo an toàn lao động và vệ sinh lao động</a:t>
            </a:r>
            <a:endParaRPr lang="en-US" sz="3733" dirty="0">
              <a:latin typeface="Arial" pitchFamily="34" charset="0"/>
              <a:cs typeface="Arial" pitchFamily="34" charset="0"/>
            </a:endParaRPr>
          </a:p>
        </p:txBody>
      </p:sp>
      <p:sp>
        <p:nvSpPr>
          <p:cNvPr id="6" name="Rounded Rectangle 5"/>
          <p:cNvSpPr/>
          <p:nvPr/>
        </p:nvSpPr>
        <p:spPr>
          <a:xfrm>
            <a:off x="185318" y="3498016"/>
            <a:ext cx="11860377" cy="214830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i="1" dirty="0">
                <a:latin typeface="Arial" pitchFamily="34" charset="0"/>
                <a:cs typeface="Arial" pitchFamily="34" charset="0"/>
              </a:rPr>
              <a:t>d/ </a:t>
            </a:r>
            <a:r>
              <a:rPr lang="vi-VN" sz="3733" b="1" i="1" dirty="0">
                <a:cs typeface="Arial" pitchFamily="34" charset="0"/>
              </a:rPr>
              <a:t>Quyền được nghỉ ngơi theo chế độ quy định</a:t>
            </a:r>
            <a:endParaRPr lang="vi-VN" sz="3733" b="1" dirty="0">
              <a:solidFill>
                <a:srgbClr val="C00000"/>
              </a:solidFill>
              <a:cs typeface="Arial" pitchFamily="34" charset="0"/>
            </a:endParaRPr>
          </a:p>
        </p:txBody>
      </p:sp>
    </p:spTree>
    <p:extLst>
      <p:ext uri="{BB962C8B-B14F-4D97-AF65-F5344CB8AC3E}">
        <p14:creationId xmlns:p14="http://schemas.microsoft.com/office/powerpoint/2010/main" val="20076285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04824" y="831737"/>
            <a:ext cx="11801857" cy="139208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733" dirty="0">
                <a:latin typeface="Arial" pitchFamily="34" charset="0"/>
                <a:cs typeface="Arial" pitchFamily="34" charset="0"/>
              </a:rPr>
              <a:t>e/ </a:t>
            </a:r>
            <a:r>
              <a:rPr lang="vi-VN" sz="3733" dirty="0">
                <a:cs typeface="Arial" pitchFamily="34" charset="0"/>
              </a:rPr>
              <a:t>Quyền được tham gia đóng và hưởng bảo hiểm </a:t>
            </a:r>
            <a:r>
              <a:rPr lang="en-US" sz="3733" dirty="0">
                <a:cs typeface="Arial" pitchFamily="34" charset="0"/>
              </a:rPr>
              <a:t>XH</a:t>
            </a:r>
            <a:endParaRPr lang="en-US" sz="3733" dirty="0">
              <a:latin typeface="Arial" pitchFamily="34" charset="0"/>
              <a:cs typeface="Arial" pitchFamily="34" charset="0"/>
            </a:endParaRPr>
          </a:p>
        </p:txBody>
      </p:sp>
      <p:sp>
        <p:nvSpPr>
          <p:cNvPr id="9" name="Rounded Rectangle 8"/>
          <p:cNvSpPr/>
          <p:nvPr/>
        </p:nvSpPr>
        <p:spPr>
          <a:xfrm>
            <a:off x="204822" y="4377808"/>
            <a:ext cx="11801857" cy="1805976"/>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733" dirty="0">
                <a:latin typeface="Arial" pitchFamily="34" charset="0"/>
                <a:cs typeface="Arial" pitchFamily="34" charset="0"/>
              </a:rPr>
              <a:t>Q</a:t>
            </a:r>
            <a:r>
              <a:rPr lang="vi-VN" sz="3733" dirty="0">
                <a:cs typeface="Arial" pitchFamily="34" charset="0"/>
              </a:rPr>
              <a:t>uyền được đình công; </a:t>
            </a:r>
            <a:r>
              <a:rPr lang="vi-VN" sz="3733" dirty="0">
                <a:solidFill>
                  <a:srgbClr val="FF0000"/>
                </a:solidFill>
                <a:cs typeface="Arial" pitchFamily="34" charset="0"/>
              </a:rPr>
              <a:t>quyền được hưởng các phúc lợi tập thể</a:t>
            </a:r>
            <a:r>
              <a:rPr lang="vi-VN" sz="3733" dirty="0">
                <a:cs typeface="Arial" pitchFamily="34" charset="0"/>
              </a:rPr>
              <a:t>; </a:t>
            </a:r>
            <a:r>
              <a:rPr lang="vi-VN" sz="3733" dirty="0">
                <a:solidFill>
                  <a:schemeClr val="accent6">
                    <a:lumMod val="75000"/>
                  </a:schemeClr>
                </a:solidFill>
                <a:cs typeface="Arial" pitchFamily="34" charset="0"/>
              </a:rPr>
              <a:t>quyền khiếu nại, tố cáo</a:t>
            </a:r>
            <a:r>
              <a:rPr lang="en-US" sz="3733" dirty="0">
                <a:latin typeface="Arial" pitchFamily="34" charset="0"/>
                <a:cs typeface="Arial" pitchFamily="34" charset="0"/>
              </a:rPr>
              <a:t>;</a:t>
            </a:r>
            <a:r>
              <a:rPr lang="vi-VN" sz="3733" dirty="0">
                <a:cs typeface="Arial" pitchFamily="34" charset="0"/>
              </a:rPr>
              <a:t> quyền được đơn phương chấm dứt hợp đồng lao động</a:t>
            </a:r>
            <a:endParaRPr lang="vi-VN" sz="3733" b="1" dirty="0">
              <a:solidFill>
                <a:srgbClr val="C00000"/>
              </a:solidFill>
              <a:cs typeface="Arial" pitchFamily="34" charset="0"/>
            </a:endParaRPr>
          </a:p>
        </p:txBody>
      </p:sp>
      <p:sp>
        <p:nvSpPr>
          <p:cNvPr id="7" name="Rounded Rectangle 6"/>
          <p:cNvSpPr/>
          <p:nvPr/>
        </p:nvSpPr>
        <p:spPr>
          <a:xfrm>
            <a:off x="204824" y="2593862"/>
            <a:ext cx="11801857" cy="1379537"/>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dirty="0">
                <a:latin typeface="Arial" pitchFamily="34" charset="0"/>
                <a:cs typeface="Arial" pitchFamily="34" charset="0"/>
              </a:rPr>
              <a:t>f/ </a:t>
            </a:r>
            <a:r>
              <a:rPr lang="vi-VN" sz="3200" dirty="0">
                <a:cs typeface="Arial" pitchFamily="34" charset="0"/>
              </a:rPr>
              <a:t>Quyền được thành lập, gia nhập, hoạt động công đoàn</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24562874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4825" y="825169"/>
            <a:ext cx="11840872" cy="879475"/>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4800" b="1" i="1" dirty="0">
                <a:cs typeface="Arial" pitchFamily="34" charset="0"/>
              </a:rPr>
              <a:t>4</a:t>
            </a:r>
            <a:r>
              <a:rPr lang="vi-VN" sz="4800" b="1" i="1" dirty="0">
                <a:cs typeface="Arial" pitchFamily="34" charset="0"/>
              </a:rPr>
              <a:t>.3.1.2</a:t>
            </a:r>
            <a:r>
              <a:rPr lang="vi-VN" sz="4800" b="1" i="1" dirty="0">
                <a:cs typeface="Arial" pitchFamily="34" charset="0"/>
              </a:rPr>
              <a:t>. Nghĩa vụ cơ bản của </a:t>
            </a:r>
            <a:r>
              <a:rPr lang="en-US" sz="4800" b="1" i="1" dirty="0">
                <a:latin typeface="Arial" pitchFamily="34" charset="0"/>
                <a:cs typeface="Arial" pitchFamily="34" charset="0"/>
              </a:rPr>
              <a:t>NLĐ</a:t>
            </a:r>
            <a:endParaRPr lang="en-US" sz="4800" dirty="0">
              <a:latin typeface="Arial" pitchFamily="34" charset="0"/>
              <a:cs typeface="Arial" pitchFamily="34" charset="0"/>
            </a:endParaRPr>
          </a:p>
        </p:txBody>
      </p:sp>
      <p:sp>
        <p:nvSpPr>
          <p:cNvPr id="6" name="Rounded Rectangle 5"/>
          <p:cNvSpPr/>
          <p:nvPr/>
        </p:nvSpPr>
        <p:spPr>
          <a:xfrm>
            <a:off x="204825" y="1938007"/>
            <a:ext cx="11840872" cy="1679576"/>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 Nghĩa vụ thực hiện nghiêm túc những thỏa thuận trong hợp đồng lao động</a:t>
            </a:r>
            <a:r>
              <a:rPr lang="en-US" sz="4800" dirty="0">
                <a:latin typeface="Arial" pitchFamily="34" charset="0"/>
                <a:cs typeface="Arial" pitchFamily="34" charset="0"/>
              </a:rPr>
              <a:t> </a:t>
            </a:r>
          </a:p>
        </p:txBody>
      </p:sp>
      <p:sp>
        <p:nvSpPr>
          <p:cNvPr id="10" name="Rounded Rectangle 9"/>
          <p:cNvSpPr/>
          <p:nvPr/>
        </p:nvSpPr>
        <p:spPr>
          <a:xfrm>
            <a:off x="204825" y="3939450"/>
            <a:ext cx="11840872" cy="201999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Nghĩa vụ thực hiện nghiêm túc các quy định về kỷ luật lao động, về an toàn lao động và vệ sinh lao động</a:t>
            </a:r>
            <a:r>
              <a:rPr lang="en-US" sz="4267" dirty="0">
                <a:latin typeface="Arial" pitchFamily="34" charset="0"/>
                <a:cs typeface="Arial" pitchFamily="34" charset="0"/>
              </a:rPr>
              <a:t> </a:t>
            </a:r>
            <a:endParaRPr lang="vi-VN" sz="4267" b="1" dirty="0">
              <a:solidFill>
                <a:srgbClr val="C00000"/>
              </a:solidFill>
              <a:cs typeface="Arial" pitchFamily="34" charset="0"/>
            </a:endParaRPr>
          </a:p>
        </p:txBody>
      </p:sp>
    </p:spTree>
    <p:extLst>
      <p:ext uri="{BB962C8B-B14F-4D97-AF65-F5344CB8AC3E}">
        <p14:creationId xmlns:p14="http://schemas.microsoft.com/office/powerpoint/2010/main" val="26781695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5071" y="778016"/>
            <a:ext cx="10036455" cy="798512"/>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a:defRPr/>
            </a:pPr>
            <a:r>
              <a:rPr lang="en-US" sz="4800" b="1" i="1" dirty="0">
                <a:cs typeface="Arial" pitchFamily="34" charset="0"/>
              </a:rPr>
              <a:t>4</a:t>
            </a:r>
            <a:r>
              <a:rPr lang="vi-VN" sz="4800" b="1" i="1" dirty="0">
                <a:cs typeface="Arial" pitchFamily="34" charset="0"/>
              </a:rPr>
              <a:t>.3.1.2</a:t>
            </a:r>
            <a:r>
              <a:rPr lang="vi-VN" sz="4800" b="1" i="1" dirty="0">
                <a:cs typeface="Arial" pitchFamily="34" charset="0"/>
              </a:rPr>
              <a:t>. Nghĩa vụ cơ bản của NLĐ</a:t>
            </a:r>
          </a:p>
        </p:txBody>
      </p:sp>
      <p:sp>
        <p:nvSpPr>
          <p:cNvPr id="6" name="Rounded Rectangle 5"/>
          <p:cNvSpPr/>
          <p:nvPr/>
        </p:nvSpPr>
        <p:spPr>
          <a:xfrm>
            <a:off x="687920" y="2467661"/>
            <a:ext cx="10839449" cy="37258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t>- Nghĩa vụ chấp hành sự điều hành hợp pháp của người sử dụng lao động</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20227707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985" y="766229"/>
            <a:ext cx="11811612" cy="1365251"/>
          </a:xfrm>
          <a:prstGeom prst="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4800" b="1" i="1" dirty="0">
                <a:cs typeface="Arial" pitchFamily="34" charset="0"/>
              </a:rPr>
              <a:t>2.3.2. Quyền và nghĩa vụ cơ bản của người sử dụng lao động</a:t>
            </a:r>
          </a:p>
        </p:txBody>
      </p:sp>
      <p:sp>
        <p:nvSpPr>
          <p:cNvPr id="6" name="Rounded Rectangle 5"/>
          <p:cNvSpPr/>
          <p:nvPr/>
        </p:nvSpPr>
        <p:spPr>
          <a:xfrm>
            <a:off x="169985" y="2396591"/>
            <a:ext cx="11811612" cy="131445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i="1" dirty="0">
                <a:cs typeface="Arial" pitchFamily="34" charset="0"/>
              </a:rPr>
              <a:t>2.3.2.1. Quyền cơ bản của người sử dụng lao động</a:t>
            </a:r>
          </a:p>
        </p:txBody>
      </p:sp>
      <p:sp>
        <p:nvSpPr>
          <p:cNvPr id="8" name="Rounded Rectangle 7"/>
          <p:cNvSpPr/>
          <p:nvPr/>
        </p:nvSpPr>
        <p:spPr>
          <a:xfrm>
            <a:off x="165810" y="3976155"/>
            <a:ext cx="11815713" cy="21367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Có quyền chủ động tuyển chọn, bố trí và điều hành lao động theo nhu cầu sản xuất kinh doanh của doanh nghiệp</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410786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7088" y="807276"/>
            <a:ext cx="11733581" cy="1148328"/>
          </a:xfrm>
          <a:prstGeom prst="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i="1" dirty="0">
                <a:cs typeface="Arial" pitchFamily="34" charset="0"/>
              </a:rPr>
              <a:t>- Quyền được khen thưởng và xử lý vi phạm kỷ luật lao động theo quy định</a:t>
            </a:r>
            <a:endParaRPr lang="vi-VN" sz="3733" b="1" dirty="0">
              <a:solidFill>
                <a:srgbClr val="C00000"/>
              </a:solidFill>
              <a:cs typeface="Arial" pitchFamily="34" charset="0"/>
            </a:endParaRPr>
          </a:p>
        </p:txBody>
      </p:sp>
      <p:sp>
        <p:nvSpPr>
          <p:cNvPr id="6" name="Rounded Rectangle 5"/>
          <p:cNvSpPr/>
          <p:nvPr/>
        </p:nvSpPr>
        <p:spPr>
          <a:xfrm>
            <a:off x="291322" y="2345564"/>
            <a:ext cx="11733581" cy="142975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dirty="0">
                <a:cs typeface="Arial" pitchFamily="34" charset="0"/>
              </a:rPr>
              <a:t>- Quyền được đơn phương chấm dứt hợp đồng lao động trong những trường hợp quy định</a:t>
            </a:r>
            <a:endParaRPr lang="en-US" sz="3733" dirty="0">
              <a:latin typeface="Arial" pitchFamily="34" charset="0"/>
              <a:cs typeface="Arial" pitchFamily="34" charset="0"/>
            </a:endParaRPr>
          </a:p>
        </p:txBody>
      </p:sp>
      <p:sp>
        <p:nvSpPr>
          <p:cNvPr id="8" name="Rounded Rectangle 7"/>
          <p:cNvSpPr/>
          <p:nvPr/>
        </p:nvSpPr>
        <p:spPr>
          <a:xfrm>
            <a:off x="291322" y="4182302"/>
            <a:ext cx="11733581" cy="193320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Ngoài ra, </a:t>
            </a:r>
            <a:r>
              <a:rPr lang="en-US" sz="3200" dirty="0">
                <a:latin typeface="Arial" pitchFamily="34" charset="0"/>
                <a:cs typeface="Arial" pitchFamily="34" charset="0"/>
              </a:rPr>
              <a:t>NSD LĐ </a:t>
            </a:r>
            <a:r>
              <a:rPr lang="vi-VN" sz="3200" dirty="0">
                <a:cs typeface="Arial" pitchFamily="34" charset="0"/>
              </a:rPr>
              <a:t>có quyền khác như quyền được trở thành một bên chủ thể tham gia thương lượng và ký kết thỏa ước lao động tập thể; quyền khiếu nại tố cáo...</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7074432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3593" y="916839"/>
            <a:ext cx="11714075" cy="1593000"/>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i="1" dirty="0">
                <a:cs typeface="Arial" pitchFamily="34" charset="0"/>
              </a:rPr>
              <a:t>4</a:t>
            </a:r>
            <a:r>
              <a:rPr lang="vi-VN" sz="4800" b="1" i="1" dirty="0">
                <a:cs typeface="Arial" pitchFamily="34" charset="0"/>
              </a:rPr>
              <a:t>.3.2.2</a:t>
            </a:r>
            <a:r>
              <a:rPr lang="vi-VN" sz="4800" b="1" i="1" dirty="0">
                <a:cs typeface="Arial" pitchFamily="34" charset="0"/>
              </a:rPr>
              <a:t>. Nghĩa vụ cơ bản của người sử dụng lao động</a:t>
            </a:r>
            <a:endParaRPr lang="vi-VN" sz="4800" b="1" dirty="0">
              <a:solidFill>
                <a:srgbClr val="C00000"/>
              </a:solidFill>
              <a:cs typeface="Arial" pitchFamily="34" charset="0"/>
            </a:endParaRPr>
          </a:p>
        </p:txBody>
      </p:sp>
      <p:sp>
        <p:nvSpPr>
          <p:cNvPr id="6" name="Rounded Rectangle 5"/>
          <p:cNvSpPr/>
          <p:nvPr/>
        </p:nvSpPr>
        <p:spPr>
          <a:xfrm>
            <a:off x="253593" y="2711502"/>
            <a:ext cx="11714075" cy="343743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dirty="0" err="1">
                <a:latin typeface="Arial" pitchFamily="34" charset="0"/>
                <a:cs typeface="Arial" pitchFamily="34" charset="0"/>
              </a:rPr>
              <a:t>Nghĩa</a:t>
            </a:r>
            <a:r>
              <a:rPr lang="en-US" sz="4800" dirty="0">
                <a:latin typeface="Arial" pitchFamily="34" charset="0"/>
                <a:cs typeface="Arial" pitchFamily="34" charset="0"/>
              </a:rPr>
              <a:t> </a:t>
            </a:r>
            <a:r>
              <a:rPr lang="en-US" sz="4800" dirty="0" err="1">
                <a:latin typeface="Arial" pitchFamily="34" charset="0"/>
                <a:cs typeface="Arial" pitchFamily="34" charset="0"/>
              </a:rPr>
              <a:t>vụ</a:t>
            </a:r>
            <a:r>
              <a:rPr lang="en-US" sz="4800" dirty="0">
                <a:latin typeface="Arial" pitchFamily="34" charset="0"/>
                <a:cs typeface="Arial" pitchFamily="34" charset="0"/>
              </a:rPr>
              <a:t> </a:t>
            </a:r>
            <a:r>
              <a:rPr lang="en-US" sz="4800" dirty="0" err="1">
                <a:latin typeface="Arial" pitchFamily="34" charset="0"/>
                <a:cs typeface="Arial" pitchFamily="34" charset="0"/>
              </a:rPr>
              <a:t>thực</a:t>
            </a:r>
            <a:r>
              <a:rPr lang="en-US" sz="4800" dirty="0">
                <a:latin typeface="Arial" pitchFamily="34" charset="0"/>
                <a:cs typeface="Arial" pitchFamily="34" charset="0"/>
              </a:rPr>
              <a:t> </a:t>
            </a:r>
            <a:r>
              <a:rPr lang="en-US" sz="4800" dirty="0" err="1">
                <a:latin typeface="Arial" pitchFamily="34" charset="0"/>
                <a:cs typeface="Arial" pitchFamily="34" charset="0"/>
              </a:rPr>
              <a:t>hiện</a:t>
            </a:r>
            <a:r>
              <a:rPr lang="en-US" sz="4800" dirty="0">
                <a:latin typeface="Arial" pitchFamily="34" charset="0"/>
                <a:cs typeface="Arial" pitchFamily="34" charset="0"/>
              </a:rPr>
              <a:t> </a:t>
            </a:r>
            <a:r>
              <a:rPr lang="en-US" sz="4800" dirty="0" err="1">
                <a:latin typeface="Arial" pitchFamily="34" charset="0"/>
                <a:cs typeface="Arial" pitchFamily="34" charset="0"/>
              </a:rPr>
              <a:t>nghiêm</a:t>
            </a:r>
            <a:r>
              <a:rPr lang="en-US" sz="4800" dirty="0">
                <a:latin typeface="Arial" pitchFamily="34" charset="0"/>
                <a:cs typeface="Arial" pitchFamily="34" charset="0"/>
              </a:rPr>
              <a:t> </a:t>
            </a:r>
            <a:r>
              <a:rPr lang="en-US" sz="4800" dirty="0" err="1">
                <a:latin typeface="Arial" pitchFamily="34" charset="0"/>
                <a:cs typeface="Arial" pitchFamily="34" charset="0"/>
              </a:rPr>
              <a:t>túc</a:t>
            </a:r>
            <a:r>
              <a:rPr lang="en-US" sz="4800" dirty="0">
                <a:latin typeface="Arial" pitchFamily="34" charset="0"/>
                <a:cs typeface="Arial" pitchFamily="34" charset="0"/>
              </a:rPr>
              <a:t> </a:t>
            </a:r>
          </a:p>
          <a:p>
            <a:pPr marL="761981" indent="-761981">
              <a:buFontTx/>
              <a:buChar char="-"/>
              <a:defRPr/>
            </a:pPr>
            <a:r>
              <a:rPr lang="en-US" sz="4800" dirty="0" err="1">
                <a:latin typeface="Arial" pitchFamily="34" charset="0"/>
                <a:cs typeface="Arial" pitchFamily="34" charset="0"/>
              </a:rPr>
              <a:t>những</a:t>
            </a:r>
            <a:r>
              <a:rPr lang="en-US" sz="4800" dirty="0">
                <a:latin typeface="Arial" pitchFamily="34" charset="0"/>
                <a:cs typeface="Arial" pitchFamily="34" charset="0"/>
              </a:rPr>
              <a:t> </a:t>
            </a:r>
            <a:r>
              <a:rPr lang="en-US" sz="4800" dirty="0" err="1">
                <a:latin typeface="Arial" pitchFamily="34" charset="0"/>
                <a:cs typeface="Arial" pitchFamily="34" charset="0"/>
              </a:rPr>
              <a:t>thỏa</a:t>
            </a:r>
            <a:r>
              <a:rPr lang="en-US" sz="4800" dirty="0">
                <a:latin typeface="Arial" pitchFamily="34" charset="0"/>
                <a:cs typeface="Arial" pitchFamily="34" charset="0"/>
              </a:rPr>
              <a:t> </a:t>
            </a:r>
            <a:r>
              <a:rPr lang="en-US" sz="4800" dirty="0" err="1">
                <a:latin typeface="Arial" pitchFamily="34" charset="0"/>
                <a:cs typeface="Arial" pitchFamily="34" charset="0"/>
              </a:rPr>
              <a:t>thuận</a:t>
            </a:r>
            <a:r>
              <a:rPr lang="en-US" sz="4800" dirty="0">
                <a:latin typeface="Arial" pitchFamily="34" charset="0"/>
                <a:cs typeface="Arial" pitchFamily="34" charset="0"/>
              </a:rPr>
              <a:t> </a:t>
            </a:r>
            <a:r>
              <a:rPr lang="en-US" sz="4800" dirty="0" err="1">
                <a:latin typeface="Arial" pitchFamily="34" charset="0"/>
                <a:cs typeface="Arial" pitchFamily="34" charset="0"/>
              </a:rPr>
              <a:t>trong</a:t>
            </a:r>
            <a:r>
              <a:rPr lang="en-US" sz="4800" dirty="0">
                <a:latin typeface="Arial" pitchFamily="34" charset="0"/>
                <a:cs typeface="Arial" pitchFamily="34" charset="0"/>
              </a:rPr>
              <a:t> HĐ LĐ </a:t>
            </a:r>
          </a:p>
          <a:p>
            <a:pPr marL="761981" indent="-761981">
              <a:buFontTx/>
              <a:buChar char="-"/>
              <a:defRPr/>
            </a:pPr>
            <a:r>
              <a:rPr lang="en-US" sz="4800" dirty="0" err="1">
                <a:latin typeface="Arial" pitchFamily="34" charset="0"/>
                <a:cs typeface="Arial" pitchFamily="34" charset="0"/>
              </a:rPr>
              <a:t>những</a:t>
            </a:r>
            <a:r>
              <a:rPr lang="en-US" sz="4800" dirty="0">
                <a:latin typeface="Arial" pitchFamily="34" charset="0"/>
                <a:cs typeface="Arial" pitchFamily="34" charset="0"/>
              </a:rPr>
              <a:t> </a:t>
            </a:r>
            <a:r>
              <a:rPr lang="en-US" sz="4800" dirty="0" err="1">
                <a:latin typeface="Arial" pitchFamily="34" charset="0"/>
                <a:cs typeface="Arial" pitchFamily="34" charset="0"/>
              </a:rPr>
              <a:t>quy</a:t>
            </a:r>
            <a:r>
              <a:rPr lang="en-US" sz="4800" dirty="0">
                <a:latin typeface="Arial" pitchFamily="34" charset="0"/>
                <a:cs typeface="Arial" pitchFamily="34" charset="0"/>
              </a:rPr>
              <a:t> </a:t>
            </a:r>
            <a:r>
              <a:rPr lang="en-US" sz="4800" dirty="0" err="1">
                <a:latin typeface="Arial" pitchFamily="34" charset="0"/>
                <a:cs typeface="Arial" pitchFamily="34" charset="0"/>
              </a:rPr>
              <a:t>định</a:t>
            </a:r>
            <a:r>
              <a:rPr lang="en-US" sz="4800" dirty="0">
                <a:latin typeface="Arial" pitchFamily="34" charset="0"/>
                <a:cs typeface="Arial" pitchFamily="34" charset="0"/>
              </a:rPr>
              <a:t> </a:t>
            </a:r>
            <a:r>
              <a:rPr lang="en-US" sz="4800" dirty="0" err="1">
                <a:latin typeface="Arial" pitchFamily="34" charset="0"/>
                <a:cs typeface="Arial" pitchFamily="34" charset="0"/>
              </a:rPr>
              <a:t>trong</a:t>
            </a:r>
            <a:r>
              <a:rPr lang="en-US" sz="4800" dirty="0">
                <a:latin typeface="Arial" pitchFamily="34" charset="0"/>
                <a:cs typeface="Arial" pitchFamily="34" charset="0"/>
              </a:rPr>
              <a:t> </a:t>
            </a:r>
            <a:r>
              <a:rPr lang="en-US" sz="4800" dirty="0" err="1">
                <a:latin typeface="Arial" pitchFamily="34" charset="0"/>
                <a:cs typeface="Arial" pitchFamily="34" charset="0"/>
              </a:rPr>
              <a:t>thỏa</a:t>
            </a:r>
            <a:r>
              <a:rPr lang="en-US" sz="4800" dirty="0">
                <a:latin typeface="Arial" pitchFamily="34" charset="0"/>
                <a:cs typeface="Arial" pitchFamily="34" charset="0"/>
              </a:rPr>
              <a:t> </a:t>
            </a:r>
            <a:r>
              <a:rPr lang="en-US" sz="4800" dirty="0" err="1">
                <a:latin typeface="Arial" pitchFamily="34" charset="0"/>
                <a:cs typeface="Arial" pitchFamily="34" charset="0"/>
              </a:rPr>
              <a:t>ước</a:t>
            </a:r>
            <a:r>
              <a:rPr lang="en-US" sz="4800" dirty="0">
                <a:latin typeface="Arial" pitchFamily="34" charset="0"/>
                <a:cs typeface="Arial" pitchFamily="34" charset="0"/>
              </a:rPr>
              <a:t> LĐ </a:t>
            </a:r>
            <a:r>
              <a:rPr lang="en-US" sz="4800" dirty="0" err="1">
                <a:latin typeface="Arial" pitchFamily="34" charset="0"/>
                <a:cs typeface="Arial" pitchFamily="34" charset="0"/>
              </a:rPr>
              <a:t>và</a:t>
            </a:r>
            <a:r>
              <a:rPr lang="en-US" sz="4800" dirty="0">
                <a:latin typeface="Arial" pitchFamily="34" charset="0"/>
                <a:cs typeface="Arial" pitchFamily="34" charset="0"/>
              </a:rPr>
              <a:t> </a:t>
            </a:r>
            <a:r>
              <a:rPr lang="en-US" sz="4800" dirty="0" err="1">
                <a:latin typeface="Arial" pitchFamily="34" charset="0"/>
                <a:cs typeface="Arial" pitchFamily="34" charset="0"/>
              </a:rPr>
              <a:t>những</a:t>
            </a:r>
            <a:r>
              <a:rPr lang="en-US" sz="4800" dirty="0">
                <a:latin typeface="Arial" pitchFamily="34" charset="0"/>
                <a:cs typeface="Arial" pitchFamily="34" charset="0"/>
              </a:rPr>
              <a:t> </a:t>
            </a:r>
            <a:r>
              <a:rPr lang="en-US" sz="4800" dirty="0" err="1">
                <a:latin typeface="Arial" pitchFamily="34" charset="0"/>
                <a:cs typeface="Arial" pitchFamily="34" charset="0"/>
              </a:rPr>
              <a:t>thỏa</a:t>
            </a:r>
            <a:r>
              <a:rPr lang="en-US" sz="4800" dirty="0">
                <a:latin typeface="Arial" pitchFamily="34" charset="0"/>
                <a:cs typeface="Arial" pitchFamily="34" charset="0"/>
              </a:rPr>
              <a:t> </a:t>
            </a:r>
            <a:r>
              <a:rPr lang="en-US" sz="4800" dirty="0" err="1">
                <a:latin typeface="Arial" pitchFamily="34" charset="0"/>
                <a:cs typeface="Arial" pitchFamily="34" charset="0"/>
              </a:rPr>
              <a:t>thuận</a:t>
            </a:r>
            <a:r>
              <a:rPr lang="en-US" sz="4800" dirty="0">
                <a:latin typeface="Arial" pitchFamily="34" charset="0"/>
                <a:cs typeface="Arial" pitchFamily="34" charset="0"/>
              </a:rPr>
              <a:t> </a:t>
            </a:r>
            <a:r>
              <a:rPr lang="en-US" sz="4800" dirty="0" err="1">
                <a:latin typeface="Arial" pitchFamily="34" charset="0"/>
                <a:cs typeface="Arial" pitchFamily="34" charset="0"/>
              </a:rPr>
              <a:t>khác</a:t>
            </a:r>
            <a:r>
              <a:rPr lang="en-US" sz="4800" dirty="0">
                <a:latin typeface="Arial" pitchFamily="34" charset="0"/>
                <a:cs typeface="Arial" pitchFamily="34" charset="0"/>
              </a:rPr>
              <a:t> </a:t>
            </a:r>
            <a:r>
              <a:rPr lang="en-US" sz="4800" dirty="0" err="1">
                <a:latin typeface="Arial" pitchFamily="34" charset="0"/>
                <a:cs typeface="Arial" pitchFamily="34" charset="0"/>
              </a:rPr>
              <a:t>với</a:t>
            </a:r>
            <a:r>
              <a:rPr lang="en-US" sz="4800" dirty="0">
                <a:latin typeface="Arial" pitchFamily="34" charset="0"/>
                <a:cs typeface="Arial" pitchFamily="34" charset="0"/>
              </a:rPr>
              <a:t> NLĐ</a:t>
            </a:r>
            <a:endParaRPr lang="en-US" sz="4800" b="1" dirty="0">
              <a:latin typeface="Arial" pitchFamily="34" charset="0"/>
              <a:cs typeface="Arial" pitchFamily="34" charset="0"/>
            </a:endParaRPr>
          </a:p>
        </p:txBody>
      </p:sp>
    </p:spTree>
    <p:extLst>
      <p:ext uri="{BB962C8B-B14F-4D97-AF65-F5344CB8AC3E}">
        <p14:creationId xmlns:p14="http://schemas.microsoft.com/office/powerpoint/2010/main" val="278786846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2307" y="748753"/>
            <a:ext cx="11743335" cy="1481137"/>
          </a:xfrm>
          <a:prstGeom prst="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3733" b="1" i="1" dirty="0">
                <a:cs typeface="Arial" pitchFamily="34" charset="0"/>
              </a:rPr>
              <a:t>- Nghĩa vụ đảm bảo các </a:t>
            </a:r>
            <a:r>
              <a:rPr lang="en-US" sz="3733" b="1" i="1" dirty="0" err="1">
                <a:latin typeface="Arial" pitchFamily="34" charset="0"/>
                <a:cs typeface="Arial" pitchFamily="34" charset="0"/>
              </a:rPr>
              <a:t>điều</a:t>
            </a:r>
            <a:r>
              <a:rPr lang="en-US" sz="3733" b="1" i="1" dirty="0">
                <a:latin typeface="Arial" pitchFamily="34" charset="0"/>
                <a:cs typeface="Arial" pitchFamily="34" charset="0"/>
              </a:rPr>
              <a:t> </a:t>
            </a:r>
            <a:r>
              <a:rPr lang="en-US" sz="3733" b="1" i="1" dirty="0" err="1">
                <a:latin typeface="Arial" pitchFamily="34" charset="0"/>
                <a:cs typeface="Arial" pitchFamily="34" charset="0"/>
              </a:rPr>
              <a:t>kiện</a:t>
            </a:r>
            <a:r>
              <a:rPr lang="en-US" sz="3733" b="1" i="1" dirty="0">
                <a:latin typeface="Arial" pitchFamily="34" charset="0"/>
                <a:cs typeface="Arial" pitchFamily="34" charset="0"/>
              </a:rPr>
              <a:t> LĐ</a:t>
            </a:r>
            <a:r>
              <a:rPr lang="vi-VN" sz="3733" b="1" i="1" dirty="0">
                <a:cs typeface="Arial" pitchFamily="34" charset="0"/>
              </a:rPr>
              <a:t> an toàn và vệ sinh cho </a:t>
            </a:r>
            <a:r>
              <a:rPr lang="en-US" sz="3733" b="1" i="1" dirty="0">
                <a:latin typeface="Arial" pitchFamily="34" charset="0"/>
                <a:cs typeface="Arial" pitchFamily="34" charset="0"/>
              </a:rPr>
              <a:t>NLĐ</a:t>
            </a:r>
            <a:endParaRPr lang="vi-VN" sz="3733" b="1" dirty="0">
              <a:solidFill>
                <a:srgbClr val="C00000"/>
              </a:solidFill>
              <a:cs typeface="Arial" pitchFamily="34" charset="0"/>
            </a:endParaRPr>
          </a:p>
        </p:txBody>
      </p:sp>
      <p:sp>
        <p:nvSpPr>
          <p:cNvPr id="6" name="Rounded Rectangle 5"/>
          <p:cNvSpPr/>
          <p:nvPr/>
        </p:nvSpPr>
        <p:spPr>
          <a:xfrm>
            <a:off x="256541" y="2528689"/>
            <a:ext cx="11743335" cy="13462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dirty="0">
                <a:cs typeface="Arial" pitchFamily="34" charset="0"/>
              </a:rPr>
              <a:t>- Nghĩa vụ tôn trọng danh dự, nhân phẩm của </a:t>
            </a:r>
            <a:r>
              <a:rPr lang="en-US" sz="3733" b="1" dirty="0">
                <a:latin typeface="Arial" pitchFamily="34" charset="0"/>
                <a:cs typeface="Arial" pitchFamily="34" charset="0"/>
              </a:rPr>
              <a:t>NLĐ</a:t>
            </a:r>
          </a:p>
        </p:txBody>
      </p:sp>
      <p:sp>
        <p:nvSpPr>
          <p:cNvPr id="8" name="Rounded Rectangle 7"/>
          <p:cNvSpPr/>
          <p:nvPr/>
        </p:nvSpPr>
        <p:spPr>
          <a:xfrm>
            <a:off x="252307" y="4141590"/>
            <a:ext cx="11743335" cy="20859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 Đ</a:t>
            </a:r>
            <a:r>
              <a:rPr lang="vi-VN" sz="3733" dirty="0">
                <a:cs typeface="Arial" pitchFamily="34" charset="0"/>
              </a:rPr>
              <a:t>ảm bảo kỷ luật </a:t>
            </a:r>
            <a:r>
              <a:rPr lang="en-US" sz="3733" dirty="0">
                <a:latin typeface="Arial" pitchFamily="34" charset="0"/>
                <a:cs typeface="Arial" pitchFamily="34" charset="0"/>
              </a:rPr>
              <a:t>LĐ</a:t>
            </a:r>
            <a:r>
              <a:rPr lang="vi-VN" sz="3733" dirty="0">
                <a:cs typeface="Arial" pitchFamily="34" charset="0"/>
              </a:rPr>
              <a:t>, </a:t>
            </a:r>
            <a:endParaRPr lang="en-US" sz="3733" dirty="0">
              <a:latin typeface="Arial" pitchFamily="34" charset="0"/>
              <a:cs typeface="Arial" pitchFamily="34" charset="0"/>
            </a:endParaRPr>
          </a:p>
          <a:p>
            <a:pPr>
              <a:defRPr/>
            </a:pPr>
            <a:r>
              <a:rPr lang="en-US" sz="3733" dirty="0">
                <a:latin typeface="Arial" pitchFamily="34" charset="0"/>
                <a:cs typeface="Arial" pitchFamily="34" charset="0"/>
              </a:rPr>
              <a:t>- T</a:t>
            </a:r>
            <a:r>
              <a:rPr lang="vi-VN" sz="3733" dirty="0">
                <a:cs typeface="Arial" pitchFamily="34" charset="0"/>
              </a:rPr>
              <a:t>ôn trọng và cộng tác với tổ chức công đoàn để giải quyết các vấn đề phát sinh từ quan hệ lao động</a:t>
            </a:r>
            <a:endParaRPr lang="en-US" sz="3733" b="1" dirty="0">
              <a:latin typeface="Arial" pitchFamily="34" charset="0"/>
              <a:cs typeface="Arial" pitchFamily="34" charset="0"/>
            </a:endParaRPr>
          </a:p>
        </p:txBody>
      </p:sp>
    </p:spTree>
    <p:extLst>
      <p:ext uri="{BB962C8B-B14F-4D97-AF65-F5344CB8AC3E}">
        <p14:creationId xmlns:p14="http://schemas.microsoft.com/office/powerpoint/2010/main" val="27145760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211177" y="1731998"/>
            <a:ext cx="10917681" cy="56985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Đối </a:t>
            </a:r>
            <a:r>
              <a:rPr lang="vi-VN" sz="4267" dirty="0">
                <a:cs typeface="Arial" pitchFamily="34" charset="0"/>
              </a:rPr>
              <a:t>tượng điều chỉnh của Luật Lao động </a:t>
            </a:r>
            <a:r>
              <a:rPr lang="vi-VN" sz="4267" dirty="0">
                <a:cs typeface="Arial" pitchFamily="34" charset="0"/>
              </a:rPr>
              <a:t>là</a:t>
            </a:r>
            <a:endParaRPr lang="en-US" sz="4267" dirty="0">
              <a:latin typeface="Arial" pitchFamily="34" charset="0"/>
              <a:cs typeface="Arial" pitchFamily="34" charset="0"/>
            </a:endParaRPr>
          </a:p>
        </p:txBody>
      </p:sp>
      <p:sp>
        <p:nvSpPr>
          <p:cNvPr id="15" name="Rounded Rectangle 14"/>
          <p:cNvSpPr/>
          <p:nvPr/>
        </p:nvSpPr>
        <p:spPr>
          <a:xfrm>
            <a:off x="211176" y="148569"/>
            <a:ext cx="7406216"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endParaRPr lang="en-US" sz="4267" b="1" dirty="0">
              <a:latin typeface="Arial" pitchFamily="34" charset="0"/>
              <a:cs typeface="Arial" pitchFamily="34" charset="0"/>
            </a:endParaRPr>
          </a:p>
        </p:txBody>
      </p:sp>
      <p:sp>
        <p:nvSpPr>
          <p:cNvPr id="5" name="Rounded Rectangle 4"/>
          <p:cNvSpPr/>
          <p:nvPr/>
        </p:nvSpPr>
        <p:spPr>
          <a:xfrm>
            <a:off x="211177" y="2631497"/>
            <a:ext cx="5698732" cy="144621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733" dirty="0">
                <a:latin typeface="Arial" pitchFamily="34" charset="0"/>
                <a:cs typeface="Arial" pitchFamily="34" charset="0"/>
              </a:rPr>
              <a:t>a. </a:t>
            </a:r>
            <a:r>
              <a:rPr lang="vi-VN" sz="3733" dirty="0">
                <a:cs typeface="Arial" pitchFamily="34" charset="0"/>
              </a:rPr>
              <a:t>Các quan hệ vật chất</a:t>
            </a:r>
            <a:endParaRPr lang="en-US" sz="3733" dirty="0">
              <a:latin typeface="Arial" pitchFamily="34" charset="0"/>
              <a:cs typeface="Arial" pitchFamily="34" charset="0"/>
            </a:endParaRPr>
          </a:p>
        </p:txBody>
      </p:sp>
      <p:sp>
        <p:nvSpPr>
          <p:cNvPr id="6" name="Rounded Rectangle 5"/>
          <p:cNvSpPr/>
          <p:nvPr/>
        </p:nvSpPr>
        <p:spPr>
          <a:xfrm>
            <a:off x="6422417" y="4277734"/>
            <a:ext cx="5545251" cy="1936751"/>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733" dirty="0">
                <a:latin typeface="Arial" pitchFamily="34" charset="0"/>
                <a:cs typeface="Arial" pitchFamily="34" charset="0"/>
              </a:rPr>
              <a:t>d. </a:t>
            </a:r>
            <a:r>
              <a:rPr lang="vi-VN" sz="3733" dirty="0">
                <a:cs typeface="Arial" pitchFamily="34" charset="0"/>
              </a:rPr>
              <a:t>Các quan hệ nhân thân và tài sản</a:t>
            </a:r>
            <a:endParaRPr lang="en-US" sz="3733" dirty="0">
              <a:latin typeface="Arial" pitchFamily="34" charset="0"/>
              <a:cs typeface="Arial" pitchFamily="34" charset="0"/>
            </a:endParaRPr>
          </a:p>
        </p:txBody>
      </p:sp>
      <p:sp>
        <p:nvSpPr>
          <p:cNvPr id="7" name="Rounded Rectangle 6"/>
          <p:cNvSpPr/>
          <p:nvPr/>
        </p:nvSpPr>
        <p:spPr>
          <a:xfrm>
            <a:off x="211177" y="4277734"/>
            <a:ext cx="5698732" cy="1936751"/>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733" dirty="0">
                <a:latin typeface="Arial" pitchFamily="34" charset="0"/>
                <a:cs typeface="Arial" pitchFamily="34" charset="0"/>
              </a:rPr>
              <a:t>b. </a:t>
            </a:r>
            <a:r>
              <a:rPr lang="vi-VN" sz="3733" dirty="0">
                <a:cs typeface="Arial" pitchFamily="34" charset="0"/>
              </a:rPr>
              <a:t>Quan hệ </a:t>
            </a:r>
            <a:r>
              <a:rPr lang="en-US" sz="3733" dirty="0">
                <a:cs typeface="Arial" pitchFamily="34" charset="0"/>
              </a:rPr>
              <a:t>LĐ</a:t>
            </a:r>
            <a:r>
              <a:rPr lang="vi-VN" sz="3733" dirty="0">
                <a:cs typeface="Arial" pitchFamily="34" charset="0"/>
              </a:rPr>
              <a:t>và </a:t>
            </a:r>
            <a:r>
              <a:rPr lang="vi-VN" sz="3733" dirty="0">
                <a:cs typeface="Arial" pitchFamily="34" charset="0"/>
              </a:rPr>
              <a:t>các quan hệ </a:t>
            </a:r>
            <a:r>
              <a:rPr lang="en-US" sz="3733" dirty="0">
                <a:cs typeface="Arial" pitchFamily="34" charset="0"/>
              </a:rPr>
              <a:t>XH </a:t>
            </a:r>
            <a:r>
              <a:rPr lang="vi-VN" sz="3733" dirty="0">
                <a:cs typeface="Arial" pitchFamily="34" charset="0"/>
              </a:rPr>
              <a:t>khác </a:t>
            </a:r>
            <a:r>
              <a:rPr lang="vi-VN" sz="3733" dirty="0">
                <a:cs typeface="Arial" pitchFamily="34" charset="0"/>
              </a:rPr>
              <a:t>có liên quan đến quan hệ </a:t>
            </a:r>
            <a:r>
              <a:rPr lang="en-US" sz="3733" dirty="0">
                <a:cs typeface="Arial" pitchFamily="34" charset="0"/>
              </a:rPr>
              <a:t>LĐ</a:t>
            </a:r>
            <a:endParaRPr lang="en-US" sz="3733" dirty="0">
              <a:latin typeface="Arial" pitchFamily="34" charset="0"/>
              <a:cs typeface="Arial" pitchFamily="34" charset="0"/>
            </a:endParaRPr>
          </a:p>
        </p:txBody>
      </p:sp>
      <p:sp>
        <p:nvSpPr>
          <p:cNvPr id="8" name="Rounded Rectangle 7"/>
          <p:cNvSpPr/>
          <p:nvPr/>
        </p:nvSpPr>
        <p:spPr>
          <a:xfrm>
            <a:off x="6422417" y="2631497"/>
            <a:ext cx="5545251" cy="144621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733" dirty="0">
                <a:latin typeface="Arial" pitchFamily="34" charset="0"/>
                <a:cs typeface="Arial" pitchFamily="34" charset="0"/>
              </a:rPr>
              <a:t>c. </a:t>
            </a:r>
            <a:r>
              <a:rPr lang="vi-VN" sz="3733" dirty="0">
                <a:cs typeface="Arial" pitchFamily="34" charset="0"/>
              </a:rPr>
              <a:t>Các quan hệ nhân thân phi tài sản</a:t>
            </a:r>
            <a:endParaRPr lang="en-US" sz="3733" dirty="0">
              <a:latin typeface="Arial" pitchFamily="34" charset="0"/>
              <a:cs typeface="Arial" pitchFamily="34" charset="0"/>
            </a:endParaRPr>
          </a:p>
        </p:txBody>
      </p:sp>
      <p:pic>
        <p:nvPicPr>
          <p:cNvPr id="38921"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81209" y="61913"/>
            <a:ext cx="2305396" cy="1831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14571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62411" y="2221131"/>
            <a:ext cx="10917680" cy="636676"/>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Phương </a:t>
            </a:r>
            <a:r>
              <a:rPr lang="vi-VN" sz="4267" dirty="0">
                <a:cs typeface="Arial" pitchFamily="34" charset="0"/>
              </a:rPr>
              <a:t>pháp điều chỉnh Luật Lao động là</a:t>
            </a:r>
            <a:r>
              <a:rPr lang="en-US" sz="4267" dirty="0">
                <a:latin typeface="Arial" pitchFamily="34" charset="0"/>
                <a:cs typeface="Arial" pitchFamily="34" charset="0"/>
              </a:rPr>
              <a:t>:</a:t>
            </a:r>
          </a:p>
        </p:txBody>
      </p:sp>
      <p:sp>
        <p:nvSpPr>
          <p:cNvPr id="15" name="Rounded Rectangle 14"/>
          <p:cNvSpPr/>
          <p:nvPr/>
        </p:nvSpPr>
        <p:spPr>
          <a:xfrm>
            <a:off x="162409" y="139941"/>
            <a:ext cx="7406216"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endParaRPr lang="en-US" sz="4267" b="1" dirty="0">
              <a:latin typeface="Arial" pitchFamily="34" charset="0"/>
              <a:cs typeface="Arial" pitchFamily="34" charset="0"/>
            </a:endParaRPr>
          </a:p>
        </p:txBody>
      </p:sp>
      <p:sp>
        <p:nvSpPr>
          <p:cNvPr id="5" name="Rounded Rectangle 4"/>
          <p:cNvSpPr/>
          <p:nvPr/>
        </p:nvSpPr>
        <p:spPr>
          <a:xfrm>
            <a:off x="3150100" y="3811487"/>
            <a:ext cx="6110816" cy="714981"/>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b. </a:t>
            </a:r>
            <a:r>
              <a:rPr lang="vi-VN" sz="3733" dirty="0">
                <a:cs typeface="Arial" pitchFamily="34" charset="0"/>
              </a:rPr>
              <a:t>Quyền uy, thỏa thuận</a:t>
            </a:r>
            <a:endParaRPr lang="en-US" sz="3733" dirty="0">
              <a:latin typeface="Arial" pitchFamily="34" charset="0"/>
              <a:cs typeface="Arial" pitchFamily="34" charset="0"/>
            </a:endParaRPr>
          </a:p>
        </p:txBody>
      </p:sp>
      <p:sp>
        <p:nvSpPr>
          <p:cNvPr id="6" name="Rounded Rectangle 5"/>
          <p:cNvSpPr/>
          <p:nvPr/>
        </p:nvSpPr>
        <p:spPr>
          <a:xfrm>
            <a:off x="3137958" y="5499529"/>
            <a:ext cx="6122959" cy="72274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d.</a:t>
            </a:r>
            <a:r>
              <a:rPr lang="vi-VN" sz="3733" dirty="0">
                <a:cs typeface="Arial" pitchFamily="34" charset="0"/>
              </a:rPr>
              <a:t>Mệnh lệnh đơn phương</a:t>
            </a:r>
            <a:endParaRPr lang="en-US" sz="3733" dirty="0">
              <a:latin typeface="Arial" pitchFamily="34" charset="0"/>
              <a:cs typeface="Arial" pitchFamily="34" charset="0"/>
            </a:endParaRPr>
          </a:p>
        </p:txBody>
      </p:sp>
      <p:sp>
        <p:nvSpPr>
          <p:cNvPr id="7" name="Rounded Rectangle 6"/>
          <p:cNvSpPr/>
          <p:nvPr/>
        </p:nvSpPr>
        <p:spPr>
          <a:xfrm>
            <a:off x="3150102" y="2969240"/>
            <a:ext cx="6081183" cy="714981"/>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a. </a:t>
            </a:r>
            <a:r>
              <a:rPr lang="vi-VN" sz="3733" dirty="0">
                <a:cs typeface="Arial" pitchFamily="34" charset="0"/>
              </a:rPr>
              <a:t>Thỏa thuận, mệnh lệnh</a:t>
            </a:r>
            <a:endParaRPr lang="en-US" sz="3733" dirty="0">
              <a:latin typeface="Arial" pitchFamily="34" charset="0"/>
              <a:cs typeface="Arial" pitchFamily="34" charset="0"/>
            </a:endParaRPr>
          </a:p>
        </p:txBody>
      </p:sp>
      <p:sp>
        <p:nvSpPr>
          <p:cNvPr id="8" name="Rounded Rectangle 7"/>
          <p:cNvSpPr/>
          <p:nvPr/>
        </p:nvSpPr>
        <p:spPr>
          <a:xfrm>
            <a:off x="3150100" y="4660142"/>
            <a:ext cx="6110816" cy="71477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c. </a:t>
            </a:r>
            <a:r>
              <a:rPr lang="vi-VN" sz="3733" dirty="0">
                <a:cs typeface="Arial" pitchFamily="34" charset="0"/>
              </a:rPr>
              <a:t>Quyền uy, mệnh lệnh</a:t>
            </a:r>
            <a:endParaRPr lang="en-US" sz="3733" dirty="0">
              <a:latin typeface="Arial" pitchFamily="34" charset="0"/>
              <a:cs typeface="Arial" pitchFamily="34" charset="0"/>
            </a:endParaRPr>
          </a:p>
        </p:txBody>
      </p:sp>
      <p:pic>
        <p:nvPicPr>
          <p:cNvPr id="39945"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4376" y="61914"/>
            <a:ext cx="2726267" cy="2165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62806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81916" y="1024600"/>
            <a:ext cx="7535213" cy="781051"/>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Người </a:t>
            </a:r>
            <a:r>
              <a:rPr lang="vi-VN" sz="4267" dirty="0">
                <a:cs typeface="Arial" pitchFamily="34" charset="0"/>
              </a:rPr>
              <a:t>lao động có nghĩa vụ</a:t>
            </a:r>
            <a:r>
              <a:rPr lang="en-US" sz="4267" dirty="0">
                <a:latin typeface="Arial" pitchFamily="34" charset="0"/>
                <a:cs typeface="Arial" pitchFamily="34" charset="0"/>
              </a:rPr>
              <a:t>:</a:t>
            </a:r>
          </a:p>
        </p:txBody>
      </p:sp>
      <p:sp>
        <p:nvSpPr>
          <p:cNvPr id="15" name="Rounded Rectangle 14"/>
          <p:cNvSpPr/>
          <p:nvPr/>
        </p:nvSpPr>
        <p:spPr>
          <a:xfrm>
            <a:off x="181916" y="95811"/>
            <a:ext cx="7406216"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endParaRPr lang="en-US" sz="4267" b="1" dirty="0">
              <a:latin typeface="Arial" pitchFamily="34" charset="0"/>
              <a:cs typeface="Arial" pitchFamily="34" charset="0"/>
            </a:endParaRPr>
          </a:p>
        </p:txBody>
      </p:sp>
      <p:sp>
        <p:nvSpPr>
          <p:cNvPr id="5" name="Rounded Rectangle 4"/>
          <p:cNvSpPr/>
          <p:nvPr/>
        </p:nvSpPr>
        <p:spPr>
          <a:xfrm>
            <a:off x="189465" y="2059742"/>
            <a:ext cx="5868391" cy="1343749"/>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a. </a:t>
            </a:r>
            <a:r>
              <a:rPr lang="vi-VN" sz="3733" dirty="0">
                <a:cs typeface="Arial" pitchFamily="34" charset="0"/>
              </a:rPr>
              <a:t>Tự do lựa chọn việc làm và nơi làm việc</a:t>
            </a:r>
            <a:endParaRPr lang="en-US" sz="3733" dirty="0">
              <a:latin typeface="Arial" pitchFamily="34" charset="0"/>
              <a:cs typeface="Arial" pitchFamily="34" charset="0"/>
            </a:endParaRPr>
          </a:p>
        </p:txBody>
      </p:sp>
      <p:sp>
        <p:nvSpPr>
          <p:cNvPr id="6" name="Rounded Rectangle 5"/>
          <p:cNvSpPr/>
          <p:nvPr/>
        </p:nvSpPr>
        <p:spPr>
          <a:xfrm>
            <a:off x="6374367" y="3507541"/>
            <a:ext cx="5710341" cy="268599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d. </a:t>
            </a:r>
            <a:r>
              <a:rPr lang="vi-VN" sz="3733" dirty="0">
                <a:cs typeface="Arial" pitchFamily="34" charset="0"/>
              </a:rPr>
              <a:t>Làm việc cho nhiều chủ sử dụng lao động nhưng phải đảm bảo các điều kiện đã thỏa thuận</a:t>
            </a:r>
            <a:endParaRPr lang="en-US" sz="3733" dirty="0">
              <a:latin typeface="Arial" pitchFamily="34" charset="0"/>
              <a:cs typeface="Arial" pitchFamily="34" charset="0"/>
            </a:endParaRPr>
          </a:p>
        </p:txBody>
      </p:sp>
      <p:sp>
        <p:nvSpPr>
          <p:cNvPr id="7" name="Rounded Rectangle 6"/>
          <p:cNvSpPr/>
          <p:nvPr/>
        </p:nvSpPr>
        <p:spPr>
          <a:xfrm>
            <a:off x="189465" y="3507541"/>
            <a:ext cx="5868391" cy="268599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b. </a:t>
            </a:r>
            <a:r>
              <a:rPr lang="vi-VN" sz="3733" dirty="0">
                <a:cs typeface="Arial" pitchFamily="34" charset="0"/>
              </a:rPr>
              <a:t>Thực hiện nghiêm túc những thỏa thuận trong hợp đồng lao động</a:t>
            </a:r>
            <a:endParaRPr lang="en-US" sz="3733" dirty="0">
              <a:latin typeface="Arial" pitchFamily="34" charset="0"/>
              <a:cs typeface="Arial" pitchFamily="34" charset="0"/>
            </a:endParaRPr>
          </a:p>
        </p:txBody>
      </p:sp>
      <p:sp>
        <p:nvSpPr>
          <p:cNvPr id="8" name="Rounded Rectangle 7"/>
          <p:cNvSpPr/>
          <p:nvPr/>
        </p:nvSpPr>
        <p:spPr>
          <a:xfrm>
            <a:off x="6374367" y="2059742"/>
            <a:ext cx="5710341" cy="1343749"/>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c. </a:t>
            </a:r>
            <a:r>
              <a:rPr lang="vi-VN" sz="3733" dirty="0">
                <a:cs typeface="Arial" pitchFamily="34" charset="0"/>
              </a:rPr>
              <a:t>Lựa chọn nghề và nơi học nghề phù hợp</a:t>
            </a:r>
            <a:endParaRPr lang="en-US" sz="3733" dirty="0">
              <a:latin typeface="Arial" pitchFamily="34" charset="0"/>
              <a:cs typeface="Arial" pitchFamily="34" charset="0"/>
            </a:endParaRPr>
          </a:p>
        </p:txBody>
      </p:sp>
      <p:pic>
        <p:nvPicPr>
          <p:cNvPr id="40969"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88132" y="35346"/>
            <a:ext cx="2371899" cy="1883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61134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5321" y="144032"/>
            <a:ext cx="7802033" cy="646011"/>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4800" b="1" i="1" dirty="0">
                <a:cs typeface="Arial" pitchFamily="34" charset="0"/>
              </a:rPr>
              <a:t>4</a:t>
            </a:r>
            <a:r>
              <a:rPr lang="vi-VN" sz="4800" b="1" i="1" dirty="0">
                <a:cs typeface="Arial" pitchFamily="34" charset="0"/>
              </a:rPr>
              <a:t>.3.3</a:t>
            </a:r>
            <a:r>
              <a:rPr lang="vi-VN" sz="4800" b="1" i="1" dirty="0">
                <a:cs typeface="Arial" pitchFamily="34" charset="0"/>
              </a:rPr>
              <a:t>. Hợp đồng lao động</a:t>
            </a:r>
          </a:p>
        </p:txBody>
      </p:sp>
      <p:sp>
        <p:nvSpPr>
          <p:cNvPr id="6" name="Rounded Rectangle 5"/>
          <p:cNvSpPr/>
          <p:nvPr/>
        </p:nvSpPr>
        <p:spPr>
          <a:xfrm>
            <a:off x="185320" y="976097"/>
            <a:ext cx="5071533" cy="62349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a:latin typeface="Arial" pitchFamily="34" charset="0"/>
                <a:cs typeface="Arial" pitchFamily="34" charset="0"/>
              </a:rPr>
              <a:t>4.3.3.1</a:t>
            </a:r>
            <a:r>
              <a:rPr lang="en-US" sz="4267" b="1" dirty="0">
                <a:latin typeface="Arial" pitchFamily="34" charset="0"/>
                <a:cs typeface="Arial" pitchFamily="34" charset="0"/>
              </a:rPr>
              <a:t>. </a:t>
            </a:r>
            <a:r>
              <a:rPr lang="en-US" sz="4267" b="1" dirty="0" err="1">
                <a:latin typeface="Arial" pitchFamily="34" charset="0"/>
                <a:cs typeface="Arial" pitchFamily="34" charset="0"/>
              </a:rPr>
              <a:t>Khái</a:t>
            </a:r>
            <a:r>
              <a:rPr lang="en-US" sz="4267" b="1" dirty="0">
                <a:latin typeface="Arial" pitchFamily="34" charset="0"/>
                <a:cs typeface="Arial" pitchFamily="34" charset="0"/>
              </a:rPr>
              <a:t> </a:t>
            </a:r>
            <a:r>
              <a:rPr lang="en-US" sz="4267" b="1" dirty="0" err="1">
                <a:latin typeface="Arial" pitchFamily="34" charset="0"/>
                <a:cs typeface="Arial" pitchFamily="34" charset="0"/>
              </a:rPr>
              <a:t>niệm</a:t>
            </a:r>
            <a:r>
              <a:rPr lang="en-US" sz="4267" b="1" dirty="0">
                <a:latin typeface="Arial" pitchFamily="34" charset="0"/>
                <a:cs typeface="Arial" pitchFamily="34" charset="0"/>
              </a:rPr>
              <a:t> </a:t>
            </a:r>
          </a:p>
        </p:txBody>
      </p:sp>
      <p:sp>
        <p:nvSpPr>
          <p:cNvPr id="8" name="Rounded Rectangle 7"/>
          <p:cNvSpPr/>
          <p:nvPr/>
        </p:nvSpPr>
        <p:spPr>
          <a:xfrm>
            <a:off x="5703620" y="5628301"/>
            <a:ext cx="6273800" cy="643264"/>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a:t>
            </a:r>
            <a:r>
              <a:rPr lang="en-US" sz="3733" dirty="0" err="1">
                <a:latin typeface="Arial" pitchFamily="34" charset="0"/>
                <a:cs typeface="Arial" pitchFamily="34" charset="0"/>
              </a:rPr>
              <a:t>Điều</a:t>
            </a:r>
            <a:r>
              <a:rPr lang="en-US" sz="3733" dirty="0">
                <a:latin typeface="Arial" pitchFamily="34" charset="0"/>
                <a:cs typeface="Arial" pitchFamily="34" charset="0"/>
              </a:rPr>
              <a:t> 13/BLLĐ/2019).</a:t>
            </a:r>
            <a:endParaRPr lang="en-US" sz="3733" b="1" dirty="0">
              <a:latin typeface="Arial" pitchFamily="34" charset="0"/>
              <a:cs typeface="Arial" pitchFamily="34" charset="0"/>
            </a:endParaRPr>
          </a:p>
        </p:txBody>
      </p:sp>
      <p:sp>
        <p:nvSpPr>
          <p:cNvPr id="7" name="Rounded Rectangle 6"/>
          <p:cNvSpPr/>
          <p:nvPr/>
        </p:nvSpPr>
        <p:spPr>
          <a:xfrm>
            <a:off x="214580" y="1736144"/>
            <a:ext cx="11762840" cy="3755133"/>
          </a:xfrm>
          <a:prstGeom prst="roundRect">
            <a:avLst/>
          </a:prstGeom>
          <a:solidFill>
            <a:schemeClr val="accent3">
              <a:lumMod val="20000"/>
              <a:lumOff val="80000"/>
            </a:schemeClr>
          </a:solidFill>
          <a:ln/>
        </p:spPr>
        <p:style>
          <a:lnRef idx="3">
            <a:schemeClr val="lt1"/>
          </a:lnRef>
          <a:fillRef idx="1">
            <a:schemeClr val="dk1"/>
          </a:fillRef>
          <a:effectRef idx="1">
            <a:schemeClr val="dk1"/>
          </a:effectRef>
          <a:fontRef idx="minor">
            <a:schemeClr val="lt1"/>
          </a:fontRef>
        </p:style>
        <p:txBody>
          <a:bodyPr anchor="ctr"/>
          <a:lstStyle/>
          <a:p>
            <a:pPr>
              <a:defRPr/>
            </a:pPr>
            <a:r>
              <a:rPr lang="vi-VN" sz="4267" dirty="0">
                <a:solidFill>
                  <a:schemeClr val="tx1"/>
                </a:solidFill>
                <a:cs typeface="Arial" pitchFamily="34" charset="0"/>
              </a:rPr>
              <a:t>Hợp đồng lao động là </a:t>
            </a:r>
            <a:r>
              <a:rPr lang="vi-VN" sz="4267" dirty="0">
                <a:solidFill>
                  <a:srgbClr val="FF0000"/>
                </a:solidFill>
                <a:cs typeface="Arial" pitchFamily="34" charset="0"/>
              </a:rPr>
              <a:t>sự thỏa thuận </a:t>
            </a:r>
            <a:r>
              <a:rPr lang="vi-VN" sz="4267" dirty="0">
                <a:solidFill>
                  <a:schemeClr val="tx1"/>
                </a:solidFill>
                <a:cs typeface="Arial" pitchFamily="34" charset="0"/>
              </a:rPr>
              <a:t>giữa </a:t>
            </a:r>
            <a:r>
              <a:rPr lang="vi-VN" sz="4267" dirty="0">
                <a:solidFill>
                  <a:srgbClr val="FF0000"/>
                </a:solidFill>
                <a:cs typeface="Arial" pitchFamily="34" charset="0"/>
              </a:rPr>
              <a:t>người lao động</a:t>
            </a:r>
            <a:r>
              <a:rPr lang="vi-VN" sz="4267" dirty="0">
                <a:solidFill>
                  <a:schemeClr val="tx1"/>
                </a:solidFill>
                <a:cs typeface="Arial" pitchFamily="34" charset="0"/>
              </a:rPr>
              <a:t> và </a:t>
            </a:r>
            <a:r>
              <a:rPr lang="vi-VN" sz="4267" dirty="0">
                <a:solidFill>
                  <a:srgbClr val="FF0000"/>
                </a:solidFill>
                <a:cs typeface="Arial" pitchFamily="34" charset="0"/>
              </a:rPr>
              <a:t>người sử dụng lao động </a:t>
            </a:r>
            <a:r>
              <a:rPr lang="vi-VN" sz="4267" dirty="0">
                <a:solidFill>
                  <a:schemeClr val="tx1"/>
                </a:solidFill>
                <a:cs typeface="Arial" pitchFamily="34" charset="0"/>
              </a:rPr>
              <a:t>về</a:t>
            </a:r>
            <a:endParaRPr lang="en-US" sz="4267" dirty="0">
              <a:solidFill>
                <a:schemeClr val="tx1"/>
              </a:solidFill>
              <a:latin typeface="Arial" pitchFamily="34" charset="0"/>
              <a:cs typeface="Arial" pitchFamily="34" charset="0"/>
            </a:endParaRPr>
          </a:p>
          <a:p>
            <a:pPr>
              <a:defRPr/>
            </a:pPr>
            <a:r>
              <a:rPr lang="en-US" sz="4267" dirty="0">
                <a:solidFill>
                  <a:schemeClr val="tx1"/>
                </a:solidFill>
                <a:latin typeface="Arial" pitchFamily="34" charset="0"/>
                <a:cs typeface="Arial" pitchFamily="34" charset="0"/>
              </a:rPr>
              <a:t>- </a:t>
            </a:r>
            <a:r>
              <a:rPr lang="vi-VN" sz="4267" dirty="0">
                <a:solidFill>
                  <a:schemeClr val="tx1"/>
                </a:solidFill>
                <a:cs typeface="Arial" pitchFamily="34" charset="0"/>
              </a:rPr>
              <a:t>việc làm có trả lương, </a:t>
            </a:r>
            <a:endParaRPr lang="en-US" sz="4267" dirty="0">
              <a:solidFill>
                <a:schemeClr val="tx1"/>
              </a:solidFill>
              <a:latin typeface="Arial" pitchFamily="34" charset="0"/>
              <a:cs typeface="Arial" pitchFamily="34" charset="0"/>
            </a:endParaRPr>
          </a:p>
          <a:p>
            <a:pPr>
              <a:defRPr/>
            </a:pPr>
            <a:r>
              <a:rPr lang="en-US" sz="4267" dirty="0">
                <a:solidFill>
                  <a:schemeClr val="tx1"/>
                </a:solidFill>
                <a:latin typeface="Arial" pitchFamily="34" charset="0"/>
                <a:cs typeface="Arial" pitchFamily="34" charset="0"/>
              </a:rPr>
              <a:t>- </a:t>
            </a:r>
            <a:r>
              <a:rPr lang="vi-VN" sz="4267" dirty="0">
                <a:solidFill>
                  <a:schemeClr val="tx1"/>
                </a:solidFill>
                <a:cs typeface="Arial" pitchFamily="34" charset="0"/>
              </a:rPr>
              <a:t>điều kiện làm việc, </a:t>
            </a:r>
            <a:endParaRPr lang="en-US" sz="4267" dirty="0">
              <a:solidFill>
                <a:schemeClr val="tx1"/>
              </a:solidFill>
              <a:latin typeface="Arial" pitchFamily="34" charset="0"/>
              <a:cs typeface="Arial" pitchFamily="34" charset="0"/>
            </a:endParaRPr>
          </a:p>
          <a:p>
            <a:pPr>
              <a:defRPr/>
            </a:pPr>
            <a:r>
              <a:rPr lang="en-US" sz="4267" dirty="0">
                <a:solidFill>
                  <a:schemeClr val="tx1"/>
                </a:solidFill>
                <a:latin typeface="Arial" pitchFamily="34" charset="0"/>
                <a:cs typeface="Arial" pitchFamily="34" charset="0"/>
              </a:rPr>
              <a:t>- </a:t>
            </a:r>
            <a:r>
              <a:rPr lang="vi-VN" sz="4267" dirty="0">
                <a:solidFill>
                  <a:schemeClr val="tx1"/>
                </a:solidFill>
                <a:cs typeface="Arial" pitchFamily="34" charset="0"/>
              </a:rPr>
              <a:t>quyền và nghĩa vụ của mỗi bên trong quan hệ lao động.</a:t>
            </a:r>
            <a:endParaRPr lang="en-US" sz="4267"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0143522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6059" y="797525"/>
            <a:ext cx="11283951" cy="636256"/>
          </a:xfrm>
          <a:prstGeom prst="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800" b="1" i="1" dirty="0">
                <a:cs typeface="Arial" pitchFamily="34" charset="0"/>
              </a:rPr>
              <a:t>4</a:t>
            </a:r>
            <a:r>
              <a:rPr lang="vi-VN" sz="4800" b="1" i="1" dirty="0">
                <a:cs typeface="Arial" pitchFamily="34" charset="0"/>
              </a:rPr>
              <a:t>.3.3.2</a:t>
            </a:r>
            <a:r>
              <a:rPr lang="vi-VN" sz="4800" b="1" i="1" dirty="0">
                <a:cs typeface="Arial" pitchFamily="34" charset="0"/>
              </a:rPr>
              <a:t>. Chủ thể giao kết hợp đồng </a:t>
            </a:r>
            <a:r>
              <a:rPr lang="en-US" sz="4800" b="1" i="1" dirty="0">
                <a:latin typeface="Arial" pitchFamily="34" charset="0"/>
                <a:cs typeface="Arial" pitchFamily="34" charset="0"/>
              </a:rPr>
              <a:t>LĐ</a:t>
            </a:r>
            <a:endParaRPr lang="vi-VN" sz="4800" b="1" i="1" dirty="0">
              <a:cs typeface="Arial" pitchFamily="34" charset="0"/>
            </a:endParaRPr>
          </a:p>
        </p:txBody>
      </p:sp>
      <p:sp>
        <p:nvSpPr>
          <p:cNvPr id="6" name="Rounded Rectangle 5"/>
          <p:cNvSpPr/>
          <p:nvPr/>
        </p:nvSpPr>
        <p:spPr>
          <a:xfrm>
            <a:off x="161350" y="1619340"/>
            <a:ext cx="5636684" cy="65324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b="1" dirty="0">
                <a:cs typeface="Arial" pitchFamily="34" charset="0"/>
              </a:rPr>
              <a:t>a. Người lao động</a:t>
            </a:r>
          </a:p>
        </p:txBody>
      </p:sp>
      <p:sp>
        <p:nvSpPr>
          <p:cNvPr id="8" name="Rounded Rectangle 7"/>
          <p:cNvSpPr/>
          <p:nvPr/>
        </p:nvSpPr>
        <p:spPr>
          <a:xfrm>
            <a:off x="161349" y="2485848"/>
            <a:ext cx="11835579" cy="36394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“Công dân muốn trở thành một bên chủ thể giao kết hợp đồng lao động phải là người ít nhất </a:t>
            </a:r>
            <a:r>
              <a:rPr lang="en-US" sz="4267" b="1" dirty="0" err="1">
                <a:solidFill>
                  <a:srgbClr val="FF0000"/>
                </a:solidFill>
                <a:latin typeface="Arial" pitchFamily="34" charset="0"/>
                <a:cs typeface="Arial" pitchFamily="34" charset="0"/>
              </a:rPr>
              <a:t>từ</a:t>
            </a:r>
            <a:r>
              <a:rPr lang="en-US" sz="4267" b="1" dirty="0">
                <a:solidFill>
                  <a:srgbClr val="FF0000"/>
                </a:solidFill>
                <a:latin typeface="Arial" pitchFamily="34" charset="0"/>
                <a:cs typeface="Arial" pitchFamily="34" charset="0"/>
              </a:rPr>
              <a:t> </a:t>
            </a:r>
            <a:r>
              <a:rPr lang="vi-VN" sz="4267" b="1" dirty="0">
                <a:solidFill>
                  <a:srgbClr val="FF0000"/>
                </a:solidFill>
                <a:cs typeface="Arial" pitchFamily="34" charset="0"/>
              </a:rPr>
              <a:t>đủ 15 tuổi trở lên</a:t>
            </a:r>
            <a:r>
              <a:rPr lang="vi-VN" sz="4267" dirty="0">
                <a:cs typeface="Arial" pitchFamily="34" charset="0"/>
              </a:rPr>
              <a:t>, có khả năng lao động, được trả lương và chịu sự quản lý”</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358004663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5563" y="807276"/>
            <a:ext cx="11343437" cy="1127760"/>
          </a:xfrm>
          <a:prstGeom prst="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733" b="1" i="1" dirty="0">
                <a:cs typeface="Arial" pitchFamily="34" charset="0"/>
              </a:rPr>
              <a:t>- Tuy nhiên trong một số trường hợp như VH  NT (xiếc, múa...)</a:t>
            </a:r>
            <a:endParaRPr lang="vi-VN" sz="3733" b="1" dirty="0">
              <a:solidFill>
                <a:srgbClr val="C00000"/>
              </a:solidFill>
              <a:cs typeface="Arial" pitchFamily="34" charset="0"/>
            </a:endParaRPr>
          </a:p>
        </p:txBody>
      </p:sp>
      <p:sp>
        <p:nvSpPr>
          <p:cNvPr id="6" name="Rounded Rectangle 5"/>
          <p:cNvSpPr/>
          <p:nvPr/>
        </p:nvSpPr>
        <p:spPr>
          <a:xfrm>
            <a:off x="175561" y="2379880"/>
            <a:ext cx="11821367" cy="21346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dirty="0"/>
              <a:t>PL LĐ </a:t>
            </a:r>
            <a:r>
              <a:rPr lang="vi-VN" sz="3733" b="1" dirty="0"/>
              <a:t>cũng cho phép các công dân </a:t>
            </a:r>
            <a:r>
              <a:rPr lang="vi-VN" sz="3733" b="1" dirty="0">
                <a:solidFill>
                  <a:srgbClr val="FF0000"/>
                </a:solidFill>
              </a:rPr>
              <a:t>chưa đủ 15 tuổi </a:t>
            </a:r>
            <a:r>
              <a:rPr lang="vi-VN" sz="3733" b="1" dirty="0"/>
              <a:t>có thể được trở thành chủ thể giao kết </a:t>
            </a:r>
            <a:r>
              <a:rPr lang="en-US" sz="3733" b="1" dirty="0"/>
              <a:t>HĐ LĐ </a:t>
            </a:r>
            <a:r>
              <a:rPr lang="vi-VN" sz="3733" b="1" dirty="0"/>
              <a:t>nhưng phải có những </a:t>
            </a:r>
            <a:r>
              <a:rPr lang="en-US" sz="3733" b="1" dirty="0"/>
              <a:t>ĐK </a:t>
            </a:r>
            <a:r>
              <a:rPr lang="vi-VN" sz="3733" b="1" dirty="0"/>
              <a:t>ràng buộc kèm theo</a:t>
            </a:r>
            <a:endParaRPr lang="en-US" sz="3733" b="1" dirty="0">
              <a:latin typeface="Arial" pitchFamily="34" charset="0"/>
              <a:cs typeface="Arial" pitchFamily="34" charset="0"/>
            </a:endParaRPr>
          </a:p>
        </p:txBody>
      </p:sp>
      <p:sp>
        <p:nvSpPr>
          <p:cNvPr id="8" name="Rounded Rectangle 7"/>
          <p:cNvSpPr/>
          <p:nvPr/>
        </p:nvSpPr>
        <p:spPr>
          <a:xfrm>
            <a:off x="175559" y="4935322"/>
            <a:ext cx="11821368" cy="12484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thực hiện </a:t>
            </a:r>
            <a:r>
              <a:rPr lang="en-US" sz="3733" dirty="0">
                <a:latin typeface="Arial" pitchFamily="34" charset="0"/>
                <a:cs typeface="Arial" pitchFamily="34" charset="0"/>
              </a:rPr>
              <a:t>HĐ LĐ </a:t>
            </a:r>
            <a:r>
              <a:rPr lang="vi-VN" sz="3733" dirty="0">
                <a:cs typeface="Arial" pitchFamily="34" charset="0"/>
              </a:rPr>
              <a:t>phải có sự đồng ý của cha mẹ hoặc người đại diện hợp pháp.</a:t>
            </a:r>
          </a:p>
        </p:txBody>
      </p:sp>
    </p:spTree>
    <p:extLst>
      <p:ext uri="{BB962C8B-B14F-4D97-AF65-F5344CB8AC3E}">
        <p14:creationId xmlns:p14="http://schemas.microsoft.com/office/powerpoint/2010/main" val="22495258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5319" y="144031"/>
            <a:ext cx="8290984" cy="798512"/>
          </a:xfrm>
          <a:prstGeom prst="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800" b="1" i="1" dirty="0">
                <a:cs typeface="Arial" pitchFamily="34" charset="0"/>
              </a:rPr>
              <a:t>b. Người sử dụng lao động</a:t>
            </a:r>
            <a:endParaRPr lang="vi-VN" sz="4800" b="1" dirty="0">
              <a:solidFill>
                <a:srgbClr val="C00000"/>
              </a:solidFill>
              <a:cs typeface="Arial" pitchFamily="34" charset="0"/>
            </a:endParaRPr>
          </a:p>
        </p:txBody>
      </p:sp>
      <p:sp>
        <p:nvSpPr>
          <p:cNvPr id="6" name="Rounded Rectangle 5"/>
          <p:cNvSpPr/>
          <p:nvPr/>
        </p:nvSpPr>
        <p:spPr>
          <a:xfrm>
            <a:off x="185319" y="1627937"/>
            <a:ext cx="11840871" cy="190286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Điều kiện để một cá nhân trở thành chủ thể thuê mướn giao kết hợp đồng </a:t>
            </a:r>
            <a:r>
              <a:rPr lang="en-US" sz="4267" b="1" dirty="0">
                <a:cs typeface="Arial" pitchFamily="34" charset="0"/>
              </a:rPr>
              <a:t>LĐ </a:t>
            </a:r>
            <a:r>
              <a:rPr lang="vi-VN" sz="4267" b="1" dirty="0">
                <a:cs typeface="Arial" pitchFamily="34" charset="0"/>
              </a:rPr>
              <a:t>là</a:t>
            </a:r>
            <a:endParaRPr lang="en-US" sz="4267" b="1" dirty="0">
              <a:latin typeface="Arial" pitchFamily="34" charset="0"/>
              <a:cs typeface="Arial" pitchFamily="34" charset="0"/>
            </a:endParaRPr>
          </a:p>
        </p:txBody>
      </p:sp>
      <p:sp>
        <p:nvSpPr>
          <p:cNvPr id="8" name="Rounded Rectangle 7"/>
          <p:cNvSpPr/>
          <p:nvPr/>
        </p:nvSpPr>
        <p:spPr>
          <a:xfrm>
            <a:off x="185319" y="3985909"/>
            <a:ext cx="11840871" cy="20113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người ít nhất phải </a:t>
            </a:r>
            <a:r>
              <a:rPr lang="vi-VN" sz="4267" b="1" dirty="0">
                <a:solidFill>
                  <a:srgbClr val="FF0000"/>
                </a:solidFill>
                <a:cs typeface="Arial" pitchFamily="34" charset="0"/>
              </a:rPr>
              <a:t>từ đủ 18 tuổi trở </a:t>
            </a:r>
            <a:r>
              <a:rPr lang="vi-VN" sz="4267" b="1" dirty="0">
                <a:cs typeface="Arial" pitchFamily="34" charset="0"/>
              </a:rPr>
              <a:t>lên và có </a:t>
            </a:r>
            <a:r>
              <a:rPr lang="vi-VN" sz="4267" b="1" dirty="0">
                <a:solidFill>
                  <a:srgbClr val="FF0000"/>
                </a:solidFill>
                <a:cs typeface="Arial" pitchFamily="34" charset="0"/>
              </a:rPr>
              <a:t>đầy đủ năng lực hành vi dân sự</a:t>
            </a:r>
            <a:r>
              <a:rPr lang="vi-VN" sz="4267" b="1" dirty="0">
                <a:cs typeface="Arial" pitchFamily="34" charset="0"/>
              </a:rPr>
              <a:t>, có khả năng </a:t>
            </a:r>
            <a:r>
              <a:rPr lang="vi-VN" sz="4267" b="1" dirty="0">
                <a:solidFill>
                  <a:srgbClr val="FF0000"/>
                </a:solidFill>
                <a:cs typeface="Arial" pitchFamily="34" charset="0"/>
              </a:rPr>
              <a:t>thuê mướn </a:t>
            </a:r>
            <a:r>
              <a:rPr lang="vi-VN" sz="4267" b="1" dirty="0">
                <a:cs typeface="Arial" pitchFamily="34" charset="0"/>
              </a:rPr>
              <a:t>và </a:t>
            </a:r>
            <a:r>
              <a:rPr lang="vi-VN" sz="4267" b="1" dirty="0">
                <a:solidFill>
                  <a:srgbClr val="FF0000"/>
                </a:solidFill>
                <a:cs typeface="Arial" pitchFamily="34" charset="0"/>
              </a:rPr>
              <a:t>trả công </a:t>
            </a:r>
            <a:r>
              <a:rPr lang="vi-VN" sz="4267" b="1" dirty="0">
                <a:cs typeface="Arial" pitchFamily="34" charset="0"/>
              </a:rPr>
              <a:t>lao động</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41704840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5564" y="114771"/>
            <a:ext cx="8856269" cy="798512"/>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733" b="1" i="1" dirty="0">
                <a:cs typeface="Arial" pitchFamily="34" charset="0"/>
              </a:rPr>
              <a:t>4</a:t>
            </a:r>
            <a:r>
              <a:rPr lang="vi-VN" sz="3733" b="1" i="1" dirty="0">
                <a:cs typeface="Arial" pitchFamily="34" charset="0"/>
              </a:rPr>
              <a:t>.3.3.3</a:t>
            </a:r>
            <a:r>
              <a:rPr lang="vi-VN" sz="3733" b="1" i="1" dirty="0">
                <a:cs typeface="Arial" pitchFamily="34" charset="0"/>
              </a:rPr>
              <a:t>. Phân loại hợp đồng lao động</a:t>
            </a:r>
            <a:endParaRPr lang="vi-VN" sz="3733" b="1" dirty="0">
              <a:solidFill>
                <a:srgbClr val="C00000"/>
              </a:solidFill>
              <a:cs typeface="Arial" pitchFamily="34" charset="0"/>
            </a:endParaRPr>
          </a:p>
        </p:txBody>
      </p:sp>
      <p:sp>
        <p:nvSpPr>
          <p:cNvPr id="8" name="Rounded Rectangle 7"/>
          <p:cNvSpPr/>
          <p:nvPr/>
        </p:nvSpPr>
        <p:spPr>
          <a:xfrm>
            <a:off x="175564" y="1079093"/>
            <a:ext cx="6273800" cy="62778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i="1" dirty="0">
                <a:cs typeface="Arial" pitchFamily="34" charset="0"/>
              </a:rPr>
              <a:t>(Điều 2</a:t>
            </a:r>
            <a:r>
              <a:rPr lang="en-US" sz="4267" b="1" i="1" dirty="0">
                <a:latin typeface="Arial" pitchFamily="34" charset="0"/>
                <a:cs typeface="Arial" pitchFamily="34" charset="0"/>
              </a:rPr>
              <a:t>0</a:t>
            </a:r>
            <a:r>
              <a:rPr lang="vi-VN" sz="4267" b="1" i="1" dirty="0">
                <a:cs typeface="Arial" pitchFamily="34" charset="0"/>
              </a:rPr>
              <a:t>/BLLĐ/201</a:t>
            </a:r>
            <a:r>
              <a:rPr lang="en-US" sz="4267" b="1" i="1" dirty="0">
                <a:latin typeface="Arial" pitchFamily="34" charset="0"/>
                <a:cs typeface="Arial" pitchFamily="34" charset="0"/>
              </a:rPr>
              <a:t>9</a:t>
            </a:r>
            <a:r>
              <a:rPr lang="vi-VN" sz="4267" b="1" i="1" dirty="0">
                <a:cs typeface="Arial" pitchFamily="34" charset="0"/>
              </a:rPr>
              <a:t>)</a:t>
            </a:r>
            <a:endParaRPr lang="vi-VN" sz="4267" b="1" dirty="0">
              <a:solidFill>
                <a:srgbClr val="C00000"/>
              </a:solidFill>
              <a:cs typeface="Arial" pitchFamily="34" charset="0"/>
            </a:endParaRPr>
          </a:p>
        </p:txBody>
      </p:sp>
      <p:graphicFrame>
        <p:nvGraphicFramePr>
          <p:cNvPr id="11" name="Diagram 10"/>
          <p:cNvGraphicFramePr/>
          <p:nvPr>
            <p:extLst/>
          </p:nvPr>
        </p:nvGraphicFramePr>
        <p:xfrm>
          <a:off x="175564" y="913283"/>
          <a:ext cx="11792989" cy="53777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54291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Graphic spid="11" grpId="0">
        <p:bldAsOne/>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34087" y="877565"/>
            <a:ext cx="11158119" cy="165837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H</a:t>
            </a:r>
            <a:r>
              <a:rPr lang="vi-VN" sz="4267" dirty="0">
                <a:cs typeface="Arial" pitchFamily="34" charset="0"/>
              </a:rPr>
              <a:t>ợp đồng lao động </a:t>
            </a:r>
            <a:r>
              <a:rPr lang="vi-VN" sz="4267" dirty="0">
                <a:solidFill>
                  <a:srgbClr val="FF0000"/>
                </a:solidFill>
                <a:cs typeface="Arial" pitchFamily="34" charset="0"/>
              </a:rPr>
              <a:t>không xác định </a:t>
            </a:r>
            <a:r>
              <a:rPr lang="vi-VN" sz="4267" dirty="0">
                <a:cs typeface="Arial" pitchFamily="34" charset="0"/>
              </a:rPr>
              <a:t>thời </a:t>
            </a:r>
            <a:r>
              <a:rPr lang="vi-VN" sz="4267" dirty="0">
                <a:cs typeface="Arial" pitchFamily="34" charset="0"/>
              </a:rPr>
              <a:t>hạn</a:t>
            </a:r>
            <a:endParaRPr lang="en-US" sz="4267" dirty="0">
              <a:cs typeface="Arial" pitchFamily="34" charset="0"/>
            </a:endParaRPr>
          </a:p>
          <a:p>
            <a:pPr>
              <a:defRPr/>
            </a:pPr>
            <a:r>
              <a:rPr lang="en-US" sz="4267" dirty="0">
                <a:cs typeface="Arial" pitchFamily="34" charset="0"/>
              </a:rPr>
              <a:t>(</a:t>
            </a:r>
            <a:r>
              <a:rPr lang="en-US" sz="4267" b="1" i="1" dirty="0" err="1">
                <a:latin typeface="Arial" pitchFamily="34" charset="0"/>
                <a:cs typeface="Arial" pitchFamily="34" charset="0"/>
              </a:rPr>
              <a:t>Loại</a:t>
            </a:r>
            <a:r>
              <a:rPr lang="en-US" sz="4267" b="1" i="1" dirty="0">
                <a:latin typeface="Arial" pitchFamily="34" charset="0"/>
                <a:cs typeface="Arial" pitchFamily="34" charset="0"/>
              </a:rPr>
              <a:t> 1</a:t>
            </a:r>
            <a:r>
              <a:rPr lang="en-US" sz="4267" b="1" i="1" dirty="0">
                <a:latin typeface="Arial" pitchFamily="34" charset="0"/>
                <a:cs typeface="Arial" pitchFamily="34" charset="0"/>
              </a:rPr>
              <a:t>)</a:t>
            </a:r>
            <a:endParaRPr lang="vi-VN" sz="4267" b="1" dirty="0">
              <a:solidFill>
                <a:srgbClr val="C00000"/>
              </a:solidFill>
              <a:cs typeface="Arial" pitchFamily="34" charset="0"/>
            </a:endParaRPr>
          </a:p>
        </p:txBody>
      </p:sp>
      <p:sp>
        <p:nvSpPr>
          <p:cNvPr id="8" name="Rounded Rectangle 7"/>
          <p:cNvSpPr/>
          <p:nvPr/>
        </p:nvSpPr>
        <p:spPr>
          <a:xfrm>
            <a:off x="234087" y="2896820"/>
            <a:ext cx="11821363" cy="270895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L</a:t>
            </a:r>
            <a:r>
              <a:rPr lang="vi-VN" sz="4267" dirty="0">
                <a:cs typeface="Arial" pitchFamily="34" charset="0"/>
              </a:rPr>
              <a:t>à hợp đồng mà trong đó </a:t>
            </a:r>
            <a:r>
              <a:rPr lang="vi-VN" sz="4267" dirty="0">
                <a:solidFill>
                  <a:srgbClr val="FF0000"/>
                </a:solidFill>
                <a:cs typeface="Arial" pitchFamily="34" charset="0"/>
              </a:rPr>
              <a:t>hai</a:t>
            </a:r>
            <a:r>
              <a:rPr lang="vi-VN" sz="4267" dirty="0">
                <a:cs typeface="Arial" pitchFamily="34" charset="0"/>
              </a:rPr>
              <a:t> bên </a:t>
            </a:r>
            <a:endParaRPr lang="en-US" sz="4267" dirty="0">
              <a:cs typeface="Arial" pitchFamily="34" charset="0"/>
            </a:endParaRPr>
          </a:p>
          <a:p>
            <a:pPr>
              <a:defRPr/>
            </a:pPr>
            <a:r>
              <a:rPr lang="vi-VN" sz="4267" dirty="0">
                <a:solidFill>
                  <a:srgbClr val="FF0000"/>
                </a:solidFill>
                <a:cs typeface="Arial" pitchFamily="34" charset="0"/>
              </a:rPr>
              <a:t>không </a:t>
            </a:r>
            <a:r>
              <a:rPr lang="vi-VN" sz="4267" dirty="0">
                <a:solidFill>
                  <a:srgbClr val="FF0000"/>
                </a:solidFill>
                <a:cs typeface="Arial" pitchFamily="34" charset="0"/>
              </a:rPr>
              <a:t>xác định thời hạn</a:t>
            </a:r>
            <a:r>
              <a:rPr lang="vi-VN" sz="4267" dirty="0">
                <a:cs typeface="Arial" pitchFamily="34" charset="0"/>
              </a:rPr>
              <a:t>, </a:t>
            </a:r>
            <a:r>
              <a:rPr lang="vi-VN" sz="4267" dirty="0">
                <a:solidFill>
                  <a:srgbClr val="FF0000"/>
                </a:solidFill>
                <a:cs typeface="Arial" pitchFamily="34" charset="0"/>
              </a:rPr>
              <a:t>thời điểm chấm dứt </a:t>
            </a:r>
            <a:r>
              <a:rPr lang="vi-VN" sz="4267" dirty="0">
                <a:cs typeface="Arial" pitchFamily="34" charset="0"/>
              </a:rPr>
              <a:t>hiệu lực của hợp đồng</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19370403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4579" y="1013127"/>
            <a:ext cx="9812123" cy="121443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H</a:t>
            </a:r>
            <a:r>
              <a:rPr lang="vi-VN" sz="4267" dirty="0">
                <a:cs typeface="Arial" pitchFamily="34" charset="0"/>
              </a:rPr>
              <a:t>ợp đồng lao động </a:t>
            </a:r>
            <a:r>
              <a:rPr lang="vi-VN" sz="4267" dirty="0">
                <a:solidFill>
                  <a:srgbClr val="FF0000"/>
                </a:solidFill>
                <a:cs typeface="Arial" pitchFamily="34" charset="0"/>
              </a:rPr>
              <a:t>xác định </a:t>
            </a:r>
            <a:r>
              <a:rPr lang="vi-VN" sz="4267" dirty="0">
                <a:cs typeface="Arial" pitchFamily="34" charset="0"/>
              </a:rPr>
              <a:t>thời </a:t>
            </a:r>
            <a:r>
              <a:rPr lang="vi-VN" sz="4267" dirty="0">
                <a:cs typeface="Arial" pitchFamily="34" charset="0"/>
              </a:rPr>
              <a:t>hạn</a:t>
            </a:r>
            <a:r>
              <a:rPr lang="en-US" sz="4267" dirty="0">
                <a:cs typeface="Arial" pitchFamily="34" charset="0"/>
              </a:rPr>
              <a:t> </a:t>
            </a:r>
          </a:p>
          <a:p>
            <a:pPr>
              <a:defRPr/>
            </a:pPr>
            <a:r>
              <a:rPr lang="en-US" sz="4267" b="1" i="1" dirty="0">
                <a:latin typeface="Arial" pitchFamily="34" charset="0"/>
                <a:cs typeface="Arial" pitchFamily="34" charset="0"/>
              </a:rPr>
              <a:t>(</a:t>
            </a:r>
            <a:r>
              <a:rPr lang="en-US" sz="4267" b="1" i="1" dirty="0" err="1">
                <a:latin typeface="Arial" pitchFamily="34" charset="0"/>
                <a:cs typeface="Arial" pitchFamily="34" charset="0"/>
              </a:rPr>
              <a:t>Loại</a:t>
            </a:r>
            <a:r>
              <a:rPr lang="en-US" sz="4267" b="1" i="1" dirty="0">
                <a:latin typeface="Arial" pitchFamily="34" charset="0"/>
                <a:cs typeface="Arial" pitchFamily="34" charset="0"/>
              </a:rPr>
              <a:t> 2</a:t>
            </a:r>
            <a:r>
              <a:rPr lang="en-US" sz="4267" b="1" i="1" dirty="0">
                <a:latin typeface="Arial" pitchFamily="34" charset="0"/>
                <a:cs typeface="Arial" pitchFamily="34" charset="0"/>
              </a:rPr>
              <a:t>)</a:t>
            </a:r>
            <a:endParaRPr lang="vi-VN" sz="4267" b="1" dirty="0">
              <a:solidFill>
                <a:srgbClr val="C00000"/>
              </a:solidFill>
              <a:cs typeface="Arial" pitchFamily="34" charset="0"/>
            </a:endParaRPr>
          </a:p>
        </p:txBody>
      </p:sp>
      <p:sp>
        <p:nvSpPr>
          <p:cNvPr id="8" name="Rounded Rectangle 7"/>
          <p:cNvSpPr/>
          <p:nvPr/>
        </p:nvSpPr>
        <p:spPr>
          <a:xfrm>
            <a:off x="214579" y="2636914"/>
            <a:ext cx="11753088" cy="348834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L</a:t>
            </a:r>
            <a:r>
              <a:rPr lang="vi-VN" sz="4267" dirty="0">
                <a:cs typeface="Arial" pitchFamily="34" charset="0"/>
              </a:rPr>
              <a:t>à hợp đồng mà trong đó </a:t>
            </a:r>
            <a:r>
              <a:rPr lang="vi-VN" sz="4267" dirty="0">
                <a:solidFill>
                  <a:srgbClr val="FF0000"/>
                </a:solidFill>
                <a:cs typeface="Arial" pitchFamily="34" charset="0"/>
              </a:rPr>
              <a:t>hai</a:t>
            </a:r>
            <a:r>
              <a:rPr lang="vi-VN" sz="4267" dirty="0">
                <a:cs typeface="Arial" pitchFamily="34" charset="0"/>
              </a:rPr>
              <a:t> bên </a:t>
            </a:r>
            <a:endParaRPr lang="en-US" sz="4267" dirty="0">
              <a:cs typeface="Arial" pitchFamily="34" charset="0"/>
            </a:endParaRPr>
          </a:p>
          <a:p>
            <a:pPr>
              <a:defRPr/>
            </a:pPr>
            <a:r>
              <a:rPr lang="vi-VN" sz="4267" dirty="0">
                <a:solidFill>
                  <a:srgbClr val="FF0000"/>
                </a:solidFill>
                <a:cs typeface="Arial" pitchFamily="34" charset="0"/>
              </a:rPr>
              <a:t>xác </a:t>
            </a:r>
            <a:r>
              <a:rPr lang="vi-VN" sz="4267" dirty="0">
                <a:solidFill>
                  <a:srgbClr val="FF0000"/>
                </a:solidFill>
                <a:cs typeface="Arial" pitchFamily="34" charset="0"/>
              </a:rPr>
              <a:t>định thời hạn</a:t>
            </a:r>
            <a:r>
              <a:rPr lang="vi-VN" sz="4267" dirty="0">
                <a:cs typeface="Arial" pitchFamily="34" charset="0"/>
              </a:rPr>
              <a:t>, </a:t>
            </a:r>
            <a:r>
              <a:rPr lang="vi-VN" sz="4267" dirty="0">
                <a:solidFill>
                  <a:srgbClr val="FF0000"/>
                </a:solidFill>
                <a:cs typeface="Arial" pitchFamily="34" charset="0"/>
              </a:rPr>
              <a:t>thời điểm chấm dứt </a:t>
            </a:r>
            <a:endParaRPr lang="en-US" sz="4267" dirty="0">
              <a:solidFill>
                <a:srgbClr val="FF0000"/>
              </a:solidFill>
              <a:cs typeface="Arial" pitchFamily="34" charset="0"/>
            </a:endParaRPr>
          </a:p>
          <a:p>
            <a:pPr>
              <a:defRPr/>
            </a:pPr>
            <a:r>
              <a:rPr lang="vi-VN" sz="4267" dirty="0">
                <a:cs typeface="Arial" pitchFamily="34" charset="0"/>
              </a:rPr>
              <a:t>hiệu </a:t>
            </a:r>
            <a:r>
              <a:rPr lang="vi-VN" sz="4267" dirty="0">
                <a:cs typeface="Arial" pitchFamily="34" charset="0"/>
              </a:rPr>
              <a:t>lực của hợp đồng trong thời </a:t>
            </a:r>
            <a:r>
              <a:rPr lang="vi-VN" sz="4267" dirty="0">
                <a:cs typeface="Arial" pitchFamily="34" charset="0"/>
              </a:rPr>
              <a:t>gian</a:t>
            </a:r>
            <a:endParaRPr lang="en-US" sz="4267" dirty="0">
              <a:cs typeface="Arial" pitchFamily="34" charset="0"/>
            </a:endParaRPr>
          </a:p>
          <a:p>
            <a:pPr>
              <a:defRPr/>
            </a:pPr>
            <a:r>
              <a:rPr lang="vi-VN" sz="4267" dirty="0">
                <a:cs typeface="Arial" pitchFamily="34" charset="0"/>
              </a:rPr>
              <a:t> </a:t>
            </a:r>
            <a:r>
              <a:rPr lang="en-US" sz="4267" dirty="0" err="1">
                <a:solidFill>
                  <a:srgbClr val="FF0000"/>
                </a:solidFill>
                <a:latin typeface="Arial" pitchFamily="34" charset="0"/>
                <a:cs typeface="Arial" pitchFamily="34" charset="0"/>
              </a:rPr>
              <a:t>không</a:t>
            </a:r>
            <a:r>
              <a:rPr lang="en-US" sz="4267" dirty="0">
                <a:solidFill>
                  <a:srgbClr val="FF0000"/>
                </a:solidFill>
                <a:latin typeface="Arial" pitchFamily="34" charset="0"/>
                <a:cs typeface="Arial" pitchFamily="34" charset="0"/>
              </a:rPr>
              <a:t> </a:t>
            </a:r>
            <a:r>
              <a:rPr lang="en-US" sz="4267" dirty="0" err="1">
                <a:solidFill>
                  <a:srgbClr val="FF0000"/>
                </a:solidFill>
                <a:latin typeface="Arial" pitchFamily="34" charset="0"/>
                <a:cs typeface="Arial" pitchFamily="34" charset="0"/>
              </a:rPr>
              <a:t>quá</a:t>
            </a:r>
            <a:r>
              <a:rPr lang="en-US" sz="4267" dirty="0">
                <a:solidFill>
                  <a:srgbClr val="FF0000"/>
                </a:solidFill>
                <a:latin typeface="Arial" pitchFamily="34" charset="0"/>
                <a:cs typeface="Arial" pitchFamily="34" charset="0"/>
              </a:rPr>
              <a:t> </a:t>
            </a:r>
            <a:r>
              <a:rPr lang="vi-VN" sz="4267" dirty="0">
                <a:solidFill>
                  <a:srgbClr val="FF0000"/>
                </a:solidFill>
                <a:cs typeface="Arial" pitchFamily="34" charset="0"/>
              </a:rPr>
              <a:t>36 tháng</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17377702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3840" y="172023"/>
            <a:ext cx="9529267" cy="798512"/>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800" b="1" i="1" dirty="0">
                <a:cs typeface="Arial" pitchFamily="34" charset="0"/>
              </a:rPr>
              <a:t>Một số lưu ý khi áp dụng </a:t>
            </a:r>
            <a:r>
              <a:rPr lang="en-US" sz="4800" b="1" i="1" dirty="0">
                <a:latin typeface="Arial" pitchFamily="34" charset="0"/>
                <a:cs typeface="Arial" pitchFamily="34" charset="0"/>
              </a:rPr>
              <a:t>HĐ LĐ</a:t>
            </a:r>
            <a:endParaRPr lang="vi-VN" sz="4800" b="1" dirty="0">
              <a:solidFill>
                <a:srgbClr val="C00000"/>
              </a:solidFill>
              <a:cs typeface="Arial" pitchFamily="34" charset="0"/>
            </a:endParaRPr>
          </a:p>
        </p:txBody>
      </p:sp>
      <p:sp>
        <p:nvSpPr>
          <p:cNvPr id="6" name="Rounded Rectangle 5"/>
          <p:cNvSpPr/>
          <p:nvPr/>
        </p:nvSpPr>
        <p:spPr>
          <a:xfrm>
            <a:off x="243839" y="1131420"/>
            <a:ext cx="11753088" cy="34564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800" dirty="0">
                <a:cs typeface="Arial" pitchFamily="34" charset="0"/>
              </a:rPr>
              <a:t>Khi </a:t>
            </a:r>
            <a:r>
              <a:rPr lang="en-US" sz="4800" dirty="0">
                <a:latin typeface="Arial" pitchFamily="34" charset="0"/>
                <a:cs typeface="Arial" pitchFamily="34" charset="0"/>
              </a:rPr>
              <a:t>HĐ LĐ </a:t>
            </a:r>
            <a:r>
              <a:rPr lang="vi-VN" sz="4800" b="1" i="1" dirty="0">
                <a:solidFill>
                  <a:srgbClr val="FF0000"/>
                </a:solidFill>
                <a:cs typeface="Arial" pitchFamily="34" charset="0"/>
              </a:rPr>
              <a:t>xác định thời hạn </a:t>
            </a:r>
            <a:r>
              <a:rPr lang="en-US" sz="4800" b="1" i="1" dirty="0">
                <a:solidFill>
                  <a:srgbClr val="FF0000"/>
                </a:solidFill>
                <a:cs typeface="Arial" pitchFamily="34" charset="0"/>
              </a:rPr>
              <a:t>(</a:t>
            </a:r>
            <a:r>
              <a:rPr lang="vi-VN" sz="4800" dirty="0">
                <a:solidFill>
                  <a:srgbClr val="FF0000"/>
                </a:solidFill>
                <a:cs typeface="Arial" pitchFamily="34" charset="0"/>
              </a:rPr>
              <a:t>loại 2</a:t>
            </a:r>
            <a:r>
              <a:rPr lang="en-US" sz="4800" dirty="0">
                <a:solidFill>
                  <a:srgbClr val="FF0000"/>
                </a:solidFill>
                <a:cs typeface="Arial" pitchFamily="34" charset="0"/>
              </a:rPr>
              <a:t>)</a:t>
            </a:r>
            <a:r>
              <a:rPr lang="vi-VN" sz="4800" dirty="0">
                <a:cs typeface="Arial" pitchFamily="34" charset="0"/>
              </a:rPr>
              <a:t> </a:t>
            </a:r>
            <a:r>
              <a:rPr lang="vi-VN" sz="4800" dirty="0">
                <a:cs typeface="Arial" pitchFamily="34" charset="0"/>
              </a:rPr>
              <a:t>hết hạn mà </a:t>
            </a:r>
            <a:r>
              <a:rPr lang="en-US" sz="4800" dirty="0">
                <a:latin typeface="Arial" pitchFamily="34" charset="0"/>
                <a:cs typeface="Arial" pitchFamily="34" charset="0"/>
              </a:rPr>
              <a:t>NLĐ </a:t>
            </a:r>
            <a:r>
              <a:rPr lang="vi-VN" sz="4800" dirty="0">
                <a:cs typeface="Arial" pitchFamily="34" charset="0"/>
              </a:rPr>
              <a:t>tiếp tục làm việc thì trong thời hạn </a:t>
            </a:r>
            <a:r>
              <a:rPr lang="vi-VN" sz="4800" dirty="0">
                <a:solidFill>
                  <a:srgbClr val="FF0000"/>
                </a:solidFill>
                <a:cs typeface="Arial" pitchFamily="34" charset="0"/>
              </a:rPr>
              <a:t>30 ngày</a:t>
            </a:r>
            <a:r>
              <a:rPr lang="vi-VN" sz="4800" dirty="0">
                <a:cs typeface="Arial" pitchFamily="34" charset="0"/>
              </a:rPr>
              <a:t>, kể từ ngày hợp đồng lao động hết hạn, </a:t>
            </a:r>
          </a:p>
        </p:txBody>
      </p:sp>
      <p:sp>
        <p:nvSpPr>
          <p:cNvPr id="7" name="Rounded Rectangle 6"/>
          <p:cNvSpPr/>
          <p:nvPr/>
        </p:nvSpPr>
        <p:spPr>
          <a:xfrm>
            <a:off x="2240533" y="4750144"/>
            <a:ext cx="7759700" cy="1462899"/>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800" dirty="0">
                <a:cs typeface="Arial" pitchFamily="34" charset="0"/>
              </a:rPr>
              <a:t>hai bên </a:t>
            </a:r>
            <a:r>
              <a:rPr lang="vi-VN" sz="4800" b="1" dirty="0">
                <a:solidFill>
                  <a:srgbClr val="FF0000"/>
                </a:solidFill>
                <a:cs typeface="Arial" pitchFamily="34" charset="0"/>
              </a:rPr>
              <a:t>phải ký kết </a:t>
            </a:r>
            <a:endParaRPr lang="en-US" sz="4800" b="1" dirty="0">
              <a:solidFill>
                <a:srgbClr val="FF0000"/>
              </a:solidFill>
              <a:cs typeface="Arial" pitchFamily="34" charset="0"/>
            </a:endParaRPr>
          </a:p>
          <a:p>
            <a:pPr algn="ctr">
              <a:defRPr/>
            </a:pPr>
            <a:r>
              <a:rPr lang="vi-VN" sz="4800" dirty="0">
                <a:cs typeface="Arial" pitchFamily="34" charset="0"/>
              </a:rPr>
              <a:t>hợp đồng lao động mới </a:t>
            </a:r>
          </a:p>
        </p:txBody>
      </p:sp>
    </p:spTree>
    <p:extLst>
      <p:ext uri="{BB962C8B-B14F-4D97-AF65-F5344CB8AC3E}">
        <p14:creationId xmlns:p14="http://schemas.microsoft.com/office/powerpoint/2010/main" val="36402058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79357" y="227273"/>
            <a:ext cx="8092017" cy="1463675"/>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vi-VN" sz="4800" b="1" i="1" dirty="0">
                <a:cs typeface="Arial" pitchFamily="34" charset="0"/>
              </a:rPr>
              <a:t>nếu </a:t>
            </a:r>
            <a:r>
              <a:rPr lang="vi-VN" sz="4800" b="1" i="1" dirty="0">
                <a:solidFill>
                  <a:srgbClr val="FF0000"/>
                </a:solidFill>
                <a:cs typeface="Arial" pitchFamily="34" charset="0"/>
              </a:rPr>
              <a:t>không ký kết </a:t>
            </a:r>
            <a:endParaRPr lang="en-US" sz="4800" b="1" i="1" dirty="0">
              <a:solidFill>
                <a:srgbClr val="FF0000"/>
              </a:solidFill>
              <a:cs typeface="Arial" pitchFamily="34" charset="0"/>
            </a:endParaRPr>
          </a:p>
          <a:p>
            <a:pPr algn="ctr">
              <a:defRPr/>
            </a:pPr>
            <a:r>
              <a:rPr lang="vi-VN" sz="4800" b="1" i="1" dirty="0">
                <a:cs typeface="Arial" pitchFamily="34" charset="0"/>
              </a:rPr>
              <a:t>hợp đồng lao động mới thì</a:t>
            </a:r>
          </a:p>
        </p:txBody>
      </p:sp>
      <p:sp>
        <p:nvSpPr>
          <p:cNvPr id="6" name="Rounded Rectangle 5"/>
          <p:cNvSpPr/>
          <p:nvPr/>
        </p:nvSpPr>
        <p:spPr>
          <a:xfrm>
            <a:off x="1581818" y="2267720"/>
            <a:ext cx="8654521" cy="160445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800" b="1" i="1" dirty="0">
                <a:cs typeface="Arial" pitchFamily="34" charset="0"/>
              </a:rPr>
              <a:t>hợp đồng </a:t>
            </a:r>
            <a:r>
              <a:rPr lang="vi-VN" sz="4800" b="1" i="1" dirty="0">
                <a:solidFill>
                  <a:srgbClr val="FF0000"/>
                </a:solidFill>
                <a:cs typeface="Arial" pitchFamily="34" charset="0"/>
              </a:rPr>
              <a:t>xác định thời hạn </a:t>
            </a:r>
            <a:r>
              <a:rPr lang="en-US" sz="4800" b="1" i="1" dirty="0">
                <a:solidFill>
                  <a:srgbClr val="FF0000"/>
                </a:solidFill>
                <a:cs typeface="Arial" pitchFamily="34" charset="0"/>
              </a:rPr>
              <a:t>(</a:t>
            </a:r>
            <a:r>
              <a:rPr lang="vi-VN" sz="4800" b="1" i="1" dirty="0">
                <a:solidFill>
                  <a:srgbClr val="FF0000"/>
                </a:solidFill>
                <a:cs typeface="Arial" pitchFamily="34" charset="0"/>
              </a:rPr>
              <a:t>loại 2</a:t>
            </a:r>
            <a:r>
              <a:rPr lang="en-US" sz="4800" b="1" i="1" dirty="0">
                <a:solidFill>
                  <a:srgbClr val="FF0000"/>
                </a:solidFill>
                <a:cs typeface="Arial" pitchFamily="34" charset="0"/>
              </a:rPr>
              <a:t>)</a:t>
            </a:r>
            <a:endParaRPr lang="en-US" sz="4800" b="1" dirty="0">
              <a:latin typeface="Arial" pitchFamily="34" charset="0"/>
              <a:cs typeface="Arial" pitchFamily="34" charset="0"/>
            </a:endParaRPr>
          </a:p>
        </p:txBody>
      </p:sp>
      <p:sp>
        <p:nvSpPr>
          <p:cNvPr id="7" name="Rounded Rectangle 6"/>
          <p:cNvSpPr/>
          <p:nvPr/>
        </p:nvSpPr>
        <p:spPr>
          <a:xfrm>
            <a:off x="312115" y="4401616"/>
            <a:ext cx="11597031" cy="1828800"/>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vi-VN" sz="4800" b="1" i="1" dirty="0">
                <a:cs typeface="Arial" pitchFamily="34" charset="0"/>
              </a:rPr>
              <a:t>trở thành hợp đồng lao động </a:t>
            </a:r>
            <a:endParaRPr lang="en-US" sz="4800" b="1" i="1" dirty="0">
              <a:cs typeface="Arial" pitchFamily="34" charset="0"/>
            </a:endParaRPr>
          </a:p>
          <a:p>
            <a:pPr algn="ctr">
              <a:defRPr/>
            </a:pPr>
            <a:r>
              <a:rPr lang="vi-VN" sz="4800" b="1" i="1" dirty="0">
                <a:solidFill>
                  <a:srgbClr val="FF0000"/>
                </a:solidFill>
                <a:cs typeface="Arial" pitchFamily="34" charset="0"/>
              </a:rPr>
              <a:t>không xác định thời hạn </a:t>
            </a:r>
            <a:r>
              <a:rPr lang="en-US" sz="4800" b="1" i="1" dirty="0">
                <a:solidFill>
                  <a:srgbClr val="FF0000"/>
                </a:solidFill>
                <a:cs typeface="Arial" pitchFamily="34" charset="0"/>
              </a:rPr>
              <a:t>(</a:t>
            </a:r>
            <a:r>
              <a:rPr lang="vi-VN" sz="4800" b="1" i="1" dirty="0">
                <a:solidFill>
                  <a:srgbClr val="FF0000"/>
                </a:solidFill>
                <a:cs typeface="Arial" pitchFamily="34" charset="0"/>
              </a:rPr>
              <a:t>loại </a:t>
            </a:r>
            <a:r>
              <a:rPr lang="en-US" sz="4800" b="1" i="1" dirty="0">
                <a:solidFill>
                  <a:srgbClr val="FF0000"/>
                </a:solidFill>
                <a:latin typeface="Arial" pitchFamily="34" charset="0"/>
                <a:cs typeface="Arial" pitchFamily="34" charset="0"/>
              </a:rPr>
              <a:t>1</a:t>
            </a:r>
            <a:r>
              <a:rPr lang="en-US" sz="4800" b="1" i="1" dirty="0">
                <a:solidFill>
                  <a:srgbClr val="FF0000"/>
                </a:solidFill>
                <a:cs typeface="Arial" pitchFamily="34" charset="0"/>
              </a:rPr>
              <a:t>)</a:t>
            </a:r>
            <a:endParaRPr lang="en-US" sz="4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0475487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268209" y="2532400"/>
            <a:ext cx="11084983" cy="7159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4800" b="1" i="1" dirty="0">
                <a:cs typeface="Arial" pitchFamily="34" charset="0"/>
              </a:rPr>
              <a:t>thì cũng chỉ được ký thêm 01 lần</a:t>
            </a:r>
            <a:endParaRPr lang="en-US" sz="4800" b="1" dirty="0">
              <a:solidFill>
                <a:schemeClr val="tx1"/>
              </a:solidFill>
              <a:latin typeface="Arial" pitchFamily="34" charset="0"/>
              <a:cs typeface="Arial" pitchFamily="34" charset="0"/>
            </a:endParaRPr>
          </a:p>
        </p:txBody>
      </p:sp>
      <p:sp>
        <p:nvSpPr>
          <p:cNvPr id="7" name="Rectangle 6"/>
          <p:cNvSpPr/>
          <p:nvPr/>
        </p:nvSpPr>
        <p:spPr>
          <a:xfrm>
            <a:off x="224334" y="757239"/>
            <a:ext cx="11128857" cy="1463675"/>
          </a:xfrm>
          <a:prstGeom prst="rect">
            <a:avLst/>
          </a:prstGeom>
          <a:solidFill>
            <a:schemeClr val="accent6">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vi-VN" sz="4800" b="1" i="1" dirty="0">
                <a:cs typeface="Arial" pitchFamily="34" charset="0"/>
              </a:rPr>
              <a:t>Trong trường hợp hai bên ký kết hợp đồng lao động mới là hợp đồng loại 2</a:t>
            </a:r>
          </a:p>
        </p:txBody>
      </p:sp>
      <p:sp>
        <p:nvSpPr>
          <p:cNvPr id="9" name="Rounded Rectangle 8"/>
          <p:cNvSpPr/>
          <p:nvPr/>
        </p:nvSpPr>
        <p:spPr>
          <a:xfrm>
            <a:off x="224334" y="3521090"/>
            <a:ext cx="11792101" cy="267244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vi-VN" sz="4800" b="1" i="1" dirty="0">
                <a:cs typeface="Arial" pitchFamily="34" charset="0"/>
              </a:rPr>
              <a:t>sau đó nếu người lao động vẫn tiếp tục làm việc thì phải ký kết hợp đồng lao động </a:t>
            </a:r>
            <a:r>
              <a:rPr lang="vi-VN" sz="4800" b="1" i="1" dirty="0">
                <a:solidFill>
                  <a:srgbClr val="FF0000"/>
                </a:solidFill>
                <a:cs typeface="Arial" pitchFamily="34" charset="0"/>
              </a:rPr>
              <a:t>không xác định thời hạn </a:t>
            </a:r>
            <a:endParaRPr lang="en-US" sz="4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5614681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5319" y="780793"/>
            <a:ext cx="11305117" cy="781051"/>
          </a:xfrm>
          <a:prstGeom prst="rect">
            <a:avLst/>
          </a:prstGeom>
          <a:ln/>
        </p:spPr>
        <p:style>
          <a:lnRef idx="3">
            <a:schemeClr val="lt1"/>
          </a:lnRef>
          <a:fillRef idx="1">
            <a:schemeClr val="accent1"/>
          </a:fillRef>
          <a:effectRef idx="1">
            <a:schemeClr val="accent1"/>
          </a:effectRef>
          <a:fontRef idx="minor">
            <a:schemeClr val="lt1"/>
          </a:fontRef>
        </p:style>
        <p:txBody>
          <a:bodyPr anchor="ctr"/>
          <a:lstStyle/>
          <a:p>
            <a:pPr>
              <a:defRPr/>
            </a:pPr>
            <a:r>
              <a:rPr lang="vi-VN" sz="4800" b="1" dirty="0"/>
              <a:t>2.3.3.4. Hình thức hợp đồng lao động</a:t>
            </a:r>
            <a:endParaRPr lang="en-US" sz="4800" dirty="0"/>
          </a:p>
        </p:txBody>
      </p:sp>
      <p:sp>
        <p:nvSpPr>
          <p:cNvPr id="6" name="Rounded Rectangle 5"/>
          <p:cNvSpPr/>
          <p:nvPr/>
        </p:nvSpPr>
        <p:spPr>
          <a:xfrm>
            <a:off x="6454378" y="1719359"/>
            <a:ext cx="5630333" cy="5984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i="1" dirty="0">
                <a:latin typeface="Arial" pitchFamily="34" charset="0"/>
                <a:cs typeface="Arial" pitchFamily="34" charset="0"/>
              </a:rPr>
              <a:t>(</a:t>
            </a:r>
            <a:r>
              <a:rPr lang="en-US" sz="4267" b="1" i="1" dirty="0" err="1">
                <a:latin typeface="Arial" pitchFamily="34" charset="0"/>
                <a:cs typeface="Arial" pitchFamily="34" charset="0"/>
              </a:rPr>
              <a:t>Điều</a:t>
            </a:r>
            <a:r>
              <a:rPr lang="en-US" sz="4267" b="1" i="1" dirty="0">
                <a:latin typeface="Arial" pitchFamily="34" charset="0"/>
                <a:cs typeface="Arial" pitchFamily="34" charset="0"/>
              </a:rPr>
              <a:t> 14/BLLĐ/2019)</a:t>
            </a:r>
          </a:p>
        </p:txBody>
      </p:sp>
      <p:graphicFrame>
        <p:nvGraphicFramePr>
          <p:cNvPr id="3" name="Diagram 2"/>
          <p:cNvGraphicFramePr/>
          <p:nvPr>
            <p:extLst/>
          </p:nvPr>
        </p:nvGraphicFramePr>
        <p:xfrm>
          <a:off x="2382309" y="2560819"/>
          <a:ext cx="9809691"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Oval 7"/>
          <p:cNvSpPr/>
          <p:nvPr/>
        </p:nvSpPr>
        <p:spPr>
          <a:xfrm>
            <a:off x="185319" y="3092451"/>
            <a:ext cx="3189427" cy="3009900"/>
          </a:xfrm>
          <a:prstGeom prst="ellipse">
            <a:avLst/>
          </a:prstGeom>
          <a:solidFill>
            <a:schemeClr val="bg1">
              <a:lumMod val="95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4800" b="1" dirty="0" err="1">
                <a:solidFill>
                  <a:schemeClr val="tx1"/>
                </a:solidFill>
                <a:latin typeface="Arial" pitchFamily="34" charset="0"/>
                <a:cs typeface="Arial" pitchFamily="34" charset="0"/>
              </a:rPr>
              <a:t>Có</a:t>
            </a:r>
            <a:r>
              <a:rPr lang="en-US" sz="4800" b="1" dirty="0">
                <a:solidFill>
                  <a:schemeClr val="tx1"/>
                </a:solidFill>
                <a:latin typeface="Arial" pitchFamily="34" charset="0"/>
                <a:cs typeface="Arial" pitchFamily="34" charset="0"/>
              </a:rPr>
              <a:t> 2 </a:t>
            </a:r>
          </a:p>
          <a:p>
            <a:pPr algn="just">
              <a:defRPr/>
            </a:pPr>
            <a:r>
              <a:rPr lang="en-US" sz="4800" b="1" dirty="0" err="1">
                <a:solidFill>
                  <a:schemeClr val="tx1"/>
                </a:solidFill>
                <a:latin typeface="Arial" pitchFamily="34" charset="0"/>
                <a:cs typeface="Arial" pitchFamily="34" charset="0"/>
              </a:rPr>
              <a:t>hình</a:t>
            </a:r>
            <a:r>
              <a:rPr lang="en-US" sz="4800" b="1" dirty="0">
                <a:solidFill>
                  <a:schemeClr val="tx1"/>
                </a:solidFill>
                <a:latin typeface="Arial" pitchFamily="34" charset="0"/>
                <a:cs typeface="Arial" pitchFamily="34" charset="0"/>
              </a:rPr>
              <a:t> </a:t>
            </a:r>
            <a:r>
              <a:rPr lang="en-US" sz="4800" b="1" dirty="0" err="1">
                <a:solidFill>
                  <a:schemeClr val="tx1"/>
                </a:solidFill>
                <a:latin typeface="Arial" pitchFamily="34" charset="0"/>
                <a:cs typeface="Arial" pitchFamily="34" charset="0"/>
              </a:rPr>
              <a:t>thức</a:t>
            </a:r>
            <a:r>
              <a:rPr lang="en-US" sz="4800" b="1" dirty="0">
                <a:solidFill>
                  <a:schemeClr val="tx1"/>
                </a:solidFill>
                <a:latin typeface="Arial" pitchFamily="34" charset="0"/>
                <a:cs typeface="Arial" pitchFamily="34" charset="0"/>
              </a:rPr>
              <a:t> </a:t>
            </a:r>
          </a:p>
          <a:p>
            <a:pPr algn="just">
              <a:defRPr/>
            </a:pPr>
            <a:r>
              <a:rPr lang="en-US" sz="4800" b="1" dirty="0">
                <a:solidFill>
                  <a:schemeClr val="tx1"/>
                </a:solidFill>
                <a:latin typeface="Arial" pitchFamily="34" charset="0"/>
                <a:cs typeface="Arial" pitchFamily="34" charset="0"/>
              </a:rPr>
              <a:t>HĐ LĐ</a:t>
            </a:r>
            <a:endParaRPr lang="vi-VN" sz="4800" b="1" dirty="0">
              <a:solidFill>
                <a:schemeClr val="tx1"/>
              </a:solidFill>
              <a:cs typeface="Arial" pitchFamily="34" charset="0"/>
            </a:endParaRPr>
          </a:p>
        </p:txBody>
      </p:sp>
    </p:spTree>
    <p:extLst>
      <p:ext uri="{BB962C8B-B14F-4D97-AF65-F5344CB8AC3E}">
        <p14:creationId xmlns:p14="http://schemas.microsoft.com/office/powerpoint/2010/main" val="38488758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Graphic spid="3" grpId="0">
        <p:bldAsOne/>
      </p:bldGraphic>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3595" y="172453"/>
            <a:ext cx="7404100" cy="78105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defRPr/>
            </a:pPr>
            <a:r>
              <a:rPr lang="en-US" sz="4800" b="1" dirty="0">
                <a:solidFill>
                  <a:schemeClr val="tx1"/>
                </a:solidFill>
              </a:rPr>
              <a:t>4</a:t>
            </a:r>
            <a:r>
              <a:rPr lang="vi-VN" sz="4800" b="1" dirty="0">
                <a:solidFill>
                  <a:schemeClr val="tx1"/>
                </a:solidFill>
              </a:rPr>
              <a:t>.3.3.4</a:t>
            </a:r>
            <a:r>
              <a:rPr lang="vi-VN" sz="4800" b="1" dirty="0">
                <a:solidFill>
                  <a:schemeClr val="tx1"/>
                </a:solidFill>
              </a:rPr>
              <a:t>. Hình thức </a:t>
            </a:r>
            <a:r>
              <a:rPr lang="en-US" sz="4800" b="1" dirty="0">
                <a:solidFill>
                  <a:schemeClr val="tx1"/>
                </a:solidFill>
              </a:rPr>
              <a:t>HĐ LĐ</a:t>
            </a:r>
            <a:endParaRPr lang="en-US" sz="4800" dirty="0">
              <a:solidFill>
                <a:schemeClr val="tx1"/>
              </a:solidFill>
            </a:endParaRPr>
          </a:p>
        </p:txBody>
      </p:sp>
      <p:graphicFrame>
        <p:nvGraphicFramePr>
          <p:cNvPr id="11" name="Diagram 10"/>
          <p:cNvGraphicFramePr/>
          <p:nvPr>
            <p:extLst/>
          </p:nvPr>
        </p:nvGraphicFramePr>
        <p:xfrm>
          <a:off x="1" y="1193215"/>
          <a:ext cx="12081164" cy="4962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72480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11"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5321" y="142761"/>
            <a:ext cx="7404100" cy="781051"/>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anchor="ctr"/>
          <a:lstStyle/>
          <a:p>
            <a:pPr>
              <a:defRPr/>
            </a:pPr>
            <a:r>
              <a:rPr lang="en-US" sz="4800" b="1" dirty="0">
                <a:solidFill>
                  <a:schemeClr val="tx1"/>
                </a:solidFill>
              </a:rPr>
              <a:t>4</a:t>
            </a:r>
            <a:r>
              <a:rPr lang="vi-VN" sz="4800" b="1" dirty="0">
                <a:solidFill>
                  <a:schemeClr val="tx1"/>
                </a:solidFill>
              </a:rPr>
              <a:t>.3.3.4</a:t>
            </a:r>
            <a:r>
              <a:rPr lang="vi-VN" sz="4800" b="1" dirty="0">
                <a:solidFill>
                  <a:schemeClr val="tx1"/>
                </a:solidFill>
              </a:rPr>
              <a:t>. Hình thức </a:t>
            </a:r>
            <a:r>
              <a:rPr lang="en-US" sz="4800" b="1" dirty="0">
                <a:solidFill>
                  <a:schemeClr val="tx1"/>
                </a:solidFill>
              </a:rPr>
              <a:t>HĐ LĐ</a:t>
            </a:r>
            <a:endParaRPr lang="en-US" sz="4800" dirty="0">
              <a:solidFill>
                <a:schemeClr val="tx1"/>
              </a:solidFill>
            </a:endParaRPr>
          </a:p>
        </p:txBody>
      </p:sp>
      <p:sp>
        <p:nvSpPr>
          <p:cNvPr id="8" name="Rounded Rectangle 7"/>
          <p:cNvSpPr/>
          <p:nvPr/>
        </p:nvSpPr>
        <p:spPr>
          <a:xfrm>
            <a:off x="185320" y="2588629"/>
            <a:ext cx="3800920" cy="2011363"/>
          </a:xfrm>
          <a:prstGeom prst="roundRect">
            <a:avLst/>
          </a:prstGeom>
          <a:ln/>
        </p:spPr>
        <p:style>
          <a:lnRef idx="3">
            <a:schemeClr val="lt1"/>
          </a:lnRef>
          <a:fillRef idx="1">
            <a:schemeClr val="accent1"/>
          </a:fillRef>
          <a:effectRef idx="1">
            <a:schemeClr val="accent1"/>
          </a:effectRef>
          <a:fontRef idx="minor">
            <a:schemeClr val="lt1"/>
          </a:fontRef>
        </p:style>
        <p:txBody>
          <a:bodyPr anchor="ctr"/>
          <a:lstStyle/>
          <a:p>
            <a:pPr algn="just">
              <a:defRPr/>
            </a:pPr>
            <a:r>
              <a:rPr lang="vi-VN" sz="4267" b="1" dirty="0">
                <a:solidFill>
                  <a:schemeClr val="tx1"/>
                </a:solidFill>
                <a:cs typeface="Arial" pitchFamily="34" charset="0"/>
              </a:rPr>
              <a:t>Ký kết bằng</a:t>
            </a:r>
            <a:endParaRPr lang="en-US" sz="4267" b="1" dirty="0">
              <a:solidFill>
                <a:schemeClr val="tx1"/>
              </a:solidFill>
              <a:cs typeface="Arial" pitchFamily="34" charset="0"/>
            </a:endParaRPr>
          </a:p>
          <a:p>
            <a:pPr algn="just">
              <a:defRPr/>
            </a:pPr>
            <a:r>
              <a:rPr lang="vi-VN" sz="4267" b="1" dirty="0">
                <a:solidFill>
                  <a:schemeClr val="tx1"/>
                </a:solidFill>
                <a:cs typeface="Arial" pitchFamily="34" charset="0"/>
              </a:rPr>
              <a:t> </a:t>
            </a:r>
            <a:r>
              <a:rPr lang="vi-VN" sz="4267" b="1" dirty="0">
                <a:solidFill>
                  <a:srgbClr val="FF0000"/>
                </a:solidFill>
                <a:cs typeface="Arial" pitchFamily="34" charset="0"/>
              </a:rPr>
              <a:t>văn</a:t>
            </a:r>
            <a:r>
              <a:rPr lang="en-US" sz="4267" b="1" dirty="0">
                <a:solidFill>
                  <a:srgbClr val="FF0000"/>
                </a:solidFill>
                <a:cs typeface="Arial" pitchFamily="34" charset="0"/>
              </a:rPr>
              <a:t> </a:t>
            </a:r>
            <a:r>
              <a:rPr lang="en-US" sz="4267" b="1" dirty="0" err="1">
                <a:solidFill>
                  <a:srgbClr val="FF0000"/>
                </a:solidFill>
                <a:cs typeface="Arial" pitchFamily="34" charset="0"/>
              </a:rPr>
              <a:t>bản</a:t>
            </a:r>
            <a:endParaRPr lang="vi-VN" sz="4267" b="1" dirty="0">
              <a:solidFill>
                <a:schemeClr val="tx1"/>
              </a:solidFill>
              <a:cs typeface="Arial" pitchFamily="34" charset="0"/>
            </a:endParaRPr>
          </a:p>
        </p:txBody>
      </p:sp>
      <p:sp>
        <p:nvSpPr>
          <p:cNvPr id="9" name="Rounded Rectangle 8"/>
          <p:cNvSpPr/>
          <p:nvPr/>
        </p:nvSpPr>
        <p:spPr>
          <a:xfrm>
            <a:off x="5845178" y="1442455"/>
            <a:ext cx="6229780" cy="2011363"/>
          </a:xfrm>
          <a:prstGeom prst="roundRect">
            <a:avLst/>
          </a:prstGeom>
          <a:solidFill>
            <a:schemeClr val="accent4"/>
          </a:solidFill>
          <a:ln/>
        </p:spPr>
        <p:style>
          <a:lnRef idx="3">
            <a:schemeClr val="lt1"/>
          </a:lnRef>
          <a:fillRef idx="1">
            <a:schemeClr val="dk1"/>
          </a:fillRef>
          <a:effectRef idx="1">
            <a:schemeClr val="dk1"/>
          </a:effectRef>
          <a:fontRef idx="minor">
            <a:schemeClr val="lt1"/>
          </a:fontRef>
        </p:style>
        <p:txBody>
          <a:bodyPr anchor="ctr"/>
          <a:lstStyle/>
          <a:p>
            <a:pPr algn="just">
              <a:defRPr/>
            </a:pPr>
            <a:r>
              <a:rPr lang="vi-VN" sz="4267" b="1" dirty="0">
                <a:solidFill>
                  <a:schemeClr val="tx1"/>
                </a:solidFill>
                <a:cs typeface="Arial" pitchFamily="34" charset="0"/>
              </a:rPr>
              <a:t>áp dụng cho những công việc có thời hạn </a:t>
            </a:r>
            <a:r>
              <a:rPr lang="vi-VN" sz="4267" b="1" dirty="0">
                <a:solidFill>
                  <a:srgbClr val="FF0000"/>
                </a:solidFill>
                <a:cs typeface="Arial" pitchFamily="34" charset="0"/>
              </a:rPr>
              <a:t>từ 3 tháng trở lên</a:t>
            </a:r>
            <a:endParaRPr lang="vi-VN" sz="4267" b="1" dirty="0">
              <a:solidFill>
                <a:schemeClr val="tx1"/>
              </a:solidFill>
              <a:cs typeface="Arial" pitchFamily="34" charset="0"/>
            </a:endParaRPr>
          </a:p>
        </p:txBody>
      </p:sp>
      <p:sp>
        <p:nvSpPr>
          <p:cNvPr id="10" name="Rounded Rectangle 9"/>
          <p:cNvSpPr/>
          <p:nvPr/>
        </p:nvSpPr>
        <p:spPr>
          <a:xfrm>
            <a:off x="5845178" y="3706229"/>
            <a:ext cx="6229780" cy="2011363"/>
          </a:xfrm>
          <a:prstGeom prst="roundRect">
            <a:avLst/>
          </a:prstGeom>
          <a:solidFill>
            <a:schemeClr val="accent4"/>
          </a:solidFill>
          <a:ln/>
        </p:spPr>
        <p:style>
          <a:lnRef idx="3">
            <a:schemeClr val="lt1"/>
          </a:lnRef>
          <a:fillRef idx="1">
            <a:schemeClr val="dk1"/>
          </a:fillRef>
          <a:effectRef idx="1">
            <a:schemeClr val="dk1"/>
          </a:effectRef>
          <a:fontRef idx="minor">
            <a:schemeClr val="lt1"/>
          </a:fontRef>
        </p:style>
        <p:txBody>
          <a:bodyPr anchor="ctr"/>
          <a:lstStyle/>
          <a:p>
            <a:pPr algn="just">
              <a:defRPr/>
            </a:pPr>
            <a:r>
              <a:rPr lang="vi-VN" sz="4267" b="1" dirty="0">
                <a:solidFill>
                  <a:schemeClr val="tx1"/>
                </a:solidFill>
                <a:cs typeface="Arial" pitchFamily="34" charset="0"/>
              </a:rPr>
              <a:t>phải làm thành </a:t>
            </a:r>
            <a:r>
              <a:rPr lang="vi-VN" sz="4267" b="1" dirty="0">
                <a:solidFill>
                  <a:srgbClr val="FF0000"/>
                </a:solidFill>
                <a:cs typeface="Arial" pitchFamily="34" charset="0"/>
              </a:rPr>
              <a:t>02 bản</a:t>
            </a:r>
            <a:r>
              <a:rPr lang="vi-VN" sz="4267" b="1" dirty="0">
                <a:solidFill>
                  <a:schemeClr val="tx1"/>
                </a:solidFill>
                <a:cs typeface="Arial" pitchFamily="34" charset="0"/>
              </a:rPr>
              <a:t>, </a:t>
            </a:r>
            <a:r>
              <a:rPr lang="vi-VN" sz="4267" b="1" dirty="0">
                <a:solidFill>
                  <a:schemeClr val="tx1"/>
                </a:solidFill>
                <a:cs typeface="Arial" pitchFamily="34" charset="0"/>
              </a:rPr>
              <a:t>mỗi </a:t>
            </a:r>
            <a:r>
              <a:rPr lang="vi-VN" sz="4267" b="1" dirty="0">
                <a:solidFill>
                  <a:schemeClr val="tx1"/>
                </a:solidFill>
                <a:cs typeface="Arial" pitchFamily="34" charset="0"/>
              </a:rPr>
              <a:t>bên giữ 01 bản.</a:t>
            </a:r>
          </a:p>
        </p:txBody>
      </p:sp>
      <p:cxnSp>
        <p:nvCxnSpPr>
          <p:cNvPr id="4" name="Straight Arrow Connector 3"/>
          <p:cNvCxnSpPr>
            <a:stCxn id="8" idx="3"/>
            <a:endCxn id="10" idx="1"/>
          </p:cNvCxnSpPr>
          <p:nvPr/>
        </p:nvCxnSpPr>
        <p:spPr>
          <a:xfrm>
            <a:off x="3986241" y="3594311"/>
            <a:ext cx="1858937" cy="11176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8" idx="3"/>
            <a:endCxn id="9" idx="1"/>
          </p:cNvCxnSpPr>
          <p:nvPr/>
        </p:nvCxnSpPr>
        <p:spPr>
          <a:xfrm flipV="1">
            <a:off x="3986241" y="2448137"/>
            <a:ext cx="1858937" cy="114617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57398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56053" y="822712"/>
            <a:ext cx="11918899"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800" b="1" i="1" dirty="0">
                <a:cs typeface="Arial" pitchFamily="34" charset="0"/>
              </a:rPr>
              <a:t>4</a:t>
            </a:r>
            <a:r>
              <a:rPr lang="vi-VN" sz="4800" b="1" i="1" dirty="0">
                <a:cs typeface="Arial" pitchFamily="34" charset="0"/>
              </a:rPr>
              <a:t>.3.3.5</a:t>
            </a:r>
            <a:r>
              <a:rPr lang="vi-VN" sz="4800" b="1" i="1" dirty="0">
                <a:cs typeface="Arial" pitchFamily="34" charset="0"/>
              </a:rPr>
              <a:t>. Hiệu lực của hợp đồng lao động</a:t>
            </a:r>
            <a:endParaRPr lang="en-US" sz="4800" dirty="0">
              <a:latin typeface="Arial" pitchFamily="34" charset="0"/>
              <a:cs typeface="Arial" pitchFamily="34" charset="0"/>
            </a:endParaRPr>
          </a:p>
        </p:txBody>
      </p:sp>
      <p:sp>
        <p:nvSpPr>
          <p:cNvPr id="8" name="Rounded Rectangle 7"/>
          <p:cNvSpPr/>
          <p:nvPr/>
        </p:nvSpPr>
        <p:spPr>
          <a:xfrm>
            <a:off x="263343" y="2876945"/>
            <a:ext cx="11840867" cy="1789112"/>
          </a:xfrm>
          <a:prstGeom prst="roundRect">
            <a:avLst/>
          </a:prstGeom>
          <a:ln/>
        </p:spPr>
        <p:style>
          <a:lnRef idx="3">
            <a:schemeClr val="lt1"/>
          </a:lnRef>
          <a:fillRef idx="1">
            <a:schemeClr val="accent5"/>
          </a:fillRef>
          <a:effectRef idx="1">
            <a:schemeClr val="accent5"/>
          </a:effectRef>
          <a:fontRef idx="minor">
            <a:schemeClr val="lt1"/>
          </a:fontRef>
        </p:style>
        <p:txBody>
          <a:bodyPr anchor="ctr"/>
          <a:lstStyle/>
          <a:p>
            <a:pPr algn="just">
              <a:defRPr/>
            </a:pPr>
            <a:r>
              <a:rPr lang="vi-VN" sz="3733" b="1" dirty="0">
                <a:solidFill>
                  <a:schemeClr val="tx1"/>
                </a:solidFill>
                <a:cs typeface="Arial" pitchFamily="34" charset="0"/>
              </a:rPr>
              <a:t>Hợp đồng lao động có hiệu lực kể từ ngày giao kết trừ trường hợp hai bên có thỏa thuận khác hoặc pháp luật có quy định khác.</a:t>
            </a:r>
          </a:p>
        </p:txBody>
      </p:sp>
      <p:sp>
        <p:nvSpPr>
          <p:cNvPr id="7" name="Rounded Rectangle 6"/>
          <p:cNvSpPr/>
          <p:nvPr/>
        </p:nvSpPr>
        <p:spPr>
          <a:xfrm>
            <a:off x="263343" y="4881958"/>
            <a:ext cx="11840867" cy="1230313"/>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dirty="0">
                <a:solidFill>
                  <a:schemeClr val="tx1"/>
                </a:solidFill>
                <a:cs typeface="Arial" pitchFamily="34" charset="0"/>
              </a:rPr>
              <a:t>* Sửa đổi, bổ sung hợp đồng lao động đã giao kết (Điều 3</a:t>
            </a:r>
            <a:r>
              <a:rPr lang="en-US" sz="3733" b="1" dirty="0">
                <a:solidFill>
                  <a:schemeClr val="tx1"/>
                </a:solidFill>
                <a:latin typeface="Arial" pitchFamily="34" charset="0"/>
                <a:cs typeface="Arial" pitchFamily="34" charset="0"/>
              </a:rPr>
              <a:t>3</a:t>
            </a:r>
            <a:r>
              <a:rPr lang="vi-VN" sz="3733" b="1" dirty="0">
                <a:solidFill>
                  <a:schemeClr val="tx1"/>
                </a:solidFill>
                <a:cs typeface="Arial" pitchFamily="34" charset="0"/>
              </a:rPr>
              <a:t>/BLLĐ/201</a:t>
            </a:r>
            <a:r>
              <a:rPr lang="en-US" sz="3733" b="1" dirty="0">
                <a:solidFill>
                  <a:schemeClr val="tx1"/>
                </a:solidFill>
                <a:latin typeface="Arial" pitchFamily="34" charset="0"/>
                <a:cs typeface="Arial" pitchFamily="34" charset="0"/>
              </a:rPr>
              <a:t>9</a:t>
            </a:r>
            <a:r>
              <a:rPr lang="vi-VN" sz="3733" b="1" dirty="0">
                <a:solidFill>
                  <a:schemeClr val="tx1"/>
                </a:solidFill>
                <a:cs typeface="Arial" pitchFamily="34" charset="0"/>
              </a:rPr>
              <a:t>) </a:t>
            </a:r>
          </a:p>
        </p:txBody>
      </p:sp>
      <p:sp>
        <p:nvSpPr>
          <p:cNvPr id="9" name="Rounded Rectangle 8"/>
          <p:cNvSpPr/>
          <p:nvPr/>
        </p:nvSpPr>
        <p:spPr>
          <a:xfrm>
            <a:off x="6133469" y="1834357"/>
            <a:ext cx="5941483" cy="773112"/>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b="1" i="1" dirty="0">
                <a:cs typeface="Arial" pitchFamily="34" charset="0"/>
              </a:rPr>
              <a:t>(Điều </a:t>
            </a:r>
            <a:r>
              <a:rPr lang="en-US" sz="4267" b="1" i="1" dirty="0">
                <a:latin typeface="Arial" pitchFamily="34" charset="0"/>
                <a:cs typeface="Arial" pitchFamily="34" charset="0"/>
              </a:rPr>
              <a:t>33</a:t>
            </a:r>
            <a:r>
              <a:rPr lang="vi-VN" sz="4267" b="1" i="1" dirty="0">
                <a:cs typeface="Arial" pitchFamily="34" charset="0"/>
              </a:rPr>
              <a:t>/BLLĐ/201</a:t>
            </a:r>
            <a:r>
              <a:rPr lang="en-US" sz="4267" b="1" i="1" dirty="0">
                <a:latin typeface="Arial" pitchFamily="34" charset="0"/>
                <a:cs typeface="Arial" pitchFamily="34" charset="0"/>
              </a:rPr>
              <a:t>9</a:t>
            </a:r>
            <a:r>
              <a:rPr lang="vi-VN" sz="4267" b="1" i="1" dirty="0">
                <a:cs typeface="Arial" pitchFamily="34" charset="0"/>
              </a:rPr>
              <a:t>)</a:t>
            </a:r>
            <a:endParaRPr lang="en-US" sz="4267" dirty="0">
              <a:latin typeface="Arial" pitchFamily="34" charset="0"/>
              <a:cs typeface="Arial" pitchFamily="34" charset="0"/>
            </a:endParaRPr>
          </a:p>
        </p:txBody>
      </p:sp>
    </p:spTree>
    <p:extLst>
      <p:ext uri="{BB962C8B-B14F-4D97-AF65-F5344CB8AC3E}">
        <p14:creationId xmlns:p14="http://schemas.microsoft.com/office/powerpoint/2010/main" val="30422658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7" grpId="0" animBg="1"/>
      <p:bldP spid="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201423" y="1772817"/>
            <a:ext cx="11736984" cy="1904289"/>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Theo </a:t>
            </a:r>
            <a:r>
              <a:rPr lang="vi-VN" sz="4267" dirty="0">
                <a:cs typeface="Arial" pitchFamily="34" charset="0"/>
              </a:rPr>
              <a:t>pháp luật lao động Việt Nam, quy định chung về độ tuổi bắt đầu được tham gia lao động là</a:t>
            </a:r>
            <a:r>
              <a:rPr lang="en-US" sz="4267" dirty="0">
                <a:latin typeface="Arial" pitchFamily="34" charset="0"/>
                <a:cs typeface="Arial" pitchFamily="34" charset="0"/>
              </a:rPr>
              <a:t>:</a:t>
            </a:r>
          </a:p>
        </p:txBody>
      </p:sp>
      <p:sp>
        <p:nvSpPr>
          <p:cNvPr id="15" name="Rounded Rectangle 14"/>
          <p:cNvSpPr/>
          <p:nvPr/>
        </p:nvSpPr>
        <p:spPr>
          <a:xfrm>
            <a:off x="201423" y="139943"/>
            <a:ext cx="7406216"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endParaRPr lang="en-US" sz="4267" b="1" dirty="0">
              <a:latin typeface="Arial" pitchFamily="34" charset="0"/>
              <a:cs typeface="Arial" pitchFamily="34" charset="0"/>
            </a:endParaRPr>
          </a:p>
        </p:txBody>
      </p:sp>
      <p:sp>
        <p:nvSpPr>
          <p:cNvPr id="5" name="Rounded Rectangle 4"/>
          <p:cNvSpPr/>
          <p:nvPr/>
        </p:nvSpPr>
        <p:spPr>
          <a:xfrm>
            <a:off x="201424" y="4165601"/>
            <a:ext cx="5748579" cy="7223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 </a:t>
            </a:r>
            <a:r>
              <a:rPr lang="vi-VN" sz="4267" dirty="0">
                <a:cs typeface="Arial" pitchFamily="34" charset="0"/>
              </a:rPr>
              <a:t>Từ đủ 16 tuổi</a:t>
            </a:r>
            <a:endParaRPr lang="en-US" sz="4267" dirty="0">
              <a:latin typeface="Arial" pitchFamily="34" charset="0"/>
              <a:cs typeface="Arial" pitchFamily="34" charset="0"/>
            </a:endParaRPr>
          </a:p>
        </p:txBody>
      </p:sp>
      <p:sp>
        <p:nvSpPr>
          <p:cNvPr id="6" name="Rounded Rectangle 5"/>
          <p:cNvSpPr/>
          <p:nvPr/>
        </p:nvSpPr>
        <p:spPr>
          <a:xfrm>
            <a:off x="6412927" y="5419726"/>
            <a:ext cx="5593755" cy="76835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d. </a:t>
            </a:r>
            <a:r>
              <a:rPr lang="vi-VN" sz="4267" dirty="0">
                <a:cs typeface="Arial" pitchFamily="34" charset="0"/>
              </a:rPr>
              <a:t>Từ đủ 21 tuổi</a:t>
            </a:r>
            <a:endParaRPr lang="en-US" sz="4267" dirty="0">
              <a:latin typeface="Arial" pitchFamily="34" charset="0"/>
              <a:cs typeface="Arial" pitchFamily="34" charset="0"/>
            </a:endParaRPr>
          </a:p>
        </p:txBody>
      </p:sp>
      <p:sp>
        <p:nvSpPr>
          <p:cNvPr id="7" name="Rounded Rectangle 6"/>
          <p:cNvSpPr/>
          <p:nvPr/>
        </p:nvSpPr>
        <p:spPr>
          <a:xfrm>
            <a:off x="201424" y="5419726"/>
            <a:ext cx="5748579" cy="76835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b. </a:t>
            </a:r>
            <a:r>
              <a:rPr lang="vi-VN" sz="4267" dirty="0">
                <a:cs typeface="Arial" pitchFamily="34" charset="0"/>
              </a:rPr>
              <a:t>Từ đủ 15 tuổi</a:t>
            </a:r>
            <a:endParaRPr lang="en-US" sz="4267" dirty="0">
              <a:latin typeface="Arial" pitchFamily="34" charset="0"/>
              <a:cs typeface="Arial" pitchFamily="34" charset="0"/>
            </a:endParaRPr>
          </a:p>
        </p:txBody>
      </p:sp>
      <p:sp>
        <p:nvSpPr>
          <p:cNvPr id="8" name="Rounded Rectangle 7"/>
          <p:cNvSpPr/>
          <p:nvPr/>
        </p:nvSpPr>
        <p:spPr>
          <a:xfrm>
            <a:off x="6412927" y="4165601"/>
            <a:ext cx="5593755" cy="7223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c. </a:t>
            </a:r>
            <a:r>
              <a:rPr lang="vi-VN" sz="4267" dirty="0">
                <a:cs typeface="Arial" pitchFamily="34" charset="0"/>
              </a:rPr>
              <a:t>Từ đủ 18 tuổi</a:t>
            </a:r>
            <a:endParaRPr lang="en-US" sz="4267" dirty="0">
              <a:latin typeface="Arial" pitchFamily="34" charset="0"/>
              <a:cs typeface="Arial" pitchFamily="34" charset="0"/>
            </a:endParaRPr>
          </a:p>
        </p:txBody>
      </p:sp>
      <p:pic>
        <p:nvPicPr>
          <p:cNvPr id="56329"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07915" y="0"/>
            <a:ext cx="2392043" cy="1899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475963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220930" y="2132857"/>
            <a:ext cx="11600433" cy="1885625"/>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4267" dirty="0">
                <a:cs typeface="Arial" pitchFamily="34" charset="0"/>
              </a:rPr>
              <a:t>Theo </a:t>
            </a:r>
            <a:r>
              <a:rPr lang="vi-VN" sz="4267" dirty="0">
                <a:cs typeface="Arial" pitchFamily="34" charset="0"/>
              </a:rPr>
              <a:t>quy định chung của pháp luật lao động Việt Nam, độ tuổi được phép thuê mướn lao động là:</a:t>
            </a:r>
            <a:endParaRPr lang="en-US" sz="4267" dirty="0">
              <a:latin typeface="Arial" pitchFamily="34" charset="0"/>
              <a:cs typeface="Arial" pitchFamily="34" charset="0"/>
            </a:endParaRPr>
          </a:p>
        </p:txBody>
      </p:sp>
      <p:sp>
        <p:nvSpPr>
          <p:cNvPr id="15" name="Rounded Rectangle 14"/>
          <p:cNvSpPr/>
          <p:nvPr/>
        </p:nvSpPr>
        <p:spPr>
          <a:xfrm>
            <a:off x="220931" y="178956"/>
            <a:ext cx="7406216"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endParaRPr lang="en-US" sz="4267" b="1" dirty="0">
              <a:latin typeface="Arial" pitchFamily="34" charset="0"/>
              <a:cs typeface="Arial" pitchFamily="34" charset="0"/>
            </a:endParaRPr>
          </a:p>
        </p:txBody>
      </p:sp>
      <p:sp>
        <p:nvSpPr>
          <p:cNvPr id="5" name="Rounded Rectangle 4"/>
          <p:cNvSpPr/>
          <p:nvPr/>
        </p:nvSpPr>
        <p:spPr>
          <a:xfrm>
            <a:off x="215695" y="4165601"/>
            <a:ext cx="5888567"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4267" dirty="0">
                <a:latin typeface="Arial" pitchFamily="34" charset="0"/>
                <a:cs typeface="Arial" pitchFamily="34" charset="0"/>
              </a:rPr>
              <a:t>a. </a:t>
            </a:r>
            <a:r>
              <a:rPr lang="vi-VN" sz="4267" dirty="0">
                <a:cs typeface="Arial" pitchFamily="34" charset="0"/>
              </a:rPr>
              <a:t>Từ đủ 16 tuổi</a:t>
            </a:r>
            <a:endParaRPr lang="en-US" sz="4267" dirty="0">
              <a:latin typeface="Arial" pitchFamily="34" charset="0"/>
              <a:cs typeface="Arial" pitchFamily="34" charset="0"/>
            </a:endParaRPr>
          </a:p>
        </p:txBody>
      </p:sp>
      <p:sp>
        <p:nvSpPr>
          <p:cNvPr id="6" name="Rounded Rectangle 5"/>
          <p:cNvSpPr/>
          <p:nvPr/>
        </p:nvSpPr>
        <p:spPr>
          <a:xfrm>
            <a:off x="6288135" y="5387400"/>
            <a:ext cx="5546752"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4267" dirty="0">
                <a:latin typeface="Arial" pitchFamily="34" charset="0"/>
                <a:cs typeface="Arial" pitchFamily="34" charset="0"/>
              </a:rPr>
              <a:t>d. </a:t>
            </a:r>
            <a:r>
              <a:rPr lang="vi-VN" sz="4267" dirty="0">
                <a:cs typeface="Arial" pitchFamily="34" charset="0"/>
              </a:rPr>
              <a:t>Từ đủ 21 tuổi</a:t>
            </a:r>
            <a:endParaRPr lang="en-US" sz="4267" dirty="0">
              <a:latin typeface="Arial" pitchFamily="34" charset="0"/>
              <a:cs typeface="Arial" pitchFamily="34" charset="0"/>
            </a:endParaRPr>
          </a:p>
        </p:txBody>
      </p:sp>
      <p:sp>
        <p:nvSpPr>
          <p:cNvPr id="7" name="Rounded Rectangle 6"/>
          <p:cNvSpPr/>
          <p:nvPr/>
        </p:nvSpPr>
        <p:spPr>
          <a:xfrm>
            <a:off x="6303436" y="4165601"/>
            <a:ext cx="5517928"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4267" dirty="0">
                <a:latin typeface="Arial" pitchFamily="34" charset="0"/>
                <a:cs typeface="Arial" pitchFamily="34" charset="0"/>
              </a:rPr>
              <a:t>c. </a:t>
            </a:r>
            <a:r>
              <a:rPr lang="vi-VN" sz="4267" dirty="0">
                <a:cs typeface="Arial" pitchFamily="34" charset="0"/>
              </a:rPr>
              <a:t>Từ đủ 18 tuổi</a:t>
            </a:r>
            <a:endParaRPr lang="en-US" sz="4267" dirty="0">
              <a:latin typeface="Arial" pitchFamily="34" charset="0"/>
              <a:cs typeface="Arial" pitchFamily="34" charset="0"/>
            </a:endParaRPr>
          </a:p>
        </p:txBody>
      </p:sp>
      <p:sp>
        <p:nvSpPr>
          <p:cNvPr id="8" name="Rounded Rectangle 7"/>
          <p:cNvSpPr/>
          <p:nvPr/>
        </p:nvSpPr>
        <p:spPr>
          <a:xfrm>
            <a:off x="215695" y="5387400"/>
            <a:ext cx="5888567" cy="722313"/>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4267" dirty="0">
                <a:latin typeface="Arial" pitchFamily="34" charset="0"/>
                <a:cs typeface="Arial" pitchFamily="34" charset="0"/>
              </a:rPr>
              <a:t>b. </a:t>
            </a:r>
            <a:r>
              <a:rPr lang="vi-VN" sz="4267" dirty="0">
                <a:cs typeface="Arial" pitchFamily="34" charset="0"/>
              </a:rPr>
              <a:t>Từ đủ 15 </a:t>
            </a:r>
            <a:r>
              <a:rPr lang="vi-VN" sz="4267" dirty="0">
                <a:cs typeface="Arial" pitchFamily="34" charset="0"/>
              </a:rPr>
              <a:t>tuổi</a:t>
            </a:r>
            <a:endParaRPr lang="en-US" sz="4267" dirty="0">
              <a:latin typeface="Arial" pitchFamily="34" charset="0"/>
              <a:cs typeface="Arial" pitchFamily="34" charset="0"/>
            </a:endParaRPr>
          </a:p>
        </p:txBody>
      </p:sp>
      <p:pic>
        <p:nvPicPr>
          <p:cNvPr id="57353"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9448" y="61914"/>
            <a:ext cx="2726267" cy="2165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7451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201423" y="1093129"/>
            <a:ext cx="6657559" cy="779463"/>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9/ </a:t>
            </a:r>
            <a:r>
              <a:rPr lang="vi-VN" sz="4267" dirty="0">
                <a:cs typeface="Arial" pitchFamily="34" charset="0"/>
              </a:rPr>
              <a:t>Hợp đồng lao động có</a:t>
            </a:r>
            <a:r>
              <a:rPr lang="en-US" sz="4267" dirty="0">
                <a:latin typeface="Arial" pitchFamily="34" charset="0"/>
                <a:cs typeface="Arial" pitchFamily="34" charset="0"/>
              </a:rPr>
              <a:t>:</a:t>
            </a:r>
          </a:p>
        </p:txBody>
      </p:sp>
      <p:sp>
        <p:nvSpPr>
          <p:cNvPr id="15" name="Rounded Rectangle 14"/>
          <p:cNvSpPr/>
          <p:nvPr/>
        </p:nvSpPr>
        <p:spPr>
          <a:xfrm>
            <a:off x="201423" y="159449"/>
            <a:ext cx="7406216"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endParaRPr lang="en-US" sz="4267" b="1" dirty="0">
              <a:latin typeface="Arial" pitchFamily="34" charset="0"/>
              <a:cs typeface="Arial" pitchFamily="34" charset="0"/>
            </a:endParaRPr>
          </a:p>
        </p:txBody>
      </p:sp>
      <p:sp>
        <p:nvSpPr>
          <p:cNvPr id="5" name="Rounded Rectangle 4"/>
          <p:cNvSpPr/>
          <p:nvPr/>
        </p:nvSpPr>
        <p:spPr>
          <a:xfrm>
            <a:off x="201423" y="4452087"/>
            <a:ext cx="5749957" cy="82232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b. </a:t>
            </a:r>
            <a:r>
              <a:rPr lang="vi-VN" sz="4267" dirty="0">
                <a:cs typeface="Arial" pitchFamily="34" charset="0"/>
              </a:rPr>
              <a:t>Ba loại</a:t>
            </a:r>
            <a:endParaRPr lang="en-US" sz="4267" dirty="0">
              <a:latin typeface="Arial" pitchFamily="34" charset="0"/>
              <a:cs typeface="Arial" pitchFamily="34" charset="0"/>
            </a:endParaRPr>
          </a:p>
        </p:txBody>
      </p:sp>
      <p:sp>
        <p:nvSpPr>
          <p:cNvPr id="6" name="Rounded Rectangle 5"/>
          <p:cNvSpPr/>
          <p:nvPr/>
        </p:nvSpPr>
        <p:spPr>
          <a:xfrm>
            <a:off x="6411958" y="4436211"/>
            <a:ext cx="5595097" cy="831851"/>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d. </a:t>
            </a:r>
            <a:r>
              <a:rPr lang="vi-VN" sz="4267" dirty="0">
                <a:cs typeface="Arial" pitchFamily="34" charset="0"/>
              </a:rPr>
              <a:t>Năm loại</a:t>
            </a:r>
            <a:endParaRPr lang="en-US" sz="4267" dirty="0">
              <a:latin typeface="Arial" pitchFamily="34" charset="0"/>
              <a:cs typeface="Arial" pitchFamily="34" charset="0"/>
            </a:endParaRPr>
          </a:p>
        </p:txBody>
      </p:sp>
      <p:sp>
        <p:nvSpPr>
          <p:cNvPr id="7" name="Rounded Rectangle 6"/>
          <p:cNvSpPr/>
          <p:nvPr/>
        </p:nvSpPr>
        <p:spPr>
          <a:xfrm>
            <a:off x="231056" y="2791561"/>
            <a:ext cx="5749957" cy="820739"/>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 </a:t>
            </a:r>
            <a:r>
              <a:rPr lang="vi-VN" sz="4267" dirty="0">
                <a:cs typeface="Arial" pitchFamily="34" charset="0"/>
              </a:rPr>
              <a:t>Hai loại</a:t>
            </a:r>
            <a:endParaRPr lang="en-US" sz="4267" dirty="0">
              <a:latin typeface="Arial" pitchFamily="34" charset="0"/>
              <a:cs typeface="Arial" pitchFamily="34" charset="0"/>
            </a:endParaRPr>
          </a:p>
        </p:txBody>
      </p:sp>
      <p:sp>
        <p:nvSpPr>
          <p:cNvPr id="8" name="Rounded Rectangle 7"/>
          <p:cNvSpPr/>
          <p:nvPr/>
        </p:nvSpPr>
        <p:spPr>
          <a:xfrm>
            <a:off x="6411958" y="2789975"/>
            <a:ext cx="5595097" cy="82232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c. </a:t>
            </a:r>
            <a:r>
              <a:rPr lang="vi-VN" sz="4267" dirty="0">
                <a:cs typeface="Arial" pitchFamily="34" charset="0"/>
              </a:rPr>
              <a:t>Bốn loại</a:t>
            </a:r>
            <a:endParaRPr lang="en-US" sz="4267" dirty="0">
              <a:latin typeface="Arial" pitchFamily="34" charset="0"/>
              <a:cs typeface="Arial" pitchFamily="34" charset="0"/>
            </a:endParaRPr>
          </a:p>
        </p:txBody>
      </p:sp>
      <p:pic>
        <p:nvPicPr>
          <p:cNvPr id="58377"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02899" y="61914"/>
            <a:ext cx="2726267" cy="2165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56023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91669" y="1030289"/>
            <a:ext cx="8636000" cy="119697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10/ </a:t>
            </a:r>
            <a:r>
              <a:rPr lang="vi-VN" sz="4267" dirty="0">
                <a:cs typeface="Arial" pitchFamily="34" charset="0"/>
              </a:rPr>
              <a:t>Hợp đồng lao động loại có lợi nhất cho người lao động là</a:t>
            </a:r>
            <a:r>
              <a:rPr lang="en-US" sz="4267" dirty="0">
                <a:latin typeface="Arial" pitchFamily="34" charset="0"/>
                <a:cs typeface="Arial" pitchFamily="34" charset="0"/>
              </a:rPr>
              <a:t>:</a:t>
            </a:r>
          </a:p>
        </p:txBody>
      </p:sp>
      <p:sp>
        <p:nvSpPr>
          <p:cNvPr id="15" name="Rounded Rectangle 14"/>
          <p:cNvSpPr/>
          <p:nvPr/>
        </p:nvSpPr>
        <p:spPr>
          <a:xfrm>
            <a:off x="191669" y="149696"/>
            <a:ext cx="7406216"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endParaRPr lang="en-US" sz="4267" b="1" dirty="0">
              <a:latin typeface="Arial" pitchFamily="34" charset="0"/>
              <a:cs typeface="Arial" pitchFamily="34" charset="0"/>
            </a:endParaRPr>
          </a:p>
        </p:txBody>
      </p:sp>
      <p:sp>
        <p:nvSpPr>
          <p:cNvPr id="5" name="Rounded Rectangle 4"/>
          <p:cNvSpPr/>
          <p:nvPr/>
        </p:nvSpPr>
        <p:spPr>
          <a:xfrm>
            <a:off x="191669" y="2852739"/>
            <a:ext cx="5829875" cy="10922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a. </a:t>
            </a:r>
            <a:r>
              <a:rPr lang="vi-VN" sz="3733" dirty="0">
                <a:cs typeface="Arial" pitchFamily="34" charset="0"/>
              </a:rPr>
              <a:t>Hợp đồng có xác định thời hạn</a:t>
            </a:r>
            <a:endParaRPr lang="en-US" sz="3733" dirty="0">
              <a:latin typeface="Arial" pitchFamily="34" charset="0"/>
              <a:cs typeface="Arial" pitchFamily="34" charset="0"/>
            </a:endParaRPr>
          </a:p>
        </p:txBody>
      </p:sp>
      <p:sp>
        <p:nvSpPr>
          <p:cNvPr id="6" name="Rounded Rectangle 5"/>
          <p:cNvSpPr/>
          <p:nvPr/>
        </p:nvSpPr>
        <p:spPr>
          <a:xfrm>
            <a:off x="6372834" y="4300540"/>
            <a:ext cx="5672863" cy="192087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d. </a:t>
            </a:r>
            <a:r>
              <a:rPr lang="vi-VN" sz="3733" dirty="0">
                <a:cs typeface="Arial" pitchFamily="34" charset="0"/>
              </a:rPr>
              <a:t>Hợp đồng theo công việc nhất định có thời gian dưới 12 tháng.</a:t>
            </a:r>
            <a:endParaRPr lang="en-US" sz="3733" dirty="0">
              <a:latin typeface="Arial" pitchFamily="34" charset="0"/>
              <a:cs typeface="Arial" pitchFamily="34" charset="0"/>
            </a:endParaRPr>
          </a:p>
        </p:txBody>
      </p:sp>
      <p:sp>
        <p:nvSpPr>
          <p:cNvPr id="7" name="Rounded Rectangle 6"/>
          <p:cNvSpPr/>
          <p:nvPr/>
        </p:nvSpPr>
        <p:spPr>
          <a:xfrm>
            <a:off x="191669" y="4300540"/>
            <a:ext cx="5829875" cy="1920875"/>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b. </a:t>
            </a:r>
            <a:r>
              <a:rPr lang="vi-VN" sz="3733" dirty="0">
                <a:cs typeface="Arial" pitchFamily="34" charset="0"/>
              </a:rPr>
              <a:t>Hợp đồng lao động không xác định thời hạn</a:t>
            </a:r>
            <a:endParaRPr lang="en-US" sz="3733" dirty="0">
              <a:latin typeface="Arial" pitchFamily="34" charset="0"/>
              <a:cs typeface="Arial" pitchFamily="34" charset="0"/>
            </a:endParaRPr>
          </a:p>
        </p:txBody>
      </p:sp>
      <p:sp>
        <p:nvSpPr>
          <p:cNvPr id="8" name="Rounded Rectangle 7"/>
          <p:cNvSpPr/>
          <p:nvPr/>
        </p:nvSpPr>
        <p:spPr>
          <a:xfrm>
            <a:off x="6372834" y="2852739"/>
            <a:ext cx="5672863" cy="109220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c. </a:t>
            </a:r>
            <a:r>
              <a:rPr lang="vi-VN" sz="3733" dirty="0">
                <a:cs typeface="Arial" pitchFamily="34" charset="0"/>
              </a:rPr>
              <a:t>Hợp đồng theo mùa vụ</a:t>
            </a:r>
            <a:endParaRPr lang="en-US" sz="3733" dirty="0">
              <a:latin typeface="Arial" pitchFamily="34" charset="0"/>
              <a:cs typeface="Arial" pitchFamily="34" charset="0"/>
            </a:endParaRPr>
          </a:p>
        </p:txBody>
      </p:sp>
      <p:pic>
        <p:nvPicPr>
          <p:cNvPr id="59401"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7560" y="775171"/>
            <a:ext cx="2726267" cy="2165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52123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8386" y="880315"/>
            <a:ext cx="10033388" cy="9271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i="1" dirty="0">
                <a:cs typeface="Arial" pitchFamily="34" charset="0"/>
              </a:rPr>
              <a:t>4</a:t>
            </a:r>
            <a:r>
              <a:rPr lang="vi-VN" sz="4267" b="1" i="1" dirty="0">
                <a:cs typeface="Arial" pitchFamily="34" charset="0"/>
              </a:rPr>
              <a:t>.3.3.6</a:t>
            </a:r>
            <a:r>
              <a:rPr lang="vi-VN" sz="4267" b="1" i="1" dirty="0">
                <a:cs typeface="Arial" pitchFamily="34" charset="0"/>
              </a:rPr>
              <a:t>. Chấm dứt hợp đồng lao động</a:t>
            </a:r>
          </a:p>
        </p:txBody>
      </p:sp>
      <p:sp>
        <p:nvSpPr>
          <p:cNvPr id="9" name="Rounded Rectangle 8"/>
          <p:cNvSpPr/>
          <p:nvPr/>
        </p:nvSpPr>
        <p:spPr>
          <a:xfrm>
            <a:off x="188386" y="2253081"/>
            <a:ext cx="11804649" cy="370636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i="1" dirty="0">
                <a:cs typeface="Arial" pitchFamily="34" charset="0"/>
              </a:rPr>
              <a:t>Hợp đồng lao động đã giao kết có thể bị chấm dứt vì nhiều lí do khác nhau, pháp luật lao động chia ra các trường hợp chấm dứt hợp đồng lao động như sau:</a:t>
            </a:r>
          </a:p>
        </p:txBody>
      </p:sp>
    </p:spTree>
    <p:extLst>
      <p:ext uri="{BB962C8B-B14F-4D97-AF65-F5344CB8AC3E}">
        <p14:creationId xmlns:p14="http://schemas.microsoft.com/office/powerpoint/2010/main" val="25877563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5567" y="652031"/>
            <a:ext cx="11821363" cy="6445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i="1" dirty="0">
                <a:cs typeface="Arial" pitchFamily="34" charset="0"/>
              </a:rPr>
              <a:t>a. Hợp đồng lao động đương nhiên chấm dứt</a:t>
            </a:r>
          </a:p>
        </p:txBody>
      </p:sp>
      <p:sp>
        <p:nvSpPr>
          <p:cNvPr id="8" name="Rounded Rectangle 7"/>
          <p:cNvSpPr/>
          <p:nvPr/>
        </p:nvSpPr>
        <p:spPr>
          <a:xfrm>
            <a:off x="1684867" y="1449820"/>
            <a:ext cx="8932333" cy="5810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Theo (</a:t>
            </a:r>
            <a:r>
              <a:rPr lang="vi-VN" sz="4267" dirty="0">
                <a:latin typeface="Arial" pitchFamily="34" charset="0"/>
                <a:cs typeface="Arial" pitchFamily="34" charset="0"/>
              </a:rPr>
              <a:t>Điều 3</a:t>
            </a:r>
            <a:r>
              <a:rPr lang="en-US" sz="4267" dirty="0">
                <a:latin typeface="Arial" pitchFamily="34" charset="0"/>
                <a:cs typeface="Arial" pitchFamily="34" charset="0"/>
              </a:rPr>
              <a:t>4</a:t>
            </a:r>
            <a:r>
              <a:rPr lang="vi-VN" sz="4267" dirty="0">
                <a:latin typeface="Arial" pitchFamily="34" charset="0"/>
                <a:cs typeface="Arial" pitchFamily="34" charset="0"/>
              </a:rPr>
              <a:t>/BLLĐ/201</a:t>
            </a:r>
            <a:r>
              <a:rPr lang="en-US" sz="4267" dirty="0">
                <a:latin typeface="Arial" pitchFamily="34" charset="0"/>
                <a:cs typeface="Arial" pitchFamily="34" charset="0"/>
              </a:rPr>
              <a:t>9</a:t>
            </a:r>
            <a:r>
              <a:rPr lang="vi-VN" sz="4267" dirty="0">
                <a:cs typeface="Arial" pitchFamily="34" charset="0"/>
              </a:rPr>
              <a:t>)</a:t>
            </a:r>
          </a:p>
        </p:txBody>
      </p:sp>
      <p:graphicFrame>
        <p:nvGraphicFramePr>
          <p:cNvPr id="5" name="Diagram 4"/>
          <p:cNvGraphicFramePr/>
          <p:nvPr>
            <p:extLst/>
          </p:nvPr>
        </p:nvGraphicFramePr>
        <p:xfrm>
          <a:off x="4234" y="1770466"/>
          <a:ext cx="12187767" cy="4833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88666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in)">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Graphic spid="5" grpId="0">
        <p:bldAsOne/>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5320" y="977850"/>
            <a:ext cx="11519001" cy="773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i="1" dirty="0">
                <a:cs typeface="Arial" pitchFamily="34" charset="0"/>
              </a:rPr>
              <a:t>b. Hợp đồng lao động đơn phương chấm dứt</a:t>
            </a:r>
          </a:p>
        </p:txBody>
      </p:sp>
      <p:sp>
        <p:nvSpPr>
          <p:cNvPr id="9" name="Rounded Rectangle 8"/>
          <p:cNvSpPr/>
          <p:nvPr/>
        </p:nvSpPr>
        <p:spPr>
          <a:xfrm>
            <a:off x="185319" y="2418894"/>
            <a:ext cx="11831116" cy="3325977"/>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i="1" dirty="0">
                <a:cs typeface="Arial" pitchFamily="34" charset="0"/>
              </a:rPr>
              <a:t>	Pháp luật lao động cho phép mỗi bên có quyền đơn phương chấp dứt hợp đồng lao động trong một số trường hợp</a:t>
            </a:r>
          </a:p>
        </p:txBody>
      </p:sp>
    </p:spTree>
    <p:extLst>
      <p:ext uri="{BB962C8B-B14F-4D97-AF65-F5344CB8AC3E}">
        <p14:creationId xmlns:p14="http://schemas.microsoft.com/office/powerpoint/2010/main" val="4024542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63348" y="985114"/>
            <a:ext cx="11616539" cy="2906573"/>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i="1" dirty="0">
                <a:cs typeface="Arial" pitchFamily="34" charset="0"/>
              </a:rPr>
              <a:t>* Người lao động được quyền đơn phương chấm dứt </a:t>
            </a:r>
            <a:r>
              <a:rPr lang="en-US" sz="4267" b="1" i="1" dirty="0">
                <a:latin typeface="Arial" pitchFamily="34" charset="0"/>
                <a:cs typeface="Arial" pitchFamily="34" charset="0"/>
              </a:rPr>
              <a:t>HĐLĐ </a:t>
            </a:r>
            <a:r>
              <a:rPr lang="vi-VN" sz="4267" b="1" i="1" dirty="0">
                <a:cs typeface="Arial" pitchFamily="34" charset="0"/>
              </a:rPr>
              <a:t>trong các trường hợp sau</a:t>
            </a:r>
            <a:endParaRPr lang="en-US" sz="4267" dirty="0">
              <a:latin typeface="Arial" pitchFamily="34" charset="0"/>
              <a:cs typeface="Arial" pitchFamily="34" charset="0"/>
            </a:endParaRPr>
          </a:p>
        </p:txBody>
      </p:sp>
      <p:sp>
        <p:nvSpPr>
          <p:cNvPr id="9" name="Rounded Rectangle 8"/>
          <p:cNvSpPr/>
          <p:nvPr/>
        </p:nvSpPr>
        <p:spPr>
          <a:xfrm>
            <a:off x="5862204" y="5267224"/>
            <a:ext cx="6017683" cy="90328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i="1" dirty="0">
                <a:cs typeface="Arial" pitchFamily="34" charset="0"/>
              </a:rPr>
              <a:t>(Điều </a:t>
            </a:r>
            <a:r>
              <a:rPr lang="vi-VN" sz="4267" b="1" i="1" dirty="0">
                <a:latin typeface="Arial" pitchFamily="34" charset="0"/>
                <a:cs typeface="Arial" pitchFamily="34" charset="0"/>
              </a:rPr>
              <a:t>3</a:t>
            </a:r>
            <a:r>
              <a:rPr lang="en-US" sz="4267" b="1" i="1" dirty="0">
                <a:latin typeface="Arial" pitchFamily="34" charset="0"/>
                <a:cs typeface="Arial" pitchFamily="34" charset="0"/>
              </a:rPr>
              <a:t>5</a:t>
            </a:r>
            <a:r>
              <a:rPr lang="vi-VN" sz="4267" b="1" i="1" dirty="0">
                <a:cs typeface="Arial" pitchFamily="34" charset="0"/>
              </a:rPr>
              <a:t>/BLLĐ/201</a:t>
            </a:r>
            <a:r>
              <a:rPr lang="en-US" sz="4267" b="1" i="1" dirty="0">
                <a:latin typeface="Arial" pitchFamily="34" charset="0"/>
                <a:cs typeface="Arial" pitchFamily="34" charset="0"/>
              </a:rPr>
              <a:t>9</a:t>
            </a:r>
            <a:r>
              <a:rPr lang="vi-VN" sz="4267" b="1" i="1" dirty="0">
                <a:cs typeface="Arial" pitchFamily="34" charset="0"/>
              </a:rPr>
              <a:t>)</a:t>
            </a:r>
            <a:endParaRPr lang="en-US" sz="4267" dirty="0">
              <a:latin typeface="Arial" pitchFamily="34" charset="0"/>
              <a:cs typeface="Arial" pitchFamily="34" charset="0"/>
            </a:endParaRPr>
          </a:p>
        </p:txBody>
      </p:sp>
    </p:spTree>
    <p:extLst>
      <p:ext uri="{BB962C8B-B14F-4D97-AF65-F5344CB8AC3E}">
        <p14:creationId xmlns:p14="http://schemas.microsoft.com/office/powerpoint/2010/main" val="19991310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09061" y="158546"/>
            <a:ext cx="4296833" cy="84455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Trường hợp 1: </a:t>
            </a:r>
          </a:p>
        </p:txBody>
      </p:sp>
      <p:sp>
        <p:nvSpPr>
          <p:cNvPr id="9" name="Rounded Rectangle 8"/>
          <p:cNvSpPr/>
          <p:nvPr/>
        </p:nvSpPr>
        <p:spPr>
          <a:xfrm>
            <a:off x="182034" y="1423231"/>
            <a:ext cx="11785633" cy="256599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 Người lao động có quyền đơn phương chấm dứt hợp đồng lao động nhưng phải báo trước cho người sử dụng lao động như sau:</a:t>
            </a:r>
          </a:p>
        </p:txBody>
      </p:sp>
      <p:sp>
        <p:nvSpPr>
          <p:cNvPr id="7" name="Rounded Rectangle 6"/>
          <p:cNvSpPr/>
          <p:nvPr/>
        </p:nvSpPr>
        <p:spPr>
          <a:xfrm>
            <a:off x="2027769" y="4094956"/>
            <a:ext cx="5321300" cy="820739"/>
          </a:xfrm>
          <a:prstGeom prst="roundRect">
            <a:avLst/>
          </a:prstGeom>
          <a:solidFill>
            <a:srgbClr val="FFC000"/>
          </a:solidFill>
          <a:ln/>
        </p:spPr>
        <p:style>
          <a:lnRef idx="0">
            <a:schemeClr val="accent3"/>
          </a:lnRef>
          <a:fillRef idx="3">
            <a:schemeClr val="accent3"/>
          </a:fillRef>
          <a:effectRef idx="3">
            <a:schemeClr val="accent3"/>
          </a:effectRef>
          <a:fontRef idx="minor">
            <a:schemeClr val="lt1"/>
          </a:fontRef>
        </p:style>
        <p:txBody>
          <a:bodyPr anchor="ctr"/>
          <a:lstStyle/>
          <a:p>
            <a:pPr>
              <a:defRPr/>
            </a:pPr>
            <a:r>
              <a:rPr lang="vi-VN" sz="4267" dirty="0">
                <a:solidFill>
                  <a:schemeClr val="tx1"/>
                </a:solidFill>
                <a:cs typeface="Arial" pitchFamily="34" charset="0"/>
              </a:rPr>
              <a:t>a) Ít nhất </a:t>
            </a:r>
            <a:r>
              <a:rPr lang="vi-VN" sz="4267" b="1" dirty="0">
                <a:solidFill>
                  <a:srgbClr val="FF0000"/>
                </a:solidFill>
                <a:cs typeface="Arial" pitchFamily="34" charset="0"/>
              </a:rPr>
              <a:t>45</a:t>
            </a:r>
            <a:r>
              <a:rPr lang="en-US" sz="4267" b="1" dirty="0">
                <a:solidFill>
                  <a:srgbClr val="FF0000"/>
                </a:solidFill>
                <a:cs typeface="Arial" pitchFamily="34" charset="0"/>
              </a:rPr>
              <a:t> </a:t>
            </a:r>
            <a:r>
              <a:rPr lang="en-US" sz="4267" b="1" dirty="0" err="1">
                <a:solidFill>
                  <a:srgbClr val="FF0000"/>
                </a:solidFill>
                <a:latin typeface="Arial" pitchFamily="34" charset="0"/>
                <a:cs typeface="Arial" pitchFamily="34" charset="0"/>
              </a:rPr>
              <a:t>ngày</a:t>
            </a:r>
            <a:r>
              <a:rPr lang="en-US" sz="4267" b="1" dirty="0">
                <a:solidFill>
                  <a:srgbClr val="FF0000"/>
                </a:solidFill>
                <a:cs typeface="Arial" pitchFamily="34" charset="0"/>
              </a:rPr>
              <a:t> </a:t>
            </a:r>
            <a:endParaRPr lang="vi-VN" sz="4267" b="1" dirty="0">
              <a:solidFill>
                <a:srgbClr val="FF0000"/>
              </a:solidFill>
              <a:cs typeface="Arial" pitchFamily="34" charset="0"/>
            </a:endParaRPr>
          </a:p>
        </p:txBody>
      </p:sp>
      <p:sp>
        <p:nvSpPr>
          <p:cNvPr id="5" name="Notched Right Arrow 4"/>
          <p:cNvSpPr/>
          <p:nvPr/>
        </p:nvSpPr>
        <p:spPr>
          <a:xfrm>
            <a:off x="435628" y="4242700"/>
            <a:ext cx="1437217" cy="454025"/>
          </a:xfrm>
          <a:prstGeom prst="notchedRightArrow">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2400"/>
          </a:p>
        </p:txBody>
      </p:sp>
      <p:sp>
        <p:nvSpPr>
          <p:cNvPr id="8" name="Rounded Rectangle 7"/>
          <p:cNvSpPr/>
          <p:nvPr/>
        </p:nvSpPr>
        <p:spPr>
          <a:xfrm>
            <a:off x="4464085" y="5004386"/>
            <a:ext cx="7503583" cy="1236663"/>
          </a:xfrm>
          <a:prstGeom prst="roundRect">
            <a:avLst/>
          </a:prstGeom>
          <a:solidFill>
            <a:srgbClr val="FFC000"/>
          </a:solidFill>
          <a:ln/>
        </p:spPr>
        <p:style>
          <a:lnRef idx="0">
            <a:schemeClr val="accent3"/>
          </a:lnRef>
          <a:fillRef idx="3">
            <a:schemeClr val="accent3"/>
          </a:fillRef>
          <a:effectRef idx="3">
            <a:schemeClr val="accent3"/>
          </a:effectRef>
          <a:fontRef idx="minor">
            <a:schemeClr val="lt1"/>
          </a:fontRef>
        </p:style>
        <p:txBody>
          <a:bodyPr anchor="ctr"/>
          <a:lstStyle/>
          <a:p>
            <a:pPr>
              <a:defRPr/>
            </a:pPr>
            <a:r>
              <a:rPr lang="vi-VN" sz="4267" dirty="0">
                <a:solidFill>
                  <a:schemeClr val="tx1"/>
                </a:solidFill>
                <a:cs typeface="Arial" pitchFamily="34" charset="0"/>
              </a:rPr>
              <a:t>làm việc theo </a:t>
            </a:r>
            <a:r>
              <a:rPr lang="en-US" sz="4267" dirty="0">
                <a:solidFill>
                  <a:schemeClr val="tx1"/>
                </a:solidFill>
                <a:latin typeface="Arial" pitchFamily="34" charset="0"/>
                <a:cs typeface="Arial" pitchFamily="34" charset="0"/>
              </a:rPr>
              <a:t>HĐLĐ </a:t>
            </a:r>
            <a:r>
              <a:rPr lang="vi-VN" sz="4267" b="1" dirty="0">
                <a:solidFill>
                  <a:schemeClr val="tx1"/>
                </a:solidFill>
                <a:cs typeface="Arial" pitchFamily="34" charset="0"/>
              </a:rPr>
              <a:t>không xác định thời hạn</a:t>
            </a:r>
            <a:r>
              <a:rPr lang="en-US" sz="4267" b="1" dirty="0">
                <a:solidFill>
                  <a:schemeClr val="tx1"/>
                </a:solidFill>
                <a:latin typeface="Arial" pitchFamily="34" charset="0"/>
                <a:cs typeface="Arial" pitchFamily="34" charset="0"/>
              </a:rPr>
              <a:t> (</a:t>
            </a:r>
            <a:r>
              <a:rPr lang="en-US" sz="4267" b="1" dirty="0" err="1">
                <a:solidFill>
                  <a:srgbClr val="FF0000"/>
                </a:solidFill>
                <a:latin typeface="Arial" pitchFamily="34" charset="0"/>
                <a:cs typeface="Arial" pitchFamily="34" charset="0"/>
              </a:rPr>
              <a:t>loại</a:t>
            </a:r>
            <a:r>
              <a:rPr lang="en-US" sz="4267" b="1" dirty="0">
                <a:solidFill>
                  <a:schemeClr val="tx1"/>
                </a:solidFill>
                <a:latin typeface="Arial" pitchFamily="34" charset="0"/>
                <a:cs typeface="Arial" pitchFamily="34" charset="0"/>
              </a:rPr>
              <a:t> 1)</a:t>
            </a:r>
            <a:r>
              <a:rPr lang="vi-VN" sz="4267" dirty="0">
                <a:cs typeface="Arial" pitchFamily="34" charset="0"/>
              </a:rPr>
              <a:t>; </a:t>
            </a:r>
          </a:p>
        </p:txBody>
      </p:sp>
    </p:spTree>
    <p:extLst>
      <p:ext uri="{BB962C8B-B14F-4D97-AF65-F5344CB8AC3E}">
        <p14:creationId xmlns:p14="http://schemas.microsoft.com/office/powerpoint/2010/main" val="4919784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heel(1)">
                                      <p:cBhvr>
                                        <p:cTn id="21" dur="2000"/>
                                        <p:tgtEl>
                                          <p:spTgt spid="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5" grpId="0" animBg="1"/>
      <p:bldP spid="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10262" y="157378"/>
            <a:ext cx="5630333" cy="928687"/>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b) Ít nhất </a:t>
            </a:r>
            <a:r>
              <a:rPr lang="vi-VN" sz="4267" b="1" dirty="0">
                <a:solidFill>
                  <a:srgbClr val="FF0000"/>
                </a:solidFill>
                <a:cs typeface="Arial" pitchFamily="34" charset="0"/>
              </a:rPr>
              <a:t>30 ngày</a:t>
            </a:r>
          </a:p>
        </p:txBody>
      </p:sp>
      <p:sp>
        <p:nvSpPr>
          <p:cNvPr id="7" name="Rounded Rectangle 6"/>
          <p:cNvSpPr/>
          <p:nvPr/>
        </p:nvSpPr>
        <p:spPr>
          <a:xfrm>
            <a:off x="3443023" y="1199694"/>
            <a:ext cx="8578936" cy="2106777"/>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làm việc theo hợp đồng lao động xác định thời hạn có thời hạn </a:t>
            </a:r>
            <a:r>
              <a:rPr lang="vi-VN" sz="4267" b="1" dirty="0">
                <a:solidFill>
                  <a:srgbClr val="FF0000"/>
                </a:solidFill>
                <a:cs typeface="Arial" pitchFamily="34" charset="0"/>
              </a:rPr>
              <a:t>từ 12 tháng đến 36 tháng</a:t>
            </a:r>
          </a:p>
        </p:txBody>
      </p:sp>
      <p:sp>
        <p:nvSpPr>
          <p:cNvPr id="9" name="Rounded Rectangle 8"/>
          <p:cNvSpPr/>
          <p:nvPr/>
        </p:nvSpPr>
        <p:spPr>
          <a:xfrm>
            <a:off x="212073" y="3416998"/>
            <a:ext cx="7248584" cy="927100"/>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 Ít nhất </a:t>
            </a:r>
            <a:r>
              <a:rPr lang="vi-VN" sz="4267" b="1" dirty="0">
                <a:solidFill>
                  <a:srgbClr val="FF0000"/>
                </a:solidFill>
                <a:cs typeface="Arial" pitchFamily="34" charset="0"/>
              </a:rPr>
              <a:t>03 ngày làm việc</a:t>
            </a:r>
          </a:p>
        </p:txBody>
      </p:sp>
      <p:sp>
        <p:nvSpPr>
          <p:cNvPr id="11" name="Rounded Rectangle 10"/>
          <p:cNvSpPr/>
          <p:nvPr/>
        </p:nvSpPr>
        <p:spPr>
          <a:xfrm>
            <a:off x="3443024" y="4486657"/>
            <a:ext cx="8578936" cy="1794663"/>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làm việc theo hợp đồng lao động xác định thời hạn có thời hạn </a:t>
            </a:r>
            <a:r>
              <a:rPr lang="vi-VN" sz="4267" b="1" dirty="0">
                <a:solidFill>
                  <a:srgbClr val="FF0000"/>
                </a:solidFill>
                <a:cs typeface="Arial" pitchFamily="34" charset="0"/>
              </a:rPr>
              <a:t>dưới 12 tháng</a:t>
            </a:r>
          </a:p>
        </p:txBody>
      </p:sp>
    </p:spTree>
    <p:extLst>
      <p:ext uri="{BB962C8B-B14F-4D97-AF65-F5344CB8AC3E}">
        <p14:creationId xmlns:p14="http://schemas.microsoft.com/office/powerpoint/2010/main" val="24880592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11"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nvPr>
        </p:nvGraphicFramePr>
        <p:xfrm>
          <a:off x="146304" y="1416934"/>
          <a:ext cx="12045696" cy="43143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1445330"/>
      </p:ext>
    </p:extLst>
  </p:cSld>
  <p:clrMapOvr>
    <a:masterClrMapping/>
  </p:clrMapOvr>
  <p:transition spd="slow">
    <p:wip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7801" y="178055"/>
            <a:ext cx="4296833" cy="81121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Trường hợp </a:t>
            </a:r>
            <a:r>
              <a:rPr lang="en-US" sz="4267" b="1" dirty="0">
                <a:latin typeface="Arial" pitchFamily="34" charset="0"/>
                <a:cs typeface="Arial" pitchFamily="34" charset="0"/>
              </a:rPr>
              <a:t>2</a:t>
            </a:r>
            <a:r>
              <a:rPr lang="vi-VN" sz="4267" b="1" dirty="0">
                <a:cs typeface="Arial" pitchFamily="34" charset="0"/>
              </a:rPr>
              <a:t>: </a:t>
            </a:r>
          </a:p>
        </p:txBody>
      </p:sp>
      <p:sp>
        <p:nvSpPr>
          <p:cNvPr id="7" name="Rounded Rectangle 6"/>
          <p:cNvSpPr/>
          <p:nvPr/>
        </p:nvSpPr>
        <p:spPr>
          <a:xfrm>
            <a:off x="177800" y="1424026"/>
            <a:ext cx="11836400" cy="420207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dirty="0">
                <a:cs typeface="Arial" pitchFamily="34" charset="0"/>
              </a:rPr>
              <a:t>Người lao động có quyền đơn phương chấm dứt hợp đồng lao động không cần báo trước trong trường hợp sau đây</a:t>
            </a:r>
          </a:p>
        </p:txBody>
      </p:sp>
    </p:spTree>
    <p:extLst>
      <p:ext uri="{BB962C8B-B14F-4D97-AF65-F5344CB8AC3E}">
        <p14:creationId xmlns:p14="http://schemas.microsoft.com/office/powerpoint/2010/main" val="16381470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231886" y="836091"/>
            <a:ext cx="11782348" cy="2660651"/>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4267" dirty="0">
                <a:cs typeface="Arial" pitchFamily="34" charset="0"/>
              </a:rPr>
              <a:t>a) Không được bố trí theo đúng công việc, địa điểm làm việc hoặc không được bảo đảm điều kiện làm việc theo thỏa thuận, trừ trường hợp quy định tại Điều 29 của Bộ luật Lao động;</a:t>
            </a:r>
          </a:p>
        </p:txBody>
      </p:sp>
      <p:sp>
        <p:nvSpPr>
          <p:cNvPr id="6" name="Rounded Rectangle 5"/>
          <p:cNvSpPr/>
          <p:nvPr/>
        </p:nvSpPr>
        <p:spPr>
          <a:xfrm>
            <a:off x="278453" y="4077768"/>
            <a:ext cx="11782348" cy="21447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b) Không được trả đủ lương hoặc trả lương không đúng thời hạn, trừ trường hợp quy định tại khoản 4 Điều 97 của Bộ luật Lao động;</a:t>
            </a:r>
          </a:p>
        </p:txBody>
      </p:sp>
    </p:spTree>
    <p:extLst>
      <p:ext uri="{BB962C8B-B14F-4D97-AF65-F5344CB8AC3E}">
        <p14:creationId xmlns:p14="http://schemas.microsoft.com/office/powerpoint/2010/main" val="27813112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65810" y="721767"/>
            <a:ext cx="11831119" cy="2533015"/>
          </a:xfrm>
          <a:prstGeom prst="roundRect">
            <a:avLst/>
          </a:prstGeom>
          <a:ln/>
        </p:spPr>
        <p:style>
          <a:lnRef idx="3">
            <a:schemeClr val="lt1"/>
          </a:lnRef>
          <a:fillRef idx="1">
            <a:schemeClr val="accent3"/>
          </a:fillRef>
          <a:effectRef idx="1">
            <a:schemeClr val="accent3"/>
          </a:effectRef>
          <a:fontRef idx="minor">
            <a:schemeClr val="lt1"/>
          </a:fontRef>
        </p:style>
        <p:txBody>
          <a:bodyPr anchor="ctr"/>
          <a:lstStyle/>
          <a:p>
            <a:pPr>
              <a:defRPr/>
            </a:pPr>
            <a:r>
              <a:rPr lang="vi-VN" sz="3733" dirty="0">
                <a:solidFill>
                  <a:schemeClr val="tx1"/>
                </a:solidFill>
                <a:cs typeface="Arial" pitchFamily="34" charset="0"/>
              </a:rPr>
              <a:t>c) Bị người sử dụng lao động ngược đãi, đánh đập hoặc có lời nói, hành vi nhục mạ, hành vi làm ảnh hưởng đến sức khỏe, nhân phẩm, danh dự; bị cưỡng bức lao động;</a:t>
            </a:r>
          </a:p>
        </p:txBody>
      </p:sp>
      <p:sp>
        <p:nvSpPr>
          <p:cNvPr id="6" name="Rounded Rectangle 5"/>
          <p:cNvSpPr/>
          <p:nvPr/>
        </p:nvSpPr>
        <p:spPr>
          <a:xfrm>
            <a:off x="212377" y="3462365"/>
            <a:ext cx="11831119" cy="1038607"/>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733" dirty="0">
                <a:cs typeface="Arial" pitchFamily="34" charset="0"/>
              </a:rPr>
              <a:t>d) Bị quấy rối tình dục tại nơi làm việc;</a:t>
            </a:r>
          </a:p>
        </p:txBody>
      </p:sp>
      <p:sp>
        <p:nvSpPr>
          <p:cNvPr id="8" name="Rounded Rectangle 7"/>
          <p:cNvSpPr/>
          <p:nvPr/>
        </p:nvSpPr>
        <p:spPr>
          <a:xfrm>
            <a:off x="142527" y="4698533"/>
            <a:ext cx="11831120" cy="1604011"/>
          </a:xfrm>
          <a:prstGeom prst="roundRect">
            <a:avLst/>
          </a:prstGeom>
          <a:solidFill>
            <a:schemeClr val="accent4"/>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3733" dirty="0">
                <a:solidFill>
                  <a:schemeClr val="tx1"/>
                </a:solidFill>
                <a:cs typeface="Arial" pitchFamily="34" charset="0"/>
              </a:rPr>
              <a:t>đ) Lao động nữ mang thai phải nghỉ việc theo quy định tại khoản 1 Điều 138 của Bộ luật Lao động;</a:t>
            </a:r>
          </a:p>
        </p:txBody>
      </p:sp>
    </p:spTree>
    <p:extLst>
      <p:ext uri="{BB962C8B-B14F-4D97-AF65-F5344CB8AC3E}">
        <p14:creationId xmlns:p14="http://schemas.microsoft.com/office/powerpoint/2010/main" val="13634913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animBg="1"/>
      <p:bldP spid="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56057" y="809551"/>
            <a:ext cx="11879887" cy="1433779"/>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e) Đủ tuổi nghỉ hưu theo quy định tại Điều 169 của Bộ luật này, trừ trường hợp các bên có thỏa thuận khác;</a:t>
            </a:r>
          </a:p>
        </p:txBody>
      </p:sp>
      <p:sp>
        <p:nvSpPr>
          <p:cNvPr id="10" name="Notched Right Arrow 9"/>
          <p:cNvSpPr/>
          <p:nvPr/>
        </p:nvSpPr>
        <p:spPr>
          <a:xfrm>
            <a:off x="0" y="2087271"/>
            <a:ext cx="12192000" cy="5045368"/>
          </a:xfrm>
          <a:prstGeom prst="notchedRightArrow">
            <a:avLst/>
          </a:prstGeom>
          <a:ln w="57150"/>
        </p:spPr>
        <p:style>
          <a:lnRef idx="1">
            <a:schemeClr val="accent5"/>
          </a:lnRef>
          <a:fillRef idx="2">
            <a:schemeClr val="accent5"/>
          </a:fillRef>
          <a:effectRef idx="1">
            <a:schemeClr val="accent5"/>
          </a:effectRef>
          <a:fontRef idx="minor">
            <a:schemeClr val="dk1"/>
          </a:fontRef>
        </p:style>
        <p:txBody>
          <a:bodyPr anchor="ctr"/>
          <a:lstStyle/>
          <a:p>
            <a:pPr algn="ctr">
              <a:defRPr/>
            </a:pPr>
            <a:r>
              <a:rPr lang="vi-VN" sz="3733" dirty="0">
                <a:cs typeface="Arial" pitchFamily="34" charset="0"/>
              </a:rPr>
              <a:t>g) Người sử dụng lao động cung cấp thông tin không trung thực theo quy định tại khoản 1 Điều 16 của Bộ luật Lao động làm ảnh hưởng đến việc thực hiện hợp đồng </a:t>
            </a:r>
            <a:r>
              <a:rPr lang="en-US" sz="3733" dirty="0">
                <a:cs typeface="Arial" pitchFamily="34" charset="0"/>
              </a:rPr>
              <a:t>LĐ</a:t>
            </a:r>
            <a:r>
              <a:rPr lang="vi-VN" sz="3733" dirty="0">
                <a:cs typeface="Arial" pitchFamily="34" charset="0"/>
              </a:rPr>
              <a:t>.</a:t>
            </a:r>
            <a:endParaRPr lang="vi-VN" sz="3733" dirty="0">
              <a:cs typeface="Arial" pitchFamily="34" charset="0"/>
            </a:endParaRPr>
          </a:p>
        </p:txBody>
      </p:sp>
    </p:spTree>
    <p:extLst>
      <p:ext uri="{BB962C8B-B14F-4D97-AF65-F5344CB8AC3E}">
        <p14:creationId xmlns:p14="http://schemas.microsoft.com/office/powerpoint/2010/main" val="10148735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heel(1)">
                                      <p:cBhvr>
                                        <p:cTn id="1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57344" y="758280"/>
            <a:ext cx="11850624" cy="1124165"/>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dirty="0">
                <a:cs typeface="Arial" pitchFamily="34" charset="0"/>
              </a:rPr>
              <a:t>Khi đơn phương chấm dứt </a:t>
            </a:r>
            <a:r>
              <a:rPr lang="en-US" sz="3733" b="1" dirty="0">
                <a:latin typeface="Arial" pitchFamily="34" charset="0"/>
                <a:cs typeface="Arial" pitchFamily="34" charset="0"/>
              </a:rPr>
              <a:t>HĐLĐ </a:t>
            </a:r>
            <a:r>
              <a:rPr lang="vi-VN" sz="3733" b="1" dirty="0">
                <a:cs typeface="Arial" pitchFamily="34" charset="0"/>
              </a:rPr>
              <a:t>người lao động phải báo cho </a:t>
            </a:r>
            <a:r>
              <a:rPr lang="en-US" sz="3733" b="1" dirty="0">
                <a:latin typeface="Arial" pitchFamily="34" charset="0"/>
                <a:cs typeface="Arial" pitchFamily="34" charset="0"/>
              </a:rPr>
              <a:t>NSD LĐ </a:t>
            </a:r>
            <a:r>
              <a:rPr lang="vi-VN" sz="3733" b="1" dirty="0">
                <a:cs typeface="Arial" pitchFamily="34" charset="0"/>
              </a:rPr>
              <a:t>biết trước: </a:t>
            </a:r>
          </a:p>
        </p:txBody>
      </p:sp>
      <p:sp>
        <p:nvSpPr>
          <p:cNvPr id="9" name="Rounded Rectangle 8"/>
          <p:cNvSpPr/>
          <p:nvPr/>
        </p:nvSpPr>
        <p:spPr>
          <a:xfrm>
            <a:off x="157344" y="2261641"/>
            <a:ext cx="11850624" cy="99853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a. Ít nhất </a:t>
            </a:r>
            <a:r>
              <a:rPr lang="vi-VN" sz="3733" dirty="0">
                <a:solidFill>
                  <a:srgbClr val="FF0000"/>
                </a:solidFill>
                <a:cs typeface="Arial" pitchFamily="34" charset="0"/>
              </a:rPr>
              <a:t>45 ngày </a:t>
            </a:r>
            <a:r>
              <a:rPr lang="vi-VN" sz="3733" dirty="0">
                <a:cs typeface="Arial" pitchFamily="34" charset="0"/>
              </a:rPr>
              <a:t>đối với </a:t>
            </a:r>
            <a:r>
              <a:rPr lang="en-US" sz="3733" dirty="0">
                <a:latin typeface="Arial" pitchFamily="34" charset="0"/>
                <a:cs typeface="Arial" pitchFamily="34" charset="0"/>
              </a:rPr>
              <a:t>HĐLĐ</a:t>
            </a:r>
            <a:r>
              <a:rPr lang="vi-VN" sz="3733" dirty="0">
                <a:cs typeface="Arial" pitchFamily="34" charset="0"/>
              </a:rPr>
              <a:t> không xác định thời hạn; </a:t>
            </a:r>
          </a:p>
        </p:txBody>
      </p:sp>
      <p:sp>
        <p:nvSpPr>
          <p:cNvPr id="7" name="Rounded Rectangle 6"/>
          <p:cNvSpPr/>
          <p:nvPr/>
        </p:nvSpPr>
        <p:spPr>
          <a:xfrm>
            <a:off x="157344" y="3437981"/>
            <a:ext cx="11850624" cy="1038225"/>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b. Ít nhất </a:t>
            </a:r>
            <a:r>
              <a:rPr lang="vi-VN" sz="3733" dirty="0">
                <a:solidFill>
                  <a:srgbClr val="FF0000"/>
                </a:solidFill>
                <a:cs typeface="Arial" pitchFamily="34" charset="0"/>
              </a:rPr>
              <a:t>30 ngày </a:t>
            </a:r>
            <a:r>
              <a:rPr lang="vi-VN" sz="3733" dirty="0">
                <a:cs typeface="Arial" pitchFamily="34" charset="0"/>
              </a:rPr>
              <a:t>đối với </a:t>
            </a:r>
            <a:r>
              <a:rPr lang="en-US" sz="3733" dirty="0">
                <a:latin typeface="Arial" pitchFamily="34" charset="0"/>
                <a:cs typeface="Arial" pitchFamily="34" charset="0"/>
              </a:rPr>
              <a:t>HĐLĐ </a:t>
            </a:r>
            <a:r>
              <a:rPr lang="vi-VN" sz="3733" dirty="0">
                <a:cs typeface="Arial" pitchFamily="34" charset="0"/>
              </a:rPr>
              <a:t>xác định </a:t>
            </a:r>
            <a:r>
              <a:rPr lang="en-US" sz="3733" dirty="0">
                <a:latin typeface="Arial" pitchFamily="34" charset="0"/>
                <a:cs typeface="Arial" pitchFamily="34" charset="0"/>
              </a:rPr>
              <a:t>TH (</a:t>
            </a:r>
            <a:r>
              <a:rPr lang="en-US" sz="3733" dirty="0" err="1">
                <a:latin typeface="Arial" pitchFamily="34" charset="0"/>
                <a:cs typeface="Arial" pitchFamily="34" charset="0"/>
              </a:rPr>
              <a:t>có</a:t>
            </a:r>
            <a:r>
              <a:rPr lang="en-US" sz="3733" dirty="0">
                <a:latin typeface="Arial" pitchFamily="34" charset="0"/>
                <a:cs typeface="Arial" pitchFamily="34" charset="0"/>
              </a:rPr>
              <a:t> </a:t>
            </a:r>
            <a:r>
              <a:rPr lang="en-US" sz="3733" dirty="0" err="1">
                <a:latin typeface="Arial" pitchFamily="34" charset="0"/>
                <a:cs typeface="Arial" pitchFamily="34" charset="0"/>
              </a:rPr>
              <a:t>thời</a:t>
            </a:r>
            <a:r>
              <a:rPr lang="en-US" sz="3733" dirty="0">
                <a:latin typeface="Arial" pitchFamily="34" charset="0"/>
                <a:cs typeface="Arial" pitchFamily="34" charset="0"/>
              </a:rPr>
              <a:t> </a:t>
            </a:r>
            <a:r>
              <a:rPr lang="en-US" sz="3733" dirty="0" err="1">
                <a:latin typeface="Arial" pitchFamily="34" charset="0"/>
                <a:cs typeface="Arial" pitchFamily="34" charset="0"/>
              </a:rPr>
              <a:t>gian</a:t>
            </a:r>
            <a:r>
              <a:rPr lang="en-US" sz="3733" dirty="0">
                <a:latin typeface="Arial" pitchFamily="34" charset="0"/>
                <a:cs typeface="Arial" pitchFamily="34" charset="0"/>
              </a:rPr>
              <a:t> </a:t>
            </a:r>
            <a:r>
              <a:rPr lang="en-US" sz="3733" dirty="0" err="1">
                <a:latin typeface="Arial" pitchFamily="34" charset="0"/>
                <a:cs typeface="Arial" pitchFamily="34" charset="0"/>
              </a:rPr>
              <a:t>từ</a:t>
            </a:r>
            <a:r>
              <a:rPr lang="en-US" sz="3733" dirty="0">
                <a:latin typeface="Arial" pitchFamily="34" charset="0"/>
                <a:cs typeface="Arial" pitchFamily="34" charset="0"/>
              </a:rPr>
              <a:t> 12 </a:t>
            </a:r>
            <a:r>
              <a:rPr lang="en-US" sz="3733" dirty="0" err="1">
                <a:latin typeface="Arial" pitchFamily="34" charset="0"/>
                <a:cs typeface="Arial" pitchFamily="34" charset="0"/>
              </a:rPr>
              <a:t>tháng</a:t>
            </a:r>
            <a:r>
              <a:rPr lang="en-US" sz="3733" dirty="0">
                <a:latin typeface="Arial" pitchFamily="34" charset="0"/>
                <a:cs typeface="Arial" pitchFamily="34" charset="0"/>
              </a:rPr>
              <a:t> </a:t>
            </a:r>
            <a:r>
              <a:rPr lang="en-US" sz="3733" dirty="0" err="1">
                <a:latin typeface="Arial" pitchFamily="34" charset="0"/>
                <a:cs typeface="Arial" pitchFamily="34" charset="0"/>
              </a:rPr>
              <a:t>đến</a:t>
            </a:r>
            <a:r>
              <a:rPr lang="en-US" sz="3733" dirty="0">
                <a:latin typeface="Arial" pitchFamily="34" charset="0"/>
                <a:cs typeface="Arial" pitchFamily="34" charset="0"/>
              </a:rPr>
              <a:t> 36 </a:t>
            </a:r>
            <a:r>
              <a:rPr lang="en-US" sz="3733" dirty="0" err="1">
                <a:latin typeface="Arial" pitchFamily="34" charset="0"/>
                <a:cs typeface="Arial" pitchFamily="34" charset="0"/>
              </a:rPr>
              <a:t>tháng</a:t>
            </a:r>
            <a:r>
              <a:rPr lang="en-US" sz="3733" dirty="0">
                <a:latin typeface="Arial" pitchFamily="34" charset="0"/>
                <a:cs typeface="Arial" pitchFamily="34" charset="0"/>
              </a:rPr>
              <a:t>)</a:t>
            </a:r>
            <a:r>
              <a:rPr lang="vi-VN" sz="3733" dirty="0">
                <a:cs typeface="Arial" pitchFamily="34" charset="0"/>
              </a:rPr>
              <a:t>; </a:t>
            </a:r>
            <a:endParaRPr lang="vi-VN" sz="3733" dirty="0">
              <a:cs typeface="Arial" pitchFamily="34" charset="0"/>
            </a:endParaRPr>
          </a:p>
        </p:txBody>
      </p:sp>
      <p:sp>
        <p:nvSpPr>
          <p:cNvPr id="8" name="Rounded Rectangle 7"/>
          <p:cNvSpPr/>
          <p:nvPr/>
        </p:nvSpPr>
        <p:spPr>
          <a:xfrm>
            <a:off x="148876" y="4692106"/>
            <a:ext cx="11850624" cy="1111287"/>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c. Ít nhất </a:t>
            </a:r>
            <a:r>
              <a:rPr lang="vi-VN" sz="3733" dirty="0">
                <a:solidFill>
                  <a:srgbClr val="FF0000"/>
                </a:solidFill>
                <a:cs typeface="Arial" pitchFamily="34" charset="0"/>
              </a:rPr>
              <a:t>03 ngày </a:t>
            </a:r>
            <a:r>
              <a:rPr lang="vi-VN" sz="3733" b="1" dirty="0">
                <a:solidFill>
                  <a:srgbClr val="FF0000"/>
                </a:solidFill>
                <a:cs typeface="Arial" pitchFamily="34" charset="0"/>
              </a:rPr>
              <a:t>làm việc </a:t>
            </a:r>
            <a:r>
              <a:rPr lang="vi-VN" sz="3733" dirty="0">
                <a:cs typeface="Arial" pitchFamily="34" charset="0"/>
              </a:rPr>
              <a:t>đối với </a:t>
            </a:r>
            <a:r>
              <a:rPr lang="en-US" sz="3733" dirty="0">
                <a:latin typeface="Arial" pitchFamily="34" charset="0"/>
                <a:cs typeface="Arial" pitchFamily="34" charset="0"/>
              </a:rPr>
              <a:t>HĐ LĐ</a:t>
            </a:r>
            <a:r>
              <a:rPr lang="vi-VN" sz="3733" dirty="0">
                <a:cs typeface="Arial" pitchFamily="34" charset="0"/>
              </a:rPr>
              <a:t> theo theo một công việc nhất định có thời hạn </a:t>
            </a:r>
            <a:r>
              <a:rPr lang="vi-VN" sz="3733" dirty="0">
                <a:solidFill>
                  <a:srgbClr val="FF0000"/>
                </a:solidFill>
                <a:cs typeface="Arial" pitchFamily="34" charset="0"/>
              </a:rPr>
              <a:t>dưới 12 </a:t>
            </a:r>
            <a:r>
              <a:rPr lang="vi-VN" sz="3733" dirty="0">
                <a:cs typeface="Arial" pitchFamily="34" charset="0"/>
              </a:rPr>
              <a:t>tháng.</a:t>
            </a:r>
          </a:p>
        </p:txBody>
      </p:sp>
    </p:spTree>
    <p:extLst>
      <p:ext uri="{BB962C8B-B14F-4D97-AF65-F5344CB8AC3E}">
        <p14:creationId xmlns:p14="http://schemas.microsoft.com/office/powerpoint/2010/main" val="16172304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5567" y="958341"/>
            <a:ext cx="11821363" cy="117633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Người </a:t>
            </a:r>
            <a:r>
              <a:rPr lang="en-US" sz="4267" b="1" dirty="0">
                <a:latin typeface="Arial" pitchFamily="34" charset="0"/>
                <a:cs typeface="Arial" pitchFamily="34" charset="0"/>
              </a:rPr>
              <a:t>SD LĐ </a:t>
            </a:r>
            <a:r>
              <a:rPr lang="vi-VN" sz="4267" b="1" dirty="0">
                <a:cs typeface="Arial" pitchFamily="34" charset="0"/>
              </a:rPr>
              <a:t>được quyền đơn phương chấm dứt </a:t>
            </a:r>
            <a:r>
              <a:rPr lang="en-US" sz="4267" b="1" dirty="0">
                <a:latin typeface="Arial" pitchFamily="34" charset="0"/>
                <a:cs typeface="Arial" pitchFamily="34" charset="0"/>
              </a:rPr>
              <a:t>HĐLĐ </a:t>
            </a:r>
            <a:r>
              <a:rPr lang="vi-VN" sz="4267" b="1" dirty="0">
                <a:cs typeface="Arial" pitchFamily="34" charset="0"/>
              </a:rPr>
              <a:t>trong các trường hợp sau</a:t>
            </a:r>
          </a:p>
        </p:txBody>
      </p:sp>
      <p:sp>
        <p:nvSpPr>
          <p:cNvPr id="9" name="Rounded Rectangle 8"/>
          <p:cNvSpPr/>
          <p:nvPr/>
        </p:nvSpPr>
        <p:spPr>
          <a:xfrm>
            <a:off x="175567" y="4181475"/>
            <a:ext cx="11821363" cy="12461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a. Người lao động </a:t>
            </a:r>
            <a:r>
              <a:rPr lang="vi-VN" sz="4267" dirty="0">
                <a:solidFill>
                  <a:srgbClr val="FF0000"/>
                </a:solidFill>
                <a:cs typeface="Arial" pitchFamily="34" charset="0"/>
              </a:rPr>
              <a:t>thường xuyên </a:t>
            </a:r>
            <a:r>
              <a:rPr lang="vi-VN" sz="4267" dirty="0">
                <a:cs typeface="Arial" pitchFamily="34" charset="0"/>
              </a:rPr>
              <a:t>không hoàn thành công việc theo hợp đồng lao động;</a:t>
            </a:r>
          </a:p>
        </p:txBody>
      </p:sp>
      <p:sp>
        <p:nvSpPr>
          <p:cNvPr id="7" name="Rounded Rectangle 6"/>
          <p:cNvSpPr/>
          <p:nvPr/>
        </p:nvSpPr>
        <p:spPr>
          <a:xfrm>
            <a:off x="5918201" y="2830514"/>
            <a:ext cx="6078729" cy="82708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(Điều 3</a:t>
            </a:r>
            <a:r>
              <a:rPr lang="en-US" sz="4267" b="1" dirty="0">
                <a:cs typeface="Arial" pitchFamily="34" charset="0"/>
              </a:rPr>
              <a:t>6</a:t>
            </a:r>
            <a:r>
              <a:rPr lang="vi-VN" sz="4267" b="1" dirty="0">
                <a:cs typeface="Arial" pitchFamily="34" charset="0"/>
              </a:rPr>
              <a:t>/BLLĐ/201</a:t>
            </a:r>
            <a:r>
              <a:rPr lang="en-US" sz="4267" b="1" dirty="0">
                <a:latin typeface="Arial" pitchFamily="34" charset="0"/>
                <a:cs typeface="Arial" pitchFamily="34" charset="0"/>
              </a:rPr>
              <a:t>9</a:t>
            </a:r>
            <a:r>
              <a:rPr lang="vi-VN" sz="4267" b="1" dirty="0">
                <a:cs typeface="Arial" pitchFamily="34" charset="0"/>
              </a:rPr>
              <a:t>): </a:t>
            </a:r>
          </a:p>
        </p:txBody>
      </p:sp>
    </p:spTree>
    <p:extLst>
      <p:ext uri="{BB962C8B-B14F-4D97-AF65-F5344CB8AC3E}">
        <p14:creationId xmlns:p14="http://schemas.microsoft.com/office/powerpoint/2010/main" val="4805950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156058" y="768264"/>
            <a:ext cx="11831117" cy="1670137"/>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b) Người lao động bị ốm đau, tai nạn đã điều trị 12 tháng liên tục đối với người làm việc theo hợp đồng lao động không xác định thời </a:t>
            </a:r>
            <a:r>
              <a:rPr lang="vi-VN" sz="3200" dirty="0">
                <a:cs typeface="Arial" pitchFamily="34" charset="0"/>
              </a:rPr>
              <a:t>hạn</a:t>
            </a:r>
            <a:endParaRPr lang="nl-NL" sz="3200" dirty="0">
              <a:latin typeface="Arial" pitchFamily="34" charset="0"/>
              <a:cs typeface="Arial" pitchFamily="34" charset="0"/>
            </a:endParaRPr>
          </a:p>
        </p:txBody>
      </p:sp>
      <p:sp>
        <p:nvSpPr>
          <p:cNvPr id="6" name="Rounded Rectangle 5"/>
          <p:cNvSpPr/>
          <p:nvPr/>
        </p:nvSpPr>
        <p:spPr>
          <a:xfrm>
            <a:off x="137003" y="2896820"/>
            <a:ext cx="11831119" cy="3169920"/>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hoặc đã điều trị 06 tháng liên tục</a:t>
            </a:r>
            <a:endParaRPr lang="nl-NL" sz="3200" dirty="0">
              <a:latin typeface="Arial" pitchFamily="34" charset="0"/>
              <a:cs typeface="Arial" pitchFamily="34" charset="0"/>
            </a:endParaRPr>
          </a:p>
          <a:p>
            <a:pPr>
              <a:defRPr/>
            </a:pPr>
            <a:r>
              <a:rPr lang="vi-VN" sz="3200" dirty="0">
                <a:cs typeface="Arial" pitchFamily="34" charset="0"/>
              </a:rPr>
              <a:t>đối </a:t>
            </a:r>
            <a:r>
              <a:rPr lang="vi-VN" sz="3200" dirty="0">
                <a:cs typeface="Arial" pitchFamily="34" charset="0"/>
              </a:rPr>
              <a:t>với người làm việc theo hợp đồng lao động xác định thời hạn có thời hạn từ 12 tháng đến 36 tháng hoặc quá nửa thời hạn hợp đồng lao động đối với người làm việc theo hợp đồng lao động xác định thời hạn có thời hạn dưới 12 tháng mà khả năng lao động chưa hồi phục</a:t>
            </a:r>
            <a:endParaRPr lang="nl-NL" sz="3200" dirty="0">
              <a:latin typeface="Arial" pitchFamily="34" charset="0"/>
              <a:cs typeface="Arial" pitchFamily="34" charset="0"/>
            </a:endParaRPr>
          </a:p>
        </p:txBody>
      </p:sp>
    </p:spTree>
    <p:extLst>
      <p:ext uri="{BB962C8B-B14F-4D97-AF65-F5344CB8AC3E}">
        <p14:creationId xmlns:p14="http://schemas.microsoft.com/office/powerpoint/2010/main" val="26680727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227405" y="832893"/>
            <a:ext cx="11772595" cy="3008313"/>
          </a:xfrm>
          <a:prstGeom prst="roundRect">
            <a:avLst/>
          </a:prstGeom>
          <a:ln/>
        </p:spPr>
        <p:style>
          <a:lnRef idx="1">
            <a:schemeClr val="accent2"/>
          </a:lnRef>
          <a:fillRef idx="3">
            <a:schemeClr val="accent2"/>
          </a:fillRef>
          <a:effectRef idx="2">
            <a:schemeClr val="accent2"/>
          </a:effectRef>
          <a:fontRef idx="minor">
            <a:schemeClr val="lt1"/>
          </a:fontRef>
        </p:style>
        <p:txBody>
          <a:bodyPr anchor="ctr"/>
          <a:lstStyle/>
          <a:p>
            <a:pPr>
              <a:defRPr/>
            </a:pPr>
            <a:r>
              <a:rPr lang="vi-VN" sz="3733" dirty="0">
                <a:solidFill>
                  <a:schemeClr val="tx1"/>
                </a:solidFill>
                <a:cs typeface="Arial" pitchFamily="34" charset="0"/>
              </a:rPr>
              <a:t>c) Do thiên tai, hỏa hoạn, dịch bệnh nguy hiểm, địch họa hoặc di dời, thu hẹp sản xuất, kinh doanh theo yêu cầu của cơ quan nhà nước có thẩm quyền mà người sử dụng lao động đã tìm mọi biện pháp khắc phục nhưng vẫn buộc phải giảm chỗ làm việc;</a:t>
            </a:r>
            <a:endParaRPr lang="vi-VN" sz="3733" b="1" dirty="0">
              <a:solidFill>
                <a:schemeClr val="tx1"/>
              </a:solidFill>
              <a:cs typeface="Arial" pitchFamily="34" charset="0"/>
            </a:endParaRPr>
          </a:p>
        </p:txBody>
      </p:sp>
      <p:sp>
        <p:nvSpPr>
          <p:cNvPr id="7" name="Rounded Rectangle 6"/>
          <p:cNvSpPr/>
          <p:nvPr/>
        </p:nvSpPr>
        <p:spPr>
          <a:xfrm>
            <a:off x="2821417" y="4204743"/>
            <a:ext cx="9229159" cy="1846263"/>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d) Người lao động không có mặt tại nơi làm việc sau thời hạn quy định tại Điều 31 của Bộ luật này;</a:t>
            </a:r>
            <a:endParaRPr lang="vi-VN" sz="3733" b="1" dirty="0">
              <a:cs typeface="Arial" pitchFamily="34" charset="0"/>
            </a:endParaRPr>
          </a:p>
        </p:txBody>
      </p:sp>
    </p:spTree>
    <p:extLst>
      <p:ext uri="{BB962C8B-B14F-4D97-AF65-F5344CB8AC3E}">
        <p14:creationId xmlns:p14="http://schemas.microsoft.com/office/powerpoint/2010/main" val="478890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177802" y="891413"/>
            <a:ext cx="11791951" cy="1728788"/>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solidFill>
                  <a:schemeClr val="tx1"/>
                </a:solidFill>
                <a:cs typeface="Arial" pitchFamily="34" charset="0"/>
              </a:rPr>
              <a:t>e) Người lao động tự ý bỏ việc mà không có lý do chính đáng từ 05 ngày làm việc liên tục trở lên;</a:t>
            </a:r>
            <a:endParaRPr lang="vi-VN" sz="3733" b="1" dirty="0">
              <a:solidFill>
                <a:schemeClr val="tx1"/>
              </a:solidFill>
              <a:cs typeface="Arial" pitchFamily="34" charset="0"/>
            </a:endParaRPr>
          </a:p>
        </p:txBody>
      </p:sp>
      <p:sp>
        <p:nvSpPr>
          <p:cNvPr id="7" name="Rounded Rectangle 6"/>
          <p:cNvSpPr/>
          <p:nvPr/>
        </p:nvSpPr>
        <p:spPr>
          <a:xfrm>
            <a:off x="177802" y="3432989"/>
            <a:ext cx="11791951" cy="2608263"/>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g) Người lao động cung cấp không trung thực thông tin theo quy định tại khoản 2 Điều 16 của Bộ luật này khi giao kết hợp đồng lao động làm ảnh hưởng đến việc tuyển dụng người lao động.</a:t>
            </a:r>
            <a:endParaRPr lang="vi-VN" sz="3733" b="1" dirty="0">
              <a:cs typeface="Arial" pitchFamily="34" charset="0"/>
            </a:endParaRPr>
          </a:p>
        </p:txBody>
      </p:sp>
    </p:spTree>
    <p:extLst>
      <p:ext uri="{BB962C8B-B14F-4D97-AF65-F5344CB8AC3E}">
        <p14:creationId xmlns:p14="http://schemas.microsoft.com/office/powerpoint/2010/main" val="33943177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98967" y="158547"/>
            <a:ext cx="4318000" cy="97155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b="1" dirty="0">
                <a:cs typeface="Arial" pitchFamily="34" charset="0"/>
              </a:rPr>
              <a:t>Trường hợp 2:</a:t>
            </a:r>
          </a:p>
        </p:txBody>
      </p:sp>
      <p:sp>
        <p:nvSpPr>
          <p:cNvPr id="7" name="Rounded Rectangle 6"/>
          <p:cNvSpPr/>
          <p:nvPr/>
        </p:nvSpPr>
        <p:spPr>
          <a:xfrm>
            <a:off x="198967" y="1706880"/>
            <a:ext cx="11770784" cy="4228784"/>
          </a:xfrm>
          <a:prstGeom prst="roundRect">
            <a:avLst/>
          </a:prstGeom>
          <a:solidFill>
            <a:schemeClr val="accent4">
              <a:lumMod val="20000"/>
              <a:lumOff val="80000"/>
            </a:schemeClr>
          </a:solidFill>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b="1" dirty="0">
                <a:cs typeface="Arial" pitchFamily="34" charset="0"/>
              </a:rPr>
              <a:t>Khi đơn phương chấm dứt hợp đồng lao động trong trường hợp quy định tại các điểm a, b, c, và g ở trường hợp 1, người sử dụng lao động phải báo trước cho người lao động như sau:</a:t>
            </a:r>
          </a:p>
        </p:txBody>
      </p:sp>
    </p:spTree>
    <p:extLst>
      <p:ext uri="{BB962C8B-B14F-4D97-AF65-F5344CB8AC3E}">
        <p14:creationId xmlns:p14="http://schemas.microsoft.com/office/powerpoint/2010/main" val="18972986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5567" y="797293"/>
            <a:ext cx="11792101" cy="1320800"/>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dirty="0">
                <a:cs typeface="Arial" pitchFamily="34" charset="0"/>
              </a:rPr>
              <a:t>Khi đơn phương chấm dứt </a:t>
            </a:r>
            <a:r>
              <a:rPr lang="en-US" sz="3733" b="1" dirty="0">
                <a:latin typeface="Arial" pitchFamily="34" charset="0"/>
                <a:cs typeface="Arial" pitchFamily="34" charset="0"/>
              </a:rPr>
              <a:t>HĐLĐ </a:t>
            </a:r>
            <a:r>
              <a:rPr lang="vi-VN" sz="3733" b="1" dirty="0">
                <a:cs typeface="Arial" pitchFamily="34" charset="0"/>
              </a:rPr>
              <a:t>người sử dụng lao động phải báo cho </a:t>
            </a:r>
            <a:r>
              <a:rPr lang="en-US" sz="3733" b="1" dirty="0">
                <a:latin typeface="Arial" pitchFamily="34" charset="0"/>
                <a:cs typeface="Arial" pitchFamily="34" charset="0"/>
              </a:rPr>
              <a:t>NLĐ </a:t>
            </a:r>
            <a:r>
              <a:rPr lang="vi-VN" sz="3733" b="1" dirty="0">
                <a:cs typeface="Arial" pitchFamily="34" charset="0"/>
              </a:rPr>
              <a:t>biết trước: </a:t>
            </a:r>
          </a:p>
        </p:txBody>
      </p:sp>
      <p:sp>
        <p:nvSpPr>
          <p:cNvPr id="9" name="Rounded Rectangle 8"/>
          <p:cNvSpPr/>
          <p:nvPr/>
        </p:nvSpPr>
        <p:spPr>
          <a:xfrm>
            <a:off x="175567" y="2300655"/>
            <a:ext cx="11792101" cy="998539"/>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a. Ít nhất </a:t>
            </a:r>
            <a:r>
              <a:rPr lang="vi-VN" sz="3733" dirty="0">
                <a:solidFill>
                  <a:srgbClr val="FF0000"/>
                </a:solidFill>
                <a:cs typeface="Arial" pitchFamily="34" charset="0"/>
              </a:rPr>
              <a:t>45 ngày </a:t>
            </a:r>
            <a:r>
              <a:rPr lang="vi-VN" sz="3733" dirty="0">
                <a:cs typeface="Arial" pitchFamily="34" charset="0"/>
              </a:rPr>
              <a:t>đối với </a:t>
            </a:r>
            <a:r>
              <a:rPr lang="en-US" sz="3733" dirty="0">
                <a:latin typeface="Arial" pitchFamily="34" charset="0"/>
                <a:cs typeface="Arial" pitchFamily="34" charset="0"/>
              </a:rPr>
              <a:t>HĐLĐ</a:t>
            </a:r>
            <a:r>
              <a:rPr lang="vi-VN" sz="3733" dirty="0">
                <a:cs typeface="Arial" pitchFamily="34" charset="0"/>
              </a:rPr>
              <a:t> </a:t>
            </a:r>
            <a:r>
              <a:rPr lang="vi-VN" sz="3733" dirty="0">
                <a:solidFill>
                  <a:srgbClr val="FF0000"/>
                </a:solidFill>
                <a:cs typeface="Arial" pitchFamily="34" charset="0"/>
              </a:rPr>
              <a:t>không xác định thời hạn</a:t>
            </a:r>
            <a:r>
              <a:rPr lang="vi-VN" sz="3733" dirty="0">
                <a:cs typeface="Arial" pitchFamily="34" charset="0"/>
              </a:rPr>
              <a:t>; </a:t>
            </a:r>
          </a:p>
        </p:txBody>
      </p:sp>
      <p:sp>
        <p:nvSpPr>
          <p:cNvPr id="7" name="Rounded Rectangle 6"/>
          <p:cNvSpPr/>
          <p:nvPr/>
        </p:nvSpPr>
        <p:spPr>
          <a:xfrm>
            <a:off x="175567" y="3476994"/>
            <a:ext cx="11792101" cy="1038225"/>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b. Ít nhất </a:t>
            </a:r>
            <a:r>
              <a:rPr lang="vi-VN" sz="3733" dirty="0">
                <a:solidFill>
                  <a:srgbClr val="FF0000"/>
                </a:solidFill>
                <a:cs typeface="Arial" pitchFamily="34" charset="0"/>
              </a:rPr>
              <a:t>30 ngày </a:t>
            </a:r>
            <a:r>
              <a:rPr lang="vi-VN" sz="3733" dirty="0">
                <a:cs typeface="Arial" pitchFamily="34" charset="0"/>
              </a:rPr>
              <a:t>đối với </a:t>
            </a:r>
            <a:r>
              <a:rPr lang="en-US" sz="3733" dirty="0">
                <a:latin typeface="Arial" pitchFamily="34" charset="0"/>
                <a:cs typeface="Arial" pitchFamily="34" charset="0"/>
              </a:rPr>
              <a:t>HĐLĐ </a:t>
            </a:r>
            <a:r>
              <a:rPr lang="vi-VN" sz="3733" dirty="0">
                <a:solidFill>
                  <a:srgbClr val="FF0000"/>
                </a:solidFill>
                <a:cs typeface="Arial" pitchFamily="34" charset="0"/>
              </a:rPr>
              <a:t>xác định </a:t>
            </a:r>
            <a:r>
              <a:rPr lang="en-US" sz="3733" dirty="0">
                <a:solidFill>
                  <a:srgbClr val="FF0000"/>
                </a:solidFill>
                <a:latin typeface="Arial" pitchFamily="34" charset="0"/>
                <a:cs typeface="Arial" pitchFamily="34" charset="0"/>
              </a:rPr>
              <a:t>TH (</a:t>
            </a:r>
            <a:r>
              <a:rPr lang="en-US" sz="3733" dirty="0" err="1">
                <a:solidFill>
                  <a:srgbClr val="FF0000"/>
                </a:solidFill>
                <a:latin typeface="Arial" pitchFamily="34" charset="0"/>
                <a:cs typeface="Arial" pitchFamily="34" charset="0"/>
              </a:rPr>
              <a:t>có</a:t>
            </a:r>
            <a:r>
              <a:rPr lang="en-US" sz="3733" dirty="0">
                <a:solidFill>
                  <a:srgbClr val="FF0000"/>
                </a:solidFill>
                <a:latin typeface="Arial" pitchFamily="34" charset="0"/>
                <a:cs typeface="Arial" pitchFamily="34" charset="0"/>
              </a:rPr>
              <a:t> </a:t>
            </a:r>
            <a:r>
              <a:rPr lang="en-US" sz="3733" dirty="0" err="1">
                <a:solidFill>
                  <a:srgbClr val="FF0000"/>
                </a:solidFill>
                <a:latin typeface="Arial" pitchFamily="34" charset="0"/>
                <a:cs typeface="Arial" pitchFamily="34" charset="0"/>
              </a:rPr>
              <a:t>thời</a:t>
            </a:r>
            <a:r>
              <a:rPr lang="en-US" sz="3733" dirty="0">
                <a:solidFill>
                  <a:srgbClr val="FF0000"/>
                </a:solidFill>
                <a:latin typeface="Arial" pitchFamily="34" charset="0"/>
                <a:cs typeface="Arial" pitchFamily="34" charset="0"/>
              </a:rPr>
              <a:t> </a:t>
            </a:r>
            <a:r>
              <a:rPr lang="en-US" sz="3733" dirty="0" err="1">
                <a:solidFill>
                  <a:srgbClr val="FF0000"/>
                </a:solidFill>
                <a:latin typeface="Arial" pitchFamily="34" charset="0"/>
                <a:cs typeface="Arial" pitchFamily="34" charset="0"/>
              </a:rPr>
              <a:t>gian</a:t>
            </a:r>
            <a:r>
              <a:rPr lang="en-US" sz="3733" dirty="0">
                <a:solidFill>
                  <a:srgbClr val="FF0000"/>
                </a:solidFill>
                <a:latin typeface="Arial" pitchFamily="34" charset="0"/>
                <a:cs typeface="Arial" pitchFamily="34" charset="0"/>
              </a:rPr>
              <a:t> </a:t>
            </a:r>
            <a:r>
              <a:rPr lang="en-US" sz="3733" dirty="0" err="1">
                <a:solidFill>
                  <a:srgbClr val="FF0000"/>
                </a:solidFill>
                <a:latin typeface="Arial" pitchFamily="34" charset="0"/>
                <a:cs typeface="Arial" pitchFamily="34" charset="0"/>
              </a:rPr>
              <a:t>từ</a:t>
            </a:r>
            <a:r>
              <a:rPr lang="en-US" sz="3733" dirty="0">
                <a:solidFill>
                  <a:srgbClr val="FF0000"/>
                </a:solidFill>
                <a:latin typeface="Arial" pitchFamily="34" charset="0"/>
                <a:cs typeface="Arial" pitchFamily="34" charset="0"/>
              </a:rPr>
              <a:t> 12 </a:t>
            </a:r>
            <a:r>
              <a:rPr lang="en-US" sz="3733" dirty="0" err="1">
                <a:solidFill>
                  <a:srgbClr val="FF0000"/>
                </a:solidFill>
                <a:latin typeface="Arial" pitchFamily="34" charset="0"/>
                <a:cs typeface="Arial" pitchFamily="34" charset="0"/>
              </a:rPr>
              <a:t>tháng</a:t>
            </a:r>
            <a:r>
              <a:rPr lang="en-US" sz="3733" dirty="0">
                <a:solidFill>
                  <a:srgbClr val="FF0000"/>
                </a:solidFill>
                <a:latin typeface="Arial" pitchFamily="34" charset="0"/>
                <a:cs typeface="Arial" pitchFamily="34" charset="0"/>
              </a:rPr>
              <a:t> </a:t>
            </a:r>
            <a:r>
              <a:rPr lang="en-US" sz="3733" dirty="0" err="1">
                <a:solidFill>
                  <a:srgbClr val="FF0000"/>
                </a:solidFill>
                <a:latin typeface="Arial" pitchFamily="34" charset="0"/>
                <a:cs typeface="Arial" pitchFamily="34" charset="0"/>
              </a:rPr>
              <a:t>đến</a:t>
            </a:r>
            <a:r>
              <a:rPr lang="en-US" sz="3733" dirty="0">
                <a:solidFill>
                  <a:srgbClr val="FF0000"/>
                </a:solidFill>
                <a:latin typeface="Arial" pitchFamily="34" charset="0"/>
                <a:cs typeface="Arial" pitchFamily="34" charset="0"/>
              </a:rPr>
              <a:t> 36 </a:t>
            </a:r>
            <a:r>
              <a:rPr lang="en-US" sz="3733" dirty="0" err="1">
                <a:solidFill>
                  <a:srgbClr val="FF0000"/>
                </a:solidFill>
                <a:latin typeface="Arial" pitchFamily="34" charset="0"/>
                <a:cs typeface="Arial" pitchFamily="34" charset="0"/>
              </a:rPr>
              <a:t>tháng</a:t>
            </a:r>
            <a:r>
              <a:rPr lang="en-US" sz="3733" dirty="0">
                <a:solidFill>
                  <a:srgbClr val="FF0000"/>
                </a:solidFill>
                <a:latin typeface="Arial" pitchFamily="34" charset="0"/>
                <a:cs typeface="Arial" pitchFamily="34" charset="0"/>
              </a:rPr>
              <a:t>)</a:t>
            </a:r>
            <a:r>
              <a:rPr lang="vi-VN" sz="3733" dirty="0">
                <a:cs typeface="Arial" pitchFamily="34" charset="0"/>
              </a:rPr>
              <a:t>; </a:t>
            </a:r>
            <a:endParaRPr lang="vi-VN" sz="3733" dirty="0">
              <a:cs typeface="Arial" pitchFamily="34" charset="0"/>
            </a:endParaRPr>
          </a:p>
        </p:txBody>
      </p:sp>
      <p:sp>
        <p:nvSpPr>
          <p:cNvPr id="8" name="Rounded Rectangle 7"/>
          <p:cNvSpPr/>
          <p:nvPr/>
        </p:nvSpPr>
        <p:spPr>
          <a:xfrm>
            <a:off x="167099" y="4731119"/>
            <a:ext cx="11792101" cy="1452664"/>
          </a:xfrm>
          <a:prstGeom prst="roundRect">
            <a:avLst/>
          </a:prstGeom>
          <a:solidFill>
            <a:schemeClr val="accent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cs typeface="Arial" pitchFamily="34" charset="0"/>
              </a:rPr>
              <a:t>c. Ít nhất </a:t>
            </a:r>
            <a:r>
              <a:rPr lang="vi-VN" sz="3733" dirty="0">
                <a:solidFill>
                  <a:srgbClr val="FF0000"/>
                </a:solidFill>
                <a:cs typeface="Arial" pitchFamily="34" charset="0"/>
              </a:rPr>
              <a:t>03 ngày </a:t>
            </a:r>
            <a:r>
              <a:rPr lang="vi-VN" sz="3733" dirty="0">
                <a:ln>
                  <a:solidFill>
                    <a:srgbClr val="FFFF00"/>
                  </a:solidFill>
                </a:ln>
                <a:solidFill>
                  <a:srgbClr val="FF0000"/>
                </a:solidFill>
                <a:cs typeface="Arial" pitchFamily="34" charset="0"/>
              </a:rPr>
              <a:t>làm việc </a:t>
            </a:r>
            <a:r>
              <a:rPr lang="vi-VN" sz="3733" dirty="0">
                <a:cs typeface="Arial" pitchFamily="34" charset="0"/>
              </a:rPr>
              <a:t>đối với </a:t>
            </a:r>
            <a:r>
              <a:rPr lang="en-US" sz="3733" dirty="0">
                <a:latin typeface="Arial" pitchFamily="34" charset="0"/>
                <a:cs typeface="Arial" pitchFamily="34" charset="0"/>
              </a:rPr>
              <a:t>HĐ LĐ</a:t>
            </a:r>
            <a:r>
              <a:rPr lang="vi-VN" sz="3733" dirty="0">
                <a:cs typeface="Arial" pitchFamily="34" charset="0"/>
              </a:rPr>
              <a:t> theo </a:t>
            </a:r>
            <a:r>
              <a:rPr lang="vi-VN" sz="3733" dirty="0">
                <a:cs typeface="Arial" pitchFamily="34" charset="0"/>
              </a:rPr>
              <a:t> </a:t>
            </a:r>
            <a:r>
              <a:rPr lang="vi-VN" sz="3733" dirty="0">
                <a:cs typeface="Arial" pitchFamily="34" charset="0"/>
              </a:rPr>
              <a:t>một công việc nhất định có thời hạn </a:t>
            </a:r>
            <a:r>
              <a:rPr lang="vi-VN" sz="3733" dirty="0">
                <a:solidFill>
                  <a:srgbClr val="FF0000"/>
                </a:solidFill>
                <a:cs typeface="Arial" pitchFamily="34" charset="0"/>
              </a:rPr>
              <a:t>dưới 12 </a:t>
            </a:r>
            <a:r>
              <a:rPr lang="vi-VN" sz="3733" dirty="0">
                <a:cs typeface="Arial" pitchFamily="34" charset="0"/>
              </a:rPr>
              <a:t>tháng.</a:t>
            </a:r>
          </a:p>
        </p:txBody>
      </p:sp>
    </p:spTree>
    <p:extLst>
      <p:ext uri="{BB962C8B-B14F-4D97-AF65-F5344CB8AC3E}">
        <p14:creationId xmlns:p14="http://schemas.microsoft.com/office/powerpoint/2010/main" val="194916487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085851" y="1250950"/>
            <a:ext cx="9776883" cy="327183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Các trường hợp </a:t>
            </a:r>
            <a:r>
              <a:rPr lang="en-US" sz="4267" b="1" dirty="0">
                <a:latin typeface="Arial" pitchFamily="34" charset="0"/>
                <a:cs typeface="Arial" pitchFamily="34" charset="0"/>
              </a:rPr>
              <a:t>NSD LĐ </a:t>
            </a:r>
            <a:r>
              <a:rPr lang="vi-VN" sz="4267" b="1" dirty="0">
                <a:solidFill>
                  <a:srgbClr val="FF0000"/>
                </a:solidFill>
                <a:cs typeface="Arial" pitchFamily="34" charset="0"/>
              </a:rPr>
              <a:t>không được </a:t>
            </a:r>
            <a:r>
              <a:rPr lang="vi-VN" sz="4267" b="1" dirty="0">
                <a:cs typeface="Arial" pitchFamily="34" charset="0"/>
              </a:rPr>
              <a:t>đơn phương chấm dứt hợp đồng lao động</a:t>
            </a:r>
          </a:p>
        </p:txBody>
      </p:sp>
      <p:sp>
        <p:nvSpPr>
          <p:cNvPr id="7" name="Rounded Rectangle 6"/>
          <p:cNvSpPr/>
          <p:nvPr/>
        </p:nvSpPr>
        <p:spPr>
          <a:xfrm>
            <a:off x="3287185" y="5393440"/>
            <a:ext cx="6089572" cy="6762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(Điều </a:t>
            </a:r>
            <a:r>
              <a:rPr lang="vi-VN" sz="4267" b="1" dirty="0">
                <a:cs typeface="Arial" pitchFamily="34" charset="0"/>
              </a:rPr>
              <a:t>39/</a:t>
            </a:r>
            <a:r>
              <a:rPr lang="en-US" sz="4267" b="1" dirty="0">
                <a:cs typeface="Arial" pitchFamily="34" charset="0"/>
              </a:rPr>
              <a:t> </a:t>
            </a:r>
            <a:r>
              <a:rPr lang="vi-VN" sz="4267" b="1" dirty="0">
                <a:cs typeface="Arial" pitchFamily="34" charset="0"/>
              </a:rPr>
              <a:t>BLLĐ/20</a:t>
            </a:r>
            <a:r>
              <a:rPr lang="vi-VN" sz="4267" b="1" dirty="0">
                <a:latin typeface="Arial" pitchFamily="34" charset="0"/>
                <a:cs typeface="Arial" pitchFamily="34" charset="0"/>
              </a:rPr>
              <a:t>1</a:t>
            </a:r>
            <a:r>
              <a:rPr lang="en-US" sz="4267" b="1" dirty="0">
                <a:latin typeface="Arial" pitchFamily="34" charset="0"/>
                <a:cs typeface="Arial" pitchFamily="34" charset="0"/>
              </a:rPr>
              <a:t>9</a:t>
            </a:r>
            <a:r>
              <a:rPr lang="vi-VN" sz="4267" b="1" dirty="0">
                <a:cs typeface="Arial" pitchFamily="34" charset="0"/>
              </a:rPr>
              <a:t>)</a:t>
            </a:r>
            <a:endParaRPr lang="vi-VN" sz="4267" b="1" dirty="0">
              <a:cs typeface="Arial" pitchFamily="34" charset="0"/>
            </a:endParaRPr>
          </a:p>
        </p:txBody>
      </p:sp>
    </p:spTree>
    <p:extLst>
      <p:ext uri="{BB962C8B-B14F-4D97-AF65-F5344CB8AC3E}">
        <p14:creationId xmlns:p14="http://schemas.microsoft.com/office/powerpoint/2010/main" val="29592296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203287" y="180774"/>
            <a:ext cx="4074584" cy="77152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Trường hợp 1: </a:t>
            </a:r>
          </a:p>
        </p:txBody>
      </p:sp>
      <p:sp>
        <p:nvSpPr>
          <p:cNvPr id="10" name="Rounded Rectangle 9"/>
          <p:cNvSpPr/>
          <p:nvPr/>
        </p:nvSpPr>
        <p:spPr>
          <a:xfrm>
            <a:off x="252056" y="1372260"/>
            <a:ext cx="11631811" cy="2468563"/>
          </a:xfrm>
          <a:prstGeom prst="roundRect">
            <a:avLst/>
          </a:prstGeom>
          <a:ln w="57150"/>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Người lao động ốm đau hoặc bị tai nạn lao động, bệnh nghề nghiệp đang điều trị, điều dưỡng theo quyết định của cơ sở khám bệnh, chữa bệnh có thẩm quyền, </a:t>
            </a:r>
          </a:p>
        </p:txBody>
      </p:sp>
      <p:sp>
        <p:nvSpPr>
          <p:cNvPr id="8" name="Rounded Rectangle 7"/>
          <p:cNvSpPr/>
          <p:nvPr/>
        </p:nvSpPr>
        <p:spPr>
          <a:xfrm>
            <a:off x="2080541" y="4774385"/>
            <a:ext cx="9805460" cy="1263651"/>
          </a:xfrm>
          <a:prstGeom prst="roundRect">
            <a:avLst/>
          </a:prstGeom>
          <a:ln w="57150"/>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solidFill>
                  <a:srgbClr val="FF0000"/>
                </a:solidFill>
                <a:cs typeface="Arial" pitchFamily="34" charset="0"/>
              </a:rPr>
              <a:t>trừ trường hợp </a:t>
            </a:r>
            <a:r>
              <a:rPr lang="vi-VN" sz="4267" dirty="0">
                <a:cs typeface="Arial" pitchFamily="34" charset="0"/>
              </a:rPr>
              <a:t>quy </a:t>
            </a:r>
            <a:r>
              <a:rPr lang="vi-VN" sz="4267" dirty="0">
                <a:solidFill>
                  <a:srgbClr val="FF0000"/>
                </a:solidFill>
                <a:cs typeface="Arial" pitchFamily="34" charset="0"/>
              </a:rPr>
              <a:t>định tại điểm b khoản 1 Điều </a:t>
            </a:r>
            <a:r>
              <a:rPr lang="vi-VN" sz="4267" dirty="0">
                <a:solidFill>
                  <a:srgbClr val="FF0000"/>
                </a:solidFill>
                <a:latin typeface="+mj-lt"/>
                <a:cs typeface="Arial" pitchFamily="34" charset="0"/>
              </a:rPr>
              <a:t>3</a:t>
            </a:r>
            <a:r>
              <a:rPr lang="en-US" sz="4267" dirty="0">
                <a:solidFill>
                  <a:srgbClr val="FF0000"/>
                </a:solidFill>
                <a:cs typeface="Arial" pitchFamily="34" charset="0"/>
              </a:rPr>
              <a:t>8</a:t>
            </a:r>
            <a:r>
              <a:rPr lang="vi-VN" sz="4267" dirty="0">
                <a:solidFill>
                  <a:srgbClr val="FF0000"/>
                </a:solidFill>
                <a:latin typeface="+mj-lt"/>
                <a:cs typeface="Arial" pitchFamily="34" charset="0"/>
              </a:rPr>
              <a:t> </a:t>
            </a:r>
            <a:r>
              <a:rPr lang="vi-VN" sz="4267" dirty="0">
                <a:cs typeface="Arial" pitchFamily="34" charset="0"/>
              </a:rPr>
              <a:t>của </a:t>
            </a:r>
            <a:r>
              <a:rPr lang="en-US" sz="4267" dirty="0">
                <a:latin typeface="Arial" pitchFamily="34" charset="0"/>
                <a:cs typeface="Arial" pitchFamily="34" charset="0"/>
              </a:rPr>
              <a:t>BLLĐ / 2019</a:t>
            </a:r>
            <a:endParaRPr lang="vi-VN" sz="4267" dirty="0">
              <a:latin typeface="Arial" pitchFamily="34" charset="0"/>
              <a:cs typeface="Arial" pitchFamily="34" charset="0"/>
            </a:endParaRPr>
          </a:p>
        </p:txBody>
      </p:sp>
      <p:sp>
        <p:nvSpPr>
          <p:cNvPr id="11" name="Notched Right Arrow 10"/>
          <p:cNvSpPr/>
          <p:nvPr/>
        </p:nvSpPr>
        <p:spPr>
          <a:xfrm>
            <a:off x="193534" y="5171361"/>
            <a:ext cx="1717012" cy="454025"/>
          </a:xfrm>
          <a:prstGeom prst="notchedRightArrow">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2400"/>
          </a:p>
        </p:txBody>
      </p:sp>
    </p:spTree>
    <p:extLst>
      <p:ext uri="{BB962C8B-B14F-4D97-AF65-F5344CB8AC3E}">
        <p14:creationId xmlns:p14="http://schemas.microsoft.com/office/powerpoint/2010/main" val="10891518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heel(1)">
                                      <p:cBhvr>
                                        <p:cTn id="21" dur="2000"/>
                                        <p:tgtEl>
                                          <p:spTgt spid="11"/>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P spid="11"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32834" y="158548"/>
            <a:ext cx="4296833" cy="8112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Trường hợp 2:</a:t>
            </a:r>
          </a:p>
        </p:txBody>
      </p:sp>
      <p:sp>
        <p:nvSpPr>
          <p:cNvPr id="9" name="Rounded Rectangle 8"/>
          <p:cNvSpPr/>
          <p:nvPr/>
        </p:nvSpPr>
        <p:spPr>
          <a:xfrm>
            <a:off x="2381251" y="1675606"/>
            <a:ext cx="8509000" cy="1776413"/>
          </a:xfrm>
          <a:prstGeom prst="roundRect">
            <a:avLst/>
          </a:prstGeom>
          <a:ln/>
        </p:spPr>
        <p:style>
          <a:lnRef idx="3">
            <a:schemeClr val="lt1"/>
          </a:lnRef>
          <a:fillRef idx="1">
            <a:schemeClr val="accent1"/>
          </a:fillRef>
          <a:effectRef idx="1">
            <a:schemeClr val="accent1"/>
          </a:effectRef>
          <a:fontRef idx="minor">
            <a:schemeClr val="lt1"/>
          </a:fontRef>
        </p:style>
        <p:txBody>
          <a:bodyPr anchor="ctr"/>
          <a:lstStyle/>
          <a:p>
            <a:pPr>
              <a:defRPr/>
            </a:pPr>
            <a:r>
              <a:rPr lang="vi-VN" sz="4267" b="1" dirty="0">
                <a:cs typeface="Arial" pitchFamily="34" charset="0"/>
              </a:rPr>
              <a:t>Người lao động đang nghỉ hằng năm, nghỉ việc riêng</a:t>
            </a:r>
          </a:p>
        </p:txBody>
      </p:sp>
      <p:sp>
        <p:nvSpPr>
          <p:cNvPr id="7" name="Rounded Rectangle 6"/>
          <p:cNvSpPr/>
          <p:nvPr/>
        </p:nvSpPr>
        <p:spPr>
          <a:xfrm>
            <a:off x="3678769" y="3955256"/>
            <a:ext cx="8230377" cy="17764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b="1" dirty="0">
                <a:cs typeface="Arial" pitchFamily="34" charset="0"/>
              </a:rPr>
              <a:t>và những trường hợp nghỉ khác được người sử dụng lao động đồng ý</a:t>
            </a:r>
          </a:p>
        </p:txBody>
      </p:sp>
      <p:sp>
        <p:nvSpPr>
          <p:cNvPr id="8" name="Notched Right Arrow 7"/>
          <p:cNvSpPr/>
          <p:nvPr/>
        </p:nvSpPr>
        <p:spPr>
          <a:xfrm>
            <a:off x="357717" y="2347119"/>
            <a:ext cx="1507067" cy="455612"/>
          </a:xfrm>
          <a:prstGeom prst="notchedRightArrow">
            <a:avLst/>
          </a:prstGeom>
          <a:ln w="57150"/>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2400"/>
          </a:p>
        </p:txBody>
      </p:sp>
      <p:sp>
        <p:nvSpPr>
          <p:cNvPr id="10" name="Notched Right Arrow 9"/>
          <p:cNvSpPr/>
          <p:nvPr/>
        </p:nvSpPr>
        <p:spPr>
          <a:xfrm>
            <a:off x="357720" y="4615656"/>
            <a:ext cx="2916033" cy="455613"/>
          </a:xfrm>
          <a:prstGeom prst="notchedRightArrow">
            <a:avLst/>
          </a:prstGeom>
          <a:ln w="57150">
            <a:solidFill>
              <a:schemeClr val="tx2">
                <a:lumMod val="75000"/>
              </a:schemeClr>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sz="2400"/>
          </a:p>
        </p:txBody>
      </p:sp>
    </p:spTree>
    <p:extLst>
      <p:ext uri="{BB962C8B-B14F-4D97-AF65-F5344CB8AC3E}">
        <p14:creationId xmlns:p14="http://schemas.microsoft.com/office/powerpoint/2010/main" val="1881632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2000"/>
                                        <p:tgtEl>
                                          <p:spTgt spid="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heel(1)">
                                      <p:cBhvr>
                                        <p:cTn id="26" dur="2000"/>
                                        <p:tgtEl>
                                          <p:spTgt spid="1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P spid="10"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56015" y="207316"/>
            <a:ext cx="4210867" cy="8112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Trường hợp </a:t>
            </a:r>
            <a:r>
              <a:rPr lang="en-US" sz="4267" b="1" dirty="0">
                <a:latin typeface="Arial" pitchFamily="34" charset="0"/>
                <a:cs typeface="Arial" pitchFamily="34" charset="0"/>
              </a:rPr>
              <a:t>3</a:t>
            </a:r>
            <a:r>
              <a:rPr lang="vi-VN" sz="4267" b="1" dirty="0">
                <a:cs typeface="Arial" pitchFamily="34" charset="0"/>
              </a:rPr>
              <a:t>:</a:t>
            </a:r>
          </a:p>
        </p:txBody>
      </p:sp>
      <p:sp>
        <p:nvSpPr>
          <p:cNvPr id="10" name="Rounded Rectangle 9"/>
          <p:cNvSpPr/>
          <p:nvPr/>
        </p:nvSpPr>
        <p:spPr>
          <a:xfrm>
            <a:off x="306596" y="1550823"/>
            <a:ext cx="11661069" cy="3519652"/>
          </a:xfrm>
          <a:prstGeom prst="roundRect">
            <a:avLst/>
          </a:prstGeom>
          <a:ln w="57150"/>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Người sử dụng lao động </a:t>
            </a:r>
            <a:r>
              <a:rPr lang="vi-VN" sz="4267" dirty="0">
                <a:solidFill>
                  <a:srgbClr val="FF0000"/>
                </a:solidFill>
                <a:cs typeface="Arial" pitchFamily="34" charset="0"/>
              </a:rPr>
              <a:t>không được sa thải </a:t>
            </a:r>
            <a:r>
              <a:rPr lang="vi-VN" sz="4267" dirty="0">
                <a:cs typeface="Arial" pitchFamily="34" charset="0"/>
              </a:rPr>
              <a:t>hoặc </a:t>
            </a:r>
            <a:r>
              <a:rPr lang="vi-VN" sz="4267" dirty="0">
                <a:solidFill>
                  <a:srgbClr val="FF0000"/>
                </a:solidFill>
                <a:cs typeface="Arial" pitchFamily="34" charset="0"/>
              </a:rPr>
              <a:t>đơn phương chấm dứt hợp đồng lao động </a:t>
            </a:r>
            <a:r>
              <a:rPr lang="vi-VN" sz="4267" dirty="0">
                <a:cs typeface="Arial" pitchFamily="34" charset="0"/>
              </a:rPr>
              <a:t>đối với lao động nữ vì lý do </a:t>
            </a:r>
            <a:r>
              <a:rPr lang="vi-VN" sz="4267" dirty="0">
                <a:solidFill>
                  <a:srgbClr val="FF0000"/>
                </a:solidFill>
                <a:cs typeface="Arial" pitchFamily="34" charset="0"/>
              </a:rPr>
              <a:t>kết hôn, mang thai, nghỉ thai sản, nuôi con dưới 12 tháng tuổi</a:t>
            </a:r>
          </a:p>
        </p:txBody>
      </p:sp>
      <p:sp>
        <p:nvSpPr>
          <p:cNvPr id="7" name="Rounded Rectangle 6"/>
          <p:cNvSpPr/>
          <p:nvPr/>
        </p:nvSpPr>
        <p:spPr>
          <a:xfrm>
            <a:off x="2085131" y="5415027"/>
            <a:ext cx="8321960" cy="795339"/>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(khoản 3 Điều </a:t>
            </a:r>
            <a:r>
              <a:rPr lang="vi-VN" sz="4267" dirty="0">
                <a:latin typeface="Arial" pitchFamily="34" charset="0"/>
                <a:cs typeface="Arial" pitchFamily="34" charset="0"/>
              </a:rPr>
              <a:t>155/BLLĐ/201</a:t>
            </a:r>
            <a:r>
              <a:rPr lang="en-US" sz="4267" dirty="0">
                <a:latin typeface="Arial" pitchFamily="34" charset="0"/>
                <a:cs typeface="Arial" pitchFamily="34" charset="0"/>
              </a:rPr>
              <a:t>9</a:t>
            </a:r>
            <a:r>
              <a:rPr lang="vi-VN" sz="4267" dirty="0">
                <a:cs typeface="Arial" pitchFamily="34" charset="0"/>
              </a:rPr>
              <a:t>) </a:t>
            </a:r>
            <a:endParaRPr lang="vi-VN" sz="4267" dirty="0">
              <a:cs typeface="Arial" pitchFamily="34" charset="0"/>
            </a:endParaRPr>
          </a:p>
        </p:txBody>
      </p:sp>
    </p:spTree>
    <p:extLst>
      <p:ext uri="{BB962C8B-B14F-4D97-AF65-F5344CB8AC3E}">
        <p14:creationId xmlns:p14="http://schemas.microsoft.com/office/powerpoint/2010/main" val="7597179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38322" y="223838"/>
            <a:ext cx="4296833"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Trường hợp 4: </a:t>
            </a:r>
          </a:p>
        </p:txBody>
      </p:sp>
      <p:sp>
        <p:nvSpPr>
          <p:cNvPr id="9" name="Rounded Rectangle 8"/>
          <p:cNvSpPr/>
          <p:nvPr/>
        </p:nvSpPr>
        <p:spPr>
          <a:xfrm>
            <a:off x="238322" y="2145793"/>
            <a:ext cx="11690332" cy="330647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Người lao động nghỉ việc hưởng chế độ thai sản theo quy định của pháp luật về bảo hiểm xã hội </a:t>
            </a:r>
          </a:p>
        </p:txBody>
      </p:sp>
    </p:spTree>
    <p:extLst>
      <p:ext uri="{BB962C8B-B14F-4D97-AF65-F5344CB8AC3E}">
        <p14:creationId xmlns:p14="http://schemas.microsoft.com/office/powerpoint/2010/main" val="38286275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99217" y="1375257"/>
            <a:ext cx="7779224" cy="725308"/>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4267" dirty="0">
                <a:cs typeface="Arial" pitchFamily="34" charset="0"/>
              </a:rPr>
              <a:t>Giao </a:t>
            </a:r>
            <a:r>
              <a:rPr lang="vi-VN" sz="4267" dirty="0">
                <a:cs typeface="Arial" pitchFamily="34" charset="0"/>
              </a:rPr>
              <a:t>kết hợp đồng lao động có</a:t>
            </a:r>
            <a:endParaRPr lang="en-US" sz="4267" dirty="0">
              <a:latin typeface="Arial" pitchFamily="34" charset="0"/>
              <a:cs typeface="Arial" pitchFamily="34" charset="0"/>
            </a:endParaRPr>
          </a:p>
        </p:txBody>
      </p:sp>
      <p:sp>
        <p:nvSpPr>
          <p:cNvPr id="15" name="Rounded Rectangle 14"/>
          <p:cNvSpPr/>
          <p:nvPr/>
        </p:nvSpPr>
        <p:spPr>
          <a:xfrm>
            <a:off x="195773" y="178956"/>
            <a:ext cx="7406216"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endParaRPr lang="en-US" sz="4267" b="1" dirty="0">
              <a:latin typeface="Arial" pitchFamily="34" charset="0"/>
              <a:cs typeface="Arial" pitchFamily="34" charset="0"/>
            </a:endParaRPr>
          </a:p>
        </p:txBody>
      </p:sp>
      <p:sp>
        <p:nvSpPr>
          <p:cNvPr id="5" name="Rounded Rectangle 4"/>
          <p:cNvSpPr/>
          <p:nvPr/>
        </p:nvSpPr>
        <p:spPr>
          <a:xfrm>
            <a:off x="873107" y="2370915"/>
            <a:ext cx="6051549" cy="569269"/>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4267" dirty="0">
                <a:latin typeface="Arial" pitchFamily="34" charset="0"/>
                <a:cs typeface="Arial" pitchFamily="34" charset="0"/>
              </a:rPr>
              <a:t>a. </a:t>
            </a:r>
            <a:r>
              <a:rPr lang="vi-VN" sz="4267" dirty="0">
                <a:cs typeface="Arial" pitchFamily="34" charset="0"/>
              </a:rPr>
              <a:t>Một hình thức</a:t>
            </a:r>
            <a:endParaRPr lang="en-US" sz="4267" dirty="0">
              <a:latin typeface="Arial" pitchFamily="34" charset="0"/>
              <a:cs typeface="Arial" pitchFamily="34" charset="0"/>
            </a:endParaRPr>
          </a:p>
        </p:txBody>
      </p:sp>
      <p:sp>
        <p:nvSpPr>
          <p:cNvPr id="6" name="Rounded Rectangle 5"/>
          <p:cNvSpPr/>
          <p:nvPr/>
        </p:nvSpPr>
        <p:spPr>
          <a:xfrm>
            <a:off x="873107" y="5634022"/>
            <a:ext cx="6051551" cy="569269"/>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4267" dirty="0">
                <a:latin typeface="Arial" pitchFamily="34" charset="0"/>
                <a:cs typeface="Arial" pitchFamily="34" charset="0"/>
              </a:rPr>
              <a:t>d. </a:t>
            </a:r>
            <a:r>
              <a:rPr lang="vi-VN" sz="4267" dirty="0">
                <a:cs typeface="Arial" pitchFamily="34" charset="0"/>
              </a:rPr>
              <a:t>Bốn hình thức</a:t>
            </a:r>
            <a:endParaRPr lang="en-US" sz="4267" dirty="0">
              <a:latin typeface="Arial" pitchFamily="34" charset="0"/>
              <a:cs typeface="Arial" pitchFamily="34" charset="0"/>
            </a:endParaRPr>
          </a:p>
        </p:txBody>
      </p:sp>
      <p:sp>
        <p:nvSpPr>
          <p:cNvPr id="7" name="Rounded Rectangle 6"/>
          <p:cNvSpPr/>
          <p:nvPr/>
        </p:nvSpPr>
        <p:spPr>
          <a:xfrm>
            <a:off x="820190" y="3468198"/>
            <a:ext cx="6051549" cy="569269"/>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4267" dirty="0">
                <a:latin typeface="Arial" pitchFamily="34" charset="0"/>
                <a:cs typeface="Arial" pitchFamily="34" charset="0"/>
              </a:rPr>
              <a:t>b. </a:t>
            </a:r>
            <a:r>
              <a:rPr lang="vi-VN" sz="4267" dirty="0">
                <a:cs typeface="Arial" pitchFamily="34" charset="0"/>
              </a:rPr>
              <a:t>Hai hình thức</a:t>
            </a:r>
            <a:endParaRPr lang="en-US" sz="4267" dirty="0">
              <a:latin typeface="Arial" pitchFamily="34" charset="0"/>
              <a:cs typeface="Arial" pitchFamily="34" charset="0"/>
            </a:endParaRPr>
          </a:p>
        </p:txBody>
      </p:sp>
      <p:sp>
        <p:nvSpPr>
          <p:cNvPr id="8" name="Rounded Rectangle 7"/>
          <p:cNvSpPr/>
          <p:nvPr/>
        </p:nvSpPr>
        <p:spPr>
          <a:xfrm>
            <a:off x="873107" y="4546886"/>
            <a:ext cx="6051549" cy="569269"/>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en-US" sz="4267" dirty="0">
                <a:latin typeface="Arial" pitchFamily="34" charset="0"/>
                <a:cs typeface="Arial" pitchFamily="34" charset="0"/>
              </a:rPr>
              <a:t>c. </a:t>
            </a:r>
            <a:r>
              <a:rPr lang="vi-VN" sz="4267" dirty="0">
                <a:cs typeface="Arial" pitchFamily="34" charset="0"/>
              </a:rPr>
              <a:t>Ba hình thức</a:t>
            </a:r>
            <a:endParaRPr lang="en-US" sz="4267" dirty="0">
              <a:latin typeface="Arial" pitchFamily="34" charset="0"/>
              <a:cs typeface="Arial" pitchFamily="34" charset="0"/>
            </a:endParaRPr>
          </a:p>
        </p:txBody>
      </p:sp>
      <p:pic>
        <p:nvPicPr>
          <p:cNvPr id="59401"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53823" y="804431"/>
            <a:ext cx="2726267" cy="2165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02736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211177" y="916839"/>
            <a:ext cx="9757003" cy="245790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dirty="0">
                <a:cs typeface="Arial" pitchFamily="34" charset="0"/>
              </a:rPr>
              <a:t>Đối </a:t>
            </a:r>
            <a:r>
              <a:rPr lang="vi-VN" sz="4267" dirty="0">
                <a:cs typeface="Arial" pitchFamily="34" charset="0"/>
              </a:rPr>
              <a:t>với hợp đồng lao </a:t>
            </a:r>
            <a:r>
              <a:rPr lang="vi-VN" sz="4267" dirty="0">
                <a:cs typeface="Arial" pitchFamily="34" charset="0"/>
              </a:rPr>
              <a:t>động</a:t>
            </a:r>
            <a:r>
              <a:rPr lang="en-US" sz="4267" dirty="0">
                <a:cs typeface="Arial" pitchFamily="34" charset="0"/>
              </a:rPr>
              <a:t> </a:t>
            </a:r>
            <a:r>
              <a:rPr lang="en-US" sz="4267" dirty="0">
                <a:latin typeface="Arial" pitchFamily="34" charset="0"/>
                <a:cs typeface="Arial" pitchFamily="34" charset="0"/>
              </a:rPr>
              <a:t>(</a:t>
            </a:r>
            <a:r>
              <a:rPr lang="en-US" sz="4267" dirty="0" err="1">
                <a:latin typeface="Arial" pitchFamily="34" charset="0"/>
                <a:cs typeface="Arial" pitchFamily="34" charset="0"/>
              </a:rPr>
              <a:t>từ</a:t>
            </a:r>
            <a:r>
              <a:rPr lang="en-US" sz="4267" dirty="0">
                <a:latin typeface="Arial" pitchFamily="34" charset="0"/>
                <a:cs typeface="Arial" pitchFamily="34" charset="0"/>
              </a:rPr>
              <a:t> 12-36 t)</a:t>
            </a:r>
            <a:r>
              <a:rPr lang="vi-VN" sz="4267" dirty="0">
                <a:cs typeface="Arial" pitchFamily="34" charset="0"/>
              </a:rPr>
              <a:t>, </a:t>
            </a:r>
            <a:r>
              <a:rPr lang="vi-VN" sz="4267" dirty="0">
                <a:cs typeface="Arial" pitchFamily="34" charset="0"/>
              </a:rPr>
              <a:t>khi đơn phương chấm dứt hợp đồng, người lao động báo cho người sử dụng lao động biết trước</a:t>
            </a:r>
            <a:endParaRPr lang="en-US" sz="4267" dirty="0">
              <a:latin typeface="Arial" pitchFamily="34" charset="0"/>
              <a:cs typeface="Arial" pitchFamily="34" charset="0"/>
            </a:endParaRPr>
          </a:p>
        </p:txBody>
      </p:sp>
      <p:sp>
        <p:nvSpPr>
          <p:cNvPr id="15" name="Rounded Rectangle 14"/>
          <p:cNvSpPr/>
          <p:nvPr/>
        </p:nvSpPr>
        <p:spPr>
          <a:xfrm>
            <a:off x="211177" y="130188"/>
            <a:ext cx="7406216" cy="6254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endParaRPr lang="en-US" sz="4267" b="1" dirty="0">
              <a:latin typeface="Arial" pitchFamily="34" charset="0"/>
              <a:cs typeface="Arial" pitchFamily="34" charset="0"/>
            </a:endParaRPr>
          </a:p>
        </p:txBody>
      </p:sp>
      <p:sp>
        <p:nvSpPr>
          <p:cNvPr id="5" name="Rounded Rectangle 4"/>
          <p:cNvSpPr/>
          <p:nvPr/>
        </p:nvSpPr>
        <p:spPr>
          <a:xfrm>
            <a:off x="5562946" y="3472885"/>
            <a:ext cx="6472997" cy="56624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dirty="0">
                <a:latin typeface="Arial" pitchFamily="34" charset="0"/>
                <a:cs typeface="Arial" pitchFamily="34" charset="0"/>
              </a:rPr>
              <a:t>a. </a:t>
            </a:r>
            <a:r>
              <a:rPr lang="vi-VN" sz="4267" dirty="0">
                <a:cs typeface="Arial" pitchFamily="34" charset="0"/>
              </a:rPr>
              <a:t>Ít nhất 45 ngày</a:t>
            </a:r>
            <a:endParaRPr lang="en-US" sz="4267" dirty="0">
              <a:latin typeface="Arial" pitchFamily="34" charset="0"/>
              <a:cs typeface="Arial" pitchFamily="34" charset="0"/>
            </a:endParaRPr>
          </a:p>
        </p:txBody>
      </p:sp>
      <p:sp>
        <p:nvSpPr>
          <p:cNvPr id="6" name="Rounded Rectangle 5"/>
          <p:cNvSpPr/>
          <p:nvPr/>
        </p:nvSpPr>
        <p:spPr>
          <a:xfrm>
            <a:off x="5562946" y="4206738"/>
            <a:ext cx="6472997" cy="564935"/>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dirty="0">
                <a:latin typeface="Arial" pitchFamily="34" charset="0"/>
                <a:cs typeface="Arial" pitchFamily="34" charset="0"/>
              </a:rPr>
              <a:t>b. </a:t>
            </a:r>
            <a:r>
              <a:rPr lang="vi-VN" sz="4267" dirty="0">
                <a:cs typeface="Arial" pitchFamily="34" charset="0"/>
              </a:rPr>
              <a:t>Ít nhất </a:t>
            </a:r>
            <a:r>
              <a:rPr lang="en-US" sz="4267" dirty="0">
                <a:latin typeface="Arial" pitchFamily="34" charset="0"/>
                <a:cs typeface="Arial" pitchFamily="34" charset="0"/>
              </a:rPr>
              <a:t>6 </a:t>
            </a:r>
            <a:r>
              <a:rPr lang="en-US" sz="4267" dirty="0" err="1">
                <a:latin typeface="Arial" pitchFamily="34" charset="0"/>
                <a:cs typeface="Arial" pitchFamily="34" charset="0"/>
              </a:rPr>
              <a:t>tháng</a:t>
            </a:r>
            <a:endParaRPr lang="en-US" sz="4267" dirty="0">
              <a:latin typeface="Arial" pitchFamily="34" charset="0"/>
              <a:cs typeface="Arial" pitchFamily="34" charset="0"/>
            </a:endParaRPr>
          </a:p>
        </p:txBody>
      </p:sp>
      <p:sp>
        <p:nvSpPr>
          <p:cNvPr id="7" name="Rounded Rectangle 6"/>
          <p:cNvSpPr/>
          <p:nvPr/>
        </p:nvSpPr>
        <p:spPr>
          <a:xfrm>
            <a:off x="5562945" y="5660541"/>
            <a:ext cx="6472996" cy="57201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dirty="0">
                <a:latin typeface="Arial" pitchFamily="34" charset="0"/>
                <a:cs typeface="Arial" pitchFamily="34" charset="0"/>
              </a:rPr>
              <a:t>d. </a:t>
            </a:r>
            <a:r>
              <a:rPr lang="vi-VN" sz="4267" dirty="0">
                <a:cs typeface="Arial" pitchFamily="34" charset="0"/>
              </a:rPr>
              <a:t>Ít nhất </a:t>
            </a:r>
            <a:r>
              <a:rPr lang="en-US" sz="4267" dirty="0">
                <a:latin typeface="Arial" pitchFamily="34" charset="0"/>
                <a:cs typeface="Arial" pitchFamily="34" charset="0"/>
              </a:rPr>
              <a:t>30</a:t>
            </a:r>
            <a:r>
              <a:rPr lang="vi-VN" sz="4267" dirty="0">
                <a:latin typeface="Arial" pitchFamily="34" charset="0"/>
                <a:cs typeface="Arial" pitchFamily="34" charset="0"/>
              </a:rPr>
              <a:t> </a:t>
            </a:r>
            <a:r>
              <a:rPr lang="vi-VN" sz="4267" dirty="0">
                <a:cs typeface="Arial" pitchFamily="34" charset="0"/>
              </a:rPr>
              <a:t>ngày</a:t>
            </a:r>
            <a:endParaRPr lang="en-US" sz="4267" dirty="0">
              <a:latin typeface="Arial" pitchFamily="34" charset="0"/>
              <a:cs typeface="Arial" pitchFamily="34" charset="0"/>
            </a:endParaRPr>
          </a:p>
        </p:txBody>
      </p:sp>
      <p:sp>
        <p:nvSpPr>
          <p:cNvPr id="8" name="Rounded Rectangle 7"/>
          <p:cNvSpPr/>
          <p:nvPr/>
        </p:nvSpPr>
        <p:spPr>
          <a:xfrm>
            <a:off x="5562946" y="4944621"/>
            <a:ext cx="6472997" cy="56761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dirty="0">
                <a:latin typeface="Arial" pitchFamily="34" charset="0"/>
                <a:cs typeface="Arial" pitchFamily="34" charset="0"/>
              </a:rPr>
              <a:t>c. </a:t>
            </a:r>
            <a:r>
              <a:rPr lang="vi-VN" sz="4267" dirty="0">
                <a:cs typeface="Arial" pitchFamily="34" charset="0"/>
              </a:rPr>
              <a:t>Ít </a:t>
            </a:r>
            <a:r>
              <a:rPr lang="vi-VN" sz="4267" dirty="0">
                <a:latin typeface="Arial" pitchFamily="34" charset="0"/>
                <a:cs typeface="Arial" pitchFamily="34" charset="0"/>
              </a:rPr>
              <a:t>nhất </a:t>
            </a:r>
            <a:r>
              <a:rPr lang="en-US" sz="4267" dirty="0">
                <a:latin typeface="Arial" pitchFamily="34" charset="0"/>
                <a:cs typeface="Arial" pitchFamily="34" charset="0"/>
              </a:rPr>
              <a:t>3</a:t>
            </a:r>
            <a:r>
              <a:rPr lang="vi-VN" sz="4267" dirty="0">
                <a:latin typeface="Arial" pitchFamily="34" charset="0"/>
                <a:cs typeface="Arial" pitchFamily="34" charset="0"/>
              </a:rPr>
              <a:t> ngày</a:t>
            </a:r>
            <a:r>
              <a:rPr lang="en-US" sz="4267" dirty="0">
                <a:latin typeface="Arial" pitchFamily="34" charset="0"/>
                <a:cs typeface="Arial" pitchFamily="34" charset="0"/>
              </a:rPr>
              <a:t> </a:t>
            </a:r>
            <a:r>
              <a:rPr lang="en-US" sz="4267" dirty="0" err="1">
                <a:latin typeface="Arial" pitchFamily="34" charset="0"/>
                <a:cs typeface="Arial" pitchFamily="34" charset="0"/>
              </a:rPr>
              <a:t>làm</a:t>
            </a:r>
            <a:r>
              <a:rPr lang="en-US" sz="4267" dirty="0">
                <a:latin typeface="Arial" pitchFamily="34" charset="0"/>
                <a:cs typeface="Arial" pitchFamily="34" charset="0"/>
              </a:rPr>
              <a:t> </a:t>
            </a:r>
            <a:r>
              <a:rPr lang="en-US" sz="4267" dirty="0" err="1">
                <a:latin typeface="Arial" pitchFamily="34" charset="0"/>
                <a:cs typeface="Arial" pitchFamily="34" charset="0"/>
              </a:rPr>
              <a:t>việc</a:t>
            </a:r>
            <a:endParaRPr lang="en-US" sz="4267" dirty="0">
              <a:latin typeface="Arial" pitchFamily="34" charset="0"/>
              <a:cs typeface="Arial" pitchFamily="34" charset="0"/>
            </a:endParaRPr>
          </a:p>
        </p:txBody>
      </p:sp>
      <p:pic>
        <p:nvPicPr>
          <p:cNvPr id="59401" name="Picture 3" descr="MCj013454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41821" y="61913"/>
            <a:ext cx="2350179" cy="1866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96442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38322" y="223838"/>
            <a:ext cx="5027084"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a:cs typeface="Arial" pitchFamily="34" charset="0"/>
              </a:rPr>
              <a:t>4</a:t>
            </a:r>
            <a:r>
              <a:rPr lang="vi-VN" sz="4267" b="1" dirty="0">
                <a:cs typeface="Arial" pitchFamily="34" charset="0"/>
              </a:rPr>
              <a:t>.3.4</a:t>
            </a:r>
            <a:r>
              <a:rPr lang="vi-VN" sz="4267" b="1" dirty="0">
                <a:cs typeface="Arial" pitchFamily="34" charset="0"/>
              </a:rPr>
              <a:t>. Tiền lương</a:t>
            </a:r>
          </a:p>
        </p:txBody>
      </p:sp>
      <p:sp>
        <p:nvSpPr>
          <p:cNvPr id="9" name="Rounded Rectangle 8"/>
          <p:cNvSpPr/>
          <p:nvPr/>
        </p:nvSpPr>
        <p:spPr>
          <a:xfrm>
            <a:off x="238323" y="2221446"/>
            <a:ext cx="11748853" cy="1465967"/>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b="1" dirty="0">
                <a:cs typeface="Arial" pitchFamily="34" charset="0"/>
              </a:rPr>
              <a:t>a. Những nguyên tắc cơ bản của tiền lương</a:t>
            </a:r>
          </a:p>
        </p:txBody>
      </p:sp>
      <p:sp>
        <p:nvSpPr>
          <p:cNvPr id="10" name="Rounded Rectangle 9"/>
          <p:cNvSpPr/>
          <p:nvPr/>
        </p:nvSpPr>
        <p:spPr>
          <a:xfrm>
            <a:off x="238323" y="3997859"/>
            <a:ext cx="11748853" cy="1698244"/>
          </a:xfrm>
          <a:prstGeom prst="roundRect">
            <a:avLst/>
          </a:prstGeom>
          <a:solidFill>
            <a:srgbClr val="FFFF00"/>
          </a:solidFill>
          <a:ln w="57150">
            <a:solidFill>
              <a:schemeClr val="accent3">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Người lao động được trả lương trực tiếp, đầy đủ và đúng thời hạn</a:t>
            </a:r>
          </a:p>
        </p:txBody>
      </p:sp>
    </p:spTree>
    <p:extLst>
      <p:ext uri="{BB962C8B-B14F-4D97-AF65-F5344CB8AC3E}">
        <p14:creationId xmlns:p14="http://schemas.microsoft.com/office/powerpoint/2010/main" val="30955334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89553" y="798513"/>
            <a:ext cx="11397724" cy="1130300"/>
          </a:xfrm>
          <a:prstGeom prst="roundRect">
            <a:avLst/>
          </a:prstGeom>
          <a:solidFill>
            <a:schemeClr val="accent4">
              <a:lumMod val="20000"/>
              <a:lumOff val="80000"/>
            </a:schemeClr>
          </a:solidFill>
          <a:ln w="28575">
            <a:solidFill>
              <a:schemeClr val="bg1">
                <a:lumMod val="5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Trường hợp đặc biệt không thể trả lương đúng thời hạn</a:t>
            </a:r>
          </a:p>
        </p:txBody>
      </p:sp>
      <p:sp>
        <p:nvSpPr>
          <p:cNvPr id="8" name="Rounded Rectangle 7"/>
          <p:cNvSpPr/>
          <p:nvPr/>
        </p:nvSpPr>
        <p:spPr>
          <a:xfrm>
            <a:off x="189552" y="2175053"/>
            <a:ext cx="11778115" cy="3161412"/>
          </a:xfrm>
          <a:prstGeom prst="roundRect">
            <a:avLst/>
          </a:prstGeom>
          <a:solidFill>
            <a:schemeClr val="accent6">
              <a:lumMod val="20000"/>
              <a:lumOff val="80000"/>
            </a:schemeClr>
          </a:solidFill>
          <a:ln w="28575">
            <a:solidFill>
              <a:schemeClr val="accent6">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K</a:t>
            </a:r>
            <a:r>
              <a:rPr lang="vi-VN" sz="4267" dirty="0">
                <a:cs typeface="Arial" pitchFamily="34" charset="0"/>
              </a:rPr>
              <a:t>hông được chậm quá 01 tháng và </a:t>
            </a:r>
            <a:r>
              <a:rPr lang="en-US" sz="4267" dirty="0">
                <a:latin typeface="Arial" pitchFamily="34" charset="0"/>
                <a:cs typeface="Arial" pitchFamily="34" charset="0"/>
              </a:rPr>
              <a:t>NSD LĐ</a:t>
            </a:r>
            <a:r>
              <a:rPr lang="vi-VN" sz="4267" dirty="0">
                <a:cs typeface="Arial" pitchFamily="34" charset="0"/>
              </a:rPr>
              <a:t> phải trả thêm cho </a:t>
            </a:r>
            <a:r>
              <a:rPr lang="en-US" sz="4267" dirty="0">
                <a:latin typeface="Arial" pitchFamily="34" charset="0"/>
                <a:cs typeface="Arial" pitchFamily="34" charset="0"/>
              </a:rPr>
              <a:t>NLĐ </a:t>
            </a:r>
            <a:r>
              <a:rPr lang="vi-VN" sz="4267" dirty="0">
                <a:cs typeface="Arial" pitchFamily="34" charset="0"/>
              </a:rPr>
              <a:t>một khoản tiền ít nhất bằng lãi suất huy động tiền gửi do Ngân hàng Nhà nước Việt Nam công bố tại thời điểm trả lương</a:t>
            </a:r>
          </a:p>
        </p:txBody>
      </p:sp>
      <p:sp>
        <p:nvSpPr>
          <p:cNvPr id="11" name="Rounded Rectangle 10"/>
          <p:cNvSpPr/>
          <p:nvPr/>
        </p:nvSpPr>
        <p:spPr>
          <a:xfrm>
            <a:off x="2694518" y="5564607"/>
            <a:ext cx="7169919" cy="667944"/>
          </a:xfrm>
          <a:prstGeom prst="roundRect">
            <a:avLst/>
          </a:prstGeom>
          <a:solidFill>
            <a:schemeClr val="accent4"/>
          </a:solidFill>
          <a:ln w="57150"/>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(Điều </a:t>
            </a:r>
            <a:r>
              <a:rPr lang="vi-VN" sz="4267" dirty="0">
                <a:cs typeface="Arial" pitchFamily="34" charset="0"/>
              </a:rPr>
              <a:t>96/BLLĐ/2019)</a:t>
            </a:r>
            <a:endParaRPr lang="vi-VN" sz="4267" dirty="0">
              <a:cs typeface="Arial" pitchFamily="34" charset="0"/>
            </a:endParaRPr>
          </a:p>
        </p:txBody>
      </p:sp>
    </p:spTree>
    <p:extLst>
      <p:ext uri="{BB962C8B-B14F-4D97-AF65-F5344CB8AC3E}">
        <p14:creationId xmlns:p14="http://schemas.microsoft.com/office/powerpoint/2010/main" val="11174946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87868" y="239054"/>
            <a:ext cx="5653617" cy="87630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b. Tiền lương tối thiểu</a:t>
            </a:r>
          </a:p>
        </p:txBody>
      </p:sp>
      <p:sp>
        <p:nvSpPr>
          <p:cNvPr id="9" name="Rounded Rectangle 8"/>
          <p:cNvSpPr/>
          <p:nvPr/>
        </p:nvSpPr>
        <p:spPr>
          <a:xfrm>
            <a:off x="287867" y="3082138"/>
            <a:ext cx="6081235" cy="313090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4267" dirty="0">
                <a:cs typeface="Arial" pitchFamily="34" charset="0"/>
              </a:rPr>
              <a:t>D</a:t>
            </a:r>
            <a:r>
              <a:rPr lang="vi-VN" sz="4267" dirty="0">
                <a:cs typeface="Arial" pitchFamily="34" charset="0"/>
              </a:rPr>
              <a:t>ùng để trả cho người lao động làm công việc giản đơn nhất trong điều kiện lao động bình thường</a:t>
            </a:r>
          </a:p>
        </p:txBody>
      </p:sp>
      <p:sp>
        <p:nvSpPr>
          <p:cNvPr id="10" name="Rounded Rectangle 9"/>
          <p:cNvSpPr/>
          <p:nvPr/>
        </p:nvSpPr>
        <p:spPr>
          <a:xfrm>
            <a:off x="6559552" y="3082138"/>
            <a:ext cx="5437377" cy="313090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chức năng thứ hai là dùng làm căn cứ để tính trả các mức lương khác.</a:t>
            </a:r>
          </a:p>
        </p:txBody>
      </p:sp>
      <p:cxnSp>
        <p:nvCxnSpPr>
          <p:cNvPr id="3" name="Straight Arrow Connector 2"/>
          <p:cNvCxnSpPr>
            <a:stCxn id="6" idx="2"/>
          </p:cNvCxnSpPr>
          <p:nvPr/>
        </p:nvCxnSpPr>
        <p:spPr>
          <a:xfrm flipH="1">
            <a:off x="3081495" y="1115353"/>
            <a:ext cx="33181" cy="19667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a:stCxn id="6" idx="2"/>
            <a:endCxn id="10" idx="0"/>
          </p:cNvCxnSpPr>
          <p:nvPr/>
        </p:nvCxnSpPr>
        <p:spPr>
          <a:xfrm>
            <a:off x="3114677" y="1115353"/>
            <a:ext cx="6163564" cy="19667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7163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73104" y="278067"/>
            <a:ext cx="5653617" cy="876300"/>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b. Tiền lương tối thiểu</a:t>
            </a:r>
          </a:p>
        </p:txBody>
      </p:sp>
      <p:sp>
        <p:nvSpPr>
          <p:cNvPr id="7" name="Rounded Rectangle 6"/>
          <p:cNvSpPr/>
          <p:nvPr/>
        </p:nvSpPr>
        <p:spPr>
          <a:xfrm>
            <a:off x="599018" y="1550824"/>
            <a:ext cx="10928349" cy="426736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vi-VN" sz="4267" dirty="0">
                <a:cs typeface="Arial" pitchFamily="34" charset="0"/>
              </a:rPr>
              <a:t>Tiền lương tối thiểu do </a:t>
            </a:r>
            <a:endParaRPr lang="en-US" sz="4267" dirty="0">
              <a:cs typeface="Arial" pitchFamily="34" charset="0"/>
            </a:endParaRPr>
          </a:p>
          <a:p>
            <a:pPr algn="ctr">
              <a:defRPr/>
            </a:pPr>
            <a:r>
              <a:rPr lang="vi-VN" sz="4267" b="1" dirty="0">
                <a:solidFill>
                  <a:srgbClr val="FF0000"/>
                </a:solidFill>
                <a:cs typeface="Arial" pitchFamily="34" charset="0"/>
              </a:rPr>
              <a:t>Chính phủ quyết định</a:t>
            </a:r>
            <a:r>
              <a:rPr lang="vi-VN" sz="4267" dirty="0">
                <a:solidFill>
                  <a:srgbClr val="FF0000"/>
                </a:solidFill>
                <a:cs typeface="Arial" pitchFamily="34" charset="0"/>
              </a:rPr>
              <a:t> </a:t>
            </a:r>
            <a:endParaRPr lang="en-US" sz="4267" dirty="0">
              <a:solidFill>
                <a:srgbClr val="FF0000"/>
              </a:solidFill>
              <a:cs typeface="Arial" pitchFamily="34" charset="0"/>
            </a:endParaRPr>
          </a:p>
          <a:p>
            <a:pPr algn="ctr">
              <a:defRPr/>
            </a:pPr>
            <a:r>
              <a:rPr lang="vi-VN" sz="4267" dirty="0">
                <a:cs typeface="Arial" pitchFamily="34" charset="0"/>
              </a:rPr>
              <a:t>và </a:t>
            </a:r>
            <a:r>
              <a:rPr lang="vi-VN" sz="4267" b="1" dirty="0">
                <a:solidFill>
                  <a:srgbClr val="FF0000"/>
                </a:solidFill>
                <a:cs typeface="Arial" pitchFamily="34" charset="0"/>
              </a:rPr>
              <a:t>công bố trong từng thời kỳ </a:t>
            </a:r>
            <a:endParaRPr lang="en-US" sz="4267" b="1" dirty="0">
              <a:solidFill>
                <a:srgbClr val="FF0000"/>
              </a:solidFill>
              <a:cs typeface="Arial" pitchFamily="34" charset="0"/>
            </a:endParaRPr>
          </a:p>
          <a:p>
            <a:pPr algn="ctr">
              <a:defRPr/>
            </a:pPr>
            <a:r>
              <a:rPr lang="vi-VN" sz="4267" dirty="0">
                <a:cs typeface="Arial" pitchFamily="34" charset="0"/>
              </a:rPr>
              <a:t>sau khi tham khảo ý kiến của các đối tác xã hội</a:t>
            </a:r>
          </a:p>
        </p:txBody>
      </p:sp>
    </p:spTree>
    <p:extLst>
      <p:ext uri="{BB962C8B-B14F-4D97-AF65-F5344CB8AC3E}">
        <p14:creationId xmlns:p14="http://schemas.microsoft.com/office/powerpoint/2010/main" val="35913090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9797" y="853727"/>
            <a:ext cx="10348384" cy="7604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 Tiền lương trong thời gian làm thêm</a:t>
            </a:r>
          </a:p>
        </p:txBody>
      </p:sp>
      <p:sp>
        <p:nvSpPr>
          <p:cNvPr id="9" name="Rounded Rectangle 8"/>
          <p:cNvSpPr/>
          <p:nvPr/>
        </p:nvSpPr>
        <p:spPr>
          <a:xfrm>
            <a:off x="179798" y="2413000"/>
            <a:ext cx="11904911" cy="1411288"/>
          </a:xfrm>
          <a:prstGeom prst="roundRect">
            <a:avLst/>
          </a:prstGeom>
          <a:solidFill>
            <a:srgbClr val="FFFF00"/>
          </a:solidFill>
          <a:ln w="28575">
            <a:solidFill>
              <a:schemeClr val="accent3">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Tiền lương làm </a:t>
            </a:r>
            <a:r>
              <a:rPr lang="vi-VN" sz="4267" dirty="0">
                <a:solidFill>
                  <a:srgbClr val="FF0000"/>
                </a:solidFill>
                <a:cs typeface="Arial" pitchFamily="34" charset="0"/>
              </a:rPr>
              <a:t>thêm giờ </a:t>
            </a:r>
            <a:r>
              <a:rPr lang="vi-VN" sz="4267" dirty="0">
                <a:cs typeface="Arial" pitchFamily="34" charset="0"/>
              </a:rPr>
              <a:t>trong </a:t>
            </a:r>
            <a:r>
              <a:rPr lang="vi-VN" sz="4267" dirty="0">
                <a:solidFill>
                  <a:srgbClr val="FF0000"/>
                </a:solidFill>
                <a:cs typeface="Arial" pitchFamily="34" charset="0"/>
              </a:rPr>
              <a:t>ngày làm việc bình thường</a:t>
            </a:r>
            <a:r>
              <a:rPr lang="vi-VN" sz="4267" dirty="0">
                <a:cs typeface="Arial" pitchFamily="34" charset="0"/>
              </a:rPr>
              <a:t> ít nhất bằng </a:t>
            </a:r>
            <a:r>
              <a:rPr lang="vi-VN" sz="4267" dirty="0">
                <a:solidFill>
                  <a:srgbClr val="FF0000"/>
                </a:solidFill>
                <a:cs typeface="Arial" pitchFamily="34" charset="0"/>
              </a:rPr>
              <a:t>150%</a:t>
            </a:r>
            <a:r>
              <a:rPr lang="vi-VN" sz="4267" dirty="0">
                <a:cs typeface="Arial" pitchFamily="34" charset="0"/>
              </a:rPr>
              <a:t>;</a:t>
            </a:r>
          </a:p>
        </p:txBody>
      </p:sp>
      <p:sp>
        <p:nvSpPr>
          <p:cNvPr id="8" name="Rounded Rectangle 7"/>
          <p:cNvSpPr/>
          <p:nvPr/>
        </p:nvSpPr>
        <p:spPr>
          <a:xfrm>
            <a:off x="175565" y="4262439"/>
            <a:ext cx="11904911" cy="1423987"/>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defRPr/>
            </a:pPr>
            <a:r>
              <a:rPr lang="vi-VN" sz="4267" dirty="0">
                <a:solidFill>
                  <a:schemeClr val="tx1"/>
                </a:solidFill>
                <a:cs typeface="Arial" pitchFamily="34" charset="0"/>
              </a:rPr>
              <a:t>+ Tiền lương làm thêm giờ trong </a:t>
            </a:r>
            <a:r>
              <a:rPr lang="vi-VN" sz="4267" dirty="0">
                <a:solidFill>
                  <a:srgbClr val="FF0000"/>
                </a:solidFill>
                <a:cs typeface="Arial" pitchFamily="34" charset="0"/>
              </a:rPr>
              <a:t>ngày nghỉ hàng tuần</a:t>
            </a:r>
            <a:r>
              <a:rPr lang="vi-VN" sz="4267" dirty="0">
                <a:cs typeface="Arial" pitchFamily="34" charset="0"/>
              </a:rPr>
              <a:t> </a:t>
            </a:r>
            <a:r>
              <a:rPr lang="vi-VN" sz="4267" dirty="0">
                <a:solidFill>
                  <a:schemeClr val="tx1"/>
                </a:solidFill>
                <a:cs typeface="Arial" pitchFamily="34" charset="0"/>
              </a:rPr>
              <a:t>ít nhất bằng </a:t>
            </a:r>
            <a:r>
              <a:rPr lang="vi-VN" sz="4267" dirty="0">
                <a:solidFill>
                  <a:srgbClr val="FF0000"/>
                </a:solidFill>
                <a:cs typeface="Arial" pitchFamily="34" charset="0"/>
              </a:rPr>
              <a:t>200%</a:t>
            </a:r>
            <a:r>
              <a:rPr lang="vi-VN" sz="4267" dirty="0">
                <a:cs typeface="Arial" pitchFamily="34" charset="0"/>
              </a:rPr>
              <a:t>;</a:t>
            </a:r>
          </a:p>
        </p:txBody>
      </p:sp>
    </p:spTree>
    <p:extLst>
      <p:ext uri="{BB962C8B-B14F-4D97-AF65-F5344CB8AC3E}">
        <p14:creationId xmlns:p14="http://schemas.microsoft.com/office/powerpoint/2010/main" val="27536903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8"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00592" y="792532"/>
            <a:ext cx="11782349" cy="7604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 Tiền lương trong thời gian làm thêm</a:t>
            </a:r>
          </a:p>
        </p:txBody>
      </p:sp>
      <p:sp>
        <p:nvSpPr>
          <p:cNvPr id="7" name="Rounded Rectangle 6"/>
          <p:cNvSpPr/>
          <p:nvPr/>
        </p:nvSpPr>
        <p:spPr>
          <a:xfrm>
            <a:off x="196359" y="1952995"/>
            <a:ext cx="11782349" cy="26257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Tiền lương làm thêm giờ trong </a:t>
            </a:r>
            <a:r>
              <a:rPr lang="vi-VN" sz="4267" dirty="0">
                <a:solidFill>
                  <a:srgbClr val="FF0000"/>
                </a:solidFill>
                <a:cs typeface="Arial" pitchFamily="34" charset="0"/>
              </a:rPr>
              <a:t>ngày lễ, ngày tết</a:t>
            </a:r>
            <a:r>
              <a:rPr lang="vi-VN" sz="4267" dirty="0">
                <a:cs typeface="Arial" pitchFamily="34" charset="0"/>
              </a:rPr>
              <a:t>, ngày nghỉ có lương ít nhất bằng </a:t>
            </a:r>
            <a:r>
              <a:rPr lang="vi-VN" sz="4267" dirty="0">
                <a:solidFill>
                  <a:srgbClr val="FF0000"/>
                </a:solidFill>
                <a:cs typeface="Arial" pitchFamily="34" charset="0"/>
              </a:rPr>
              <a:t>300%</a:t>
            </a:r>
            <a:r>
              <a:rPr lang="vi-VN" sz="4267" dirty="0">
                <a:cs typeface="Arial" pitchFamily="34" charset="0"/>
              </a:rPr>
              <a:t> chưa kể tiền lương ngày lễ, ngày nghỉ có hưởng lương (Điểm c/K1/Đ </a:t>
            </a:r>
            <a:r>
              <a:rPr lang="vi-VN" sz="4267" dirty="0">
                <a:cs typeface="Arial" pitchFamily="34" charset="0"/>
              </a:rPr>
              <a:t>97/BLLĐ</a:t>
            </a:r>
            <a:r>
              <a:rPr lang="en-US" sz="4267" dirty="0">
                <a:cs typeface="Arial" pitchFamily="34" charset="0"/>
              </a:rPr>
              <a:t>/</a:t>
            </a:r>
            <a:r>
              <a:rPr lang="vi-VN" sz="4267" dirty="0">
                <a:cs typeface="Arial" pitchFamily="34" charset="0"/>
              </a:rPr>
              <a:t>2019)</a:t>
            </a:r>
            <a:endParaRPr lang="vi-VN" sz="4267" dirty="0">
              <a:cs typeface="Arial" pitchFamily="34" charset="0"/>
            </a:endParaRPr>
          </a:p>
        </p:txBody>
      </p:sp>
      <p:sp>
        <p:nvSpPr>
          <p:cNvPr id="8" name="Rounded Rectangle 7"/>
          <p:cNvSpPr/>
          <p:nvPr/>
        </p:nvSpPr>
        <p:spPr>
          <a:xfrm>
            <a:off x="196359" y="4894632"/>
            <a:ext cx="11782349" cy="1330325"/>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anchor="ctr"/>
          <a:lstStyle/>
          <a:p>
            <a:pPr>
              <a:defRPr/>
            </a:pPr>
            <a:r>
              <a:rPr lang="vi-VN" sz="4267" dirty="0">
                <a:solidFill>
                  <a:schemeClr val="tx1"/>
                </a:solidFill>
                <a:cs typeface="Arial" pitchFamily="34" charset="0"/>
              </a:rPr>
              <a:t>+ Nếu làm thêm vào ban đêm còn được cộng thêm từ 30% đến 35%.</a:t>
            </a:r>
          </a:p>
        </p:txBody>
      </p:sp>
    </p:spTree>
    <p:extLst>
      <p:ext uri="{BB962C8B-B14F-4D97-AF65-F5344CB8AC3E}">
        <p14:creationId xmlns:p14="http://schemas.microsoft.com/office/powerpoint/2010/main" val="32427879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65811" y="1250951"/>
            <a:ext cx="11938408" cy="1147429"/>
          </a:xfrm>
          <a:prstGeom prst="roundRect">
            <a:avLst/>
          </a:prstGeom>
          <a:solidFill>
            <a:srgbClr val="FFCCFF"/>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d. Tiền lương trong trường hợp ngừng việc</a:t>
            </a:r>
          </a:p>
        </p:txBody>
      </p:sp>
      <p:sp>
        <p:nvSpPr>
          <p:cNvPr id="9" name="Rounded Rectangle 8"/>
          <p:cNvSpPr/>
          <p:nvPr/>
        </p:nvSpPr>
        <p:spPr>
          <a:xfrm>
            <a:off x="165811" y="2667914"/>
            <a:ext cx="11938408" cy="3174492"/>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Pháp luật lao động quy định trong thời gian ngừng việc người lao động </a:t>
            </a:r>
            <a:r>
              <a:rPr lang="vi-VN" sz="4267" b="1" dirty="0">
                <a:solidFill>
                  <a:srgbClr val="FF0000"/>
                </a:solidFill>
                <a:cs typeface="Arial" pitchFamily="34" charset="0"/>
              </a:rPr>
              <a:t>có thể được </a:t>
            </a:r>
            <a:r>
              <a:rPr lang="vi-VN" sz="4267" dirty="0">
                <a:cs typeface="Arial" pitchFamily="34" charset="0"/>
              </a:rPr>
              <a:t>hoặc </a:t>
            </a:r>
            <a:r>
              <a:rPr lang="vi-VN" sz="4267" b="1" dirty="0">
                <a:solidFill>
                  <a:srgbClr val="FF0000"/>
                </a:solidFill>
                <a:cs typeface="Arial" pitchFamily="34" charset="0"/>
              </a:rPr>
              <a:t>không được hưởng lương </a:t>
            </a:r>
            <a:r>
              <a:rPr lang="vi-VN" sz="4267" dirty="0">
                <a:cs typeface="Arial" pitchFamily="34" charset="0"/>
              </a:rPr>
              <a:t>tùy từng </a:t>
            </a:r>
            <a:r>
              <a:rPr lang="vi-VN" sz="4267" b="1" dirty="0">
                <a:solidFill>
                  <a:srgbClr val="FF0000"/>
                </a:solidFill>
                <a:cs typeface="Arial" pitchFamily="34" charset="0"/>
              </a:rPr>
              <a:t>lý do cụ thể </a:t>
            </a:r>
            <a:r>
              <a:rPr lang="vi-VN" sz="4267" dirty="0">
                <a:cs typeface="Arial" pitchFamily="34" charset="0"/>
              </a:rPr>
              <a:t>dẫn đến ngừng việc </a:t>
            </a:r>
          </a:p>
        </p:txBody>
      </p:sp>
    </p:spTree>
    <p:extLst>
      <p:ext uri="{BB962C8B-B14F-4D97-AF65-F5344CB8AC3E}">
        <p14:creationId xmlns:p14="http://schemas.microsoft.com/office/powerpoint/2010/main" val="10223201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02361" y="1600201"/>
            <a:ext cx="11616539" cy="1794052"/>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Nếu ngừng việc do </a:t>
            </a:r>
            <a:endParaRPr lang="en-US" sz="4267" dirty="0">
              <a:cs typeface="Arial" pitchFamily="34" charset="0"/>
            </a:endParaRPr>
          </a:p>
          <a:p>
            <a:pPr>
              <a:defRPr/>
            </a:pPr>
            <a:r>
              <a:rPr lang="en-US" sz="4800" dirty="0">
                <a:solidFill>
                  <a:srgbClr val="FF0000"/>
                </a:solidFill>
                <a:cs typeface="Arial" pitchFamily="34" charset="0"/>
              </a:rPr>
              <a:t>             </a:t>
            </a:r>
            <a:r>
              <a:rPr lang="vi-VN" sz="4800" dirty="0">
                <a:solidFill>
                  <a:srgbClr val="FF0000"/>
                </a:solidFill>
                <a:cs typeface="Arial" pitchFamily="34" charset="0"/>
              </a:rPr>
              <a:t>lỗi </a:t>
            </a:r>
            <a:r>
              <a:rPr lang="vi-VN" sz="4800" dirty="0">
                <a:solidFill>
                  <a:srgbClr val="FF0000"/>
                </a:solidFill>
                <a:cs typeface="Arial" pitchFamily="34" charset="0"/>
              </a:rPr>
              <a:t>của </a:t>
            </a:r>
            <a:r>
              <a:rPr lang="vi-VN" sz="4800" b="1" dirty="0">
                <a:solidFill>
                  <a:srgbClr val="FF0000"/>
                </a:solidFill>
                <a:cs typeface="Arial" pitchFamily="34" charset="0"/>
              </a:rPr>
              <a:t>người sử dụng </a:t>
            </a:r>
            <a:r>
              <a:rPr lang="vi-VN" sz="4800" dirty="0">
                <a:solidFill>
                  <a:srgbClr val="FF0000"/>
                </a:solidFill>
                <a:cs typeface="Arial" pitchFamily="34" charset="0"/>
              </a:rPr>
              <a:t>lao động</a:t>
            </a:r>
          </a:p>
        </p:txBody>
      </p:sp>
      <p:sp>
        <p:nvSpPr>
          <p:cNvPr id="7" name="Rounded Rectangle 6"/>
          <p:cNvSpPr/>
          <p:nvPr/>
        </p:nvSpPr>
        <p:spPr>
          <a:xfrm>
            <a:off x="1063068" y="4437888"/>
            <a:ext cx="10833049" cy="1325627"/>
          </a:xfrm>
          <a:prstGeom prst="roundRect">
            <a:avLst/>
          </a:prstGeom>
          <a:solidFill>
            <a:schemeClr val="tx2">
              <a:lumMod val="20000"/>
              <a:lumOff val="80000"/>
            </a:schemeClr>
          </a:solidFill>
          <a:ln w="28575">
            <a:solidFill>
              <a:schemeClr val="tx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thì </a:t>
            </a:r>
            <a:r>
              <a:rPr lang="vi-VN" sz="4800" dirty="0">
                <a:cs typeface="Arial" pitchFamily="34" charset="0"/>
              </a:rPr>
              <a:t>người lao động </a:t>
            </a:r>
            <a:r>
              <a:rPr lang="vi-VN" sz="4800" b="1" dirty="0">
                <a:solidFill>
                  <a:srgbClr val="FF0000"/>
                </a:solidFill>
                <a:cs typeface="Arial" pitchFamily="34" charset="0"/>
              </a:rPr>
              <a:t>được trả đủ </a:t>
            </a:r>
            <a:r>
              <a:rPr lang="vi-VN" sz="4800" dirty="0">
                <a:cs typeface="Arial" pitchFamily="34" charset="0"/>
              </a:rPr>
              <a:t>lương</a:t>
            </a:r>
            <a:r>
              <a:rPr lang="vi-VN" sz="4267" dirty="0">
                <a:cs typeface="Arial" pitchFamily="34" charset="0"/>
              </a:rPr>
              <a:t>;</a:t>
            </a:r>
          </a:p>
        </p:txBody>
      </p:sp>
    </p:spTree>
    <p:extLst>
      <p:ext uri="{BB962C8B-B14F-4D97-AF65-F5344CB8AC3E}">
        <p14:creationId xmlns:p14="http://schemas.microsoft.com/office/powerpoint/2010/main" val="39271186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75567" y="821983"/>
            <a:ext cx="11840869" cy="98107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Nếu ngừng việc do </a:t>
            </a:r>
            <a:r>
              <a:rPr lang="vi-VN" sz="4800" dirty="0">
                <a:solidFill>
                  <a:srgbClr val="FF0000"/>
                </a:solidFill>
                <a:cs typeface="Arial" pitchFamily="34" charset="0"/>
              </a:rPr>
              <a:t>lỗi của </a:t>
            </a:r>
            <a:r>
              <a:rPr lang="vi-VN" sz="4800" b="1" dirty="0">
                <a:solidFill>
                  <a:srgbClr val="FF0000"/>
                </a:solidFill>
                <a:cs typeface="Arial" pitchFamily="34" charset="0"/>
              </a:rPr>
              <a:t>người lao động</a:t>
            </a:r>
          </a:p>
        </p:txBody>
      </p:sp>
      <p:sp>
        <p:nvSpPr>
          <p:cNvPr id="7" name="Rounded Rectangle 6"/>
          <p:cNvSpPr/>
          <p:nvPr/>
        </p:nvSpPr>
        <p:spPr>
          <a:xfrm>
            <a:off x="175567" y="2086509"/>
            <a:ext cx="11840869" cy="3941216"/>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solidFill>
                  <a:srgbClr val="FF0000"/>
                </a:solidFill>
                <a:cs typeface="Arial" pitchFamily="34" charset="0"/>
              </a:rPr>
              <a:t>- N</a:t>
            </a:r>
            <a:r>
              <a:rPr lang="vi-VN" sz="4267" dirty="0">
                <a:solidFill>
                  <a:srgbClr val="FF0000"/>
                </a:solidFill>
                <a:cs typeface="Arial" pitchFamily="34" charset="0"/>
              </a:rPr>
              <a:t>gười lao động </a:t>
            </a:r>
            <a:r>
              <a:rPr lang="vi-VN" sz="4267" b="1" dirty="0">
                <a:solidFill>
                  <a:srgbClr val="FF0000"/>
                </a:solidFill>
                <a:cs typeface="Arial" pitchFamily="34" charset="0"/>
              </a:rPr>
              <a:t>không được trả </a:t>
            </a:r>
            <a:r>
              <a:rPr lang="vi-VN" sz="4267" dirty="0">
                <a:solidFill>
                  <a:srgbClr val="FF0000"/>
                </a:solidFill>
                <a:cs typeface="Arial" pitchFamily="34" charset="0"/>
              </a:rPr>
              <a:t>lương</a:t>
            </a:r>
            <a:r>
              <a:rPr lang="vi-VN" sz="4267" dirty="0">
                <a:cs typeface="Arial" pitchFamily="34" charset="0"/>
              </a:rPr>
              <a:t>; </a:t>
            </a:r>
            <a:endParaRPr lang="en-US" sz="4267" dirty="0">
              <a:cs typeface="Arial" pitchFamily="34" charset="0"/>
            </a:endParaRPr>
          </a:p>
          <a:p>
            <a:pPr>
              <a:defRPr/>
            </a:pPr>
            <a:endParaRPr lang="en-US" sz="4267" dirty="0">
              <a:cs typeface="Arial" pitchFamily="34" charset="0"/>
            </a:endParaRPr>
          </a:p>
          <a:p>
            <a:pPr>
              <a:defRPr/>
            </a:pPr>
            <a:r>
              <a:rPr lang="en-US" sz="4267" dirty="0">
                <a:cs typeface="Arial" pitchFamily="34" charset="0"/>
              </a:rPr>
              <a:t>- N</a:t>
            </a:r>
            <a:r>
              <a:rPr lang="vi-VN" sz="4267" dirty="0">
                <a:cs typeface="Arial" pitchFamily="34" charset="0"/>
              </a:rPr>
              <a:t>hững </a:t>
            </a:r>
            <a:r>
              <a:rPr lang="vi-VN" sz="4267" b="1" dirty="0">
                <a:solidFill>
                  <a:srgbClr val="FF0000"/>
                </a:solidFill>
                <a:cs typeface="Arial" pitchFamily="34" charset="0"/>
              </a:rPr>
              <a:t>người lao động khác </a:t>
            </a:r>
            <a:r>
              <a:rPr lang="vi-VN" sz="4267" dirty="0">
                <a:cs typeface="Arial" pitchFamily="34" charset="0"/>
              </a:rPr>
              <a:t>trong cùng đơn vị phải ngừng việc được trả lương theo mức </a:t>
            </a:r>
            <a:r>
              <a:rPr lang="vi-VN" sz="4267" dirty="0">
                <a:solidFill>
                  <a:srgbClr val="FF0000"/>
                </a:solidFill>
                <a:cs typeface="Arial" pitchFamily="34" charset="0"/>
              </a:rPr>
              <a:t>do 2 bên thỏa thuận</a:t>
            </a:r>
            <a:r>
              <a:rPr lang="vi-VN" sz="4267" dirty="0">
                <a:cs typeface="Arial" pitchFamily="34" charset="0"/>
              </a:rPr>
              <a:t> nhưng </a:t>
            </a:r>
            <a:r>
              <a:rPr lang="vi-VN" sz="4267" b="1" dirty="0">
                <a:solidFill>
                  <a:srgbClr val="FF0000"/>
                </a:solidFill>
                <a:cs typeface="Arial" pitchFamily="34" charset="0"/>
              </a:rPr>
              <a:t>không thấp hơn </a:t>
            </a:r>
            <a:r>
              <a:rPr lang="vi-VN" sz="4267" dirty="0">
                <a:cs typeface="Arial" pitchFamily="34" charset="0"/>
              </a:rPr>
              <a:t>mức lương tối thiểu;</a:t>
            </a:r>
          </a:p>
        </p:txBody>
      </p:sp>
    </p:spTree>
    <p:extLst>
      <p:ext uri="{BB962C8B-B14F-4D97-AF65-F5344CB8AC3E}">
        <p14:creationId xmlns:p14="http://schemas.microsoft.com/office/powerpoint/2010/main" val="30964220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288139" y="826504"/>
            <a:ext cx="10308167" cy="2404083"/>
          </a:xfrm>
          <a:prstGeom prst="roundRect">
            <a:avLst/>
          </a:prstGeom>
          <a:solidFill>
            <a:srgbClr val="FFFF00"/>
          </a:solidFill>
          <a:ln w="57150">
            <a:solidFill>
              <a:schemeClr val="accent3">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Nếu do sự cố điện nước mà </a:t>
            </a:r>
            <a:r>
              <a:rPr lang="vi-VN" sz="4267" dirty="0">
                <a:solidFill>
                  <a:srgbClr val="FF0000"/>
                </a:solidFill>
                <a:cs typeface="Arial" pitchFamily="34" charset="0"/>
              </a:rPr>
              <a:t>không do lỗi của người sử dụng lao động </a:t>
            </a:r>
            <a:r>
              <a:rPr lang="vi-VN" sz="4267" dirty="0">
                <a:cs typeface="Arial" pitchFamily="34" charset="0"/>
              </a:rPr>
              <a:t>hoặc vì </a:t>
            </a:r>
            <a:r>
              <a:rPr lang="vi-VN" sz="4267" dirty="0">
                <a:solidFill>
                  <a:srgbClr val="FF0000"/>
                </a:solidFill>
                <a:cs typeface="Arial" pitchFamily="34" charset="0"/>
              </a:rPr>
              <a:t>lý do bất khả kháng</a:t>
            </a:r>
            <a:endParaRPr lang="vi-VN" sz="4267" dirty="0">
              <a:cs typeface="Arial" pitchFamily="34" charset="0"/>
            </a:endParaRPr>
          </a:p>
        </p:txBody>
      </p:sp>
      <p:sp>
        <p:nvSpPr>
          <p:cNvPr id="7" name="Rounded Rectangle 6"/>
          <p:cNvSpPr/>
          <p:nvPr/>
        </p:nvSpPr>
        <p:spPr>
          <a:xfrm>
            <a:off x="209059" y="3962159"/>
            <a:ext cx="11544028" cy="2163101"/>
          </a:xfrm>
          <a:prstGeom prst="roundRect">
            <a:avLst/>
          </a:prstGeom>
          <a:solidFill>
            <a:schemeClr val="accent3">
              <a:lumMod val="20000"/>
              <a:lumOff val="80000"/>
            </a:schemeClr>
          </a:solidFill>
          <a:ln w="28575">
            <a:solidFill>
              <a:schemeClr val="bg1">
                <a:lumMod val="5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thì tiền lương do </a:t>
            </a:r>
            <a:r>
              <a:rPr lang="vi-VN" sz="4267" b="1" dirty="0">
                <a:solidFill>
                  <a:srgbClr val="FF0000"/>
                </a:solidFill>
                <a:cs typeface="Arial" pitchFamily="34" charset="0"/>
              </a:rPr>
              <a:t>2 bên thỏa thuận </a:t>
            </a:r>
            <a:r>
              <a:rPr lang="vi-VN" sz="4267" dirty="0">
                <a:cs typeface="Arial" pitchFamily="34" charset="0"/>
              </a:rPr>
              <a:t>nhưng </a:t>
            </a:r>
            <a:r>
              <a:rPr lang="vi-VN" sz="4267" b="1" dirty="0">
                <a:solidFill>
                  <a:srgbClr val="FF0000"/>
                </a:solidFill>
                <a:cs typeface="Arial" pitchFamily="34" charset="0"/>
              </a:rPr>
              <a:t>không</a:t>
            </a:r>
            <a:r>
              <a:rPr lang="vi-VN" sz="4267" b="1" dirty="0">
                <a:cs typeface="Arial" pitchFamily="34" charset="0"/>
              </a:rPr>
              <a:t> </a:t>
            </a:r>
            <a:r>
              <a:rPr lang="vi-VN" sz="4267" b="1" dirty="0">
                <a:solidFill>
                  <a:srgbClr val="FF0000"/>
                </a:solidFill>
                <a:cs typeface="Arial" pitchFamily="34" charset="0"/>
              </a:rPr>
              <a:t>thấp hơn</a:t>
            </a:r>
            <a:r>
              <a:rPr lang="vi-VN" sz="4267" b="1" dirty="0">
                <a:cs typeface="Arial" pitchFamily="34" charset="0"/>
              </a:rPr>
              <a:t> </a:t>
            </a:r>
            <a:r>
              <a:rPr lang="vi-VN" sz="4267" dirty="0">
                <a:cs typeface="Arial" pitchFamily="34" charset="0"/>
              </a:rPr>
              <a:t>mức lương tối thiểu.</a:t>
            </a:r>
          </a:p>
        </p:txBody>
      </p:sp>
    </p:spTree>
    <p:extLst>
      <p:ext uri="{BB962C8B-B14F-4D97-AF65-F5344CB8AC3E}">
        <p14:creationId xmlns:p14="http://schemas.microsoft.com/office/powerpoint/2010/main" val="27299185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186981" y="115230"/>
            <a:ext cx="7471833"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r>
              <a:rPr lang="en-US" sz="4267" b="1" dirty="0">
                <a:latin typeface="Arial" pitchFamily="34" charset="0"/>
                <a:cs typeface="Arial" pitchFamily="34" charset="0"/>
              </a:rPr>
              <a:t>  </a:t>
            </a:r>
          </a:p>
        </p:txBody>
      </p:sp>
      <p:sp>
        <p:nvSpPr>
          <p:cNvPr id="6" name="Rounded Rectangle 5"/>
          <p:cNvSpPr/>
          <p:nvPr/>
        </p:nvSpPr>
        <p:spPr>
          <a:xfrm>
            <a:off x="186980" y="1150926"/>
            <a:ext cx="11907485" cy="1809764"/>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Theo </a:t>
            </a:r>
            <a:r>
              <a:rPr lang="vi-VN" sz="4267" dirty="0">
                <a:cs typeface="Arial" pitchFamily="34" charset="0"/>
              </a:rPr>
              <a:t>quy định chung của pháp luật lao động Việt Nam, độ tuổi được phép thuê mướn lao động là</a:t>
            </a:r>
            <a:r>
              <a:rPr lang="en-US" sz="4267" dirty="0">
                <a:latin typeface="Arial" pitchFamily="34" charset="0"/>
                <a:cs typeface="Arial" pitchFamily="34" charset="0"/>
              </a:rPr>
              <a:t>.</a:t>
            </a:r>
          </a:p>
        </p:txBody>
      </p:sp>
      <p:sp>
        <p:nvSpPr>
          <p:cNvPr id="7" name="Rounded Rectangle 6"/>
          <p:cNvSpPr/>
          <p:nvPr/>
        </p:nvSpPr>
        <p:spPr>
          <a:xfrm>
            <a:off x="6383869" y="3325814"/>
            <a:ext cx="5609167" cy="1038225"/>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 Từ đủ 21 tuổi.</a:t>
            </a:r>
          </a:p>
        </p:txBody>
      </p:sp>
      <p:sp>
        <p:nvSpPr>
          <p:cNvPr id="8" name="Rounded Rectangle 7"/>
          <p:cNvSpPr/>
          <p:nvPr/>
        </p:nvSpPr>
        <p:spPr>
          <a:xfrm>
            <a:off x="287869" y="3325814"/>
            <a:ext cx="5609167" cy="1044575"/>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 </a:t>
            </a:r>
            <a:r>
              <a:rPr lang="vi-VN" sz="4267" dirty="0">
                <a:cs typeface="Arial" pitchFamily="34" charset="0"/>
              </a:rPr>
              <a:t>Từ 18 tuổi.</a:t>
            </a:r>
          </a:p>
        </p:txBody>
      </p:sp>
      <p:sp>
        <p:nvSpPr>
          <p:cNvPr id="9" name="Rounded Rectangle 8"/>
          <p:cNvSpPr/>
          <p:nvPr/>
        </p:nvSpPr>
        <p:spPr>
          <a:xfrm>
            <a:off x="287869" y="4714875"/>
            <a:ext cx="5609167" cy="1085851"/>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b. Từ đủ 18 tuổi</a:t>
            </a:r>
            <a:r>
              <a:rPr lang="en-US" sz="4267" dirty="0">
                <a:latin typeface="Arial" pitchFamily="34" charset="0"/>
                <a:cs typeface="Arial" pitchFamily="34" charset="0"/>
              </a:rPr>
              <a:t>.</a:t>
            </a:r>
          </a:p>
        </p:txBody>
      </p:sp>
      <p:sp>
        <p:nvSpPr>
          <p:cNvPr id="10" name="Rounded Rectangle 9"/>
          <p:cNvSpPr/>
          <p:nvPr/>
        </p:nvSpPr>
        <p:spPr>
          <a:xfrm>
            <a:off x="6411386" y="4714875"/>
            <a:ext cx="5609167" cy="1085851"/>
          </a:xfrm>
          <a:prstGeom prst="roundRect">
            <a:avLst/>
          </a:prstGeom>
          <a:solidFill>
            <a:schemeClr val="accent5">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d. Từ 21 tuổi.</a:t>
            </a:r>
          </a:p>
          <a:p>
            <a:pPr>
              <a:defRPr/>
            </a:pP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1731220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9"/>
                                        </p:tgtEl>
                                        <p:attrNameLst>
                                          <p:attrName>fillcolor</p:attrName>
                                        </p:attrNameLst>
                                      </p:cBhvr>
                                      <p:to>
                                        <a:srgbClr val="FF0000"/>
                                      </p:to>
                                    </p:animClr>
                                    <p:set>
                                      <p:cBhvr>
                                        <p:cTn id="32" dur="2000" fill="hold"/>
                                        <p:tgtEl>
                                          <p:spTgt spid="9"/>
                                        </p:tgtEl>
                                        <p:attrNameLst>
                                          <p:attrName>fill.type</p:attrName>
                                        </p:attrNameLst>
                                      </p:cBhvr>
                                      <p:to>
                                        <p:strVal val="solid"/>
                                      </p:to>
                                    </p:set>
                                    <p:set>
                                      <p:cBhvr>
                                        <p:cTn id="33" dur="2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66218" y="1080773"/>
            <a:ext cx="11703913" cy="899204"/>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latin typeface="Arial" pitchFamily="34" charset="0"/>
                <a:cs typeface="Arial" pitchFamily="34" charset="0"/>
              </a:rPr>
              <a:t>Nếu </a:t>
            </a:r>
            <a:r>
              <a:rPr lang="vi-VN" sz="4267" dirty="0">
                <a:latin typeface="Arial" pitchFamily="34" charset="0"/>
                <a:cs typeface="Arial" pitchFamily="34" charset="0"/>
              </a:rPr>
              <a:t>ngừng việc do lỗi của người lao </a:t>
            </a:r>
            <a:r>
              <a:rPr lang="vi-VN" sz="4267" dirty="0">
                <a:latin typeface="Arial" pitchFamily="34" charset="0"/>
                <a:cs typeface="Arial" pitchFamily="34" charset="0"/>
              </a:rPr>
              <a:t>động</a:t>
            </a:r>
            <a:endParaRPr lang="vi-VN" sz="4267" dirty="0">
              <a:latin typeface="Arial" pitchFamily="34" charset="0"/>
              <a:cs typeface="Arial" pitchFamily="34" charset="0"/>
            </a:endParaRPr>
          </a:p>
        </p:txBody>
      </p:sp>
      <p:sp>
        <p:nvSpPr>
          <p:cNvPr id="5" name="Rounded Rectangle 4"/>
          <p:cNvSpPr/>
          <p:nvPr/>
        </p:nvSpPr>
        <p:spPr>
          <a:xfrm>
            <a:off x="700495" y="2219325"/>
            <a:ext cx="10972237" cy="780379"/>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a</a:t>
            </a:r>
            <a:r>
              <a:rPr lang="vi-VN" sz="4267" dirty="0">
                <a:cs typeface="Arial" pitchFamily="34" charset="0"/>
              </a:rPr>
              <a:t>.</a:t>
            </a:r>
            <a:r>
              <a:rPr lang="en-US" sz="4267" dirty="0">
                <a:cs typeface="Arial" pitchFamily="34" charset="0"/>
              </a:rPr>
              <a:t> </a:t>
            </a:r>
            <a:r>
              <a:rPr lang="en-US" sz="4267" dirty="0">
                <a:latin typeface="Arial" pitchFamily="34" charset="0"/>
                <a:cs typeface="Arial" pitchFamily="34" charset="0"/>
              </a:rPr>
              <a:t>NLĐ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hưởng</a:t>
            </a:r>
            <a:r>
              <a:rPr lang="en-US" sz="4267" dirty="0">
                <a:latin typeface="Arial" pitchFamily="34" charset="0"/>
                <a:cs typeface="Arial" pitchFamily="34" charset="0"/>
              </a:rPr>
              <a:t> </a:t>
            </a:r>
            <a:r>
              <a:rPr lang="en-US" sz="4267" dirty="0" err="1">
                <a:latin typeface="Arial" pitchFamily="34" charset="0"/>
                <a:cs typeface="Arial" pitchFamily="34" charset="0"/>
              </a:rPr>
              <a:t>nguyên</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en-US" sz="4267" dirty="0">
                <a:latin typeface="Arial" pitchFamily="34" charset="0"/>
                <a:cs typeface="Arial" pitchFamily="34" charset="0"/>
              </a:rPr>
              <a:t> </a:t>
            </a:r>
            <a:r>
              <a:rPr lang="vi-VN" sz="4267" dirty="0">
                <a:latin typeface="Arial" pitchFamily="34" charset="0"/>
                <a:cs typeface="Arial" pitchFamily="34" charset="0"/>
              </a:rPr>
              <a:t> </a:t>
            </a:r>
            <a:endParaRPr lang="vi-VN" sz="4267" dirty="0">
              <a:latin typeface="Arial" pitchFamily="34" charset="0"/>
              <a:cs typeface="Arial" pitchFamily="34" charset="0"/>
            </a:endParaRPr>
          </a:p>
        </p:txBody>
      </p:sp>
      <p:sp>
        <p:nvSpPr>
          <p:cNvPr id="6" name="Rounded Rectangle 5"/>
          <p:cNvSpPr/>
          <p:nvPr/>
        </p:nvSpPr>
        <p:spPr>
          <a:xfrm>
            <a:off x="712013" y="3296943"/>
            <a:ext cx="10947971" cy="731496"/>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b. </a:t>
            </a:r>
            <a:r>
              <a:rPr lang="en-US" sz="4267" dirty="0">
                <a:latin typeface="Arial" pitchFamily="34" charset="0"/>
                <a:cs typeface="Arial" pitchFamily="34" charset="0"/>
              </a:rPr>
              <a:t>NLĐ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hưởng</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en-US" sz="4267" dirty="0">
                <a:latin typeface="Arial" pitchFamily="34" charset="0"/>
                <a:cs typeface="Arial" pitchFamily="34" charset="0"/>
              </a:rPr>
              <a:t> </a:t>
            </a:r>
            <a:r>
              <a:rPr lang="en-US" sz="4267" dirty="0" err="1">
                <a:latin typeface="Arial" pitchFamily="34" charset="0"/>
                <a:cs typeface="Arial" pitchFamily="34" charset="0"/>
              </a:rPr>
              <a:t>theo</a:t>
            </a:r>
            <a:r>
              <a:rPr lang="en-US" sz="4267" dirty="0">
                <a:latin typeface="Arial" pitchFamily="34" charset="0"/>
                <a:cs typeface="Arial" pitchFamily="34" charset="0"/>
              </a:rPr>
              <a:t> </a:t>
            </a:r>
            <a:r>
              <a:rPr lang="en-US" sz="4267" dirty="0" err="1">
                <a:latin typeface="Arial" pitchFamily="34" charset="0"/>
                <a:cs typeface="Arial" pitchFamily="34" charset="0"/>
              </a:rPr>
              <a:t>thỏa</a:t>
            </a:r>
            <a:r>
              <a:rPr lang="en-US" sz="4267" dirty="0">
                <a:latin typeface="Arial" pitchFamily="34" charset="0"/>
                <a:cs typeface="Arial" pitchFamily="34" charset="0"/>
              </a:rPr>
              <a:t> </a:t>
            </a:r>
            <a:r>
              <a:rPr lang="en-US" sz="4267" dirty="0" err="1">
                <a:latin typeface="Arial" pitchFamily="34" charset="0"/>
                <a:cs typeface="Arial" pitchFamily="34" charset="0"/>
              </a:rPr>
              <a:t>thuận</a:t>
            </a:r>
            <a:endParaRPr lang="vi-VN" sz="4267" dirty="0">
              <a:latin typeface="Arial" pitchFamily="34" charset="0"/>
              <a:cs typeface="Arial" pitchFamily="34" charset="0"/>
            </a:endParaRPr>
          </a:p>
        </p:txBody>
      </p:sp>
      <p:sp>
        <p:nvSpPr>
          <p:cNvPr id="7" name="Rounded Rectangle 6"/>
          <p:cNvSpPr/>
          <p:nvPr/>
        </p:nvSpPr>
        <p:spPr>
          <a:xfrm>
            <a:off x="712013" y="4288581"/>
            <a:ext cx="10947971" cy="780379"/>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a:t>
            </a:r>
            <a:r>
              <a:rPr lang="vi-VN" sz="4267" dirty="0">
                <a:cs typeface="Arial" pitchFamily="34" charset="0"/>
              </a:rPr>
              <a:t>.</a:t>
            </a:r>
            <a:r>
              <a:rPr lang="en-US" sz="4267" dirty="0">
                <a:cs typeface="Arial" pitchFamily="34" charset="0"/>
              </a:rPr>
              <a:t> </a:t>
            </a:r>
            <a:r>
              <a:rPr lang="en-US" sz="4267" dirty="0">
                <a:latin typeface="Arial" pitchFamily="34" charset="0"/>
                <a:cs typeface="Arial" pitchFamily="34" charset="0"/>
              </a:rPr>
              <a:t>NLĐ </a:t>
            </a:r>
            <a:r>
              <a:rPr lang="en-US" sz="4267" dirty="0" err="1">
                <a:latin typeface="Arial" pitchFamily="34" charset="0"/>
                <a:cs typeface="Arial" pitchFamily="34" charset="0"/>
              </a:rPr>
              <a:t>không</a:t>
            </a:r>
            <a:r>
              <a:rPr lang="en-US" sz="4267" dirty="0">
                <a:latin typeface="Arial" pitchFamily="34" charset="0"/>
                <a:cs typeface="Arial" pitchFamily="34" charset="0"/>
              </a:rPr>
              <a:t>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hưởng</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vi-VN" sz="4267" dirty="0">
                <a:latin typeface="Arial" pitchFamily="34" charset="0"/>
                <a:cs typeface="Arial" pitchFamily="34" charset="0"/>
              </a:rPr>
              <a:t> </a:t>
            </a:r>
            <a:endParaRPr lang="vi-VN" sz="4267" dirty="0">
              <a:latin typeface="Arial" pitchFamily="34" charset="0"/>
              <a:cs typeface="Arial" pitchFamily="34" charset="0"/>
            </a:endParaRPr>
          </a:p>
        </p:txBody>
      </p:sp>
      <p:sp>
        <p:nvSpPr>
          <p:cNvPr id="8" name="Rounded Rectangle 7"/>
          <p:cNvSpPr/>
          <p:nvPr/>
        </p:nvSpPr>
        <p:spPr>
          <a:xfrm>
            <a:off x="700496" y="5403404"/>
            <a:ext cx="10972235" cy="780379"/>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d. </a:t>
            </a:r>
            <a:r>
              <a:rPr lang="en-US" sz="4267" dirty="0">
                <a:latin typeface="Arial" pitchFamily="34" charset="0"/>
                <a:cs typeface="Arial" pitchFamily="34" charset="0"/>
              </a:rPr>
              <a:t>NSD LĐ </a:t>
            </a:r>
            <a:r>
              <a:rPr lang="en-US" sz="4267" dirty="0" err="1">
                <a:latin typeface="Arial" pitchFamily="34" charset="0"/>
                <a:cs typeface="Arial" pitchFamily="34" charset="0"/>
              </a:rPr>
              <a:t>trả</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en-US" sz="4267" dirty="0">
                <a:latin typeface="Arial" pitchFamily="34" charset="0"/>
                <a:cs typeface="Arial" pitchFamily="34" charset="0"/>
              </a:rPr>
              <a:t> </a:t>
            </a:r>
            <a:r>
              <a:rPr lang="en-US" sz="4267" dirty="0" err="1">
                <a:latin typeface="Arial" pitchFamily="34" charset="0"/>
                <a:cs typeface="Arial" pitchFamily="34" charset="0"/>
              </a:rPr>
              <a:t>tùy</a:t>
            </a:r>
            <a:r>
              <a:rPr lang="en-US" sz="4267" dirty="0">
                <a:latin typeface="Arial" pitchFamily="34" charset="0"/>
                <a:cs typeface="Arial" pitchFamily="34" charset="0"/>
              </a:rPr>
              <a:t> ý</a:t>
            </a:r>
            <a:endParaRPr lang="vi-VN" sz="4267" dirty="0">
              <a:latin typeface="Arial" pitchFamily="34" charset="0"/>
              <a:cs typeface="Arial" pitchFamily="34" charset="0"/>
            </a:endParaRPr>
          </a:p>
        </p:txBody>
      </p:sp>
      <p:sp>
        <p:nvSpPr>
          <p:cNvPr id="9" name="Rounded Rectangle 8"/>
          <p:cNvSpPr/>
          <p:nvPr/>
        </p:nvSpPr>
        <p:spPr>
          <a:xfrm>
            <a:off x="178917" y="175419"/>
            <a:ext cx="7471833"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r>
              <a:rPr lang="en-US" sz="4267" b="1" dirty="0">
                <a:latin typeface="Arial" pitchFamily="34" charset="0"/>
                <a:cs typeface="Arial" pitchFamily="34" charset="0"/>
              </a:rPr>
              <a:t>  </a:t>
            </a:r>
          </a:p>
        </p:txBody>
      </p:sp>
    </p:spTree>
    <p:extLst>
      <p:ext uri="{BB962C8B-B14F-4D97-AF65-F5344CB8AC3E}">
        <p14:creationId xmlns:p14="http://schemas.microsoft.com/office/powerpoint/2010/main" val="10833708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85319" y="1208701"/>
            <a:ext cx="7566405" cy="1052368"/>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latin typeface="Arial" pitchFamily="34" charset="0"/>
                <a:cs typeface="Arial" pitchFamily="34" charset="0"/>
              </a:rPr>
              <a:t>Tiền </a:t>
            </a:r>
            <a:r>
              <a:rPr lang="vi-VN" sz="4267" dirty="0">
                <a:latin typeface="Arial" pitchFamily="34" charset="0"/>
                <a:cs typeface="Arial" pitchFamily="34" charset="0"/>
              </a:rPr>
              <a:t>lương tối thiểu </a:t>
            </a:r>
            <a:r>
              <a:rPr lang="vi-VN" sz="4267" dirty="0">
                <a:latin typeface="Arial" pitchFamily="34" charset="0"/>
                <a:cs typeface="Arial" pitchFamily="34" charset="0"/>
              </a:rPr>
              <a:t>do</a:t>
            </a:r>
            <a:endParaRPr lang="vi-VN" sz="4267" dirty="0">
              <a:latin typeface="Arial" pitchFamily="34" charset="0"/>
              <a:cs typeface="Arial" pitchFamily="34" charset="0"/>
            </a:endParaRPr>
          </a:p>
        </p:txBody>
      </p:sp>
      <p:sp>
        <p:nvSpPr>
          <p:cNvPr id="6" name="Rounded Rectangle 5"/>
          <p:cNvSpPr/>
          <p:nvPr/>
        </p:nvSpPr>
        <p:spPr>
          <a:xfrm>
            <a:off x="2899250" y="3487345"/>
            <a:ext cx="7204529" cy="64551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b</a:t>
            </a:r>
            <a:r>
              <a:rPr lang="vi-VN" sz="4267" dirty="0">
                <a:cs typeface="Arial" pitchFamily="34" charset="0"/>
              </a:rPr>
              <a:t>. </a:t>
            </a:r>
            <a:r>
              <a:rPr lang="en-US" sz="4267" dirty="0" err="1">
                <a:latin typeface="Arial" pitchFamily="34" charset="0"/>
                <a:cs typeface="Arial" pitchFamily="34" charset="0"/>
              </a:rPr>
              <a:t>Quốc</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vi-VN" sz="4267" dirty="0">
                <a:latin typeface="Arial" pitchFamily="34" charset="0"/>
                <a:cs typeface="Arial" pitchFamily="34" charset="0"/>
              </a:rPr>
              <a:t>quyết </a:t>
            </a:r>
            <a:r>
              <a:rPr lang="vi-VN" sz="4267" dirty="0">
                <a:cs typeface="Arial" pitchFamily="34" charset="0"/>
              </a:rPr>
              <a:t>định</a:t>
            </a:r>
          </a:p>
        </p:txBody>
      </p:sp>
      <p:sp>
        <p:nvSpPr>
          <p:cNvPr id="7" name="Rounded Rectangle 6"/>
          <p:cNvSpPr/>
          <p:nvPr/>
        </p:nvSpPr>
        <p:spPr>
          <a:xfrm>
            <a:off x="1633982" y="2580484"/>
            <a:ext cx="7204529" cy="64551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a</a:t>
            </a:r>
            <a:r>
              <a:rPr lang="vi-VN" sz="4267" dirty="0">
                <a:cs typeface="Arial" pitchFamily="34" charset="0"/>
              </a:rPr>
              <a:t>. </a:t>
            </a:r>
            <a:r>
              <a:rPr lang="en-US" sz="4267" dirty="0" err="1">
                <a:latin typeface="Arial" pitchFamily="34" charset="0"/>
                <a:cs typeface="Arial" pitchFamily="34" charset="0"/>
              </a:rPr>
              <a:t>Chủ</a:t>
            </a:r>
            <a:r>
              <a:rPr lang="en-US" sz="4267" dirty="0">
                <a:latin typeface="Arial" pitchFamily="34" charset="0"/>
                <a:cs typeface="Arial" pitchFamily="34" charset="0"/>
              </a:rPr>
              <a:t> </a:t>
            </a:r>
            <a:r>
              <a:rPr lang="en-US" sz="4267" dirty="0" err="1">
                <a:latin typeface="Arial" pitchFamily="34" charset="0"/>
                <a:cs typeface="Arial" pitchFamily="34" charset="0"/>
              </a:rPr>
              <a:t>tịch</a:t>
            </a:r>
            <a:r>
              <a:rPr lang="en-US" sz="4267" dirty="0">
                <a:latin typeface="Arial" pitchFamily="34" charset="0"/>
                <a:cs typeface="Arial" pitchFamily="34" charset="0"/>
              </a:rPr>
              <a:t> </a:t>
            </a:r>
            <a:r>
              <a:rPr lang="en-US" sz="4267" dirty="0" err="1">
                <a:latin typeface="Arial" pitchFamily="34" charset="0"/>
                <a:cs typeface="Arial" pitchFamily="34" charset="0"/>
              </a:rPr>
              <a:t>nước</a:t>
            </a:r>
            <a:r>
              <a:rPr lang="en-US" sz="4267" dirty="0">
                <a:latin typeface="Arial" pitchFamily="34" charset="0"/>
                <a:cs typeface="Arial" pitchFamily="34" charset="0"/>
              </a:rPr>
              <a:t> </a:t>
            </a:r>
            <a:r>
              <a:rPr lang="vi-VN" sz="4267" dirty="0">
                <a:latin typeface="Arial" pitchFamily="34" charset="0"/>
                <a:cs typeface="Arial" pitchFamily="34" charset="0"/>
              </a:rPr>
              <a:t>quyết </a:t>
            </a:r>
            <a:r>
              <a:rPr lang="vi-VN" sz="4267" dirty="0">
                <a:latin typeface="Arial" pitchFamily="34" charset="0"/>
                <a:cs typeface="Arial" pitchFamily="34" charset="0"/>
              </a:rPr>
              <a:t>định </a:t>
            </a:r>
          </a:p>
        </p:txBody>
      </p:sp>
      <p:sp>
        <p:nvSpPr>
          <p:cNvPr id="8" name="Rounded Rectangle 7"/>
          <p:cNvSpPr/>
          <p:nvPr/>
        </p:nvSpPr>
        <p:spPr>
          <a:xfrm>
            <a:off x="4015808" y="4369160"/>
            <a:ext cx="6821337" cy="64551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 </a:t>
            </a:r>
            <a:r>
              <a:rPr lang="vi-VN" sz="4267" dirty="0">
                <a:latin typeface="Arial" pitchFamily="34" charset="0"/>
                <a:cs typeface="Arial" pitchFamily="34" charset="0"/>
              </a:rPr>
              <a:t>Chính phủ quyết định </a:t>
            </a:r>
            <a:endParaRPr lang="vi-VN" sz="4267" dirty="0">
              <a:cs typeface="Arial" pitchFamily="34" charset="0"/>
            </a:endParaRPr>
          </a:p>
        </p:txBody>
      </p:sp>
      <p:sp>
        <p:nvSpPr>
          <p:cNvPr id="9" name="Rounded Rectangle 8"/>
          <p:cNvSpPr/>
          <p:nvPr/>
        </p:nvSpPr>
        <p:spPr>
          <a:xfrm>
            <a:off x="5011554" y="5293835"/>
            <a:ext cx="6821337" cy="646108"/>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d. </a:t>
            </a:r>
            <a:r>
              <a:rPr lang="en-US" sz="4267" dirty="0" err="1">
                <a:latin typeface="Arial" pitchFamily="34" charset="0"/>
                <a:cs typeface="Arial" pitchFamily="34" charset="0"/>
              </a:rPr>
              <a:t>Tòa</a:t>
            </a:r>
            <a:r>
              <a:rPr lang="en-US" sz="4267" dirty="0">
                <a:latin typeface="Arial" pitchFamily="34" charset="0"/>
                <a:cs typeface="Arial" pitchFamily="34" charset="0"/>
              </a:rPr>
              <a:t> </a:t>
            </a:r>
            <a:r>
              <a:rPr lang="en-US" sz="4267" dirty="0" err="1">
                <a:latin typeface="Arial" pitchFamily="34" charset="0"/>
                <a:cs typeface="Arial" pitchFamily="34" charset="0"/>
              </a:rPr>
              <a:t>án</a:t>
            </a:r>
            <a:r>
              <a:rPr lang="en-US" sz="4267" dirty="0">
                <a:latin typeface="Arial" pitchFamily="34" charset="0"/>
                <a:cs typeface="Arial" pitchFamily="34" charset="0"/>
              </a:rPr>
              <a:t> </a:t>
            </a:r>
            <a:r>
              <a:rPr lang="vi-VN" sz="4267" dirty="0">
                <a:latin typeface="Arial" pitchFamily="34" charset="0"/>
                <a:cs typeface="Arial" pitchFamily="34" charset="0"/>
              </a:rPr>
              <a:t>quyết </a:t>
            </a:r>
            <a:r>
              <a:rPr lang="vi-VN" sz="4267" dirty="0">
                <a:latin typeface="Arial" pitchFamily="34" charset="0"/>
                <a:cs typeface="Arial" pitchFamily="34" charset="0"/>
              </a:rPr>
              <a:t>định</a:t>
            </a:r>
          </a:p>
        </p:txBody>
      </p:sp>
      <p:sp>
        <p:nvSpPr>
          <p:cNvPr id="10" name="Rounded Rectangle 9"/>
          <p:cNvSpPr/>
          <p:nvPr/>
        </p:nvSpPr>
        <p:spPr>
          <a:xfrm>
            <a:off x="279892" y="134737"/>
            <a:ext cx="7471833"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r>
              <a:rPr lang="en-US" sz="4267" b="1" dirty="0">
                <a:latin typeface="Arial" pitchFamily="34" charset="0"/>
                <a:cs typeface="Arial" pitchFamily="34" charset="0"/>
              </a:rPr>
              <a:t>  </a:t>
            </a:r>
          </a:p>
        </p:txBody>
      </p:sp>
    </p:spTree>
    <p:extLst>
      <p:ext uri="{BB962C8B-B14F-4D97-AF65-F5344CB8AC3E}">
        <p14:creationId xmlns:p14="http://schemas.microsoft.com/office/powerpoint/2010/main" val="25576427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166218" y="1092403"/>
            <a:ext cx="11811204" cy="1011829"/>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16/ </a:t>
            </a:r>
            <a:r>
              <a:rPr lang="vi-VN" sz="4267" dirty="0">
                <a:latin typeface="Arial" pitchFamily="34" charset="0"/>
                <a:cs typeface="Arial" pitchFamily="34" charset="0"/>
              </a:rPr>
              <a:t>Nếu </a:t>
            </a:r>
            <a:r>
              <a:rPr lang="vi-VN" sz="4267" dirty="0">
                <a:latin typeface="Arial" pitchFamily="34" charset="0"/>
                <a:cs typeface="Arial" pitchFamily="34" charset="0"/>
              </a:rPr>
              <a:t>ngừng việc do sự cố điện nước</a:t>
            </a:r>
          </a:p>
        </p:txBody>
      </p:sp>
      <p:sp>
        <p:nvSpPr>
          <p:cNvPr id="5" name="Rounded Rectangle 4"/>
          <p:cNvSpPr/>
          <p:nvPr/>
        </p:nvSpPr>
        <p:spPr>
          <a:xfrm>
            <a:off x="1036534" y="2595313"/>
            <a:ext cx="10940884" cy="5560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a</a:t>
            </a:r>
            <a:r>
              <a:rPr lang="vi-VN" sz="4267" dirty="0">
                <a:cs typeface="Arial" pitchFamily="34" charset="0"/>
              </a:rPr>
              <a:t>.</a:t>
            </a:r>
            <a:r>
              <a:rPr lang="en-US" sz="4267" dirty="0">
                <a:cs typeface="Arial" pitchFamily="34" charset="0"/>
              </a:rPr>
              <a:t> </a:t>
            </a:r>
            <a:r>
              <a:rPr lang="en-US" sz="4267" dirty="0">
                <a:latin typeface="Arial" pitchFamily="34" charset="0"/>
                <a:cs typeface="Arial" pitchFamily="34" charset="0"/>
              </a:rPr>
              <a:t>NLĐ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hưởng</a:t>
            </a:r>
            <a:r>
              <a:rPr lang="en-US" sz="4267" dirty="0">
                <a:latin typeface="Arial" pitchFamily="34" charset="0"/>
                <a:cs typeface="Arial" pitchFamily="34" charset="0"/>
              </a:rPr>
              <a:t> </a:t>
            </a:r>
            <a:r>
              <a:rPr lang="en-US" sz="4267" dirty="0" err="1">
                <a:latin typeface="Arial" pitchFamily="34" charset="0"/>
                <a:cs typeface="Arial" pitchFamily="34" charset="0"/>
              </a:rPr>
              <a:t>nguyên</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en-US" sz="4267" dirty="0">
                <a:latin typeface="Arial" pitchFamily="34" charset="0"/>
                <a:cs typeface="Arial" pitchFamily="34" charset="0"/>
              </a:rPr>
              <a:t> </a:t>
            </a:r>
            <a:r>
              <a:rPr lang="vi-VN" sz="4267" dirty="0">
                <a:latin typeface="Arial" pitchFamily="34" charset="0"/>
                <a:cs typeface="Arial" pitchFamily="34" charset="0"/>
              </a:rPr>
              <a:t> </a:t>
            </a:r>
            <a:endParaRPr lang="vi-VN" sz="4267" dirty="0">
              <a:latin typeface="Arial" pitchFamily="34" charset="0"/>
              <a:cs typeface="Arial" pitchFamily="34" charset="0"/>
            </a:endParaRPr>
          </a:p>
        </p:txBody>
      </p:sp>
      <p:sp>
        <p:nvSpPr>
          <p:cNvPr id="6" name="Rounded Rectangle 5"/>
          <p:cNvSpPr/>
          <p:nvPr/>
        </p:nvSpPr>
        <p:spPr>
          <a:xfrm>
            <a:off x="1036207" y="4776194"/>
            <a:ext cx="10941215" cy="521217"/>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c</a:t>
            </a:r>
            <a:r>
              <a:rPr lang="vi-VN" sz="4267" dirty="0">
                <a:latin typeface="Arial" pitchFamily="34" charset="0"/>
                <a:cs typeface="Arial" pitchFamily="34" charset="0"/>
              </a:rPr>
              <a:t>. </a:t>
            </a:r>
            <a:r>
              <a:rPr lang="en-US" sz="4267" dirty="0">
                <a:latin typeface="Arial" pitchFamily="34" charset="0"/>
                <a:cs typeface="Arial" pitchFamily="34" charset="0"/>
              </a:rPr>
              <a:t>NLĐ </a:t>
            </a:r>
            <a:r>
              <a:rPr lang="en-US" sz="4267" dirty="0" err="1">
                <a:latin typeface="Arial" pitchFamily="34" charset="0"/>
                <a:cs typeface="Arial" pitchFamily="34" charset="0"/>
              </a:rPr>
              <a:t>không</a:t>
            </a:r>
            <a:r>
              <a:rPr lang="en-US" sz="4267" dirty="0">
                <a:latin typeface="Arial" pitchFamily="34" charset="0"/>
                <a:cs typeface="Arial" pitchFamily="34" charset="0"/>
              </a:rPr>
              <a:t>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hưởng</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vi-VN" sz="4267" dirty="0">
                <a:latin typeface="Arial" pitchFamily="34" charset="0"/>
                <a:cs typeface="Arial" pitchFamily="34" charset="0"/>
              </a:rPr>
              <a:t> </a:t>
            </a:r>
          </a:p>
        </p:txBody>
      </p:sp>
      <p:sp>
        <p:nvSpPr>
          <p:cNvPr id="7" name="Rounded Rectangle 6"/>
          <p:cNvSpPr/>
          <p:nvPr/>
        </p:nvSpPr>
        <p:spPr>
          <a:xfrm>
            <a:off x="1036207" y="3694837"/>
            <a:ext cx="10941213" cy="5560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b</a:t>
            </a:r>
            <a:r>
              <a:rPr lang="vi-VN" sz="4267" dirty="0">
                <a:latin typeface="Arial" pitchFamily="34" charset="0"/>
                <a:cs typeface="Arial" pitchFamily="34" charset="0"/>
              </a:rPr>
              <a:t>.</a:t>
            </a:r>
            <a:r>
              <a:rPr lang="en-US" sz="4267" dirty="0">
                <a:latin typeface="Arial" pitchFamily="34" charset="0"/>
                <a:cs typeface="Arial" pitchFamily="34" charset="0"/>
              </a:rPr>
              <a:t> </a:t>
            </a:r>
            <a:r>
              <a:rPr lang="en-US" sz="4267" dirty="0">
                <a:latin typeface="Arial" pitchFamily="34" charset="0"/>
                <a:cs typeface="Arial" pitchFamily="34" charset="0"/>
              </a:rPr>
              <a:t>NLĐ </a:t>
            </a:r>
            <a:r>
              <a:rPr lang="en-US" sz="4267" dirty="0" err="1">
                <a:latin typeface="Arial" pitchFamily="34" charset="0"/>
                <a:cs typeface="Arial" pitchFamily="34" charset="0"/>
              </a:rPr>
              <a:t>được</a:t>
            </a:r>
            <a:r>
              <a:rPr lang="en-US" sz="4267" dirty="0">
                <a:latin typeface="Arial" pitchFamily="34" charset="0"/>
                <a:cs typeface="Arial" pitchFamily="34" charset="0"/>
              </a:rPr>
              <a:t> </a:t>
            </a:r>
            <a:r>
              <a:rPr lang="en-US" sz="4267" dirty="0" err="1">
                <a:latin typeface="Arial" pitchFamily="34" charset="0"/>
                <a:cs typeface="Arial" pitchFamily="34" charset="0"/>
              </a:rPr>
              <a:t>hưởng</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en-US" sz="4267" dirty="0">
                <a:latin typeface="Arial" pitchFamily="34" charset="0"/>
                <a:cs typeface="Arial" pitchFamily="34" charset="0"/>
              </a:rPr>
              <a:t> </a:t>
            </a:r>
            <a:r>
              <a:rPr lang="en-US" sz="4267" dirty="0" err="1">
                <a:latin typeface="Arial" pitchFamily="34" charset="0"/>
                <a:cs typeface="Arial" pitchFamily="34" charset="0"/>
              </a:rPr>
              <a:t>theo</a:t>
            </a:r>
            <a:r>
              <a:rPr lang="en-US" sz="4267" dirty="0">
                <a:latin typeface="Arial" pitchFamily="34" charset="0"/>
                <a:cs typeface="Arial" pitchFamily="34" charset="0"/>
              </a:rPr>
              <a:t> </a:t>
            </a:r>
            <a:r>
              <a:rPr lang="en-US" sz="4267" dirty="0" err="1">
                <a:latin typeface="Arial" pitchFamily="34" charset="0"/>
                <a:cs typeface="Arial" pitchFamily="34" charset="0"/>
              </a:rPr>
              <a:t>thỏa</a:t>
            </a:r>
            <a:r>
              <a:rPr lang="en-US" sz="4267" dirty="0">
                <a:latin typeface="Arial" pitchFamily="34" charset="0"/>
                <a:cs typeface="Arial" pitchFamily="34" charset="0"/>
              </a:rPr>
              <a:t> </a:t>
            </a:r>
            <a:r>
              <a:rPr lang="en-US" sz="4267" dirty="0" err="1">
                <a:latin typeface="Arial" pitchFamily="34" charset="0"/>
                <a:cs typeface="Arial" pitchFamily="34" charset="0"/>
              </a:rPr>
              <a:t>thuận</a:t>
            </a:r>
            <a:endParaRPr lang="vi-VN" sz="4267" dirty="0">
              <a:latin typeface="Arial" pitchFamily="34" charset="0"/>
              <a:cs typeface="Arial" pitchFamily="34" charset="0"/>
            </a:endParaRPr>
          </a:p>
        </p:txBody>
      </p:sp>
      <p:sp>
        <p:nvSpPr>
          <p:cNvPr id="8" name="Rounded Rectangle 7"/>
          <p:cNvSpPr/>
          <p:nvPr/>
        </p:nvSpPr>
        <p:spPr>
          <a:xfrm>
            <a:off x="1036206" y="5779392"/>
            <a:ext cx="10941212" cy="556048"/>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d. </a:t>
            </a:r>
            <a:r>
              <a:rPr lang="en-US" sz="4267" dirty="0">
                <a:latin typeface="Arial" pitchFamily="34" charset="0"/>
                <a:cs typeface="Arial" pitchFamily="34" charset="0"/>
              </a:rPr>
              <a:t>NSD LĐ </a:t>
            </a:r>
            <a:r>
              <a:rPr lang="en-US" sz="4267" dirty="0" err="1">
                <a:latin typeface="Arial" pitchFamily="34" charset="0"/>
                <a:cs typeface="Arial" pitchFamily="34" charset="0"/>
              </a:rPr>
              <a:t>trả</a:t>
            </a:r>
            <a:r>
              <a:rPr lang="en-US" sz="4267" dirty="0">
                <a:latin typeface="Arial" pitchFamily="34" charset="0"/>
                <a:cs typeface="Arial" pitchFamily="34" charset="0"/>
              </a:rPr>
              <a:t> </a:t>
            </a:r>
            <a:r>
              <a:rPr lang="en-US" sz="4267" dirty="0" err="1">
                <a:latin typeface="Arial" pitchFamily="34" charset="0"/>
                <a:cs typeface="Arial" pitchFamily="34" charset="0"/>
              </a:rPr>
              <a:t>lương</a:t>
            </a:r>
            <a:r>
              <a:rPr lang="en-US" sz="4267" dirty="0">
                <a:latin typeface="Arial" pitchFamily="34" charset="0"/>
                <a:cs typeface="Arial" pitchFamily="34" charset="0"/>
              </a:rPr>
              <a:t> </a:t>
            </a:r>
            <a:r>
              <a:rPr lang="en-US" sz="4267" dirty="0" err="1">
                <a:latin typeface="Arial" pitchFamily="34" charset="0"/>
                <a:cs typeface="Arial" pitchFamily="34" charset="0"/>
              </a:rPr>
              <a:t>tùy</a:t>
            </a:r>
            <a:r>
              <a:rPr lang="en-US" sz="4267" dirty="0">
                <a:latin typeface="Arial" pitchFamily="34" charset="0"/>
                <a:cs typeface="Arial" pitchFamily="34" charset="0"/>
              </a:rPr>
              <a:t> ý</a:t>
            </a:r>
            <a:endParaRPr lang="vi-VN" sz="4267" dirty="0">
              <a:latin typeface="Arial" pitchFamily="34" charset="0"/>
              <a:cs typeface="Arial" pitchFamily="34" charset="0"/>
            </a:endParaRPr>
          </a:p>
        </p:txBody>
      </p:sp>
      <p:sp>
        <p:nvSpPr>
          <p:cNvPr id="9" name="Rounded Rectangle 8"/>
          <p:cNvSpPr/>
          <p:nvPr/>
        </p:nvSpPr>
        <p:spPr>
          <a:xfrm>
            <a:off x="166218" y="148357"/>
            <a:ext cx="7471833"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r>
              <a:rPr lang="en-US" sz="4267" b="1" dirty="0">
                <a:latin typeface="Arial" pitchFamily="34" charset="0"/>
                <a:cs typeface="Arial" pitchFamily="34" charset="0"/>
              </a:rPr>
              <a:t>  </a:t>
            </a:r>
          </a:p>
        </p:txBody>
      </p:sp>
    </p:spTree>
    <p:extLst>
      <p:ext uri="{BB962C8B-B14F-4D97-AF65-F5344CB8AC3E}">
        <p14:creationId xmlns:p14="http://schemas.microsoft.com/office/powerpoint/2010/main" val="13443430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6" grpId="0" animBg="1"/>
      <p:bldP spid="7" grpId="0" animBg="1"/>
      <p:bldP spid="8"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60291" y="167806"/>
            <a:ext cx="6089651"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4</a:t>
            </a:r>
            <a:r>
              <a:rPr lang="vi-VN" sz="4267" dirty="0">
                <a:cs typeface="Arial" pitchFamily="34" charset="0"/>
              </a:rPr>
              <a:t>.3.5</a:t>
            </a:r>
            <a:r>
              <a:rPr lang="vi-VN" sz="4267" dirty="0">
                <a:cs typeface="Arial" pitchFamily="34" charset="0"/>
              </a:rPr>
              <a:t>. Bảo hiểm xã hội</a:t>
            </a:r>
          </a:p>
        </p:txBody>
      </p:sp>
      <p:sp>
        <p:nvSpPr>
          <p:cNvPr id="9" name="Rounded Rectangle 8"/>
          <p:cNvSpPr/>
          <p:nvPr/>
        </p:nvSpPr>
        <p:spPr>
          <a:xfrm>
            <a:off x="160291" y="1426733"/>
            <a:ext cx="3674533" cy="92868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a. Khái niệm:</a:t>
            </a:r>
          </a:p>
        </p:txBody>
      </p:sp>
      <p:sp>
        <p:nvSpPr>
          <p:cNvPr id="7" name="Rounded Rectangle 6"/>
          <p:cNvSpPr/>
          <p:nvPr/>
        </p:nvSpPr>
        <p:spPr>
          <a:xfrm>
            <a:off x="160291" y="2574952"/>
            <a:ext cx="11875652" cy="3667353"/>
          </a:xfrm>
          <a:prstGeom prst="roundRect">
            <a:avLst/>
          </a:prstGeom>
          <a:solidFill>
            <a:schemeClr val="tx2">
              <a:lumMod val="20000"/>
              <a:lumOff val="80000"/>
            </a:schemeClr>
          </a:solidFill>
          <a:ln w="28575">
            <a:solidFill>
              <a:schemeClr val="tx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Là </a:t>
            </a:r>
            <a:r>
              <a:rPr lang="vi-VN" sz="4267" dirty="0">
                <a:solidFill>
                  <a:srgbClr val="FF0000"/>
                </a:solidFill>
                <a:cs typeface="Arial" pitchFamily="34" charset="0"/>
              </a:rPr>
              <a:t>sự bảo đảm </a:t>
            </a:r>
            <a:r>
              <a:rPr lang="vi-VN" sz="4267" dirty="0">
                <a:cs typeface="Arial" pitchFamily="34" charset="0"/>
              </a:rPr>
              <a:t>thay thế hoặc </a:t>
            </a:r>
            <a:r>
              <a:rPr lang="vi-VN" sz="4267" dirty="0">
                <a:solidFill>
                  <a:schemeClr val="accent6">
                    <a:lumMod val="50000"/>
                  </a:schemeClr>
                </a:solidFill>
                <a:cs typeface="Arial" pitchFamily="34" charset="0"/>
              </a:rPr>
              <a:t>bù đắp một phần thu nhập </a:t>
            </a:r>
            <a:r>
              <a:rPr lang="vi-VN" sz="4267" dirty="0">
                <a:cs typeface="Arial" pitchFamily="34" charset="0"/>
              </a:rPr>
              <a:t>của người lao động </a:t>
            </a:r>
            <a:r>
              <a:rPr lang="vi-VN" sz="4267" dirty="0">
                <a:solidFill>
                  <a:srgbClr val="FF0000"/>
                </a:solidFill>
                <a:cs typeface="Arial" pitchFamily="34" charset="0"/>
              </a:rPr>
              <a:t>khi bị giảm hoặc mất thu nhập</a:t>
            </a:r>
            <a:r>
              <a:rPr lang="vi-VN" sz="4267" dirty="0">
                <a:cs typeface="Arial" pitchFamily="34" charset="0"/>
              </a:rPr>
              <a:t> do </a:t>
            </a:r>
            <a:r>
              <a:rPr lang="vi-VN" sz="4267" dirty="0">
                <a:solidFill>
                  <a:schemeClr val="accent6">
                    <a:lumMod val="50000"/>
                  </a:schemeClr>
                </a:solidFill>
                <a:cs typeface="Arial" pitchFamily="34" charset="0"/>
              </a:rPr>
              <a:t>ốm đau, thai sản, tai nạn lao động, bệnh nghề nghiệp, thất nghiệp, hết tuổi lao động hoặc chết </a:t>
            </a:r>
            <a:r>
              <a:rPr lang="vi-VN" sz="4267" dirty="0">
                <a:cs typeface="Arial" pitchFamily="34" charset="0"/>
              </a:rPr>
              <a:t>trên cơ sở đóng vào quỹ bảo hiểm xã hội.</a:t>
            </a:r>
          </a:p>
        </p:txBody>
      </p:sp>
    </p:spTree>
    <p:extLst>
      <p:ext uri="{BB962C8B-B14F-4D97-AF65-F5344CB8AC3E}">
        <p14:creationId xmlns:p14="http://schemas.microsoft.com/office/powerpoint/2010/main" val="24696090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28566" y="178055"/>
            <a:ext cx="7023100" cy="89376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b. Các loại hình bảo hiểm </a:t>
            </a:r>
          </a:p>
        </p:txBody>
      </p:sp>
      <p:sp>
        <p:nvSpPr>
          <p:cNvPr id="9" name="Rounded Rectangle 8"/>
          <p:cNvSpPr/>
          <p:nvPr/>
        </p:nvSpPr>
        <p:spPr>
          <a:xfrm>
            <a:off x="209062" y="1293385"/>
            <a:ext cx="11787868" cy="59881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dirty="0">
                <a:cs typeface="Arial" pitchFamily="34" charset="0"/>
              </a:rPr>
              <a:t> Luật Bảo hiểm quy định </a:t>
            </a:r>
            <a:r>
              <a:rPr lang="vi-VN" sz="4267" dirty="0">
                <a:solidFill>
                  <a:srgbClr val="FF0000"/>
                </a:solidFill>
                <a:cs typeface="Arial" pitchFamily="34" charset="0"/>
              </a:rPr>
              <a:t>các loại hình bảo hiểm</a:t>
            </a:r>
            <a:endParaRPr lang="vi-VN" sz="4267" dirty="0">
              <a:cs typeface="Arial" pitchFamily="34" charset="0"/>
            </a:endParaRPr>
          </a:p>
        </p:txBody>
      </p:sp>
      <p:graphicFrame>
        <p:nvGraphicFramePr>
          <p:cNvPr id="3" name="Diagram 2"/>
          <p:cNvGraphicFramePr/>
          <p:nvPr>
            <p:extLst/>
          </p:nvPr>
        </p:nvGraphicFramePr>
        <p:xfrm>
          <a:off x="150539" y="1892203"/>
          <a:ext cx="11801381" cy="4408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300675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circle(in)">
                                      <p:cBhvr>
                                        <p:cTn id="2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Graphic spid="3" grpId="0">
        <p:bldAsOne/>
      </p:bldGraphic>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214580" y="114734"/>
            <a:ext cx="7332133" cy="860425"/>
          </a:xfrm>
          <a:prstGeom prst="roundRect">
            <a:avLst/>
          </a:prstGeom>
          <a:solidFill>
            <a:srgbClr val="FFFF00"/>
          </a:solidFill>
          <a:ln w="28575">
            <a:solidFill>
              <a:srgbClr val="92D050"/>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err="1">
                <a:latin typeface="Arial" pitchFamily="34" charset="0"/>
                <a:cs typeface="Arial" pitchFamily="34" charset="0"/>
              </a:rPr>
              <a:t>Bảo</a:t>
            </a:r>
            <a:r>
              <a:rPr lang="en-US" sz="4267" dirty="0">
                <a:latin typeface="Arial" pitchFamily="34" charset="0"/>
                <a:cs typeface="Arial" pitchFamily="34" charset="0"/>
              </a:rPr>
              <a:t> </a:t>
            </a:r>
            <a:r>
              <a:rPr lang="en-US" sz="4267" dirty="0" err="1">
                <a:latin typeface="Arial" pitchFamily="34" charset="0"/>
                <a:cs typeface="Arial" pitchFamily="34" charset="0"/>
              </a:rPr>
              <a:t>hiểm</a:t>
            </a:r>
            <a:r>
              <a:rPr lang="en-US" sz="4267" dirty="0">
                <a:latin typeface="Arial" pitchFamily="34" charset="0"/>
                <a:cs typeface="Arial" pitchFamily="34" charset="0"/>
              </a:rPr>
              <a:t> </a:t>
            </a:r>
            <a:r>
              <a:rPr lang="en-US" sz="4267" dirty="0" err="1">
                <a:latin typeface="Arial" pitchFamily="34" charset="0"/>
                <a:cs typeface="Arial" pitchFamily="34" charset="0"/>
              </a:rPr>
              <a:t>xã</a:t>
            </a:r>
            <a:r>
              <a:rPr lang="en-US" sz="4267" dirty="0">
                <a:latin typeface="Arial" pitchFamily="34" charset="0"/>
                <a:cs typeface="Arial" pitchFamily="34" charset="0"/>
              </a:rPr>
              <a:t> </a:t>
            </a:r>
            <a:r>
              <a:rPr lang="en-US" sz="4267" dirty="0" err="1">
                <a:latin typeface="Arial" pitchFamily="34" charset="0"/>
                <a:cs typeface="Arial" pitchFamily="34" charset="0"/>
              </a:rPr>
              <a:t>hội</a:t>
            </a:r>
            <a:r>
              <a:rPr lang="en-US" sz="4267" dirty="0">
                <a:latin typeface="Arial" pitchFamily="34" charset="0"/>
                <a:cs typeface="Arial" pitchFamily="34" charset="0"/>
              </a:rPr>
              <a:t> </a:t>
            </a:r>
            <a:r>
              <a:rPr lang="en-US" sz="4267" dirty="0" err="1">
                <a:latin typeface="Arial" pitchFamily="34" charset="0"/>
                <a:cs typeface="Arial" pitchFamily="34" charset="0"/>
              </a:rPr>
              <a:t>bắt</a:t>
            </a:r>
            <a:r>
              <a:rPr lang="en-US" sz="4267" dirty="0">
                <a:latin typeface="Arial" pitchFamily="34" charset="0"/>
                <a:cs typeface="Arial" pitchFamily="34" charset="0"/>
              </a:rPr>
              <a:t> </a:t>
            </a:r>
            <a:r>
              <a:rPr lang="en-US" sz="4267" dirty="0" err="1">
                <a:latin typeface="Arial" pitchFamily="34" charset="0"/>
                <a:cs typeface="Arial" pitchFamily="34" charset="0"/>
              </a:rPr>
              <a:t>buộc</a:t>
            </a:r>
            <a:r>
              <a:rPr lang="en-US" sz="4267" dirty="0">
                <a:latin typeface="Arial" pitchFamily="34" charset="0"/>
                <a:cs typeface="Arial" pitchFamily="34" charset="0"/>
              </a:rPr>
              <a:t> </a:t>
            </a:r>
            <a:r>
              <a:rPr lang="vi-VN" sz="4267" dirty="0">
                <a:cs typeface="Arial" pitchFamily="34" charset="0"/>
              </a:rPr>
              <a:t> </a:t>
            </a:r>
          </a:p>
        </p:txBody>
      </p:sp>
      <p:graphicFrame>
        <p:nvGraphicFramePr>
          <p:cNvPr id="3" name="Diagram 2"/>
          <p:cNvGraphicFramePr/>
          <p:nvPr>
            <p:extLst/>
          </p:nvPr>
        </p:nvGraphicFramePr>
        <p:xfrm>
          <a:off x="321869" y="1643075"/>
          <a:ext cx="1095329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952397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3" grpId="0">
        <p:bldAsOne/>
      </p:bldGraphic>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4580" y="123313"/>
            <a:ext cx="9636557" cy="1608139"/>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dirty="0" err="1">
                <a:latin typeface="Arial" pitchFamily="34" charset="0"/>
                <a:cs typeface="Arial" pitchFamily="34" charset="0"/>
              </a:rPr>
              <a:t>Bảo</a:t>
            </a:r>
            <a:r>
              <a:rPr lang="en-US" sz="3733" b="1" dirty="0">
                <a:latin typeface="Arial" pitchFamily="34" charset="0"/>
                <a:cs typeface="Arial" pitchFamily="34" charset="0"/>
              </a:rPr>
              <a:t> </a:t>
            </a:r>
            <a:r>
              <a:rPr lang="en-US" sz="3733" b="1" dirty="0" err="1">
                <a:latin typeface="Arial" pitchFamily="34" charset="0"/>
                <a:cs typeface="Arial" pitchFamily="34" charset="0"/>
              </a:rPr>
              <a:t>hiểm</a:t>
            </a:r>
            <a:r>
              <a:rPr lang="en-US" sz="3733" b="1" dirty="0">
                <a:latin typeface="Arial" pitchFamily="34" charset="0"/>
                <a:cs typeface="Arial" pitchFamily="34" charset="0"/>
              </a:rPr>
              <a:t> </a:t>
            </a:r>
            <a:r>
              <a:rPr lang="en-US" sz="3733" b="1" dirty="0" err="1">
                <a:latin typeface="Arial" pitchFamily="34" charset="0"/>
                <a:cs typeface="Arial" pitchFamily="34" charset="0"/>
              </a:rPr>
              <a:t>thất</a:t>
            </a:r>
            <a:r>
              <a:rPr lang="en-US" sz="3733" b="1" dirty="0">
                <a:latin typeface="Arial" pitchFamily="34" charset="0"/>
                <a:cs typeface="Arial" pitchFamily="34" charset="0"/>
              </a:rPr>
              <a:t> </a:t>
            </a:r>
            <a:r>
              <a:rPr lang="en-US" sz="3733" b="1" dirty="0" err="1">
                <a:latin typeface="Arial" pitchFamily="34" charset="0"/>
                <a:cs typeface="Arial" pitchFamily="34" charset="0"/>
              </a:rPr>
              <a:t>nghiệp</a:t>
            </a:r>
            <a:r>
              <a:rPr lang="en-US" sz="3733" dirty="0">
                <a:latin typeface="Arial" pitchFamily="34" charset="0"/>
                <a:cs typeface="Arial" pitchFamily="34" charset="0"/>
              </a:rPr>
              <a:t>: </a:t>
            </a:r>
            <a:r>
              <a:rPr lang="vi-VN" sz="3733" dirty="0">
                <a:cs typeface="Arial" pitchFamily="34" charset="0"/>
              </a:rPr>
              <a:t>bắt buộc áp dụng đối với người lao động là công dân Việt Nam</a:t>
            </a:r>
            <a:r>
              <a:rPr lang="en-US" sz="3733" dirty="0">
                <a:latin typeface="Arial" pitchFamily="34" charset="0"/>
                <a:cs typeface="Arial" pitchFamily="34" charset="0"/>
              </a:rPr>
              <a:t> (HĐLĐ </a:t>
            </a:r>
            <a:r>
              <a:rPr lang="en-US" sz="3733" dirty="0" err="1">
                <a:latin typeface="Arial" pitchFamily="34" charset="0"/>
                <a:cs typeface="Arial" pitchFamily="34" charset="0"/>
              </a:rPr>
              <a:t>loại</a:t>
            </a:r>
            <a:r>
              <a:rPr lang="en-US" sz="3733" dirty="0">
                <a:latin typeface="Arial" pitchFamily="34" charset="0"/>
                <a:cs typeface="Arial" pitchFamily="34" charset="0"/>
              </a:rPr>
              <a:t> 1, </a:t>
            </a:r>
            <a:r>
              <a:rPr lang="en-US" sz="3733" dirty="0" err="1">
                <a:latin typeface="Arial" pitchFamily="34" charset="0"/>
                <a:cs typeface="Arial" pitchFamily="34" charset="0"/>
              </a:rPr>
              <a:t>và</a:t>
            </a:r>
            <a:r>
              <a:rPr lang="en-US" sz="3733" dirty="0">
                <a:latin typeface="Arial" pitchFamily="34" charset="0"/>
                <a:cs typeface="Arial" pitchFamily="34" charset="0"/>
              </a:rPr>
              <a:t> </a:t>
            </a:r>
            <a:r>
              <a:rPr lang="en-US" sz="3733" dirty="0" err="1">
                <a:latin typeface="Arial" pitchFamily="34" charset="0"/>
                <a:cs typeface="Arial" pitchFamily="34" charset="0"/>
              </a:rPr>
              <a:t>loại</a:t>
            </a:r>
            <a:r>
              <a:rPr lang="en-US" sz="3733" dirty="0">
                <a:latin typeface="Arial" pitchFamily="34" charset="0"/>
                <a:cs typeface="Arial" pitchFamily="34" charset="0"/>
              </a:rPr>
              <a:t> 2) </a:t>
            </a:r>
            <a:endParaRPr lang="vi-VN" sz="3733" dirty="0">
              <a:cs typeface="Arial" pitchFamily="34" charset="0"/>
            </a:endParaRPr>
          </a:p>
        </p:txBody>
      </p:sp>
      <p:grpSp>
        <p:nvGrpSpPr>
          <p:cNvPr id="13" name="Group 48"/>
          <p:cNvGrpSpPr>
            <a:grpSpLocks/>
          </p:cNvGrpSpPr>
          <p:nvPr/>
        </p:nvGrpSpPr>
        <p:grpSpPr bwMode="auto">
          <a:xfrm>
            <a:off x="859836" y="2772137"/>
            <a:ext cx="3807883" cy="2266950"/>
            <a:chOff x="3248025" y="3752850"/>
            <a:chExt cx="1704975" cy="1885950"/>
          </a:xfrm>
        </p:grpSpPr>
        <p:sp>
          <p:nvSpPr>
            <p:cNvPr id="102424"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2400">
                <a:solidFill>
                  <a:srgbClr val="FF0000"/>
                </a:solidFill>
              </a:endParaRPr>
            </a:p>
          </p:txBody>
        </p:sp>
        <p:sp>
          <p:nvSpPr>
            <p:cNvPr id="102425"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26"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27"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28"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29" name="Text Box 39"/>
            <p:cNvSpPr txBox="1">
              <a:spLocks noChangeArrowheads="1"/>
            </p:cNvSpPr>
            <p:nvPr/>
          </p:nvSpPr>
          <p:spPr bwMode="gray">
            <a:xfrm>
              <a:off x="3384422" y="4236719"/>
              <a:ext cx="1568578" cy="116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vi-VN" sz="4267" b="1" dirty="0">
                  <a:solidFill>
                    <a:srgbClr val="FF0000"/>
                  </a:solidFill>
                </a:rPr>
                <a:t>trợ cấp thất nghiệp</a:t>
              </a:r>
            </a:p>
          </p:txBody>
        </p:sp>
      </p:grpSp>
      <p:sp>
        <p:nvSpPr>
          <p:cNvPr id="21" name="Oval 20"/>
          <p:cNvSpPr/>
          <p:nvPr/>
        </p:nvSpPr>
        <p:spPr>
          <a:xfrm>
            <a:off x="944503" y="1999025"/>
            <a:ext cx="10225616" cy="730251"/>
          </a:xfrm>
          <a:prstGeom prst="ellipse">
            <a:avLst/>
          </a:prstGeom>
          <a:ln>
            <a:solidFill>
              <a:schemeClr val="accent3">
                <a:lumMod val="50000"/>
              </a:schemeClr>
            </a:solidFill>
          </a:ln>
        </p:spPr>
        <p:style>
          <a:lnRef idx="0">
            <a:schemeClr val="accent3"/>
          </a:lnRef>
          <a:fillRef idx="3">
            <a:schemeClr val="accent3"/>
          </a:fillRef>
          <a:effectRef idx="3">
            <a:schemeClr val="accent3"/>
          </a:effectRef>
          <a:fontRef idx="minor">
            <a:schemeClr val="lt1"/>
          </a:fontRef>
        </p:style>
        <p:txBody>
          <a:bodyPr anchor="ctr"/>
          <a:lstStyle/>
          <a:p>
            <a:pPr>
              <a:defRPr/>
            </a:pPr>
            <a:r>
              <a:rPr lang="en-US" sz="4800" b="1" dirty="0">
                <a:solidFill>
                  <a:schemeClr val="tx1"/>
                </a:solidFill>
                <a:latin typeface="Arial" pitchFamily="34" charset="0"/>
                <a:cs typeface="Arial" pitchFamily="34" charset="0"/>
              </a:rPr>
              <a:t>C</a:t>
            </a:r>
            <a:r>
              <a:rPr lang="vi-VN" sz="4800" b="1" dirty="0">
                <a:solidFill>
                  <a:schemeClr val="tx1"/>
                </a:solidFill>
                <a:cs typeface="Arial" pitchFamily="34" charset="0"/>
              </a:rPr>
              <a:t>ó ba chế độ bảo hiểm</a:t>
            </a:r>
          </a:p>
        </p:txBody>
      </p:sp>
      <p:grpSp>
        <p:nvGrpSpPr>
          <p:cNvPr id="25" name="Group 48"/>
          <p:cNvGrpSpPr>
            <a:grpSpLocks/>
          </p:cNvGrpSpPr>
          <p:nvPr/>
        </p:nvGrpSpPr>
        <p:grpSpPr bwMode="auto">
          <a:xfrm>
            <a:off x="4121620" y="3872275"/>
            <a:ext cx="3971120" cy="2266951"/>
            <a:chOff x="3248025" y="3752850"/>
            <a:chExt cx="1777076" cy="1885950"/>
          </a:xfrm>
        </p:grpSpPr>
        <p:sp>
          <p:nvSpPr>
            <p:cNvPr id="102418"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2400">
                <a:solidFill>
                  <a:srgbClr val="FF0000"/>
                </a:solidFill>
              </a:endParaRPr>
            </a:p>
          </p:txBody>
        </p:sp>
        <p:sp>
          <p:nvSpPr>
            <p:cNvPr id="102419"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20"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21"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22"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23" name="Text Box 39"/>
            <p:cNvSpPr txBox="1">
              <a:spLocks noChangeArrowheads="1"/>
            </p:cNvSpPr>
            <p:nvPr/>
          </p:nvSpPr>
          <p:spPr bwMode="gray">
            <a:xfrm>
              <a:off x="3456523" y="4058557"/>
              <a:ext cx="1568578" cy="116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vi-VN" sz="4267" b="1" dirty="0">
                  <a:solidFill>
                    <a:srgbClr val="FF0000"/>
                  </a:solidFill>
                </a:rPr>
                <a:t>hỗ trợ học nghề</a:t>
              </a:r>
            </a:p>
          </p:txBody>
        </p:sp>
      </p:grpSp>
      <p:grpSp>
        <p:nvGrpSpPr>
          <p:cNvPr id="32" name="Group 48"/>
          <p:cNvGrpSpPr>
            <a:grpSpLocks/>
          </p:cNvGrpSpPr>
          <p:nvPr/>
        </p:nvGrpSpPr>
        <p:grpSpPr bwMode="auto">
          <a:xfrm>
            <a:off x="7400338" y="2772137"/>
            <a:ext cx="3812116" cy="2266950"/>
            <a:chOff x="3248025" y="3752850"/>
            <a:chExt cx="1704975" cy="1885950"/>
          </a:xfrm>
        </p:grpSpPr>
        <p:sp>
          <p:nvSpPr>
            <p:cNvPr id="102412" name="Oval 34"/>
            <p:cNvSpPr>
              <a:spLocks noChangeArrowheads="1"/>
            </p:cNvSpPr>
            <p:nvPr/>
          </p:nvSpPr>
          <p:spPr bwMode="gray">
            <a:xfrm rot="-723406">
              <a:off x="3316288" y="4972050"/>
              <a:ext cx="1438275" cy="6667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sz="2400">
                <a:solidFill>
                  <a:srgbClr val="FF0000"/>
                </a:solidFill>
              </a:endParaRPr>
            </a:p>
          </p:txBody>
        </p:sp>
        <p:sp>
          <p:nvSpPr>
            <p:cNvPr id="102413" name="Oval 35"/>
            <p:cNvSpPr>
              <a:spLocks noChangeArrowheads="1"/>
            </p:cNvSpPr>
            <p:nvPr/>
          </p:nvSpPr>
          <p:spPr bwMode="gray">
            <a:xfrm>
              <a:off x="3248025" y="3752850"/>
              <a:ext cx="1704975" cy="1706563"/>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14" name="Oval 36"/>
            <p:cNvSpPr>
              <a:spLocks noChangeArrowheads="1"/>
            </p:cNvSpPr>
            <p:nvPr/>
          </p:nvSpPr>
          <p:spPr bwMode="gray">
            <a:xfrm>
              <a:off x="3268663" y="3762375"/>
              <a:ext cx="1665287" cy="16637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15" name="Oval 37"/>
            <p:cNvSpPr>
              <a:spLocks noChangeArrowheads="1"/>
            </p:cNvSpPr>
            <p:nvPr/>
          </p:nvSpPr>
          <p:spPr bwMode="gray">
            <a:xfrm>
              <a:off x="3286125" y="3778250"/>
              <a:ext cx="1584325" cy="15557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16" name="Oval 38"/>
            <p:cNvSpPr>
              <a:spLocks noChangeArrowheads="1"/>
            </p:cNvSpPr>
            <p:nvPr/>
          </p:nvSpPr>
          <p:spPr bwMode="gray">
            <a:xfrm>
              <a:off x="3378200" y="3822700"/>
              <a:ext cx="1409700" cy="126206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p>
              <a:endParaRPr lang="en-US" sz="2400">
                <a:solidFill>
                  <a:srgbClr val="FF0000"/>
                </a:solidFill>
              </a:endParaRPr>
            </a:p>
          </p:txBody>
        </p:sp>
        <p:sp>
          <p:nvSpPr>
            <p:cNvPr id="102417" name="Text Box 39"/>
            <p:cNvSpPr txBox="1">
              <a:spLocks noChangeArrowheads="1"/>
            </p:cNvSpPr>
            <p:nvPr/>
          </p:nvSpPr>
          <p:spPr bwMode="gray">
            <a:xfrm>
              <a:off x="3384422" y="4236719"/>
              <a:ext cx="1568578" cy="116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a:r>
                <a:rPr lang="vi-VN" sz="4267" b="1" dirty="0">
                  <a:solidFill>
                    <a:srgbClr val="FF0000"/>
                  </a:solidFill>
                </a:rPr>
                <a:t>hỗ trợ tìm việc làm</a:t>
              </a:r>
            </a:p>
          </p:txBody>
        </p:sp>
      </p:grpSp>
      <p:cxnSp>
        <p:nvCxnSpPr>
          <p:cNvPr id="3" name="Straight Arrow Connector 2"/>
          <p:cNvCxnSpPr>
            <a:endCxn id="102425" idx="7"/>
          </p:cNvCxnSpPr>
          <p:nvPr/>
        </p:nvCxnSpPr>
        <p:spPr>
          <a:xfrm flipH="1">
            <a:off x="4110068" y="2772138"/>
            <a:ext cx="1959137" cy="3004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a:endCxn id="102416" idx="1"/>
          </p:cNvCxnSpPr>
          <p:nvPr/>
        </p:nvCxnSpPr>
        <p:spPr>
          <a:xfrm>
            <a:off x="6069205" y="2802669"/>
            <a:ext cx="2083777" cy="2755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endCxn id="102419" idx="0"/>
          </p:cNvCxnSpPr>
          <p:nvPr/>
        </p:nvCxnSpPr>
        <p:spPr>
          <a:xfrm flipH="1">
            <a:off x="6026620" y="2802669"/>
            <a:ext cx="42585" cy="10696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20747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5" presetClass="entr" presetSubtype="1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checkerboard(across)">
                                      <p:cBhvr>
                                        <p:cTn id="14" dur="500"/>
                                        <p:tgtEl>
                                          <p:spTgt spid="2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linds(horizontal)">
                                      <p:cBhvr>
                                        <p:cTn id="24" dur="500"/>
                                        <p:tgtEl>
                                          <p:spTgt spid="2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blinds(horizontal)">
                                      <p:cBhvr>
                                        <p:cTn id="2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9553" y="148796"/>
            <a:ext cx="8242300"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 Mức đóng bảo hiểm xã hội: </a:t>
            </a:r>
          </a:p>
        </p:txBody>
      </p:sp>
      <p:sp>
        <p:nvSpPr>
          <p:cNvPr id="9" name="Rounded Rectangle 8"/>
          <p:cNvSpPr/>
          <p:nvPr/>
        </p:nvSpPr>
        <p:spPr>
          <a:xfrm>
            <a:off x="189553" y="1424687"/>
            <a:ext cx="11846391" cy="69532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 (Quyết định 1111/QĐ-BHXH ngày 25/10/2011) </a:t>
            </a:r>
          </a:p>
        </p:txBody>
      </p:sp>
      <p:sp>
        <p:nvSpPr>
          <p:cNvPr id="7" name="Rounded Rectangle 6"/>
          <p:cNvSpPr/>
          <p:nvPr/>
        </p:nvSpPr>
        <p:spPr>
          <a:xfrm>
            <a:off x="189552" y="2559332"/>
            <a:ext cx="10236200" cy="1027113"/>
          </a:xfrm>
          <a:prstGeom prst="roundRect">
            <a:avLst/>
          </a:prstGeom>
          <a:solidFill>
            <a:srgbClr val="FFCCFF"/>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Mức đóng bảo hiểm xã hội bắt buộc: </a:t>
            </a:r>
          </a:p>
        </p:txBody>
      </p:sp>
      <p:sp>
        <p:nvSpPr>
          <p:cNvPr id="8" name="Rounded Rectangle 7"/>
          <p:cNvSpPr/>
          <p:nvPr/>
        </p:nvSpPr>
        <p:spPr>
          <a:xfrm>
            <a:off x="1958241" y="3917963"/>
            <a:ext cx="5981700" cy="892175"/>
          </a:xfrm>
          <a:prstGeom prst="roundRect">
            <a:avLst/>
          </a:prstGeom>
          <a:solidFill>
            <a:schemeClr val="accent6">
              <a:lumMod val="20000"/>
              <a:lumOff val="80000"/>
            </a:schemeClr>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Với người lao động</a:t>
            </a:r>
          </a:p>
        </p:txBody>
      </p:sp>
      <p:sp>
        <p:nvSpPr>
          <p:cNvPr id="11" name="Rounded Rectangle 10"/>
          <p:cNvSpPr/>
          <p:nvPr/>
        </p:nvSpPr>
        <p:spPr>
          <a:xfrm>
            <a:off x="1958240" y="5274195"/>
            <a:ext cx="8314267" cy="889000"/>
          </a:xfrm>
          <a:prstGeom prst="roundRect">
            <a:avLst/>
          </a:prstGeom>
          <a:solidFill>
            <a:schemeClr val="accent6">
              <a:lumMod val="60000"/>
              <a:lumOff val="40000"/>
            </a:schemeClr>
          </a:solidFill>
          <a:ln w="28575">
            <a:solidFill>
              <a:schemeClr val="accent2">
                <a:lumMod val="60000"/>
                <a:lumOff val="40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Với người </a:t>
            </a:r>
            <a:r>
              <a:rPr lang="en-US" sz="4267" b="1" dirty="0" err="1">
                <a:latin typeface="Arial" pitchFamily="34" charset="0"/>
                <a:cs typeface="Arial" pitchFamily="34" charset="0"/>
              </a:rPr>
              <a:t>sử</a:t>
            </a:r>
            <a:r>
              <a:rPr lang="en-US" sz="4267" b="1" dirty="0">
                <a:latin typeface="Arial" pitchFamily="34" charset="0"/>
                <a:cs typeface="Arial" pitchFamily="34" charset="0"/>
              </a:rPr>
              <a:t> </a:t>
            </a:r>
            <a:r>
              <a:rPr lang="en-US" sz="4267" b="1" dirty="0" err="1">
                <a:latin typeface="Arial" pitchFamily="34" charset="0"/>
                <a:cs typeface="Arial" pitchFamily="34" charset="0"/>
              </a:rPr>
              <a:t>dụng</a:t>
            </a:r>
            <a:r>
              <a:rPr lang="en-US" sz="4267" b="1" dirty="0">
                <a:latin typeface="Arial" pitchFamily="34" charset="0"/>
                <a:cs typeface="Arial" pitchFamily="34" charset="0"/>
              </a:rPr>
              <a:t> </a:t>
            </a:r>
            <a:r>
              <a:rPr lang="vi-VN" sz="4267" b="1" dirty="0">
                <a:cs typeface="Arial" pitchFamily="34" charset="0"/>
              </a:rPr>
              <a:t>lao động</a:t>
            </a:r>
          </a:p>
        </p:txBody>
      </p:sp>
    </p:spTree>
    <p:extLst>
      <p:ext uri="{BB962C8B-B14F-4D97-AF65-F5344CB8AC3E}">
        <p14:creationId xmlns:p14="http://schemas.microsoft.com/office/powerpoint/2010/main" val="7933849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P spid="11"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5564" y="129288"/>
            <a:ext cx="10251035" cy="709523"/>
          </a:xfrm>
          <a:prstGeom prst="roundRect">
            <a:avLst/>
          </a:prstGeom>
          <a:solidFill>
            <a:srgbClr val="FFCCFF"/>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dirty="0">
                <a:cs typeface="Arial" pitchFamily="34" charset="0"/>
              </a:rPr>
              <a:t>- Mức đóng bảo hiểm xã hội bắt buộc: </a:t>
            </a:r>
          </a:p>
        </p:txBody>
      </p:sp>
      <p:sp>
        <p:nvSpPr>
          <p:cNvPr id="9" name="Rounded Rectangle 8"/>
          <p:cNvSpPr/>
          <p:nvPr/>
        </p:nvSpPr>
        <p:spPr>
          <a:xfrm>
            <a:off x="175565" y="2198903"/>
            <a:ext cx="11850625" cy="1809751"/>
          </a:xfrm>
          <a:prstGeom prst="roundRect">
            <a:avLst/>
          </a:prstGeom>
          <a:solidFill>
            <a:schemeClr val="accent1">
              <a:lumMod val="40000"/>
              <a:lumOff val="60000"/>
            </a:schemeClr>
          </a:solidFill>
          <a:ln w="28575">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Hàng tháng, người lao động đóng bằng </a:t>
            </a:r>
            <a:r>
              <a:rPr lang="vi-VN" sz="4267" dirty="0">
                <a:solidFill>
                  <a:srgbClr val="FF0000"/>
                </a:solidFill>
                <a:cs typeface="Arial" pitchFamily="34" charset="0"/>
              </a:rPr>
              <a:t>5%</a:t>
            </a:r>
            <a:r>
              <a:rPr lang="vi-VN" sz="4267" dirty="0">
                <a:cs typeface="Arial" pitchFamily="34" charset="0"/>
              </a:rPr>
              <a:t> mức tiền lương, tiền công vào </a:t>
            </a:r>
            <a:r>
              <a:rPr lang="vi-VN" sz="4267" dirty="0">
                <a:solidFill>
                  <a:srgbClr val="FF0000"/>
                </a:solidFill>
                <a:cs typeface="Arial" pitchFamily="34" charset="0"/>
              </a:rPr>
              <a:t>quỹ hưu trí và tử tuất</a:t>
            </a:r>
          </a:p>
        </p:txBody>
      </p:sp>
      <p:sp>
        <p:nvSpPr>
          <p:cNvPr id="7" name="Rounded Rectangle 6"/>
          <p:cNvSpPr/>
          <p:nvPr/>
        </p:nvSpPr>
        <p:spPr>
          <a:xfrm>
            <a:off x="175565" y="1022769"/>
            <a:ext cx="5981700" cy="893763"/>
          </a:xfrm>
          <a:prstGeom prst="roundRect">
            <a:avLst/>
          </a:prstGeom>
          <a:solidFill>
            <a:schemeClr val="accent6">
              <a:lumMod val="20000"/>
              <a:lumOff val="80000"/>
            </a:schemeClr>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Với người lao động</a:t>
            </a:r>
          </a:p>
        </p:txBody>
      </p:sp>
      <p:sp>
        <p:nvSpPr>
          <p:cNvPr id="8" name="Rounded Rectangle 7"/>
          <p:cNvSpPr/>
          <p:nvPr/>
        </p:nvSpPr>
        <p:spPr>
          <a:xfrm>
            <a:off x="175565" y="4834473"/>
            <a:ext cx="11850625" cy="114141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dirty="0">
                <a:cs typeface="Arial" pitchFamily="34" charset="0"/>
              </a:rPr>
              <a:t>Từ năm 2010 trở đi </a:t>
            </a:r>
            <a:r>
              <a:rPr lang="vi-VN" sz="4267" dirty="0">
                <a:solidFill>
                  <a:srgbClr val="FF0000"/>
                </a:solidFill>
                <a:cs typeface="Arial" pitchFamily="34" charset="0"/>
              </a:rPr>
              <a:t>cứ 2 năm </a:t>
            </a:r>
            <a:r>
              <a:rPr lang="vi-VN" sz="4267" dirty="0">
                <a:cs typeface="Arial" pitchFamily="34" charset="0"/>
              </a:rPr>
              <a:t>một lần đóng thêm </a:t>
            </a:r>
            <a:r>
              <a:rPr lang="vi-VN" sz="4267" dirty="0">
                <a:solidFill>
                  <a:srgbClr val="FF0000"/>
                </a:solidFill>
                <a:cs typeface="Arial" pitchFamily="34" charset="0"/>
              </a:rPr>
              <a:t>1%</a:t>
            </a:r>
            <a:r>
              <a:rPr lang="vi-VN" sz="4267" dirty="0">
                <a:cs typeface="Arial" pitchFamily="34" charset="0"/>
              </a:rPr>
              <a:t> cho đến khi đạt mức 8%; </a:t>
            </a:r>
          </a:p>
        </p:txBody>
      </p:sp>
    </p:spTree>
    <p:extLst>
      <p:ext uri="{BB962C8B-B14F-4D97-AF65-F5344CB8AC3E}">
        <p14:creationId xmlns:p14="http://schemas.microsoft.com/office/powerpoint/2010/main" val="10390193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P spid="8"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9799" y="109781"/>
            <a:ext cx="9554295" cy="1027113"/>
          </a:xfrm>
          <a:prstGeom prst="roundRect">
            <a:avLst/>
          </a:prstGeom>
          <a:solidFill>
            <a:srgbClr val="FFCCFF"/>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dirty="0">
                <a:cs typeface="Arial" pitchFamily="34" charset="0"/>
              </a:rPr>
              <a:t>- Mức đóng bảo hiểm xã hội bắt buộc: </a:t>
            </a:r>
          </a:p>
        </p:txBody>
      </p:sp>
      <p:sp>
        <p:nvSpPr>
          <p:cNvPr id="9" name="Rounded Rectangle 8"/>
          <p:cNvSpPr/>
          <p:nvPr/>
        </p:nvSpPr>
        <p:spPr>
          <a:xfrm>
            <a:off x="179799" y="2783434"/>
            <a:ext cx="11797623" cy="3117495"/>
          </a:xfrm>
          <a:prstGeom prst="roundRect">
            <a:avLst/>
          </a:prstGeom>
          <a:ln/>
        </p:spPr>
        <p:style>
          <a:lnRef idx="3">
            <a:schemeClr val="lt1"/>
          </a:lnRef>
          <a:fillRef idx="1">
            <a:schemeClr val="accent2"/>
          </a:fillRef>
          <a:effectRef idx="1">
            <a:schemeClr val="accent2"/>
          </a:effectRef>
          <a:fontRef idx="minor">
            <a:schemeClr val="lt1"/>
          </a:fontRef>
        </p:style>
        <p:txBody>
          <a:bodyPr anchor="ctr"/>
          <a:lstStyle/>
          <a:p>
            <a:pPr>
              <a:defRPr/>
            </a:pPr>
            <a:r>
              <a:rPr lang="vi-VN" sz="4267" dirty="0">
                <a:solidFill>
                  <a:schemeClr val="tx1"/>
                </a:solidFill>
                <a:cs typeface="Arial" pitchFamily="34" charset="0"/>
              </a:rPr>
              <a:t>Hàng tháng, người sử dụng lao động đóng trên quỹ tiền lương, tiền công đóng bảo hiểm xã hội của người lao động. Cụ thể:</a:t>
            </a:r>
          </a:p>
        </p:txBody>
      </p:sp>
      <p:sp>
        <p:nvSpPr>
          <p:cNvPr id="10" name="Rounded Rectangle 9"/>
          <p:cNvSpPr/>
          <p:nvPr/>
        </p:nvSpPr>
        <p:spPr>
          <a:xfrm>
            <a:off x="179799" y="1518043"/>
            <a:ext cx="8312151" cy="889000"/>
          </a:xfrm>
          <a:prstGeom prst="roundRect">
            <a:avLst/>
          </a:prstGeom>
          <a:solidFill>
            <a:schemeClr val="accent6">
              <a:lumMod val="60000"/>
              <a:lumOff val="40000"/>
            </a:schemeClr>
          </a:solidFill>
          <a:ln w="28575">
            <a:solidFill>
              <a:schemeClr val="accent2">
                <a:lumMod val="75000"/>
              </a:schemeClr>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Với người </a:t>
            </a:r>
            <a:r>
              <a:rPr lang="en-US" sz="4267" b="1" dirty="0" err="1">
                <a:latin typeface="Arial" pitchFamily="34" charset="0"/>
                <a:cs typeface="Arial" pitchFamily="34" charset="0"/>
              </a:rPr>
              <a:t>sử</a:t>
            </a:r>
            <a:r>
              <a:rPr lang="en-US" sz="4267" b="1" dirty="0">
                <a:latin typeface="Arial" pitchFamily="34" charset="0"/>
                <a:cs typeface="Arial" pitchFamily="34" charset="0"/>
              </a:rPr>
              <a:t> </a:t>
            </a:r>
            <a:r>
              <a:rPr lang="en-US" sz="4267" b="1" dirty="0" err="1">
                <a:latin typeface="Arial" pitchFamily="34" charset="0"/>
                <a:cs typeface="Arial" pitchFamily="34" charset="0"/>
              </a:rPr>
              <a:t>dụng</a:t>
            </a:r>
            <a:r>
              <a:rPr lang="en-US" sz="4267" b="1" dirty="0">
                <a:latin typeface="Arial" pitchFamily="34" charset="0"/>
                <a:cs typeface="Arial" pitchFamily="34" charset="0"/>
              </a:rPr>
              <a:t> </a:t>
            </a:r>
            <a:r>
              <a:rPr lang="vi-VN" sz="4267" b="1" dirty="0">
                <a:cs typeface="Arial" pitchFamily="34" charset="0"/>
              </a:rPr>
              <a:t>lao động</a:t>
            </a:r>
          </a:p>
        </p:txBody>
      </p:sp>
    </p:spTree>
    <p:extLst>
      <p:ext uri="{BB962C8B-B14F-4D97-AF65-F5344CB8AC3E}">
        <p14:creationId xmlns:p14="http://schemas.microsoft.com/office/powerpoint/2010/main" val="4594057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8812" y="148796"/>
            <a:ext cx="2379133"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Cụ thể: </a:t>
            </a:r>
          </a:p>
        </p:txBody>
      </p:sp>
      <p:sp>
        <p:nvSpPr>
          <p:cNvPr id="9" name="Rounded Rectangle 8"/>
          <p:cNvSpPr/>
          <p:nvPr/>
        </p:nvSpPr>
        <p:spPr>
          <a:xfrm>
            <a:off x="3018367" y="1615099"/>
            <a:ext cx="5604933" cy="162877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 </a:t>
            </a:r>
            <a:r>
              <a:rPr lang="en-US" sz="4267" dirty="0" err="1">
                <a:latin typeface="Arial" pitchFamily="34" charset="0"/>
                <a:cs typeface="Arial" pitchFamily="34" charset="0"/>
              </a:rPr>
              <a:t>Đóng</a:t>
            </a:r>
            <a:r>
              <a:rPr lang="en-US" sz="4267" dirty="0">
                <a:latin typeface="Arial" pitchFamily="34" charset="0"/>
                <a:cs typeface="Arial" pitchFamily="34" charset="0"/>
              </a:rPr>
              <a:t> </a:t>
            </a:r>
            <a:r>
              <a:rPr lang="vi-VN" sz="4267" b="1" dirty="0">
                <a:solidFill>
                  <a:srgbClr val="FF0000"/>
                </a:solidFill>
                <a:cs typeface="Arial" pitchFamily="34" charset="0"/>
              </a:rPr>
              <a:t>3% </a:t>
            </a:r>
            <a:r>
              <a:rPr lang="vi-VN" sz="4267" dirty="0">
                <a:cs typeface="Arial" pitchFamily="34" charset="0"/>
              </a:rPr>
              <a:t>vào quỹ ốm đau và thai sản; </a:t>
            </a:r>
          </a:p>
        </p:txBody>
      </p:sp>
      <p:sp>
        <p:nvSpPr>
          <p:cNvPr id="8" name="Rounded Rectangle 7"/>
          <p:cNvSpPr/>
          <p:nvPr/>
        </p:nvSpPr>
        <p:spPr>
          <a:xfrm>
            <a:off x="442386" y="3946221"/>
            <a:ext cx="11307233" cy="1919288"/>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 </a:t>
            </a:r>
            <a:r>
              <a:rPr lang="en-US" sz="4267" dirty="0">
                <a:cs typeface="Arial" pitchFamily="34" charset="0"/>
              </a:rPr>
              <a:t>(</a:t>
            </a:r>
            <a:r>
              <a:rPr lang="vi-VN" sz="4267" dirty="0">
                <a:cs typeface="Arial" pitchFamily="34" charset="0"/>
              </a:rPr>
              <a:t>trong đó </a:t>
            </a:r>
            <a:r>
              <a:rPr lang="vi-VN" sz="4267" dirty="0">
                <a:solidFill>
                  <a:srgbClr val="FF0000"/>
                </a:solidFill>
                <a:cs typeface="Arial" pitchFamily="34" charset="0"/>
              </a:rPr>
              <a:t>người sử dụng lao động</a:t>
            </a:r>
            <a:r>
              <a:rPr lang="vi-VN" sz="4267" dirty="0">
                <a:cs typeface="Arial" pitchFamily="34" charset="0"/>
              </a:rPr>
              <a:t> giữ lại </a:t>
            </a:r>
            <a:r>
              <a:rPr lang="vi-VN" sz="4267" dirty="0">
                <a:solidFill>
                  <a:srgbClr val="FF0000"/>
                </a:solidFill>
                <a:cs typeface="Arial" pitchFamily="34" charset="0"/>
              </a:rPr>
              <a:t>2%</a:t>
            </a:r>
            <a:r>
              <a:rPr lang="vi-VN" sz="4267" dirty="0">
                <a:cs typeface="Arial" pitchFamily="34" charset="0"/>
              </a:rPr>
              <a:t> để trả kịp thời cho người lao động đủ điều kiện hưởng trợ cấp ốm đau thai sản</a:t>
            </a:r>
            <a:r>
              <a:rPr lang="en-US" sz="4267" dirty="0">
                <a:cs typeface="Arial" pitchFamily="34" charset="0"/>
              </a:rPr>
              <a:t>)</a:t>
            </a:r>
            <a:r>
              <a:rPr lang="vi-VN" sz="4267" dirty="0">
                <a:cs typeface="Arial" pitchFamily="34" charset="0"/>
              </a:rPr>
              <a:t>;</a:t>
            </a:r>
          </a:p>
        </p:txBody>
      </p:sp>
    </p:spTree>
    <p:extLst>
      <p:ext uri="{BB962C8B-B14F-4D97-AF65-F5344CB8AC3E}">
        <p14:creationId xmlns:p14="http://schemas.microsoft.com/office/powerpoint/2010/main" val="19664440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8"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8812" y="223838"/>
            <a:ext cx="2379133"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Cụ thể: </a:t>
            </a:r>
          </a:p>
        </p:txBody>
      </p:sp>
      <p:sp>
        <p:nvSpPr>
          <p:cNvPr id="7" name="Rounded Rectangle 6"/>
          <p:cNvSpPr/>
          <p:nvPr/>
        </p:nvSpPr>
        <p:spPr>
          <a:xfrm>
            <a:off x="218813" y="1609308"/>
            <a:ext cx="11748855" cy="1296987"/>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733" dirty="0">
                <a:cs typeface="Arial" pitchFamily="34" charset="0"/>
              </a:rPr>
              <a:t>1% vào quỹ tai nạn lao động, bệnh nghề nghiệp</a:t>
            </a:r>
          </a:p>
        </p:txBody>
      </p:sp>
      <p:sp>
        <p:nvSpPr>
          <p:cNvPr id="8" name="Rounded Rectangle 7"/>
          <p:cNvSpPr/>
          <p:nvPr/>
        </p:nvSpPr>
        <p:spPr>
          <a:xfrm>
            <a:off x="218813" y="3678557"/>
            <a:ext cx="11670827" cy="23225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3733" dirty="0">
                <a:cs typeface="Arial" pitchFamily="34" charset="0"/>
              </a:rPr>
              <a:t>Đ</a:t>
            </a:r>
            <a:r>
              <a:rPr lang="vi-VN" sz="3733" dirty="0">
                <a:cs typeface="Arial" pitchFamily="34" charset="0"/>
              </a:rPr>
              <a:t>óng 11% vào quỹ hưu trí và tử tuất. </a:t>
            </a:r>
            <a:endParaRPr lang="en-US" sz="3733" dirty="0">
              <a:cs typeface="Arial" pitchFamily="34" charset="0"/>
            </a:endParaRPr>
          </a:p>
          <a:p>
            <a:pPr>
              <a:defRPr/>
            </a:pPr>
            <a:r>
              <a:rPr lang="vi-VN" sz="3733" dirty="0">
                <a:cs typeface="Arial" pitchFamily="34" charset="0"/>
              </a:rPr>
              <a:t>Từ 2012 trở đi cứ 2 năm một lần đóng thêm 1 % </a:t>
            </a:r>
          </a:p>
          <a:p>
            <a:pPr>
              <a:defRPr/>
            </a:pPr>
            <a:r>
              <a:rPr lang="vi-VN" sz="3733" dirty="0">
                <a:cs typeface="Arial" pitchFamily="34" charset="0"/>
              </a:rPr>
              <a:t>cho đến đạt mức 14%.</a:t>
            </a:r>
          </a:p>
        </p:txBody>
      </p:sp>
    </p:spTree>
    <p:extLst>
      <p:ext uri="{BB962C8B-B14F-4D97-AF65-F5344CB8AC3E}">
        <p14:creationId xmlns:p14="http://schemas.microsoft.com/office/powerpoint/2010/main" val="631877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06597" y="821793"/>
            <a:ext cx="10168771"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d. Mức đóng bảo hiểm xã hội </a:t>
            </a:r>
            <a:r>
              <a:rPr lang="vi-VN" sz="4267" b="1" dirty="0">
                <a:solidFill>
                  <a:srgbClr val="FF0000"/>
                </a:solidFill>
                <a:cs typeface="Arial" pitchFamily="34" charset="0"/>
              </a:rPr>
              <a:t>tự nguyện</a:t>
            </a:r>
          </a:p>
        </p:txBody>
      </p:sp>
      <p:sp>
        <p:nvSpPr>
          <p:cNvPr id="9" name="Rounded Rectangle 8"/>
          <p:cNvSpPr/>
          <p:nvPr/>
        </p:nvSpPr>
        <p:spPr>
          <a:xfrm>
            <a:off x="238323" y="2011503"/>
            <a:ext cx="11768360" cy="1760539"/>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	Người lao động đóng bảo hiểm hàng tháng bằng </a:t>
            </a:r>
            <a:r>
              <a:rPr lang="vi-VN" sz="3733" dirty="0">
                <a:solidFill>
                  <a:srgbClr val="FF0000"/>
                </a:solidFill>
                <a:latin typeface="Arial" pitchFamily="34" charset="0"/>
                <a:cs typeface="Arial" pitchFamily="34" charset="0"/>
              </a:rPr>
              <a:t>16%</a:t>
            </a:r>
            <a:r>
              <a:rPr lang="vi-VN" sz="3733" dirty="0">
                <a:latin typeface="Arial" pitchFamily="34" charset="0"/>
                <a:cs typeface="Arial" pitchFamily="34" charset="0"/>
              </a:rPr>
              <a:t> mức thu nhập của </a:t>
            </a:r>
            <a:r>
              <a:rPr lang="vi-VN" sz="3733" b="1" dirty="0">
                <a:latin typeface="Arial" pitchFamily="34" charset="0"/>
                <a:cs typeface="Arial" pitchFamily="34" charset="0"/>
              </a:rPr>
              <a:t>người lao động lựa chọn</a:t>
            </a:r>
            <a:r>
              <a:rPr lang="vi-VN" sz="3733" dirty="0">
                <a:latin typeface="Arial" pitchFamily="34" charset="0"/>
                <a:cs typeface="Arial" pitchFamily="34" charset="0"/>
              </a:rPr>
              <a:t> đóng bảo hiểm xã hội. </a:t>
            </a:r>
          </a:p>
        </p:txBody>
      </p:sp>
      <p:sp>
        <p:nvSpPr>
          <p:cNvPr id="10" name="Rounded Rectangle 9"/>
          <p:cNvSpPr/>
          <p:nvPr/>
        </p:nvSpPr>
        <p:spPr>
          <a:xfrm>
            <a:off x="238323" y="4003816"/>
            <a:ext cx="11768360" cy="224472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733" dirty="0">
                <a:latin typeface="Arial" pitchFamily="34" charset="0"/>
                <a:cs typeface="Arial" pitchFamily="34" charset="0"/>
              </a:rPr>
              <a:t>Từ 2010 trở đi cứ 2 năm một lần đóng thêm 2% cho đến khi đạt mức đóng 22%. Người lao động được chọn phương thức đóng theo hàng tháng hoặc từng quý</a:t>
            </a:r>
          </a:p>
        </p:txBody>
      </p:sp>
    </p:spTree>
    <p:extLst>
      <p:ext uri="{BB962C8B-B14F-4D97-AF65-F5344CB8AC3E}">
        <p14:creationId xmlns:p14="http://schemas.microsoft.com/office/powerpoint/2010/main" val="32216944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65811" y="870562"/>
            <a:ext cx="11879888"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dirty="0">
                <a:latin typeface="Arial" pitchFamily="34" charset="0"/>
                <a:cs typeface="Arial" pitchFamily="34" charset="0"/>
              </a:rPr>
              <a:t>4</a:t>
            </a:r>
            <a:r>
              <a:rPr lang="vi-VN" sz="3733" b="1" dirty="0">
                <a:latin typeface="Arial" pitchFamily="34" charset="0"/>
                <a:cs typeface="Arial" pitchFamily="34" charset="0"/>
              </a:rPr>
              <a:t>.3.6</a:t>
            </a:r>
            <a:r>
              <a:rPr lang="vi-VN" sz="3733" b="1" dirty="0">
                <a:latin typeface="Arial" pitchFamily="34" charset="0"/>
                <a:cs typeface="Arial" pitchFamily="34" charset="0"/>
              </a:rPr>
              <a:t>. Thời gian làm việc, thời gian nghỉ ngơi: </a:t>
            </a:r>
          </a:p>
        </p:txBody>
      </p:sp>
      <p:sp>
        <p:nvSpPr>
          <p:cNvPr id="9" name="Rounded Rectangle 8"/>
          <p:cNvSpPr/>
          <p:nvPr/>
        </p:nvSpPr>
        <p:spPr>
          <a:xfrm>
            <a:off x="165811" y="2258265"/>
            <a:ext cx="7643284" cy="131127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dirty="0">
                <a:cs typeface="Arial" pitchFamily="34" charset="0"/>
              </a:rPr>
              <a:t> </a:t>
            </a:r>
            <a:r>
              <a:rPr lang="en-US" sz="4267" dirty="0">
                <a:cs typeface="Arial" pitchFamily="34" charset="0"/>
              </a:rPr>
              <a:t>4</a:t>
            </a:r>
            <a:r>
              <a:rPr lang="vi-VN" sz="4267" dirty="0">
                <a:cs typeface="Arial" pitchFamily="34" charset="0"/>
              </a:rPr>
              <a:t>.3.6.1</a:t>
            </a:r>
            <a:r>
              <a:rPr lang="vi-VN" sz="4267" dirty="0">
                <a:cs typeface="Arial" pitchFamily="34" charset="0"/>
              </a:rPr>
              <a:t>. Thời gian làm việc </a:t>
            </a:r>
            <a:endParaRPr lang="en-US" sz="4267" dirty="0">
              <a:cs typeface="Arial" pitchFamily="34" charset="0"/>
            </a:endParaRPr>
          </a:p>
        </p:txBody>
      </p:sp>
      <p:sp>
        <p:nvSpPr>
          <p:cNvPr id="7" name="Rounded Rectangle 6"/>
          <p:cNvSpPr/>
          <p:nvPr/>
        </p:nvSpPr>
        <p:spPr>
          <a:xfrm>
            <a:off x="4402416" y="4633914"/>
            <a:ext cx="7643283" cy="1335087"/>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4267" dirty="0">
                <a:cs typeface="Arial" pitchFamily="34" charset="0"/>
              </a:rPr>
              <a:t> (Điều </a:t>
            </a:r>
            <a:r>
              <a:rPr lang="vi-VN" sz="4267" dirty="0">
                <a:cs typeface="Arial" pitchFamily="34" charset="0"/>
              </a:rPr>
              <a:t>104…107/BLLĐ/2019); </a:t>
            </a:r>
            <a:endParaRPr lang="vi-VN" sz="4267" dirty="0">
              <a:cs typeface="Arial" pitchFamily="34" charset="0"/>
            </a:endParaRPr>
          </a:p>
        </p:txBody>
      </p:sp>
    </p:spTree>
    <p:extLst>
      <p:ext uri="{BB962C8B-B14F-4D97-AF65-F5344CB8AC3E}">
        <p14:creationId xmlns:p14="http://schemas.microsoft.com/office/powerpoint/2010/main" val="15543241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9553" y="167806"/>
            <a:ext cx="8219017"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 </a:t>
            </a:r>
            <a:r>
              <a:rPr lang="en-US" sz="4267" dirty="0" err="1">
                <a:latin typeface="Arial" pitchFamily="34" charset="0"/>
                <a:cs typeface="Arial" pitchFamily="34" charset="0"/>
              </a:rPr>
              <a:t>Thời</a:t>
            </a:r>
            <a:r>
              <a:rPr lang="en-US" sz="4267" dirty="0">
                <a:latin typeface="Arial" pitchFamily="34" charset="0"/>
                <a:cs typeface="Arial" pitchFamily="34" charset="0"/>
              </a:rPr>
              <a:t> </a:t>
            </a:r>
            <a:r>
              <a:rPr lang="en-US" sz="4267" dirty="0" err="1">
                <a:latin typeface="Arial" pitchFamily="34" charset="0"/>
                <a:cs typeface="Arial" pitchFamily="34" charset="0"/>
              </a:rPr>
              <a:t>gian</a:t>
            </a:r>
            <a:r>
              <a:rPr lang="en-US" sz="4267" dirty="0">
                <a:latin typeface="Arial" pitchFamily="34" charset="0"/>
                <a:cs typeface="Arial" pitchFamily="34" charset="0"/>
              </a:rPr>
              <a:t> </a:t>
            </a:r>
            <a:r>
              <a:rPr lang="en-US" sz="4267" dirty="0" err="1">
                <a:latin typeface="Arial" pitchFamily="34" charset="0"/>
                <a:cs typeface="Arial" pitchFamily="34" charset="0"/>
              </a:rPr>
              <a:t>làm</a:t>
            </a:r>
            <a:r>
              <a:rPr lang="en-US" sz="4267" dirty="0">
                <a:latin typeface="Arial" pitchFamily="34" charset="0"/>
                <a:cs typeface="Arial" pitchFamily="34" charset="0"/>
              </a:rPr>
              <a:t> </a:t>
            </a:r>
            <a:r>
              <a:rPr lang="en-US" sz="4267" dirty="0" err="1">
                <a:latin typeface="Arial" pitchFamily="34" charset="0"/>
                <a:cs typeface="Arial" pitchFamily="34" charset="0"/>
              </a:rPr>
              <a:t>việc</a:t>
            </a:r>
            <a:r>
              <a:rPr lang="en-US" sz="4267" dirty="0">
                <a:latin typeface="Arial" pitchFamily="34" charset="0"/>
                <a:cs typeface="Arial" pitchFamily="34" charset="0"/>
              </a:rPr>
              <a:t> </a:t>
            </a:r>
            <a:r>
              <a:rPr lang="en-US" sz="4267" dirty="0" err="1">
                <a:latin typeface="Arial" pitchFamily="34" charset="0"/>
                <a:cs typeface="Arial" pitchFamily="34" charset="0"/>
              </a:rPr>
              <a:t>tiêu</a:t>
            </a:r>
            <a:r>
              <a:rPr lang="en-US" sz="4267" dirty="0">
                <a:latin typeface="Arial" pitchFamily="34" charset="0"/>
                <a:cs typeface="Arial" pitchFamily="34" charset="0"/>
              </a:rPr>
              <a:t> </a:t>
            </a:r>
            <a:r>
              <a:rPr lang="en-US" sz="4267" dirty="0" err="1">
                <a:latin typeface="Arial" pitchFamily="34" charset="0"/>
                <a:cs typeface="Arial" pitchFamily="34" charset="0"/>
              </a:rPr>
              <a:t>chuẩn</a:t>
            </a:r>
            <a:r>
              <a:rPr lang="vi-VN" sz="4267" b="1" dirty="0">
                <a:cs typeface="Arial" pitchFamily="34" charset="0"/>
              </a:rPr>
              <a:t> </a:t>
            </a:r>
          </a:p>
        </p:txBody>
      </p:sp>
      <p:sp>
        <p:nvSpPr>
          <p:cNvPr id="9" name="Rounded Rectangle 8"/>
          <p:cNvSpPr/>
          <p:nvPr/>
        </p:nvSpPr>
        <p:spPr>
          <a:xfrm>
            <a:off x="189553" y="2252588"/>
            <a:ext cx="11704319" cy="1709737"/>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anchor="ctr"/>
          <a:lstStyle/>
          <a:p>
            <a:pPr>
              <a:defRPr/>
            </a:pPr>
            <a:r>
              <a:rPr lang="vi-VN" sz="4267" dirty="0">
                <a:cs typeface="Arial" pitchFamily="34" charset="0"/>
              </a:rPr>
              <a:t> Thời gian làm việc tiêu chuẩn trong điều kiện lao động bình thường là</a:t>
            </a:r>
          </a:p>
        </p:txBody>
      </p:sp>
      <p:sp>
        <p:nvSpPr>
          <p:cNvPr id="7" name="Rounded Rectangle 6"/>
          <p:cNvSpPr/>
          <p:nvPr/>
        </p:nvSpPr>
        <p:spPr>
          <a:xfrm>
            <a:off x="3092771" y="4460596"/>
            <a:ext cx="8801100" cy="1709739"/>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b="1" dirty="0">
                <a:cs typeface="Arial" pitchFamily="34" charset="0"/>
              </a:rPr>
              <a:t>không quá 08 giờ </a:t>
            </a:r>
            <a:r>
              <a:rPr lang="vi-VN" sz="4267" dirty="0">
                <a:cs typeface="Arial" pitchFamily="34" charset="0"/>
              </a:rPr>
              <a:t>trong 01 ngày </a:t>
            </a:r>
            <a:endParaRPr lang="en-US" sz="4267" dirty="0">
              <a:cs typeface="Arial" pitchFamily="34" charset="0"/>
            </a:endParaRPr>
          </a:p>
          <a:p>
            <a:pPr>
              <a:defRPr/>
            </a:pPr>
            <a:r>
              <a:rPr lang="vi-VN" sz="4267" dirty="0">
                <a:cs typeface="Arial" pitchFamily="34" charset="0"/>
              </a:rPr>
              <a:t>và </a:t>
            </a:r>
            <a:r>
              <a:rPr lang="vi-VN" sz="4267" b="1" dirty="0">
                <a:cs typeface="Arial" pitchFamily="34" charset="0"/>
              </a:rPr>
              <a:t>48 giờ </a:t>
            </a:r>
            <a:r>
              <a:rPr lang="vi-VN" sz="4267" dirty="0">
                <a:cs typeface="Arial" pitchFamily="34" charset="0"/>
              </a:rPr>
              <a:t>trong 01 tuần.</a:t>
            </a:r>
          </a:p>
        </p:txBody>
      </p:sp>
    </p:spTree>
    <p:extLst>
      <p:ext uri="{BB962C8B-B14F-4D97-AF65-F5344CB8AC3E}">
        <p14:creationId xmlns:p14="http://schemas.microsoft.com/office/powerpoint/2010/main" val="34290148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0046" y="129288"/>
            <a:ext cx="8219017"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a. </a:t>
            </a:r>
            <a:r>
              <a:rPr lang="en-US" sz="4267" dirty="0" err="1">
                <a:latin typeface="Arial" pitchFamily="34" charset="0"/>
                <a:cs typeface="Arial" pitchFamily="34" charset="0"/>
              </a:rPr>
              <a:t>Thời</a:t>
            </a:r>
            <a:r>
              <a:rPr lang="en-US" sz="4267" dirty="0">
                <a:latin typeface="Arial" pitchFamily="34" charset="0"/>
                <a:cs typeface="Arial" pitchFamily="34" charset="0"/>
              </a:rPr>
              <a:t> </a:t>
            </a:r>
            <a:r>
              <a:rPr lang="en-US" sz="4267" dirty="0" err="1">
                <a:latin typeface="Arial" pitchFamily="34" charset="0"/>
                <a:cs typeface="Arial" pitchFamily="34" charset="0"/>
              </a:rPr>
              <a:t>gian</a:t>
            </a:r>
            <a:r>
              <a:rPr lang="en-US" sz="4267" dirty="0">
                <a:latin typeface="Arial" pitchFamily="34" charset="0"/>
                <a:cs typeface="Arial" pitchFamily="34" charset="0"/>
              </a:rPr>
              <a:t> </a:t>
            </a:r>
            <a:r>
              <a:rPr lang="en-US" sz="4267" dirty="0" err="1">
                <a:latin typeface="Arial" pitchFamily="34" charset="0"/>
                <a:cs typeface="Arial" pitchFamily="34" charset="0"/>
              </a:rPr>
              <a:t>làm</a:t>
            </a:r>
            <a:r>
              <a:rPr lang="en-US" sz="4267" dirty="0">
                <a:latin typeface="Arial" pitchFamily="34" charset="0"/>
                <a:cs typeface="Arial" pitchFamily="34" charset="0"/>
              </a:rPr>
              <a:t> </a:t>
            </a:r>
            <a:r>
              <a:rPr lang="en-US" sz="4267" dirty="0" err="1">
                <a:latin typeface="Arial" pitchFamily="34" charset="0"/>
                <a:cs typeface="Arial" pitchFamily="34" charset="0"/>
              </a:rPr>
              <a:t>việc</a:t>
            </a:r>
            <a:r>
              <a:rPr lang="en-US" sz="4267" dirty="0">
                <a:latin typeface="Arial" pitchFamily="34" charset="0"/>
                <a:cs typeface="Arial" pitchFamily="34" charset="0"/>
              </a:rPr>
              <a:t> </a:t>
            </a:r>
            <a:r>
              <a:rPr lang="en-US" sz="4267" dirty="0" err="1">
                <a:latin typeface="Arial" pitchFamily="34" charset="0"/>
                <a:cs typeface="Arial" pitchFamily="34" charset="0"/>
              </a:rPr>
              <a:t>tiêu</a:t>
            </a:r>
            <a:r>
              <a:rPr lang="en-US" sz="4267" dirty="0">
                <a:latin typeface="Arial" pitchFamily="34" charset="0"/>
                <a:cs typeface="Arial" pitchFamily="34" charset="0"/>
              </a:rPr>
              <a:t> </a:t>
            </a:r>
            <a:r>
              <a:rPr lang="en-US" sz="4267" dirty="0" err="1">
                <a:latin typeface="Arial" pitchFamily="34" charset="0"/>
                <a:cs typeface="Arial" pitchFamily="34" charset="0"/>
              </a:rPr>
              <a:t>chuẩn</a:t>
            </a:r>
            <a:r>
              <a:rPr lang="vi-VN" sz="4267" b="1" dirty="0">
                <a:cs typeface="Arial" pitchFamily="34" charset="0"/>
              </a:rPr>
              <a:t> </a:t>
            </a:r>
          </a:p>
        </p:txBody>
      </p:sp>
      <p:sp>
        <p:nvSpPr>
          <p:cNvPr id="10" name="Rounded Rectangle 9"/>
          <p:cNvSpPr/>
          <p:nvPr/>
        </p:nvSpPr>
        <p:spPr>
          <a:xfrm>
            <a:off x="170046" y="1930515"/>
            <a:ext cx="11938405" cy="2152651"/>
          </a:xfrm>
          <a:prstGeom prst="roundRect">
            <a:avLst/>
          </a:prstGeom>
          <a:solidFill>
            <a:srgbClr val="FFFF0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T</a:t>
            </a:r>
            <a:r>
              <a:rPr lang="vi-VN" sz="4267" dirty="0">
                <a:cs typeface="Arial" pitchFamily="34" charset="0"/>
              </a:rPr>
              <a:t>rong </a:t>
            </a:r>
            <a:r>
              <a:rPr lang="en-US" sz="4267" dirty="0">
                <a:cs typeface="Arial" pitchFamily="34" charset="0"/>
              </a:rPr>
              <a:t>ĐK </a:t>
            </a:r>
            <a:r>
              <a:rPr lang="vi-VN" sz="4267" dirty="0">
                <a:cs typeface="Arial" pitchFamily="34" charset="0"/>
              </a:rPr>
              <a:t>đặc biệt được </a:t>
            </a:r>
            <a:r>
              <a:rPr lang="vi-VN" sz="4267" b="1" dirty="0">
                <a:solidFill>
                  <a:srgbClr val="FF0000"/>
                </a:solidFill>
                <a:cs typeface="Arial" pitchFamily="34" charset="0"/>
              </a:rPr>
              <a:t>rút ngắn từ 1 đến 2 giờ</a:t>
            </a:r>
            <a:r>
              <a:rPr lang="vi-VN" sz="4267" dirty="0">
                <a:cs typeface="Arial" pitchFamily="34" charset="0"/>
              </a:rPr>
              <a:t> cho người lao động làm các công việc đặc biệt nặng nhọc, độc hại, nguy hiểm</a:t>
            </a:r>
          </a:p>
        </p:txBody>
      </p:sp>
      <p:sp>
        <p:nvSpPr>
          <p:cNvPr id="7" name="Rounded Rectangle 6"/>
          <p:cNvSpPr/>
          <p:nvPr/>
        </p:nvSpPr>
        <p:spPr>
          <a:xfrm>
            <a:off x="174279" y="4483217"/>
            <a:ext cx="11938405" cy="1654175"/>
          </a:xfrm>
          <a:prstGeom prst="roundRect">
            <a:avLst/>
          </a:prstGeom>
          <a:solidFill>
            <a:schemeClr val="accent6">
              <a:lumMod val="60000"/>
              <a:lumOff val="4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theo danh mục do Bộ </a:t>
            </a:r>
            <a:r>
              <a:rPr lang="en-US" sz="4267" dirty="0">
                <a:cs typeface="Arial" pitchFamily="34" charset="0"/>
              </a:rPr>
              <a:t>LĐ</a:t>
            </a:r>
            <a:r>
              <a:rPr lang="vi-VN" sz="4267" dirty="0">
                <a:cs typeface="Arial" pitchFamily="34" charset="0"/>
              </a:rPr>
              <a:t>- Thương binh và X</a:t>
            </a:r>
            <a:r>
              <a:rPr lang="en-US" sz="4267" dirty="0">
                <a:latin typeface="Arial" pitchFamily="34" charset="0"/>
                <a:cs typeface="Arial" pitchFamily="34" charset="0"/>
              </a:rPr>
              <a:t>H ban </a:t>
            </a:r>
            <a:r>
              <a:rPr lang="en-US" sz="4267" dirty="0" err="1">
                <a:latin typeface="Arial" pitchFamily="34" charset="0"/>
                <a:cs typeface="Arial" pitchFamily="34" charset="0"/>
              </a:rPr>
              <a:t>hành</a:t>
            </a:r>
            <a:endParaRPr lang="vi-VN" sz="4267" dirty="0">
              <a:cs typeface="Arial" pitchFamily="34" charset="0"/>
            </a:endParaRPr>
          </a:p>
        </p:txBody>
      </p:sp>
    </p:spTree>
    <p:extLst>
      <p:ext uri="{BB962C8B-B14F-4D97-AF65-F5344CB8AC3E}">
        <p14:creationId xmlns:p14="http://schemas.microsoft.com/office/powerpoint/2010/main" val="33388879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4033" y="129286"/>
            <a:ext cx="7895820" cy="844551"/>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a. </a:t>
            </a:r>
            <a:r>
              <a:rPr lang="en-US" sz="3733" dirty="0" err="1">
                <a:latin typeface="Arial" pitchFamily="34" charset="0"/>
                <a:cs typeface="Arial" pitchFamily="34" charset="0"/>
              </a:rPr>
              <a:t>Thời</a:t>
            </a:r>
            <a:r>
              <a:rPr lang="en-US" sz="3733" dirty="0">
                <a:latin typeface="Arial" pitchFamily="34" charset="0"/>
                <a:cs typeface="Arial" pitchFamily="34" charset="0"/>
              </a:rPr>
              <a:t> </a:t>
            </a:r>
            <a:r>
              <a:rPr lang="en-US" sz="3733" dirty="0" err="1">
                <a:latin typeface="Arial" pitchFamily="34" charset="0"/>
                <a:cs typeface="Arial" pitchFamily="34" charset="0"/>
              </a:rPr>
              <a:t>gian</a:t>
            </a:r>
            <a:r>
              <a:rPr lang="en-US" sz="3733" dirty="0">
                <a:latin typeface="Arial" pitchFamily="34" charset="0"/>
                <a:cs typeface="Arial" pitchFamily="34" charset="0"/>
              </a:rPr>
              <a:t> </a:t>
            </a:r>
            <a:r>
              <a:rPr lang="en-US" sz="3733" dirty="0" err="1">
                <a:latin typeface="Arial" pitchFamily="34" charset="0"/>
                <a:cs typeface="Arial" pitchFamily="34" charset="0"/>
              </a:rPr>
              <a:t>làm</a:t>
            </a:r>
            <a:r>
              <a:rPr lang="en-US" sz="3733" dirty="0">
                <a:latin typeface="Arial" pitchFamily="34" charset="0"/>
                <a:cs typeface="Arial" pitchFamily="34" charset="0"/>
              </a:rPr>
              <a:t> </a:t>
            </a:r>
            <a:r>
              <a:rPr lang="en-US" sz="3733" dirty="0" err="1">
                <a:latin typeface="Arial" pitchFamily="34" charset="0"/>
                <a:cs typeface="Arial" pitchFamily="34" charset="0"/>
              </a:rPr>
              <a:t>việc</a:t>
            </a:r>
            <a:r>
              <a:rPr lang="en-US" sz="3733" dirty="0">
                <a:latin typeface="Arial" pitchFamily="34" charset="0"/>
                <a:cs typeface="Arial" pitchFamily="34" charset="0"/>
              </a:rPr>
              <a:t> </a:t>
            </a:r>
            <a:r>
              <a:rPr lang="en-US" sz="3733" dirty="0" err="1">
                <a:latin typeface="Arial" pitchFamily="34" charset="0"/>
                <a:cs typeface="Arial" pitchFamily="34" charset="0"/>
              </a:rPr>
              <a:t>tiêu</a:t>
            </a:r>
            <a:r>
              <a:rPr lang="en-US" sz="3733" dirty="0">
                <a:latin typeface="Arial" pitchFamily="34" charset="0"/>
                <a:cs typeface="Arial" pitchFamily="34" charset="0"/>
              </a:rPr>
              <a:t> </a:t>
            </a:r>
            <a:r>
              <a:rPr lang="en-US" sz="3733" dirty="0" err="1">
                <a:latin typeface="Arial" pitchFamily="34" charset="0"/>
                <a:cs typeface="Arial" pitchFamily="34" charset="0"/>
              </a:rPr>
              <a:t>chuẩn</a:t>
            </a:r>
            <a:r>
              <a:rPr lang="vi-VN" sz="3733" b="1" dirty="0">
                <a:latin typeface="Arial" pitchFamily="34" charset="0"/>
                <a:cs typeface="Arial" pitchFamily="34" charset="0"/>
              </a:rPr>
              <a:t> </a:t>
            </a:r>
          </a:p>
        </p:txBody>
      </p:sp>
      <p:sp>
        <p:nvSpPr>
          <p:cNvPr id="9" name="Rounded Rectangle 8"/>
          <p:cNvSpPr/>
          <p:nvPr/>
        </p:nvSpPr>
        <p:spPr>
          <a:xfrm>
            <a:off x="184033" y="1755434"/>
            <a:ext cx="11754377" cy="92868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Cách thức xác định thời gian làm việc tiêu chuẩn</a:t>
            </a:r>
          </a:p>
        </p:txBody>
      </p:sp>
      <p:sp>
        <p:nvSpPr>
          <p:cNvPr id="10" name="Rounded Rectangle 9"/>
          <p:cNvSpPr/>
          <p:nvPr/>
        </p:nvSpPr>
        <p:spPr>
          <a:xfrm>
            <a:off x="184031" y="2930183"/>
            <a:ext cx="11842157" cy="120015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người sử dụng lao động có quyền quy định chế độ thời gian làm việc theo ngày hoặc theo tuần,</a:t>
            </a:r>
          </a:p>
        </p:txBody>
      </p:sp>
      <p:sp>
        <p:nvSpPr>
          <p:cNvPr id="8" name="Rounded Rectangle 7"/>
          <p:cNvSpPr/>
          <p:nvPr/>
        </p:nvSpPr>
        <p:spPr>
          <a:xfrm>
            <a:off x="179800" y="4357345"/>
            <a:ext cx="11754377" cy="166370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nhưng phải quy định trong hợp đồng lao động hoặc nội quy lao động hoặc thỏa ước lao động và phải thông báo trước cho người lao động biết</a:t>
            </a:r>
          </a:p>
        </p:txBody>
      </p:sp>
    </p:spTree>
    <p:extLst>
      <p:ext uri="{BB962C8B-B14F-4D97-AF65-F5344CB8AC3E}">
        <p14:creationId xmlns:p14="http://schemas.microsoft.com/office/powerpoint/2010/main" val="41793371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45534" y="223838"/>
            <a:ext cx="5848351" cy="1027113"/>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b. Thời gian làm thêm</a:t>
            </a:r>
            <a:endParaRPr lang="vi-VN" sz="4267" b="1" dirty="0">
              <a:cs typeface="Arial" pitchFamily="34" charset="0"/>
            </a:endParaRPr>
          </a:p>
        </p:txBody>
      </p:sp>
      <p:sp>
        <p:nvSpPr>
          <p:cNvPr id="9" name="Rounded Rectangle 8"/>
          <p:cNvSpPr/>
          <p:nvPr/>
        </p:nvSpPr>
        <p:spPr>
          <a:xfrm>
            <a:off x="253595" y="1915320"/>
            <a:ext cx="11680579" cy="1427163"/>
          </a:xfrm>
          <a:prstGeom prst="roundRect">
            <a:avLst/>
          </a:prstGeom>
          <a:ln/>
        </p:spPr>
        <p:style>
          <a:lnRef idx="1">
            <a:schemeClr val="accent1"/>
          </a:lnRef>
          <a:fillRef idx="3">
            <a:schemeClr val="accent1"/>
          </a:fillRef>
          <a:effectRef idx="2">
            <a:schemeClr val="accent1"/>
          </a:effectRef>
          <a:fontRef idx="minor">
            <a:schemeClr val="lt1"/>
          </a:fontRef>
        </p:style>
        <p:txBody>
          <a:bodyPr anchor="ctr"/>
          <a:lstStyle/>
          <a:p>
            <a:pPr>
              <a:defRPr/>
            </a:pPr>
            <a:r>
              <a:rPr lang="en-US" sz="3733" dirty="0">
                <a:latin typeface="Arial" pitchFamily="34" charset="0"/>
                <a:cs typeface="Arial" pitchFamily="34" charset="0"/>
              </a:rPr>
              <a:t>S</a:t>
            </a:r>
            <a:r>
              <a:rPr lang="vi-VN" sz="3733" dirty="0">
                <a:latin typeface="Arial" pitchFamily="34" charset="0"/>
                <a:cs typeface="Arial" pitchFamily="34" charset="0"/>
              </a:rPr>
              <a:t>ố giờ làm thêm của người lao động </a:t>
            </a:r>
            <a:r>
              <a:rPr lang="vi-VN" sz="3733" dirty="0">
                <a:solidFill>
                  <a:srgbClr val="FF0000"/>
                </a:solidFill>
                <a:latin typeface="Arial" pitchFamily="34" charset="0"/>
                <a:cs typeface="Arial" pitchFamily="34" charset="0"/>
              </a:rPr>
              <a:t>không quá </a:t>
            </a:r>
            <a:r>
              <a:rPr lang="vi-VN" sz="3733" dirty="0">
                <a:latin typeface="Arial" pitchFamily="34" charset="0"/>
                <a:cs typeface="Arial" pitchFamily="34" charset="0"/>
              </a:rPr>
              <a:t>50% số giờ làm việc bình thường trong 1 ngày</a:t>
            </a:r>
          </a:p>
        </p:txBody>
      </p:sp>
      <p:sp>
        <p:nvSpPr>
          <p:cNvPr id="7" name="Rounded Rectangle 6"/>
          <p:cNvSpPr/>
          <p:nvPr/>
        </p:nvSpPr>
        <p:spPr>
          <a:xfrm>
            <a:off x="249361" y="3542508"/>
            <a:ext cx="11680579" cy="10636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tổng số giờ làm thêm </a:t>
            </a:r>
            <a:r>
              <a:rPr lang="vi-VN" sz="3733" dirty="0">
                <a:solidFill>
                  <a:srgbClr val="FF0000"/>
                </a:solidFill>
                <a:latin typeface="Arial" pitchFamily="34" charset="0"/>
                <a:cs typeface="Arial" pitchFamily="34" charset="0"/>
              </a:rPr>
              <a:t>không quá </a:t>
            </a:r>
            <a:r>
              <a:rPr lang="vi-VN" sz="3733" dirty="0">
                <a:latin typeface="Arial" pitchFamily="34" charset="0"/>
                <a:cs typeface="Arial" pitchFamily="34" charset="0"/>
              </a:rPr>
              <a:t>200 giờ</a:t>
            </a:r>
            <a:r>
              <a:rPr lang="en-US" sz="3733" dirty="0">
                <a:latin typeface="Arial" pitchFamily="34" charset="0"/>
                <a:cs typeface="Arial" pitchFamily="34" charset="0"/>
              </a:rPr>
              <a:t>/</a:t>
            </a:r>
            <a:r>
              <a:rPr lang="vi-VN" sz="3733" dirty="0">
                <a:latin typeface="Arial" pitchFamily="34" charset="0"/>
                <a:cs typeface="Arial" pitchFamily="34" charset="0"/>
              </a:rPr>
              <a:t>1 năm;</a:t>
            </a:r>
            <a:endParaRPr lang="en-US" sz="3733" dirty="0">
              <a:latin typeface="Arial" pitchFamily="34" charset="0"/>
              <a:cs typeface="Arial" pitchFamily="34" charset="0"/>
            </a:endParaRPr>
          </a:p>
        </p:txBody>
      </p:sp>
      <p:sp>
        <p:nvSpPr>
          <p:cNvPr id="8" name="Rounded Rectangle 7"/>
          <p:cNvSpPr/>
          <p:nvPr/>
        </p:nvSpPr>
        <p:spPr>
          <a:xfrm>
            <a:off x="253595" y="4802981"/>
            <a:ext cx="11680579" cy="124936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3733" dirty="0">
                <a:latin typeface="Arial" pitchFamily="34" charset="0"/>
                <a:cs typeface="Arial" pitchFamily="34" charset="0"/>
              </a:rPr>
              <a:t>trừ một số trường hợp Chính phủ cho phép thỏa thuận </a:t>
            </a:r>
            <a:r>
              <a:rPr lang="vi-VN" sz="3733" dirty="0">
                <a:solidFill>
                  <a:srgbClr val="FF0000"/>
                </a:solidFill>
                <a:latin typeface="Arial" pitchFamily="34" charset="0"/>
                <a:cs typeface="Arial" pitchFamily="34" charset="0"/>
              </a:rPr>
              <a:t>làm thêm đến 300 giờ</a:t>
            </a:r>
            <a:r>
              <a:rPr lang="en-US" sz="3733" dirty="0">
                <a:solidFill>
                  <a:srgbClr val="FF0000"/>
                </a:solidFill>
                <a:latin typeface="Arial" pitchFamily="34" charset="0"/>
                <a:cs typeface="Arial" pitchFamily="34" charset="0"/>
              </a:rPr>
              <a:t>/</a:t>
            </a:r>
            <a:r>
              <a:rPr lang="vi-VN" sz="3733" dirty="0">
                <a:solidFill>
                  <a:srgbClr val="FF0000"/>
                </a:solidFill>
                <a:latin typeface="Arial" pitchFamily="34" charset="0"/>
                <a:cs typeface="Arial" pitchFamily="34" charset="0"/>
              </a:rPr>
              <a:t>1 năm </a:t>
            </a:r>
          </a:p>
        </p:txBody>
      </p:sp>
    </p:spTree>
    <p:extLst>
      <p:ext uri="{BB962C8B-B14F-4D97-AF65-F5344CB8AC3E}">
        <p14:creationId xmlns:p14="http://schemas.microsoft.com/office/powerpoint/2010/main" val="40744337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8"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99308" y="139041"/>
            <a:ext cx="5780617" cy="1027113"/>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b. Thời gian làm thêm</a:t>
            </a:r>
            <a:endParaRPr lang="vi-VN" sz="4267" b="1" dirty="0">
              <a:cs typeface="Arial" pitchFamily="34" charset="0"/>
            </a:endParaRPr>
          </a:p>
        </p:txBody>
      </p:sp>
      <p:sp>
        <p:nvSpPr>
          <p:cNvPr id="9" name="Rounded Rectangle 8"/>
          <p:cNvSpPr/>
          <p:nvPr/>
        </p:nvSpPr>
        <p:spPr>
          <a:xfrm>
            <a:off x="203540" y="1721815"/>
            <a:ext cx="11875651" cy="1162051"/>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dirty="0">
                <a:cs typeface="Arial" pitchFamily="34" charset="0"/>
              </a:rPr>
              <a:t>Dù </a:t>
            </a:r>
            <a:r>
              <a:rPr lang="vi-VN" sz="4267" dirty="0">
                <a:cs typeface="Arial" pitchFamily="34" charset="0"/>
              </a:rPr>
              <a:t>thực hiện chế độ làm thêm theo ngày hay theo tuần thì</a:t>
            </a:r>
          </a:p>
        </p:txBody>
      </p:sp>
      <p:sp>
        <p:nvSpPr>
          <p:cNvPr id="7" name="Rounded Rectangle 6"/>
          <p:cNvSpPr/>
          <p:nvPr/>
        </p:nvSpPr>
        <p:spPr>
          <a:xfrm>
            <a:off x="199307" y="3202954"/>
            <a:ext cx="11875651" cy="11271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T</a:t>
            </a:r>
            <a:r>
              <a:rPr lang="vi-VN" sz="4267" dirty="0">
                <a:cs typeface="Arial" pitchFamily="34" charset="0"/>
              </a:rPr>
              <a:t>ổng số giờ làm việc không quá 12 giờ</a:t>
            </a:r>
            <a:r>
              <a:rPr lang="en-US" sz="4267" dirty="0">
                <a:cs typeface="Arial" pitchFamily="34" charset="0"/>
              </a:rPr>
              <a:t>/</a:t>
            </a:r>
            <a:r>
              <a:rPr lang="vi-VN" sz="4267" dirty="0">
                <a:cs typeface="Arial" pitchFamily="34" charset="0"/>
              </a:rPr>
              <a:t>1 ngày </a:t>
            </a:r>
            <a:endParaRPr lang="en-US" sz="4267" dirty="0">
              <a:cs typeface="Arial" pitchFamily="34" charset="0"/>
            </a:endParaRPr>
          </a:p>
        </p:txBody>
      </p:sp>
      <p:sp>
        <p:nvSpPr>
          <p:cNvPr id="8" name="Rounded Rectangle 7"/>
          <p:cNvSpPr/>
          <p:nvPr/>
        </p:nvSpPr>
        <p:spPr>
          <a:xfrm>
            <a:off x="203540" y="4628529"/>
            <a:ext cx="11875651" cy="11652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T</a:t>
            </a:r>
            <a:r>
              <a:rPr lang="vi-VN" sz="4267" dirty="0">
                <a:cs typeface="Arial" pitchFamily="34" charset="0"/>
              </a:rPr>
              <a:t>ổng số giờ làm </a:t>
            </a:r>
            <a:r>
              <a:rPr lang="en-US" sz="4267" dirty="0" err="1">
                <a:latin typeface="Arial" pitchFamily="34" charset="0"/>
                <a:cs typeface="Arial" pitchFamily="34" charset="0"/>
              </a:rPr>
              <a:t>thêm</a:t>
            </a:r>
            <a:r>
              <a:rPr lang="en-US" sz="4267" dirty="0">
                <a:latin typeface="Arial" pitchFamily="34" charset="0"/>
                <a:cs typeface="Arial" pitchFamily="34" charset="0"/>
              </a:rPr>
              <a:t> </a:t>
            </a:r>
            <a:r>
              <a:rPr lang="vi-VN" sz="4267" dirty="0">
                <a:cs typeface="Arial" pitchFamily="34" charset="0"/>
              </a:rPr>
              <a:t>không quá 30 giờ</a:t>
            </a:r>
            <a:r>
              <a:rPr lang="en-US" sz="4267" dirty="0">
                <a:cs typeface="Arial" pitchFamily="34" charset="0"/>
              </a:rPr>
              <a:t>/</a:t>
            </a:r>
            <a:r>
              <a:rPr lang="vi-VN" sz="4267" dirty="0">
                <a:cs typeface="Arial" pitchFamily="34" charset="0"/>
              </a:rPr>
              <a:t>1 tháng </a:t>
            </a:r>
          </a:p>
        </p:txBody>
      </p:sp>
    </p:spTree>
    <p:extLst>
      <p:ext uri="{BB962C8B-B14F-4D97-AF65-F5344CB8AC3E}">
        <p14:creationId xmlns:p14="http://schemas.microsoft.com/office/powerpoint/2010/main" val="16861713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8"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90278" y="168302"/>
            <a:ext cx="7067551" cy="727479"/>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4</a:t>
            </a:r>
            <a:r>
              <a:rPr lang="vi-VN" sz="4267" dirty="0">
                <a:cs typeface="Arial" pitchFamily="34" charset="0"/>
              </a:rPr>
              <a:t>.3.6.2</a:t>
            </a:r>
            <a:r>
              <a:rPr lang="vi-VN" sz="4267" dirty="0">
                <a:cs typeface="Arial" pitchFamily="34" charset="0"/>
              </a:rPr>
              <a:t>. Thời gian nghỉ ngơi</a:t>
            </a:r>
          </a:p>
        </p:txBody>
      </p:sp>
      <p:sp>
        <p:nvSpPr>
          <p:cNvPr id="10" name="Rounded Rectangle 9"/>
          <p:cNvSpPr/>
          <p:nvPr/>
        </p:nvSpPr>
        <p:spPr>
          <a:xfrm>
            <a:off x="4732104" y="1145326"/>
            <a:ext cx="7349067" cy="5873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(Điều </a:t>
            </a:r>
            <a:r>
              <a:rPr lang="vi-VN" sz="4267" dirty="0">
                <a:cs typeface="Arial" pitchFamily="34" charset="0"/>
              </a:rPr>
              <a:t>108…116/BLLĐ</a:t>
            </a:r>
            <a:r>
              <a:rPr lang="vi-VN" sz="4267" b="1" dirty="0">
                <a:cs typeface="Arial" pitchFamily="34" charset="0"/>
              </a:rPr>
              <a:t> </a:t>
            </a:r>
            <a:r>
              <a:rPr lang="vi-VN" sz="4267" b="1" dirty="0">
                <a:cs typeface="Arial" pitchFamily="34" charset="0"/>
              </a:rPr>
              <a:t>/</a:t>
            </a:r>
            <a:r>
              <a:rPr lang="vi-VN" sz="4267" b="1" dirty="0">
                <a:cs typeface="Arial" pitchFamily="34" charset="0"/>
              </a:rPr>
              <a:t>20</a:t>
            </a:r>
            <a:r>
              <a:rPr lang="vi-VN" sz="4267" b="1" dirty="0">
                <a:latin typeface="Arial" pitchFamily="34" charset="0"/>
                <a:cs typeface="Arial" pitchFamily="34" charset="0"/>
              </a:rPr>
              <a:t>1</a:t>
            </a:r>
            <a:r>
              <a:rPr lang="en-US" sz="4267" b="1" dirty="0">
                <a:latin typeface="Arial" pitchFamily="34" charset="0"/>
                <a:cs typeface="Arial" pitchFamily="34" charset="0"/>
              </a:rPr>
              <a:t>9</a:t>
            </a:r>
            <a:r>
              <a:rPr lang="vi-VN" sz="4267" dirty="0">
                <a:cs typeface="Arial" pitchFamily="34" charset="0"/>
              </a:rPr>
              <a:t>)</a:t>
            </a:r>
            <a:endParaRPr lang="vi-VN" sz="4267" dirty="0">
              <a:cs typeface="Arial" pitchFamily="34" charset="0"/>
            </a:endParaRPr>
          </a:p>
        </p:txBody>
      </p:sp>
      <p:grpSp>
        <p:nvGrpSpPr>
          <p:cNvPr id="115720" name="Group 46"/>
          <p:cNvGrpSpPr>
            <a:grpSpLocks/>
          </p:cNvGrpSpPr>
          <p:nvPr/>
        </p:nvGrpSpPr>
        <p:grpSpPr bwMode="auto">
          <a:xfrm>
            <a:off x="-3489548" y="1720433"/>
            <a:ext cx="7359651" cy="4517136"/>
            <a:chOff x="-2590799" y="1347786"/>
            <a:chExt cx="4770438" cy="4824413"/>
          </a:xfrm>
        </p:grpSpPr>
        <p:sp>
          <p:nvSpPr>
            <p:cNvPr id="8" name="AutoShape 4"/>
            <p:cNvSpPr>
              <a:spLocks noChangeArrowheads="1"/>
            </p:cNvSpPr>
            <p:nvPr/>
          </p:nvSpPr>
          <p:spPr bwMode="ltGray">
            <a:xfrm rot="5400000">
              <a:off x="-2617787" y="1374774"/>
              <a:ext cx="4824413" cy="4770438"/>
            </a:xfrm>
            <a:custGeom>
              <a:avLst/>
              <a:gdLst>
                <a:gd name="T0" fmla="*/ 2412207 w 21600"/>
                <a:gd name="T1" fmla="*/ 0 h 21600"/>
                <a:gd name="T2" fmla="*/ 36183 w 21600"/>
                <a:gd name="T3" fmla="*/ 2349441 h 21600"/>
                <a:gd name="T4" fmla="*/ 2412207 w 21600"/>
                <a:gd name="T5" fmla="*/ 71115 h 21600"/>
                <a:gd name="T6" fmla="*/ 4788230 w 21600"/>
                <a:gd name="T7" fmla="*/ 2349441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rgbClr val="E2E2E2"/>
                </a:gs>
                <a:gs pos="50000">
                  <a:schemeClr val="bg2"/>
                </a:gs>
                <a:gs pos="100000">
                  <a:srgbClr val="E2E2E2"/>
                </a:gs>
              </a:gsLst>
              <a:lin ang="0" scaled="1"/>
            </a:gradFill>
            <a:ln w="9525" algn="ctr">
              <a:noFill/>
              <a:miter lim="800000"/>
              <a:headEnd/>
              <a:tailEnd/>
            </a:ln>
          </p:spPr>
          <p:txBody>
            <a:bodyPr rot="10800000" vert="eaVert" wrap="none" anchor="ctr"/>
            <a:lstStyle/>
            <a:p>
              <a:pPr>
                <a:defRPr/>
              </a:pPr>
              <a:endParaRPr lang="en-US" sz="2400">
                <a:latin typeface="Arial" charset="0"/>
              </a:endParaRPr>
            </a:p>
          </p:txBody>
        </p:sp>
        <p:grpSp>
          <p:nvGrpSpPr>
            <p:cNvPr id="115725" name="AutoShape 5"/>
            <p:cNvGrpSpPr>
              <a:grpSpLocks/>
            </p:cNvGrpSpPr>
            <p:nvPr/>
          </p:nvGrpSpPr>
          <p:grpSpPr bwMode="auto">
            <a:xfrm>
              <a:off x="-256221" y="1719642"/>
              <a:ext cx="2078736" cy="4145280"/>
              <a:chOff x="-60960" y="1133856"/>
              <a:chExt cx="2078736" cy="4145280"/>
            </a:xfrm>
          </p:grpSpPr>
          <p:pic>
            <p:nvPicPr>
              <p:cNvPr id="115726" name="AutoShape 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60960" y="1133856"/>
                <a:ext cx="2078736" cy="414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27" name="Text Box 61"/>
              <p:cNvSpPr txBox="1">
                <a:spLocks noChangeArrowheads="1"/>
              </p:cNvSpPr>
              <p:nvPr/>
            </p:nvSpPr>
            <p:spPr bwMode="auto">
              <a:xfrm rot="5400000">
                <a:off x="-753898" y="2487776"/>
                <a:ext cx="4032250" cy="1403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US" sz="2400">
                  <a:solidFill>
                    <a:srgbClr val="FFFFFF"/>
                  </a:solidFill>
                  <a:latin typeface="Verdana" pitchFamily="34" charset="0"/>
                </a:endParaRPr>
              </a:p>
            </p:txBody>
          </p:sp>
        </p:grpSp>
      </p:grpSp>
      <p:grpSp>
        <p:nvGrpSpPr>
          <p:cNvPr id="13" name="Group 66"/>
          <p:cNvGrpSpPr>
            <a:grpSpLocks/>
          </p:cNvGrpSpPr>
          <p:nvPr/>
        </p:nvGrpSpPr>
        <p:grpSpPr bwMode="auto">
          <a:xfrm>
            <a:off x="3752991" y="3407200"/>
            <a:ext cx="7273399" cy="661353"/>
            <a:chOff x="1905000" y="4145599"/>
            <a:chExt cx="5576983" cy="661351"/>
          </a:xfrm>
          <a:scene3d>
            <a:camera prst="orthographicFront">
              <a:rot lat="0" lon="0" rev="0"/>
            </a:camera>
            <a:lightRig rig="balanced" dir="t">
              <a:rot lat="0" lon="0" rev="8700000"/>
            </a:lightRig>
          </a:scene3d>
        </p:grpSpPr>
        <p:sp>
          <p:nvSpPr>
            <p:cNvPr id="14" name="AutoShape 7"/>
            <p:cNvSpPr>
              <a:spLocks noChangeArrowheads="1"/>
            </p:cNvSpPr>
            <p:nvPr/>
          </p:nvSpPr>
          <p:spPr bwMode="gray">
            <a:xfrm>
              <a:off x="2124320" y="4191000"/>
              <a:ext cx="5357663" cy="615950"/>
            </a:xfrm>
            <a:prstGeom prst="roundRect">
              <a:avLst>
                <a:gd name="adj" fmla="val 50000"/>
              </a:avLst>
            </a:prstGeom>
            <a:solidFill>
              <a:schemeClr val="accent2">
                <a:lumMod val="40000"/>
                <a:lumOff val="60000"/>
              </a:schemeClr>
            </a:solidFill>
            <a:ln w="28575" algn="ctr">
              <a:noFill/>
              <a:round/>
              <a:headEnd/>
              <a:tailEnd/>
            </a:ln>
            <a:effectLst>
              <a:outerShdw blurRad="44450" dist="27940" dir="5400000" algn="ctr">
                <a:srgbClr val="000000">
                  <a:alpha val="32000"/>
                </a:srgbClr>
              </a:outerShdw>
            </a:effectLst>
            <a:sp3d>
              <a:bevelT w="190500" h="38100"/>
            </a:sp3d>
          </p:spPr>
          <p:txBody>
            <a:bodyPr wrap="none" anchor="ctr"/>
            <a:lstStyle/>
            <a:p>
              <a:pPr marL="687900" indent="-160863" algn="ctr">
                <a:spcBef>
                  <a:spcPct val="20000"/>
                </a:spcBef>
                <a:defRPr/>
              </a:pPr>
              <a:r>
                <a:rPr lang="en-US" sz="3733" b="1" dirty="0" err="1">
                  <a:solidFill>
                    <a:srgbClr val="000000"/>
                  </a:solidFill>
                </a:rPr>
                <a:t>Nghỉ</a:t>
              </a:r>
              <a:r>
                <a:rPr lang="en-US" sz="3733" b="1" dirty="0">
                  <a:solidFill>
                    <a:srgbClr val="000000"/>
                  </a:solidFill>
                </a:rPr>
                <a:t> </a:t>
              </a:r>
              <a:r>
                <a:rPr lang="en-US" sz="3733" b="1" dirty="0" err="1">
                  <a:solidFill>
                    <a:srgbClr val="000000"/>
                  </a:solidFill>
                </a:rPr>
                <a:t>hàng</a:t>
              </a:r>
              <a:r>
                <a:rPr lang="en-US" sz="3733" b="1" dirty="0">
                  <a:solidFill>
                    <a:srgbClr val="000000"/>
                  </a:solidFill>
                </a:rPr>
                <a:t> </a:t>
              </a:r>
              <a:r>
                <a:rPr lang="en-US" sz="3733" b="1" dirty="0" err="1">
                  <a:solidFill>
                    <a:srgbClr val="000000"/>
                  </a:solidFill>
                </a:rPr>
                <a:t>tuần</a:t>
              </a:r>
              <a:r>
                <a:rPr lang="en-US" sz="3733" b="1" dirty="0">
                  <a:solidFill>
                    <a:srgbClr val="000000"/>
                  </a:solidFill>
                </a:rPr>
                <a:t> – </a:t>
              </a:r>
              <a:r>
                <a:rPr lang="en-US" sz="3733" b="1" dirty="0" err="1">
                  <a:solidFill>
                    <a:srgbClr val="000000"/>
                  </a:solidFill>
                </a:rPr>
                <a:t>ít</a:t>
              </a:r>
              <a:r>
                <a:rPr lang="en-US" sz="3733" b="1" dirty="0">
                  <a:solidFill>
                    <a:srgbClr val="000000"/>
                  </a:solidFill>
                </a:rPr>
                <a:t> </a:t>
              </a:r>
              <a:r>
                <a:rPr lang="en-US" sz="3733" b="1" dirty="0" err="1">
                  <a:solidFill>
                    <a:srgbClr val="000000"/>
                  </a:solidFill>
                </a:rPr>
                <a:t>nhất</a:t>
              </a:r>
              <a:r>
                <a:rPr lang="en-US" sz="3733" b="1" dirty="0">
                  <a:solidFill>
                    <a:srgbClr val="000000"/>
                  </a:solidFill>
                </a:rPr>
                <a:t> 24h</a:t>
              </a:r>
              <a:endParaRPr lang="en-US" sz="3733" b="1" dirty="0">
                <a:solidFill>
                  <a:srgbClr val="000000"/>
                </a:solidFill>
                <a:latin typeface="Arial" charset="0"/>
              </a:endParaRPr>
            </a:p>
          </p:txBody>
        </p:sp>
        <p:grpSp>
          <p:nvGrpSpPr>
            <p:cNvPr id="15" name="Group 32"/>
            <p:cNvGrpSpPr>
              <a:grpSpLocks/>
            </p:cNvGrpSpPr>
            <p:nvPr/>
          </p:nvGrpSpPr>
          <p:grpSpPr bwMode="auto">
            <a:xfrm>
              <a:off x="1905000" y="4145599"/>
              <a:ext cx="461963" cy="649893"/>
              <a:chOff x="2078" y="1357"/>
              <a:chExt cx="1615" cy="2272"/>
            </a:xfrm>
          </p:grpSpPr>
          <p:sp>
            <p:nvSpPr>
              <p:cNvPr id="16" name="Oval 3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pPr algn="ctr">
                  <a:defRPr/>
                </a:pPr>
                <a:endParaRPr lang="en-US" sz="2400">
                  <a:solidFill>
                    <a:srgbClr val="000000"/>
                  </a:solidFill>
                </a:endParaRPr>
              </a:p>
            </p:txBody>
          </p:sp>
          <p:sp>
            <p:nvSpPr>
              <p:cNvPr id="17" name="Oval 3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lgn="ctr">
                  <a:defRPr/>
                </a:pPr>
                <a:endParaRPr lang="en-US" sz="2400">
                  <a:solidFill>
                    <a:srgbClr val="000000"/>
                  </a:solidFill>
                </a:endParaRPr>
              </a:p>
            </p:txBody>
          </p:sp>
          <p:sp>
            <p:nvSpPr>
              <p:cNvPr id="18" name="Oval 35"/>
              <p:cNvSpPr>
                <a:spLocks noChangeArrowheads="1"/>
              </p:cNvSpPr>
              <p:nvPr/>
            </p:nvSpPr>
            <p:spPr bwMode="gray">
              <a:xfrm>
                <a:off x="2322" y="1359"/>
                <a:ext cx="696" cy="2270"/>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a:outerShdw blurRad="44450" dist="27940" dir="5400000" algn="ctr">
                  <a:srgbClr val="000000">
                    <a:alpha val="32000"/>
                  </a:srgbClr>
                </a:outerShdw>
              </a:effectLst>
              <a:sp3d>
                <a:bevelT w="190500" h="38100"/>
              </a:sp3d>
            </p:spPr>
            <p:txBody>
              <a:bodyPr wrap="none" anchor="ctr">
                <a:spAutoFit/>
              </a:bodyPr>
              <a:lstStyle/>
              <a:p>
                <a:pPr algn="ctr">
                  <a:defRPr/>
                </a:pPr>
                <a:endParaRPr lang="en-US" sz="2400">
                  <a:solidFill>
                    <a:srgbClr val="000000"/>
                  </a:solidFill>
                  <a:latin typeface="Arial" charset="0"/>
                </a:endParaRPr>
              </a:p>
            </p:txBody>
          </p:sp>
          <p:sp>
            <p:nvSpPr>
              <p:cNvPr id="19" name="Oval 36"/>
              <p:cNvSpPr>
                <a:spLocks noChangeArrowheads="1"/>
              </p:cNvSpPr>
              <p:nvPr/>
            </p:nvSpPr>
            <p:spPr bwMode="gray">
              <a:xfrm>
                <a:off x="2323" y="1357"/>
                <a:ext cx="696" cy="2270"/>
              </a:xfrm>
              <a:prstGeom prst="ellipse">
                <a:avLst/>
              </a:prstGeom>
              <a:gradFill rotWithShape="1">
                <a:gsLst>
                  <a:gs pos="0">
                    <a:srgbClr val="000000"/>
                  </a:gs>
                  <a:gs pos="100000">
                    <a:srgbClr val="8D67E1"/>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pPr algn="ctr">
                  <a:defRPr/>
                </a:pPr>
                <a:endParaRPr lang="en-US" sz="2400">
                  <a:solidFill>
                    <a:srgbClr val="000000"/>
                  </a:solidFill>
                </a:endParaRPr>
              </a:p>
            </p:txBody>
          </p:sp>
          <p:sp>
            <p:nvSpPr>
              <p:cNvPr id="20" name="Oval 37"/>
              <p:cNvSpPr>
                <a:spLocks noChangeArrowheads="1"/>
              </p:cNvSpPr>
              <p:nvPr/>
            </p:nvSpPr>
            <p:spPr bwMode="gray">
              <a:xfrm>
                <a:off x="2343" y="1359"/>
                <a:ext cx="1091" cy="2270"/>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a:outerShdw blurRad="44450" dist="27940" dir="5400000" algn="ctr">
                  <a:srgbClr val="000000">
                    <a:alpha val="32000"/>
                  </a:srgbClr>
                </a:outerShdw>
              </a:effectLst>
              <a:sp3d>
                <a:bevelT w="190500" h="38100"/>
              </a:sp3d>
            </p:spPr>
            <p:txBody>
              <a:bodyPr anchor="ctr">
                <a:spAutoFit/>
              </a:bodyPr>
              <a:lstStyle/>
              <a:p>
                <a:pPr algn="ctr">
                  <a:defRPr/>
                </a:pPr>
                <a:endParaRPr lang="en-US" sz="2400">
                  <a:solidFill>
                    <a:srgbClr val="000000"/>
                  </a:solidFill>
                  <a:latin typeface="Arial" charset="0"/>
                </a:endParaRPr>
              </a:p>
            </p:txBody>
          </p:sp>
          <p:sp>
            <p:nvSpPr>
              <p:cNvPr id="21" name="Oval 38"/>
              <p:cNvSpPr>
                <a:spLocks noChangeArrowheads="1"/>
              </p:cNvSpPr>
              <p:nvPr/>
            </p:nvSpPr>
            <p:spPr bwMode="gray">
              <a:xfrm>
                <a:off x="2339" y="1357"/>
                <a:ext cx="1093" cy="2270"/>
              </a:xfrm>
              <a:prstGeom prst="ellipse">
                <a:avLst/>
              </a:prstGeom>
              <a:gradFill rotWithShape="1">
                <a:gsLst>
                  <a:gs pos="0">
                    <a:srgbClr val="8D67E1"/>
                  </a:gs>
                  <a:gs pos="100000">
                    <a:srgbClr val="45326D"/>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pPr algn="ctr">
                  <a:defRPr/>
                </a:pPr>
                <a:endParaRPr lang="en-US" sz="2400">
                  <a:solidFill>
                    <a:srgbClr val="000000"/>
                  </a:solidFill>
                </a:endParaRPr>
              </a:p>
            </p:txBody>
          </p:sp>
        </p:grpSp>
      </p:grpSp>
      <p:grpSp>
        <p:nvGrpSpPr>
          <p:cNvPr id="31" name="Group 54"/>
          <p:cNvGrpSpPr>
            <a:grpSpLocks/>
          </p:cNvGrpSpPr>
          <p:nvPr/>
        </p:nvGrpSpPr>
        <p:grpSpPr bwMode="auto">
          <a:xfrm>
            <a:off x="2762687" y="1957165"/>
            <a:ext cx="7500028" cy="665009"/>
            <a:chOff x="1295400" y="1371600"/>
            <a:chExt cx="5743734" cy="665007"/>
          </a:xfrm>
          <a:scene3d>
            <a:camera prst="orthographicFront">
              <a:rot lat="0" lon="0" rev="0"/>
            </a:camera>
            <a:lightRig rig="balanced" dir="t">
              <a:rot lat="0" lon="0" rev="8700000"/>
            </a:lightRig>
          </a:scene3d>
        </p:grpSpPr>
        <p:sp>
          <p:nvSpPr>
            <p:cNvPr id="32" name="AutoShape 10"/>
            <p:cNvSpPr>
              <a:spLocks noChangeArrowheads="1"/>
            </p:cNvSpPr>
            <p:nvPr/>
          </p:nvSpPr>
          <p:spPr bwMode="gray">
            <a:xfrm>
              <a:off x="1680369" y="1371600"/>
              <a:ext cx="5358765" cy="615950"/>
            </a:xfrm>
            <a:prstGeom prst="roundRect">
              <a:avLst>
                <a:gd name="adj" fmla="val 50000"/>
              </a:avLst>
            </a:prstGeom>
            <a:solidFill>
              <a:srgbClr val="99FF99"/>
            </a:solidFill>
            <a:ln w="28575" algn="ctr">
              <a:noFill/>
              <a:round/>
              <a:headEnd/>
              <a:tailEnd/>
            </a:ln>
            <a:effectLst>
              <a:outerShdw blurRad="44450" dist="27940" dir="5400000" algn="ctr">
                <a:srgbClr val="000000">
                  <a:alpha val="32000"/>
                </a:srgbClr>
              </a:outerShdw>
            </a:effectLst>
            <a:sp3d>
              <a:bevelT w="190500" h="38100"/>
            </a:sp3d>
          </p:spPr>
          <p:txBody>
            <a:bodyPr wrap="none" anchor="ctr"/>
            <a:lstStyle/>
            <a:p>
              <a:pPr marL="383108" indent="234945" algn="r" eaLnBrk="0" hangingPunct="0">
                <a:spcBef>
                  <a:spcPct val="20000"/>
                </a:spcBef>
                <a:defRPr/>
              </a:pPr>
              <a:r>
                <a:rPr lang="en-US" sz="3200" b="1" dirty="0" err="1">
                  <a:solidFill>
                    <a:srgbClr val="000000"/>
                  </a:solidFill>
                </a:rPr>
                <a:t>Nghỉ</a:t>
              </a:r>
              <a:r>
                <a:rPr lang="en-US" sz="3200" b="1" dirty="0">
                  <a:solidFill>
                    <a:srgbClr val="000000"/>
                  </a:solidFill>
                </a:rPr>
                <a:t> </a:t>
              </a:r>
              <a:r>
                <a:rPr lang="en-US" sz="3200" b="1" dirty="0" err="1">
                  <a:solidFill>
                    <a:srgbClr val="000000"/>
                  </a:solidFill>
                </a:rPr>
                <a:t>giữa</a:t>
              </a:r>
              <a:r>
                <a:rPr lang="en-US" sz="3200" b="1" dirty="0">
                  <a:solidFill>
                    <a:srgbClr val="000000"/>
                  </a:solidFill>
                </a:rPr>
                <a:t> </a:t>
              </a:r>
              <a:r>
                <a:rPr lang="en-US" sz="3200" b="1" dirty="0">
                  <a:solidFill>
                    <a:srgbClr val="000000"/>
                  </a:solidFill>
                </a:rPr>
                <a:t>ca – </a:t>
              </a:r>
              <a:r>
                <a:rPr lang="en-US" sz="3200" b="1" dirty="0" err="1">
                  <a:solidFill>
                    <a:srgbClr val="000000"/>
                  </a:solidFill>
                </a:rPr>
                <a:t>tối</a:t>
              </a:r>
              <a:r>
                <a:rPr lang="en-US" sz="3200" b="1" dirty="0">
                  <a:solidFill>
                    <a:srgbClr val="000000"/>
                  </a:solidFill>
                </a:rPr>
                <a:t> </a:t>
              </a:r>
              <a:r>
                <a:rPr lang="en-US" sz="3200" b="1" dirty="0" err="1">
                  <a:solidFill>
                    <a:srgbClr val="000000"/>
                  </a:solidFill>
                </a:rPr>
                <a:t>thiểu</a:t>
              </a:r>
              <a:r>
                <a:rPr lang="en-US" sz="3200" b="1" dirty="0">
                  <a:solidFill>
                    <a:srgbClr val="000000"/>
                  </a:solidFill>
                </a:rPr>
                <a:t> 30p</a:t>
              </a:r>
              <a:endParaRPr lang="en-US" sz="3200" b="1" dirty="0">
                <a:solidFill>
                  <a:srgbClr val="000000"/>
                </a:solidFill>
              </a:endParaRPr>
            </a:p>
          </p:txBody>
        </p:sp>
        <p:grpSp>
          <p:nvGrpSpPr>
            <p:cNvPr id="33" name="Group 11"/>
            <p:cNvGrpSpPr>
              <a:grpSpLocks/>
            </p:cNvGrpSpPr>
            <p:nvPr/>
          </p:nvGrpSpPr>
          <p:grpSpPr bwMode="auto">
            <a:xfrm>
              <a:off x="1295400" y="1387000"/>
              <a:ext cx="461963" cy="649607"/>
              <a:chOff x="2078" y="1357"/>
              <a:chExt cx="1615" cy="2271"/>
            </a:xfrm>
          </p:grpSpPr>
          <p:sp>
            <p:nvSpPr>
              <p:cNvPr id="34" name="Oval 12"/>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pPr>
                  <a:defRPr/>
                </a:pPr>
                <a:endParaRPr lang="en-US" sz="2400">
                  <a:solidFill>
                    <a:srgbClr val="000000"/>
                  </a:solidFill>
                </a:endParaRPr>
              </a:p>
            </p:txBody>
          </p:sp>
          <p:sp>
            <p:nvSpPr>
              <p:cNvPr id="35" name="Oval 13"/>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en-US" sz="2400">
                  <a:solidFill>
                    <a:srgbClr val="000000"/>
                  </a:solidFill>
                </a:endParaRPr>
              </a:p>
            </p:txBody>
          </p:sp>
          <p:sp>
            <p:nvSpPr>
              <p:cNvPr id="36" name="Oval 14"/>
              <p:cNvSpPr>
                <a:spLocks noChangeArrowheads="1"/>
              </p:cNvSpPr>
              <p:nvPr/>
            </p:nvSpPr>
            <p:spPr bwMode="gray">
              <a:xfrm>
                <a:off x="2350" y="1358"/>
                <a:ext cx="695" cy="2270"/>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a:outerShdw blurRad="44450" dist="27940" dir="5400000" algn="ctr">
                  <a:srgbClr val="000000">
                    <a:alpha val="32000"/>
                  </a:srgbClr>
                </a:outerShdw>
              </a:effectLst>
              <a:sp3d>
                <a:bevelT w="190500" h="38100"/>
              </a:sp3d>
            </p:spPr>
            <p:txBody>
              <a:bodyPr wrap="none" anchor="ctr">
                <a:spAutoFit/>
              </a:bodyPr>
              <a:lstStyle/>
              <a:p>
                <a:pPr>
                  <a:defRPr/>
                </a:pPr>
                <a:endParaRPr lang="en-US" sz="2400">
                  <a:solidFill>
                    <a:srgbClr val="000000"/>
                  </a:solidFill>
                  <a:latin typeface="Arial" charset="0"/>
                </a:endParaRPr>
              </a:p>
            </p:txBody>
          </p:sp>
          <p:sp>
            <p:nvSpPr>
              <p:cNvPr id="37" name="Oval 15"/>
              <p:cNvSpPr>
                <a:spLocks noChangeArrowheads="1"/>
              </p:cNvSpPr>
              <p:nvPr/>
            </p:nvSpPr>
            <p:spPr bwMode="gray">
              <a:xfrm>
                <a:off x="2350" y="1357"/>
                <a:ext cx="695" cy="2270"/>
              </a:xfrm>
              <a:prstGeom prst="ellipse">
                <a:avLst/>
              </a:prstGeom>
              <a:gradFill rotWithShape="1">
                <a:gsLst>
                  <a:gs pos="0">
                    <a:srgbClr val="000000"/>
                  </a:gs>
                  <a:gs pos="100000">
                    <a:srgbClr val="FFCC00"/>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pPr>
                  <a:defRPr/>
                </a:pPr>
                <a:endParaRPr lang="en-US" sz="2400">
                  <a:solidFill>
                    <a:srgbClr val="000000"/>
                  </a:solidFill>
                </a:endParaRPr>
              </a:p>
            </p:txBody>
          </p:sp>
          <p:sp>
            <p:nvSpPr>
              <p:cNvPr id="38" name="Oval 16"/>
              <p:cNvSpPr>
                <a:spLocks noChangeArrowheads="1"/>
              </p:cNvSpPr>
              <p:nvPr/>
            </p:nvSpPr>
            <p:spPr bwMode="gray">
              <a:xfrm>
                <a:off x="2345" y="1358"/>
                <a:ext cx="1084" cy="2270"/>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a:outerShdw blurRad="44450" dist="27940" dir="5400000" algn="ctr">
                  <a:srgbClr val="000000">
                    <a:alpha val="32000"/>
                  </a:srgbClr>
                </a:outerShdw>
              </a:effectLst>
              <a:sp3d>
                <a:bevelT w="190500" h="38100"/>
              </a:sp3d>
            </p:spPr>
            <p:txBody>
              <a:bodyPr anchor="ctr">
                <a:spAutoFit/>
              </a:bodyPr>
              <a:lstStyle/>
              <a:p>
                <a:pPr>
                  <a:defRPr/>
                </a:pPr>
                <a:endParaRPr lang="en-US" sz="2400">
                  <a:solidFill>
                    <a:srgbClr val="000000"/>
                  </a:solidFill>
                  <a:latin typeface="Arial" charset="0"/>
                </a:endParaRPr>
              </a:p>
            </p:txBody>
          </p:sp>
          <p:sp>
            <p:nvSpPr>
              <p:cNvPr id="39" name="Oval 17"/>
              <p:cNvSpPr>
                <a:spLocks noChangeArrowheads="1"/>
              </p:cNvSpPr>
              <p:nvPr/>
            </p:nvSpPr>
            <p:spPr bwMode="gray">
              <a:xfrm>
                <a:off x="2339" y="1357"/>
                <a:ext cx="1093" cy="2270"/>
              </a:xfrm>
              <a:prstGeom prst="ellipse">
                <a:avLst/>
              </a:prstGeom>
              <a:solidFill>
                <a:srgbClr val="FFFF99"/>
              </a:soli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pPr>
                  <a:defRPr/>
                </a:pPr>
                <a:endParaRPr lang="en-US" sz="2400">
                  <a:solidFill>
                    <a:srgbClr val="000000"/>
                  </a:solidFill>
                </a:endParaRPr>
              </a:p>
            </p:txBody>
          </p:sp>
        </p:grpSp>
      </p:grpSp>
      <p:grpSp>
        <p:nvGrpSpPr>
          <p:cNvPr id="40" name="Group 64"/>
          <p:cNvGrpSpPr>
            <a:grpSpLocks/>
          </p:cNvGrpSpPr>
          <p:nvPr/>
        </p:nvGrpSpPr>
        <p:grpSpPr bwMode="auto">
          <a:xfrm>
            <a:off x="3174499" y="4844635"/>
            <a:ext cx="8906672" cy="649432"/>
            <a:chOff x="2133599" y="3199256"/>
            <a:chExt cx="5728335" cy="686221"/>
          </a:xfrm>
          <a:scene3d>
            <a:camera prst="orthographicFront">
              <a:rot lat="0" lon="0" rev="0"/>
            </a:camera>
            <a:lightRig rig="balanced" dir="t">
              <a:rot lat="0" lon="0" rev="8700000"/>
            </a:lightRig>
          </a:scene3d>
        </p:grpSpPr>
        <p:sp>
          <p:nvSpPr>
            <p:cNvPr id="41" name="AutoShape 8"/>
            <p:cNvSpPr>
              <a:spLocks noChangeArrowheads="1"/>
            </p:cNvSpPr>
            <p:nvPr/>
          </p:nvSpPr>
          <p:spPr bwMode="gray">
            <a:xfrm>
              <a:off x="2503169" y="3200400"/>
              <a:ext cx="5358765" cy="615950"/>
            </a:xfrm>
            <a:prstGeom prst="roundRect">
              <a:avLst>
                <a:gd name="adj" fmla="val 50000"/>
              </a:avLst>
            </a:prstGeom>
            <a:solidFill>
              <a:srgbClr val="FFFFCC"/>
            </a:solidFill>
            <a:ln w="28575" algn="ctr">
              <a:noFill/>
              <a:round/>
              <a:headEnd/>
              <a:tailEnd/>
            </a:ln>
            <a:effectLst>
              <a:outerShdw blurRad="44450" dist="27940" dir="5400000" algn="ctr">
                <a:srgbClr val="000000">
                  <a:alpha val="32000"/>
                </a:srgbClr>
              </a:outerShdw>
            </a:effectLst>
            <a:sp3d>
              <a:bevelT w="190500" h="38100"/>
            </a:sp3d>
          </p:spPr>
          <p:txBody>
            <a:bodyPr wrap="none" anchor="ctr"/>
            <a:lstStyle/>
            <a:p>
              <a:pPr marL="687900" indent="222245">
                <a:spcBef>
                  <a:spcPct val="20000"/>
                </a:spcBef>
                <a:defRPr/>
              </a:pPr>
              <a:r>
                <a:rPr lang="en-US" sz="3733" b="1" dirty="0" err="1">
                  <a:solidFill>
                    <a:srgbClr val="000000"/>
                  </a:solidFill>
                </a:rPr>
                <a:t>Nghỉ</a:t>
              </a:r>
              <a:r>
                <a:rPr lang="en-US" sz="3733" b="1" dirty="0">
                  <a:solidFill>
                    <a:srgbClr val="000000"/>
                  </a:solidFill>
                </a:rPr>
                <a:t> </a:t>
              </a:r>
              <a:r>
                <a:rPr lang="en-US" sz="3733" b="1" dirty="0" err="1">
                  <a:solidFill>
                    <a:srgbClr val="000000"/>
                  </a:solidFill>
                </a:rPr>
                <a:t>hàng</a:t>
              </a:r>
              <a:r>
                <a:rPr lang="en-US" sz="3733" b="1" dirty="0">
                  <a:solidFill>
                    <a:srgbClr val="000000"/>
                  </a:solidFill>
                </a:rPr>
                <a:t> </a:t>
              </a:r>
              <a:r>
                <a:rPr lang="en-US" sz="3733" b="1" dirty="0" err="1">
                  <a:solidFill>
                    <a:srgbClr val="000000"/>
                  </a:solidFill>
                </a:rPr>
                <a:t>năm</a:t>
              </a:r>
              <a:r>
                <a:rPr lang="en-US" sz="3733" b="1" dirty="0">
                  <a:solidFill>
                    <a:srgbClr val="000000"/>
                  </a:solidFill>
                </a:rPr>
                <a:t> – </a:t>
              </a:r>
              <a:r>
                <a:rPr lang="en-US" sz="3733" b="1" dirty="0" err="1">
                  <a:solidFill>
                    <a:srgbClr val="000000"/>
                  </a:solidFill>
                </a:rPr>
                <a:t>theo</a:t>
              </a:r>
              <a:r>
                <a:rPr lang="en-US" sz="3733" b="1" dirty="0">
                  <a:solidFill>
                    <a:srgbClr val="000000"/>
                  </a:solidFill>
                </a:rPr>
                <a:t> </a:t>
              </a:r>
              <a:r>
                <a:rPr lang="en-US" sz="3733" b="1" dirty="0" err="1">
                  <a:solidFill>
                    <a:srgbClr val="000000"/>
                  </a:solidFill>
                </a:rPr>
                <a:t>quy</a:t>
              </a:r>
              <a:r>
                <a:rPr lang="en-US" sz="3733" b="1" dirty="0">
                  <a:solidFill>
                    <a:srgbClr val="000000"/>
                  </a:solidFill>
                </a:rPr>
                <a:t> </a:t>
              </a:r>
              <a:r>
                <a:rPr lang="en-US" sz="3733" b="1" dirty="0" err="1">
                  <a:solidFill>
                    <a:srgbClr val="000000"/>
                  </a:solidFill>
                </a:rPr>
                <a:t>định</a:t>
              </a:r>
              <a:r>
                <a:rPr lang="en-US" sz="3733" b="1" dirty="0">
                  <a:solidFill>
                    <a:srgbClr val="000000"/>
                  </a:solidFill>
                </a:rPr>
                <a:t> </a:t>
              </a:r>
              <a:endParaRPr lang="en-US" sz="3733" b="1" dirty="0">
                <a:solidFill>
                  <a:srgbClr val="000000"/>
                </a:solidFill>
              </a:endParaRPr>
            </a:p>
          </p:txBody>
        </p:sp>
        <p:grpSp>
          <p:nvGrpSpPr>
            <p:cNvPr id="42" name="Group 25"/>
            <p:cNvGrpSpPr>
              <a:grpSpLocks/>
            </p:cNvGrpSpPr>
            <p:nvPr/>
          </p:nvGrpSpPr>
          <p:grpSpPr bwMode="auto">
            <a:xfrm>
              <a:off x="2133599" y="3199256"/>
              <a:ext cx="461962" cy="686221"/>
              <a:chOff x="2078" y="1353"/>
              <a:chExt cx="1615" cy="2399"/>
            </a:xfrm>
          </p:grpSpPr>
          <p:sp>
            <p:nvSpPr>
              <p:cNvPr id="43" name="Oval 26"/>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pPr>
                  <a:defRPr/>
                </a:pPr>
                <a:endParaRPr lang="en-US" sz="2400" b="1"/>
              </a:p>
            </p:txBody>
          </p:sp>
          <p:sp>
            <p:nvSpPr>
              <p:cNvPr id="44" name="Oval 27"/>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en-US" sz="2400" b="1"/>
              </a:p>
            </p:txBody>
          </p:sp>
          <p:sp>
            <p:nvSpPr>
              <p:cNvPr id="45" name="Oval 28"/>
              <p:cNvSpPr>
                <a:spLocks noChangeArrowheads="1"/>
              </p:cNvSpPr>
              <p:nvPr/>
            </p:nvSpPr>
            <p:spPr bwMode="gray">
              <a:xfrm>
                <a:off x="2349" y="1354"/>
                <a:ext cx="584" cy="239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a:outerShdw blurRad="44450" dist="27940" dir="5400000" algn="ctr">
                  <a:srgbClr val="000000">
                    <a:alpha val="32000"/>
                  </a:srgbClr>
                </a:outerShdw>
              </a:effectLst>
              <a:sp3d>
                <a:bevelT w="190500" h="38100"/>
              </a:sp3d>
            </p:spPr>
            <p:txBody>
              <a:bodyPr wrap="none" anchor="ctr">
                <a:spAutoFit/>
              </a:bodyPr>
              <a:lstStyle/>
              <a:p>
                <a:pPr>
                  <a:defRPr/>
                </a:pPr>
                <a:endParaRPr lang="en-US" sz="2400" b="1">
                  <a:latin typeface="Arial" charset="0"/>
                </a:endParaRPr>
              </a:p>
            </p:txBody>
          </p:sp>
          <p:sp>
            <p:nvSpPr>
              <p:cNvPr id="46" name="Oval 29"/>
              <p:cNvSpPr>
                <a:spLocks noChangeArrowheads="1"/>
              </p:cNvSpPr>
              <p:nvPr/>
            </p:nvSpPr>
            <p:spPr bwMode="gray">
              <a:xfrm>
                <a:off x="2350" y="1353"/>
                <a:ext cx="584" cy="2398"/>
              </a:xfrm>
              <a:prstGeom prst="ellipse">
                <a:avLst/>
              </a:prstGeom>
              <a:gradFill rotWithShape="1">
                <a:gsLst>
                  <a:gs pos="0">
                    <a:srgbClr val="21B3E1"/>
                  </a:gs>
                  <a:gs pos="100000">
                    <a:srgbClr val="0F5368"/>
                  </a:gs>
                </a:gsLst>
                <a:lin ang="54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pPr>
                  <a:defRPr/>
                </a:pPr>
                <a:endParaRPr lang="en-US" sz="2400" b="1"/>
              </a:p>
            </p:txBody>
          </p:sp>
          <p:sp>
            <p:nvSpPr>
              <p:cNvPr id="47" name="Oval 30"/>
              <p:cNvSpPr>
                <a:spLocks noChangeArrowheads="1"/>
              </p:cNvSpPr>
              <p:nvPr/>
            </p:nvSpPr>
            <p:spPr bwMode="gray">
              <a:xfrm>
                <a:off x="2342" y="1354"/>
                <a:ext cx="1085" cy="23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a:outerShdw blurRad="44450" dist="27940" dir="5400000" algn="ctr">
                  <a:srgbClr val="000000">
                    <a:alpha val="32000"/>
                  </a:srgbClr>
                </a:outerShdw>
              </a:effectLst>
              <a:sp3d>
                <a:bevelT w="190500" h="38100"/>
              </a:sp3d>
            </p:spPr>
            <p:txBody>
              <a:bodyPr anchor="ctr">
                <a:spAutoFit/>
              </a:bodyPr>
              <a:lstStyle/>
              <a:p>
                <a:pPr>
                  <a:defRPr/>
                </a:pPr>
                <a:endParaRPr lang="en-US" sz="2400" b="1">
                  <a:latin typeface="Arial" charset="0"/>
                </a:endParaRPr>
              </a:p>
            </p:txBody>
          </p:sp>
          <p:sp>
            <p:nvSpPr>
              <p:cNvPr id="48" name="Oval 31"/>
              <p:cNvSpPr>
                <a:spLocks noChangeArrowheads="1"/>
              </p:cNvSpPr>
              <p:nvPr/>
            </p:nvSpPr>
            <p:spPr bwMode="gray">
              <a:xfrm>
                <a:off x="2339" y="1353"/>
                <a:ext cx="1093" cy="2398"/>
              </a:xfrm>
              <a:prstGeom prst="ellipse">
                <a:avLst/>
              </a:prstGeom>
              <a:gradFill rotWithShape="1">
                <a:gsLst>
                  <a:gs pos="0">
                    <a:srgbClr val="21B3E1"/>
                  </a:gs>
                  <a:gs pos="100000">
                    <a:srgbClr val="10576D"/>
                  </a:gs>
                </a:gsLst>
                <a:lin ang="2700000" scaled="1"/>
              </a:gradFill>
              <a:ln>
                <a:noFill/>
              </a:ln>
              <a:effectLst>
                <a:outerShdw blurRad="44450" dist="27940" dir="5400000" algn="ctr">
                  <a:srgbClr val="000000">
                    <a:alpha val="32000"/>
                  </a:srgbClr>
                </a:outerShdw>
              </a:effectLst>
              <a:sp3d>
                <a:bevelT w="190500" h="38100"/>
              </a:sp3d>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pPr>
                  <a:defRPr/>
                </a:pPr>
                <a:endParaRPr lang="en-US" sz="2400" b="1"/>
              </a:p>
            </p:txBody>
          </p:sp>
        </p:grpSp>
      </p:grpSp>
    </p:spTree>
    <p:extLst>
      <p:ext uri="{BB962C8B-B14F-4D97-AF65-F5344CB8AC3E}">
        <p14:creationId xmlns:p14="http://schemas.microsoft.com/office/powerpoint/2010/main" val="62199461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blinds(horizontal)">
                                      <p:cBhvr>
                                        <p:cTn id="21" dur="500"/>
                                        <p:tgtEl>
                                          <p:spTgt spid="31"/>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blinds(horizontal)">
                                      <p:cBhvr>
                                        <p:cTn id="26" dur="500"/>
                                        <p:tgtEl>
                                          <p:spTgt spid="1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blinds(horizontal)">
                                      <p:cBhvr>
                                        <p:cTn id="3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257829" y="232220"/>
            <a:ext cx="5492751" cy="9763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marL="685783" indent="-685783">
              <a:buFontTx/>
              <a:buAutoNum type="alphaLcPeriod"/>
              <a:defRPr/>
            </a:pPr>
            <a:r>
              <a:rPr lang="vi-VN" sz="4267" dirty="0">
                <a:cs typeface="Arial" pitchFamily="34" charset="0"/>
              </a:rPr>
              <a:t>Nghỉ giữa ca</a:t>
            </a:r>
            <a:endParaRPr lang="en-US" sz="4267" dirty="0">
              <a:cs typeface="Arial" pitchFamily="34" charset="0"/>
            </a:endParaRPr>
          </a:p>
        </p:txBody>
      </p:sp>
      <p:sp>
        <p:nvSpPr>
          <p:cNvPr id="10" name="Rounded Rectangle 9"/>
          <p:cNvSpPr/>
          <p:nvPr/>
        </p:nvSpPr>
        <p:spPr>
          <a:xfrm>
            <a:off x="179800" y="1560539"/>
            <a:ext cx="11865896" cy="13303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Người lao động </a:t>
            </a:r>
            <a:r>
              <a:rPr lang="vi-VN" sz="4267" dirty="0">
                <a:solidFill>
                  <a:srgbClr val="FF0000"/>
                </a:solidFill>
                <a:cs typeface="Arial" pitchFamily="34" charset="0"/>
              </a:rPr>
              <a:t>làm việc 8 giờ liên tục </a:t>
            </a:r>
            <a:r>
              <a:rPr lang="vi-VN" sz="4267" dirty="0">
                <a:cs typeface="Arial" pitchFamily="34" charset="0"/>
              </a:rPr>
              <a:t>thì được nghỉ </a:t>
            </a:r>
            <a:r>
              <a:rPr lang="vi-VN" sz="4267" dirty="0">
                <a:solidFill>
                  <a:srgbClr val="FF0000"/>
                </a:solidFill>
                <a:cs typeface="Arial" pitchFamily="34" charset="0"/>
              </a:rPr>
              <a:t>ít nhất 30 phút tính vào giờ làm việc</a:t>
            </a:r>
            <a:r>
              <a:rPr lang="vi-VN" sz="4267" dirty="0">
                <a:cs typeface="Arial" pitchFamily="34" charset="0"/>
              </a:rPr>
              <a:t>. </a:t>
            </a:r>
          </a:p>
        </p:txBody>
      </p:sp>
      <p:sp>
        <p:nvSpPr>
          <p:cNvPr id="8" name="Rounded Rectangle 7"/>
          <p:cNvSpPr/>
          <p:nvPr/>
        </p:nvSpPr>
        <p:spPr>
          <a:xfrm>
            <a:off x="175567" y="4452964"/>
            <a:ext cx="11865896" cy="1289051"/>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 Người lao động làm việc theo ca được </a:t>
            </a:r>
            <a:r>
              <a:rPr lang="vi-VN" sz="4267" dirty="0">
                <a:solidFill>
                  <a:srgbClr val="FF0000"/>
                </a:solidFill>
                <a:cs typeface="Arial" pitchFamily="34" charset="0"/>
              </a:rPr>
              <a:t>nghỉ ít nhất 12 giờ</a:t>
            </a:r>
            <a:r>
              <a:rPr lang="vi-VN" sz="4267" dirty="0">
                <a:cs typeface="Arial" pitchFamily="34" charset="0"/>
              </a:rPr>
              <a:t> trước khi chuyển sang ca khác. </a:t>
            </a:r>
          </a:p>
        </p:txBody>
      </p:sp>
      <p:sp>
        <p:nvSpPr>
          <p:cNvPr id="11" name="Rounded Rectangle 10"/>
          <p:cNvSpPr/>
          <p:nvPr/>
        </p:nvSpPr>
        <p:spPr>
          <a:xfrm>
            <a:off x="179800" y="3073427"/>
            <a:ext cx="11865896" cy="117792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Người làm ca đêm được </a:t>
            </a:r>
            <a:r>
              <a:rPr lang="vi-VN" sz="4267" dirty="0">
                <a:solidFill>
                  <a:srgbClr val="FF0000"/>
                </a:solidFill>
                <a:cs typeface="Arial" pitchFamily="34" charset="0"/>
              </a:rPr>
              <a:t>nghỉ ít nhất 45 phút </a:t>
            </a:r>
            <a:r>
              <a:rPr lang="vi-VN" sz="4267" dirty="0">
                <a:cs typeface="Arial" pitchFamily="34" charset="0"/>
              </a:rPr>
              <a:t>tính vào giờ làm việc.</a:t>
            </a:r>
          </a:p>
        </p:txBody>
      </p:sp>
    </p:spTree>
    <p:extLst>
      <p:ext uri="{BB962C8B-B14F-4D97-AF65-F5344CB8AC3E}">
        <p14:creationId xmlns:p14="http://schemas.microsoft.com/office/powerpoint/2010/main" val="10268509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11"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57830" y="223838"/>
            <a:ext cx="4806951"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dirty="0">
                <a:cs typeface="Arial" pitchFamily="34" charset="0"/>
              </a:rPr>
              <a:t>b. Nghỉ hàng tuần</a:t>
            </a:r>
          </a:p>
        </p:txBody>
      </p:sp>
      <p:sp>
        <p:nvSpPr>
          <p:cNvPr id="9" name="Rounded Rectangle 8"/>
          <p:cNvSpPr/>
          <p:nvPr/>
        </p:nvSpPr>
        <p:spPr>
          <a:xfrm>
            <a:off x="257829" y="1745895"/>
            <a:ext cx="11768360" cy="155531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Người lao động được nghỉ ít nhất một ngày (24 giờ) trong một tuần. </a:t>
            </a:r>
            <a:endParaRPr lang="en-US" sz="4267" dirty="0">
              <a:cs typeface="Arial" pitchFamily="34" charset="0"/>
            </a:endParaRPr>
          </a:p>
        </p:txBody>
      </p:sp>
      <p:sp>
        <p:nvSpPr>
          <p:cNvPr id="7" name="Rounded Rectangle 6"/>
          <p:cNvSpPr/>
          <p:nvPr/>
        </p:nvSpPr>
        <p:spPr>
          <a:xfrm>
            <a:off x="257829" y="3606006"/>
            <a:ext cx="11768360" cy="2568023"/>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Trường hợp đặc biệt do chu kỳ lao động không thể nghỉ hàng tuần thì người sử dụng lao động phải đảm bảo cho người lao động được nghỉ bình quân mỗi tháng ít nhất 4 ngày.</a:t>
            </a:r>
          </a:p>
        </p:txBody>
      </p:sp>
    </p:spTree>
    <p:extLst>
      <p:ext uri="{BB962C8B-B14F-4D97-AF65-F5344CB8AC3E}">
        <p14:creationId xmlns:p14="http://schemas.microsoft.com/office/powerpoint/2010/main" val="5876333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57829" y="223838"/>
            <a:ext cx="4806951"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dirty="0">
                <a:cs typeface="Arial" pitchFamily="34" charset="0"/>
              </a:rPr>
              <a:t>b. Nghỉ hàng tuần</a:t>
            </a:r>
          </a:p>
        </p:txBody>
      </p:sp>
      <p:sp>
        <p:nvSpPr>
          <p:cNvPr id="9" name="Rounded Rectangle 8"/>
          <p:cNvSpPr/>
          <p:nvPr/>
        </p:nvSpPr>
        <p:spPr>
          <a:xfrm>
            <a:off x="257828" y="2282344"/>
            <a:ext cx="11680579" cy="317967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Người sử dụng lao động có thể sắp xếp ngày nghỉ tuần vào chủ nhật hoặc một ngày cố định trong tuần.</a:t>
            </a:r>
          </a:p>
        </p:txBody>
      </p:sp>
    </p:spTree>
    <p:extLst>
      <p:ext uri="{BB962C8B-B14F-4D97-AF65-F5344CB8AC3E}">
        <p14:creationId xmlns:p14="http://schemas.microsoft.com/office/powerpoint/2010/main" val="1220275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38321" y="223838"/>
            <a:ext cx="9476265"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d. Nghỉ lễ tết hưởng nguyên lương</a:t>
            </a:r>
          </a:p>
        </p:txBody>
      </p:sp>
      <p:sp>
        <p:nvSpPr>
          <p:cNvPr id="9" name="Rounded Rectangle 8"/>
          <p:cNvSpPr/>
          <p:nvPr/>
        </p:nvSpPr>
        <p:spPr>
          <a:xfrm>
            <a:off x="238320" y="2108676"/>
            <a:ext cx="11778115" cy="147796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Người lao động được </a:t>
            </a:r>
            <a:r>
              <a:rPr lang="vi-VN" sz="4267" b="1" dirty="0">
                <a:solidFill>
                  <a:srgbClr val="FF0000"/>
                </a:solidFill>
                <a:cs typeface="Arial" pitchFamily="34" charset="0"/>
              </a:rPr>
              <a:t>nghỉ làm việc hưởng nguyên lương</a:t>
            </a:r>
            <a:r>
              <a:rPr lang="vi-VN" sz="4267" b="1" dirty="0">
                <a:cs typeface="Arial" pitchFamily="34" charset="0"/>
              </a:rPr>
              <a:t> trong những ngày sau:</a:t>
            </a:r>
          </a:p>
        </p:txBody>
      </p:sp>
      <p:sp>
        <p:nvSpPr>
          <p:cNvPr id="10" name="Rounded Rectangle 9"/>
          <p:cNvSpPr/>
          <p:nvPr/>
        </p:nvSpPr>
        <p:spPr>
          <a:xfrm>
            <a:off x="238320" y="4188303"/>
            <a:ext cx="11778115" cy="1443037"/>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marL="609585" indent="-609585">
              <a:buFontTx/>
              <a:buChar char="-"/>
              <a:defRPr/>
            </a:pPr>
            <a:r>
              <a:rPr lang="vi-VN" sz="4267" b="1" dirty="0">
                <a:cs typeface="Arial" pitchFamily="34" charset="0"/>
              </a:rPr>
              <a:t>Tết dương lịch</a:t>
            </a:r>
            <a:r>
              <a:rPr lang="en-US" sz="4267" b="1" dirty="0">
                <a:latin typeface="Arial" pitchFamily="34" charset="0"/>
                <a:cs typeface="Arial" pitchFamily="34" charset="0"/>
              </a:rPr>
              <a:t> </a:t>
            </a:r>
            <a:r>
              <a:rPr lang="en-US" sz="4267" b="1" dirty="0" err="1">
                <a:latin typeface="Arial" pitchFamily="34" charset="0"/>
                <a:cs typeface="Arial" pitchFamily="34" charset="0"/>
              </a:rPr>
              <a:t>nghỉ</a:t>
            </a:r>
            <a:r>
              <a:rPr lang="vi-VN" sz="4267" b="1" dirty="0">
                <a:cs typeface="Arial" pitchFamily="34" charset="0"/>
              </a:rPr>
              <a:t> 1 ngày </a:t>
            </a:r>
            <a:endParaRPr lang="en-US" sz="4267" b="1" dirty="0">
              <a:cs typeface="Arial" pitchFamily="34" charset="0"/>
            </a:endParaRPr>
          </a:p>
          <a:p>
            <a:pPr>
              <a:defRPr/>
            </a:pPr>
            <a:r>
              <a:rPr lang="en-US" sz="4267" b="1" dirty="0">
                <a:cs typeface="Arial" pitchFamily="34" charset="0"/>
              </a:rPr>
              <a:t>                </a:t>
            </a:r>
            <a:r>
              <a:rPr lang="vi-VN" sz="4267" b="1" dirty="0">
                <a:cs typeface="Arial" pitchFamily="34" charset="0"/>
              </a:rPr>
              <a:t>(ngày 1 tháng 1 dương lịch);</a:t>
            </a:r>
            <a:endParaRPr lang="vi-VN" sz="4267" dirty="0">
              <a:cs typeface="Arial" pitchFamily="34" charset="0"/>
            </a:endParaRPr>
          </a:p>
        </p:txBody>
      </p:sp>
    </p:spTree>
    <p:extLst>
      <p:ext uri="{BB962C8B-B14F-4D97-AF65-F5344CB8AC3E}">
        <p14:creationId xmlns:p14="http://schemas.microsoft.com/office/powerpoint/2010/main" val="17358403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9553" y="223838"/>
            <a:ext cx="9349468"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b="1" dirty="0">
                <a:cs typeface="Arial" pitchFamily="34" charset="0"/>
              </a:rPr>
              <a:t>	- Tết âm lịch</a:t>
            </a:r>
            <a:r>
              <a:rPr lang="en-US" sz="4267" b="1" dirty="0">
                <a:cs typeface="Arial" pitchFamily="34" charset="0"/>
              </a:rPr>
              <a:t> </a:t>
            </a:r>
            <a:r>
              <a:rPr lang="en-US" sz="4267" b="1" dirty="0" err="1">
                <a:latin typeface="Arial" pitchFamily="34" charset="0"/>
                <a:cs typeface="Arial" pitchFamily="34" charset="0"/>
              </a:rPr>
              <a:t>nghỉ</a:t>
            </a:r>
            <a:r>
              <a:rPr lang="vi-VN" sz="4267" b="1" dirty="0">
                <a:cs typeface="Arial" pitchFamily="34" charset="0"/>
              </a:rPr>
              <a:t> 5 ngày</a:t>
            </a:r>
          </a:p>
        </p:txBody>
      </p:sp>
      <p:sp>
        <p:nvSpPr>
          <p:cNvPr id="9" name="Rounded Rectangle 8"/>
          <p:cNvSpPr/>
          <p:nvPr/>
        </p:nvSpPr>
        <p:spPr>
          <a:xfrm>
            <a:off x="189553" y="1819352"/>
            <a:ext cx="11368463" cy="225901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marL="609585" indent="-609585">
              <a:buFontTx/>
              <a:buChar char="-"/>
              <a:defRPr/>
            </a:pPr>
            <a:r>
              <a:rPr lang="vi-VN" sz="4267" b="1" dirty="0">
                <a:cs typeface="Arial" pitchFamily="34" charset="0"/>
              </a:rPr>
              <a:t>Ngày Giỗ tổ Hùng Vương</a:t>
            </a:r>
            <a:r>
              <a:rPr lang="en-US" sz="4267" b="1" dirty="0">
                <a:cs typeface="Arial" pitchFamily="34" charset="0"/>
              </a:rPr>
              <a:t> </a:t>
            </a:r>
            <a:r>
              <a:rPr lang="en-US" sz="4267" b="1" dirty="0" err="1">
                <a:latin typeface="Arial" pitchFamily="34" charset="0"/>
                <a:cs typeface="Arial" pitchFamily="34" charset="0"/>
              </a:rPr>
              <a:t>nghỉ</a:t>
            </a:r>
            <a:r>
              <a:rPr lang="vi-VN" sz="4267" b="1" dirty="0">
                <a:cs typeface="Arial" pitchFamily="34" charset="0"/>
              </a:rPr>
              <a:t> 1 ngày </a:t>
            </a:r>
            <a:endParaRPr lang="en-US" sz="4267" b="1" dirty="0">
              <a:cs typeface="Arial" pitchFamily="34" charset="0"/>
            </a:endParaRPr>
          </a:p>
          <a:p>
            <a:pPr>
              <a:defRPr/>
            </a:pPr>
            <a:r>
              <a:rPr lang="en-US" sz="4267" b="1" dirty="0">
                <a:cs typeface="Arial" pitchFamily="34" charset="0"/>
              </a:rPr>
              <a:t>            </a:t>
            </a:r>
            <a:r>
              <a:rPr lang="vi-VN" sz="4267" b="1" dirty="0">
                <a:cs typeface="Arial" pitchFamily="34" charset="0"/>
              </a:rPr>
              <a:t>(ngày 10 tháng 3 âm lịch);</a:t>
            </a:r>
          </a:p>
          <a:p>
            <a:pPr>
              <a:defRPr/>
            </a:pPr>
            <a:endParaRPr lang="vi-VN" sz="4267" dirty="0">
              <a:cs typeface="Arial" pitchFamily="34" charset="0"/>
            </a:endParaRPr>
          </a:p>
        </p:txBody>
      </p:sp>
      <p:sp>
        <p:nvSpPr>
          <p:cNvPr id="10" name="Rounded Rectangle 9"/>
          <p:cNvSpPr/>
          <p:nvPr/>
        </p:nvSpPr>
        <p:spPr>
          <a:xfrm>
            <a:off x="240436" y="4675785"/>
            <a:ext cx="11436739" cy="1443039"/>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marL="609585" indent="-609585">
              <a:buFontTx/>
              <a:buChar char="-"/>
              <a:defRPr/>
            </a:pPr>
            <a:r>
              <a:rPr lang="vi-VN" sz="4267" b="1" dirty="0">
                <a:cs typeface="Arial" pitchFamily="34" charset="0"/>
              </a:rPr>
              <a:t>Ngày Chiến thắng</a:t>
            </a:r>
            <a:r>
              <a:rPr lang="en-US" sz="4267" b="1" dirty="0">
                <a:cs typeface="Arial" pitchFamily="34" charset="0"/>
              </a:rPr>
              <a:t> </a:t>
            </a:r>
            <a:r>
              <a:rPr lang="en-US" sz="4267" b="1" dirty="0" err="1">
                <a:latin typeface="Arial" pitchFamily="34" charset="0"/>
                <a:cs typeface="Arial" pitchFamily="34" charset="0"/>
              </a:rPr>
              <a:t>nghỉ</a:t>
            </a:r>
            <a:r>
              <a:rPr lang="vi-VN" sz="4267" b="1" dirty="0">
                <a:cs typeface="Arial" pitchFamily="34" charset="0"/>
              </a:rPr>
              <a:t> 1 ngày </a:t>
            </a:r>
            <a:endParaRPr lang="en-US" sz="4267" b="1" dirty="0">
              <a:cs typeface="Arial" pitchFamily="34" charset="0"/>
            </a:endParaRPr>
          </a:p>
          <a:p>
            <a:pPr>
              <a:defRPr/>
            </a:pPr>
            <a:r>
              <a:rPr lang="en-US" sz="4267" b="1" dirty="0">
                <a:cs typeface="Arial" pitchFamily="34" charset="0"/>
              </a:rPr>
              <a:t>            </a:t>
            </a:r>
            <a:r>
              <a:rPr lang="vi-VN" sz="4267" b="1" dirty="0">
                <a:cs typeface="Arial" pitchFamily="34" charset="0"/>
              </a:rPr>
              <a:t>(ngày 30 tháng 4 dương lịch);</a:t>
            </a:r>
          </a:p>
        </p:txBody>
      </p:sp>
    </p:spTree>
    <p:extLst>
      <p:ext uri="{BB962C8B-B14F-4D97-AF65-F5344CB8AC3E}">
        <p14:creationId xmlns:p14="http://schemas.microsoft.com/office/powerpoint/2010/main" val="42406711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45611" y="802285"/>
            <a:ext cx="11544300" cy="174148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609585" indent="-609585">
              <a:buFontTx/>
              <a:buChar char="-"/>
              <a:defRPr/>
            </a:pPr>
            <a:r>
              <a:rPr lang="vi-VN" sz="4267" b="1" dirty="0">
                <a:cs typeface="Arial" pitchFamily="34" charset="0"/>
              </a:rPr>
              <a:t>Ngày Quốc tế lao động </a:t>
            </a:r>
            <a:r>
              <a:rPr lang="en-US" sz="4267" b="1" dirty="0" err="1">
                <a:latin typeface="Arial" pitchFamily="34" charset="0"/>
                <a:cs typeface="Arial" pitchFamily="34" charset="0"/>
              </a:rPr>
              <a:t>nghỉ</a:t>
            </a:r>
            <a:r>
              <a:rPr lang="en-US" sz="4267" b="1" dirty="0">
                <a:latin typeface="Arial" pitchFamily="34" charset="0"/>
                <a:cs typeface="Arial" pitchFamily="34" charset="0"/>
              </a:rPr>
              <a:t> </a:t>
            </a:r>
            <a:r>
              <a:rPr lang="vi-VN" sz="4267" b="1" dirty="0">
                <a:cs typeface="Arial" pitchFamily="34" charset="0"/>
              </a:rPr>
              <a:t>1 ngày </a:t>
            </a:r>
            <a:endParaRPr lang="en-US" sz="4267" b="1" dirty="0">
              <a:cs typeface="Arial" pitchFamily="34" charset="0"/>
            </a:endParaRPr>
          </a:p>
          <a:p>
            <a:pPr>
              <a:defRPr/>
            </a:pPr>
            <a:r>
              <a:rPr lang="en-US" sz="4267" b="1" dirty="0">
                <a:cs typeface="Arial" pitchFamily="34" charset="0"/>
              </a:rPr>
              <a:t>             </a:t>
            </a:r>
            <a:r>
              <a:rPr lang="vi-VN" sz="4267" b="1" dirty="0">
                <a:cs typeface="Arial" pitchFamily="34" charset="0"/>
              </a:rPr>
              <a:t>(ngày 1 tháng 5 dương lịch);</a:t>
            </a:r>
          </a:p>
        </p:txBody>
      </p:sp>
      <p:sp>
        <p:nvSpPr>
          <p:cNvPr id="9" name="Rounded Rectangle 8"/>
          <p:cNvSpPr/>
          <p:nvPr/>
        </p:nvSpPr>
        <p:spPr>
          <a:xfrm>
            <a:off x="345611" y="3430779"/>
            <a:ext cx="11548533" cy="22590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marL="609585" indent="-609585">
              <a:buFontTx/>
              <a:buChar char="-"/>
              <a:defRPr/>
            </a:pPr>
            <a:r>
              <a:rPr lang="vi-VN" sz="4267" b="1" dirty="0">
                <a:cs typeface="Arial" pitchFamily="34" charset="0"/>
              </a:rPr>
              <a:t>Ngày Quốc khánh</a:t>
            </a:r>
            <a:r>
              <a:rPr lang="en-US" sz="4267" b="1" dirty="0">
                <a:cs typeface="Arial" pitchFamily="34" charset="0"/>
              </a:rPr>
              <a:t> </a:t>
            </a:r>
            <a:r>
              <a:rPr lang="en-US" sz="4267" b="1" dirty="0" err="1">
                <a:latin typeface="Arial" pitchFamily="34" charset="0"/>
                <a:cs typeface="Arial" pitchFamily="34" charset="0"/>
              </a:rPr>
              <a:t>nghỉ</a:t>
            </a:r>
            <a:r>
              <a:rPr lang="en-US" sz="4267" b="1" dirty="0">
                <a:latin typeface="Arial" pitchFamily="34" charset="0"/>
                <a:cs typeface="Arial" pitchFamily="34" charset="0"/>
              </a:rPr>
              <a:t> </a:t>
            </a:r>
            <a:r>
              <a:rPr lang="en-US" sz="4267" b="1" dirty="0">
                <a:solidFill>
                  <a:srgbClr val="FF0000"/>
                </a:solidFill>
                <a:cs typeface="Arial" pitchFamily="34" charset="0"/>
              </a:rPr>
              <a:t>2</a:t>
            </a:r>
            <a:r>
              <a:rPr lang="vi-VN" sz="4267" b="1" dirty="0">
                <a:solidFill>
                  <a:srgbClr val="FF0000"/>
                </a:solidFill>
                <a:cs typeface="Arial" pitchFamily="34" charset="0"/>
              </a:rPr>
              <a:t> </a:t>
            </a:r>
            <a:r>
              <a:rPr lang="vi-VN" sz="4267" b="1" dirty="0">
                <a:solidFill>
                  <a:srgbClr val="FF0000"/>
                </a:solidFill>
                <a:cs typeface="Arial" pitchFamily="34" charset="0"/>
              </a:rPr>
              <a:t>ngày</a:t>
            </a:r>
            <a:endParaRPr lang="en-US" sz="4267" b="1" dirty="0">
              <a:solidFill>
                <a:srgbClr val="FF0000"/>
              </a:solidFill>
              <a:cs typeface="Arial" pitchFamily="34" charset="0"/>
            </a:endParaRPr>
          </a:p>
          <a:p>
            <a:pPr>
              <a:defRPr/>
            </a:pPr>
            <a:r>
              <a:rPr lang="en-US" sz="4267" b="1" dirty="0">
                <a:cs typeface="Arial" pitchFamily="34" charset="0"/>
              </a:rPr>
              <a:t>              </a:t>
            </a:r>
            <a:r>
              <a:rPr lang="vi-VN" sz="4267" b="1" dirty="0">
                <a:cs typeface="Arial" pitchFamily="34" charset="0"/>
              </a:rPr>
              <a:t> (ngày 2 tháng 9 dương lịch).</a:t>
            </a:r>
          </a:p>
        </p:txBody>
      </p:sp>
    </p:spTree>
    <p:extLst>
      <p:ext uri="{BB962C8B-B14F-4D97-AF65-F5344CB8AC3E}">
        <p14:creationId xmlns:p14="http://schemas.microsoft.com/office/powerpoint/2010/main" val="14952646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28567" y="831546"/>
            <a:ext cx="10526184"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 Nghỉ hàng năm </a:t>
            </a:r>
            <a:r>
              <a:rPr lang="vi-VN" sz="4267" b="1" dirty="0">
                <a:solidFill>
                  <a:srgbClr val="FF0000"/>
                </a:solidFill>
                <a:cs typeface="Arial" pitchFamily="34" charset="0"/>
              </a:rPr>
              <a:t>hưởng nguyên lương</a:t>
            </a:r>
          </a:p>
        </p:txBody>
      </p:sp>
      <p:sp>
        <p:nvSpPr>
          <p:cNvPr id="9" name="Rounded Rectangle 8"/>
          <p:cNvSpPr/>
          <p:nvPr/>
        </p:nvSpPr>
        <p:spPr>
          <a:xfrm>
            <a:off x="228567" y="2219251"/>
            <a:ext cx="6093884" cy="126206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Đối tượng, điều kiện:</a:t>
            </a:r>
          </a:p>
        </p:txBody>
      </p:sp>
      <p:sp>
        <p:nvSpPr>
          <p:cNvPr id="10" name="Rounded Rectangle 9"/>
          <p:cNvSpPr/>
          <p:nvPr/>
        </p:nvSpPr>
        <p:spPr>
          <a:xfrm>
            <a:off x="228567" y="3940340"/>
            <a:ext cx="11778115" cy="22955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N</a:t>
            </a:r>
            <a:r>
              <a:rPr lang="vi-VN" sz="4267" dirty="0">
                <a:cs typeface="Arial" pitchFamily="34" charset="0"/>
              </a:rPr>
              <a:t>gười lao động có </a:t>
            </a:r>
            <a:r>
              <a:rPr lang="vi-VN" sz="4267" dirty="0">
                <a:solidFill>
                  <a:srgbClr val="FF0000"/>
                </a:solidFill>
                <a:cs typeface="Arial" pitchFamily="34" charset="0"/>
              </a:rPr>
              <a:t>12 tháng </a:t>
            </a:r>
            <a:r>
              <a:rPr lang="vi-VN" sz="4267" dirty="0">
                <a:cs typeface="Arial" pitchFamily="34" charset="0"/>
              </a:rPr>
              <a:t>làm việc </a:t>
            </a:r>
            <a:r>
              <a:rPr lang="vi-VN" sz="4267" dirty="0">
                <a:solidFill>
                  <a:srgbClr val="FF0000"/>
                </a:solidFill>
                <a:cs typeface="Arial" pitchFamily="34" charset="0"/>
              </a:rPr>
              <a:t>tại một </a:t>
            </a:r>
            <a:r>
              <a:rPr lang="vi-VN" sz="4267" dirty="0">
                <a:cs typeface="Arial" pitchFamily="34" charset="0"/>
              </a:rPr>
              <a:t>doanh nghiệp hoặc với </a:t>
            </a:r>
            <a:r>
              <a:rPr lang="vi-VN" sz="4267" dirty="0">
                <a:solidFill>
                  <a:srgbClr val="FF0000"/>
                </a:solidFill>
                <a:cs typeface="Arial" pitchFamily="34" charset="0"/>
              </a:rPr>
              <a:t>một người sử dụng </a:t>
            </a:r>
            <a:r>
              <a:rPr lang="vi-VN" sz="4267" dirty="0">
                <a:cs typeface="Arial" pitchFamily="34" charset="0"/>
              </a:rPr>
              <a:t>lao động.</a:t>
            </a:r>
          </a:p>
        </p:txBody>
      </p:sp>
    </p:spTree>
    <p:extLst>
      <p:ext uri="{BB962C8B-B14F-4D97-AF65-F5344CB8AC3E}">
        <p14:creationId xmlns:p14="http://schemas.microsoft.com/office/powerpoint/2010/main" val="116104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48075" y="223838"/>
            <a:ext cx="5772151" cy="10271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4267" dirty="0">
                <a:cs typeface="Arial" pitchFamily="34" charset="0"/>
              </a:rPr>
              <a:t>+ Mức nghỉ cơ bản </a:t>
            </a:r>
            <a:endParaRPr lang="vi-VN" sz="4267" b="1" dirty="0">
              <a:cs typeface="Arial" pitchFamily="34" charset="0"/>
            </a:endParaRPr>
          </a:p>
        </p:txBody>
      </p:sp>
      <p:sp>
        <p:nvSpPr>
          <p:cNvPr id="9" name="Rounded Rectangle 8"/>
          <p:cNvSpPr/>
          <p:nvPr/>
        </p:nvSpPr>
        <p:spPr>
          <a:xfrm>
            <a:off x="248075" y="2628900"/>
            <a:ext cx="11661071" cy="26416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267" dirty="0">
                <a:cs typeface="Arial" pitchFamily="34" charset="0"/>
              </a:rPr>
              <a:t>là </a:t>
            </a:r>
            <a:r>
              <a:rPr lang="vi-VN" sz="4267" dirty="0">
                <a:solidFill>
                  <a:srgbClr val="FF0000"/>
                </a:solidFill>
                <a:cs typeface="Arial" pitchFamily="34" charset="0"/>
              </a:rPr>
              <a:t>12 ngày làm việc </a:t>
            </a:r>
            <a:r>
              <a:rPr lang="vi-VN" sz="4267" dirty="0">
                <a:cs typeface="Arial" pitchFamily="34" charset="0"/>
              </a:rPr>
              <a:t>đối với người làm công việc trong điều kiện bình thường; </a:t>
            </a:r>
          </a:p>
        </p:txBody>
      </p:sp>
    </p:spTree>
    <p:extLst>
      <p:ext uri="{BB962C8B-B14F-4D97-AF65-F5344CB8AC3E}">
        <p14:creationId xmlns:p14="http://schemas.microsoft.com/office/powerpoint/2010/main" val="32925290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38322" y="223838"/>
            <a:ext cx="5772151" cy="10271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4267" dirty="0">
                <a:cs typeface="Arial" pitchFamily="34" charset="0"/>
              </a:rPr>
              <a:t>+ Mức nghỉ cơ bản </a:t>
            </a:r>
            <a:endParaRPr lang="vi-VN" sz="4267" b="1" dirty="0">
              <a:cs typeface="Arial" pitchFamily="34" charset="0"/>
            </a:endParaRPr>
          </a:p>
        </p:txBody>
      </p:sp>
      <p:sp>
        <p:nvSpPr>
          <p:cNvPr id="10" name="Rounded Rectangle 9"/>
          <p:cNvSpPr/>
          <p:nvPr/>
        </p:nvSpPr>
        <p:spPr>
          <a:xfrm>
            <a:off x="238321" y="1531242"/>
            <a:ext cx="7334251"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err="1">
                <a:latin typeface="Arial" pitchFamily="34" charset="0"/>
                <a:cs typeface="Arial" pitchFamily="34" charset="0"/>
              </a:rPr>
              <a:t>Là</a:t>
            </a:r>
            <a:r>
              <a:rPr lang="en-US" sz="4267" dirty="0">
                <a:latin typeface="Arial" pitchFamily="34" charset="0"/>
                <a:cs typeface="Arial" pitchFamily="34" charset="0"/>
              </a:rPr>
              <a:t> </a:t>
            </a:r>
            <a:r>
              <a:rPr lang="vi-VN" sz="4267" dirty="0">
                <a:solidFill>
                  <a:srgbClr val="FF0000"/>
                </a:solidFill>
                <a:cs typeface="Arial" pitchFamily="34" charset="0"/>
              </a:rPr>
              <a:t>14 ngày làm việc </a:t>
            </a:r>
            <a:r>
              <a:rPr lang="vi-VN" sz="4267" dirty="0">
                <a:cs typeface="Arial" pitchFamily="34" charset="0"/>
              </a:rPr>
              <a:t>đối với</a:t>
            </a:r>
          </a:p>
        </p:txBody>
      </p:sp>
      <p:sp>
        <p:nvSpPr>
          <p:cNvPr id="7" name="Rounded Rectangle 6"/>
          <p:cNvSpPr/>
          <p:nvPr/>
        </p:nvSpPr>
        <p:spPr>
          <a:xfrm>
            <a:off x="238322" y="2678171"/>
            <a:ext cx="11709839" cy="2500996"/>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latin typeface="Arial" pitchFamily="34" charset="0"/>
                <a:cs typeface="Arial" pitchFamily="34" charset="0"/>
              </a:rPr>
              <a:t>N</a:t>
            </a:r>
            <a:r>
              <a:rPr lang="vi-VN" sz="3733" dirty="0">
                <a:latin typeface="Arial" pitchFamily="34" charset="0"/>
                <a:cs typeface="Arial" pitchFamily="34" charset="0"/>
              </a:rPr>
              <a:t>gười </a:t>
            </a:r>
            <a:r>
              <a:rPr lang="vi-VN" sz="3733" dirty="0">
                <a:solidFill>
                  <a:schemeClr val="tx1"/>
                </a:solidFill>
                <a:latin typeface="Arial" pitchFamily="34" charset="0"/>
                <a:cs typeface="Arial" pitchFamily="34" charset="0"/>
              </a:rPr>
              <a:t>làm công việc </a:t>
            </a:r>
            <a:r>
              <a:rPr lang="vi-VN" sz="3733" dirty="0">
                <a:solidFill>
                  <a:srgbClr val="FF0000"/>
                </a:solidFill>
                <a:latin typeface="Arial" pitchFamily="34" charset="0"/>
                <a:cs typeface="Arial" pitchFamily="34" charset="0"/>
              </a:rPr>
              <a:t>nặng nhọc</a:t>
            </a:r>
            <a:r>
              <a:rPr lang="vi-VN" sz="3733" dirty="0">
                <a:latin typeface="Arial" pitchFamily="34" charset="0"/>
                <a:cs typeface="Arial" pitchFamily="34" charset="0"/>
              </a:rPr>
              <a:t>, độc hại, nguy hiểm hoặc người làm việc ở những nơi có </a:t>
            </a:r>
            <a:r>
              <a:rPr lang="en-US" sz="3733" dirty="0">
                <a:latin typeface="Arial" pitchFamily="34" charset="0"/>
                <a:cs typeface="Arial" pitchFamily="34" charset="0"/>
              </a:rPr>
              <a:t>ĐK</a:t>
            </a:r>
            <a:r>
              <a:rPr lang="vi-VN" sz="3733" dirty="0">
                <a:latin typeface="Arial" pitchFamily="34" charset="0"/>
                <a:cs typeface="Arial" pitchFamily="34" charset="0"/>
              </a:rPr>
              <a:t> sinh sống </a:t>
            </a:r>
            <a:r>
              <a:rPr lang="vi-VN" sz="3733" dirty="0">
                <a:solidFill>
                  <a:srgbClr val="FF0000"/>
                </a:solidFill>
                <a:latin typeface="Arial" pitchFamily="34" charset="0"/>
                <a:cs typeface="Arial" pitchFamily="34" charset="0"/>
              </a:rPr>
              <a:t>khắc nghiệt </a:t>
            </a:r>
            <a:r>
              <a:rPr lang="vi-VN" sz="3733" dirty="0">
                <a:latin typeface="Arial" pitchFamily="34" charset="0"/>
                <a:cs typeface="Arial" pitchFamily="34" charset="0"/>
              </a:rPr>
              <a:t>theo danh mục do Bộ </a:t>
            </a:r>
            <a:r>
              <a:rPr lang="en-US" sz="3733" dirty="0">
                <a:latin typeface="Arial" pitchFamily="34" charset="0"/>
                <a:cs typeface="Arial" pitchFamily="34" charset="0"/>
              </a:rPr>
              <a:t>LĐ</a:t>
            </a:r>
            <a:r>
              <a:rPr lang="vi-VN" sz="3733" dirty="0">
                <a:latin typeface="Arial" pitchFamily="34" charset="0"/>
                <a:cs typeface="Arial" pitchFamily="34" charset="0"/>
              </a:rPr>
              <a:t>- T</a:t>
            </a:r>
            <a:r>
              <a:rPr lang="en-US" sz="3733" dirty="0">
                <a:latin typeface="Arial" pitchFamily="34" charset="0"/>
                <a:cs typeface="Arial" pitchFamily="34" charset="0"/>
              </a:rPr>
              <a:t>B</a:t>
            </a:r>
            <a:r>
              <a:rPr lang="vi-VN" sz="3733" dirty="0">
                <a:latin typeface="Arial" pitchFamily="34" charset="0"/>
                <a:cs typeface="Arial" pitchFamily="34" charset="0"/>
              </a:rPr>
              <a:t> và X</a:t>
            </a:r>
            <a:r>
              <a:rPr lang="en-US" sz="3733" dirty="0">
                <a:latin typeface="Arial" pitchFamily="34" charset="0"/>
                <a:cs typeface="Arial" pitchFamily="34" charset="0"/>
              </a:rPr>
              <a:t>H</a:t>
            </a:r>
            <a:r>
              <a:rPr lang="vi-VN" sz="3733" dirty="0">
                <a:latin typeface="Arial" pitchFamily="34" charset="0"/>
                <a:cs typeface="Arial" pitchFamily="34" charset="0"/>
              </a:rPr>
              <a:t> chủ trì phối hợp với Bộ Y tế ban hành</a:t>
            </a:r>
          </a:p>
        </p:txBody>
      </p:sp>
      <p:sp>
        <p:nvSpPr>
          <p:cNvPr id="8" name="Rounded Rectangle 7"/>
          <p:cNvSpPr/>
          <p:nvPr/>
        </p:nvSpPr>
        <p:spPr>
          <a:xfrm>
            <a:off x="327763" y="5455263"/>
            <a:ext cx="8352367" cy="709016"/>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N</a:t>
            </a:r>
            <a:r>
              <a:rPr lang="vi-VN" sz="4267" dirty="0">
                <a:cs typeface="Arial" pitchFamily="34" charset="0"/>
              </a:rPr>
              <a:t>gười lao động chưa thành niên </a:t>
            </a:r>
          </a:p>
        </p:txBody>
      </p:sp>
    </p:spTree>
    <p:extLst>
      <p:ext uri="{BB962C8B-B14F-4D97-AF65-F5344CB8AC3E}">
        <p14:creationId xmlns:p14="http://schemas.microsoft.com/office/powerpoint/2010/main" val="28888059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76226" y="129288"/>
            <a:ext cx="5772151" cy="1027113"/>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4267" dirty="0">
                <a:cs typeface="Arial" pitchFamily="34" charset="0"/>
              </a:rPr>
              <a:t>+ Mức nghỉ cơ bản </a:t>
            </a:r>
            <a:endParaRPr lang="vi-VN" sz="4267" b="1" dirty="0">
              <a:cs typeface="Arial" pitchFamily="34" charset="0"/>
            </a:endParaRPr>
          </a:p>
        </p:txBody>
      </p:sp>
      <p:sp>
        <p:nvSpPr>
          <p:cNvPr id="10" name="Rounded Rectangle 9"/>
          <p:cNvSpPr/>
          <p:nvPr/>
        </p:nvSpPr>
        <p:spPr>
          <a:xfrm>
            <a:off x="276225" y="1495463"/>
            <a:ext cx="7334251"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err="1">
                <a:latin typeface="Arial" pitchFamily="34" charset="0"/>
                <a:cs typeface="Arial" pitchFamily="34" charset="0"/>
              </a:rPr>
              <a:t>Là</a:t>
            </a:r>
            <a:r>
              <a:rPr lang="en-US" sz="4267" dirty="0">
                <a:latin typeface="Arial" pitchFamily="34" charset="0"/>
                <a:cs typeface="Arial" pitchFamily="34" charset="0"/>
              </a:rPr>
              <a:t> </a:t>
            </a:r>
            <a:r>
              <a:rPr lang="vi-VN" sz="4267" dirty="0">
                <a:solidFill>
                  <a:srgbClr val="FF0000"/>
                </a:solidFill>
                <a:cs typeface="Arial" pitchFamily="34" charset="0"/>
              </a:rPr>
              <a:t>1</a:t>
            </a:r>
            <a:r>
              <a:rPr lang="en-US" sz="4267" dirty="0">
                <a:solidFill>
                  <a:srgbClr val="FF0000"/>
                </a:solidFill>
                <a:latin typeface="Arial" pitchFamily="34" charset="0"/>
                <a:cs typeface="Arial" pitchFamily="34" charset="0"/>
              </a:rPr>
              <a:t>6</a:t>
            </a:r>
            <a:r>
              <a:rPr lang="vi-VN" sz="4267" dirty="0">
                <a:solidFill>
                  <a:srgbClr val="FF0000"/>
                </a:solidFill>
                <a:cs typeface="Arial" pitchFamily="34" charset="0"/>
              </a:rPr>
              <a:t> ngày làm việc </a:t>
            </a:r>
            <a:r>
              <a:rPr lang="vi-VN" sz="4267" dirty="0">
                <a:cs typeface="Arial" pitchFamily="34" charset="0"/>
              </a:rPr>
              <a:t>đối với</a:t>
            </a:r>
          </a:p>
        </p:txBody>
      </p:sp>
      <p:sp>
        <p:nvSpPr>
          <p:cNvPr id="7" name="Rounded Rectangle 6"/>
          <p:cNvSpPr/>
          <p:nvPr/>
        </p:nvSpPr>
        <p:spPr>
          <a:xfrm>
            <a:off x="276226" y="2760271"/>
            <a:ext cx="11525631" cy="3472280"/>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16 ngày làm việc đối với người làm công việc </a:t>
            </a:r>
            <a:r>
              <a:rPr lang="vi-VN" sz="3733" dirty="0">
                <a:solidFill>
                  <a:srgbClr val="FF0000"/>
                </a:solidFill>
                <a:latin typeface="Arial" pitchFamily="34" charset="0"/>
                <a:cs typeface="Arial" pitchFamily="34" charset="0"/>
              </a:rPr>
              <a:t>đặc biệt nặng nhọc</a:t>
            </a:r>
            <a:r>
              <a:rPr lang="vi-VN" sz="3733" dirty="0">
                <a:latin typeface="Arial" pitchFamily="34" charset="0"/>
                <a:cs typeface="Arial" pitchFamily="34" charset="0"/>
              </a:rPr>
              <a:t>, độc hại, nguy hiểm hoặc người làm việc ở những nơi có điều kiện sinh sống </a:t>
            </a:r>
            <a:r>
              <a:rPr lang="vi-VN" sz="3733" dirty="0">
                <a:solidFill>
                  <a:srgbClr val="FF0000"/>
                </a:solidFill>
                <a:latin typeface="Arial" pitchFamily="34" charset="0"/>
                <a:cs typeface="Arial" pitchFamily="34" charset="0"/>
              </a:rPr>
              <a:t>đặc biệt khắc nghiệt </a:t>
            </a:r>
            <a:r>
              <a:rPr lang="vi-VN" sz="3733" dirty="0">
                <a:latin typeface="Arial" pitchFamily="34" charset="0"/>
                <a:cs typeface="Arial" pitchFamily="34" charset="0"/>
              </a:rPr>
              <a:t>theo danh mục do Bộ Lao động - Thương binh và Xã hội chủ trì phối hợp với Bộ Y tế ban hành</a:t>
            </a:r>
          </a:p>
        </p:txBody>
      </p:sp>
    </p:spTree>
    <p:extLst>
      <p:ext uri="{BB962C8B-B14F-4D97-AF65-F5344CB8AC3E}">
        <p14:creationId xmlns:p14="http://schemas.microsoft.com/office/powerpoint/2010/main" val="23134935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99305" y="129288"/>
            <a:ext cx="7554384"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Mức nghỉ theo thâm niên:</a:t>
            </a:r>
          </a:p>
        </p:txBody>
      </p:sp>
      <p:sp>
        <p:nvSpPr>
          <p:cNvPr id="9" name="Rounded Rectangle 8"/>
          <p:cNvSpPr/>
          <p:nvPr/>
        </p:nvSpPr>
        <p:spPr>
          <a:xfrm>
            <a:off x="199306" y="2126456"/>
            <a:ext cx="11836636" cy="1004888"/>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a:cs typeface="Arial" pitchFamily="34" charset="0"/>
              </a:rPr>
              <a:t>N</a:t>
            </a:r>
            <a:r>
              <a:rPr lang="vi-VN" sz="4267" b="1" dirty="0">
                <a:cs typeface="Arial" pitchFamily="34" charset="0"/>
              </a:rPr>
              <a:t>goài mức nghỉ cơ bản</a:t>
            </a:r>
          </a:p>
        </p:txBody>
      </p:sp>
      <p:sp>
        <p:nvSpPr>
          <p:cNvPr id="7" name="Rounded Rectangle 6"/>
          <p:cNvSpPr/>
          <p:nvPr/>
        </p:nvSpPr>
        <p:spPr>
          <a:xfrm>
            <a:off x="199306" y="4055830"/>
            <a:ext cx="11836636" cy="200977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a:latin typeface="Arial" pitchFamily="34" charset="0"/>
                <a:cs typeface="Arial" pitchFamily="34" charset="0"/>
              </a:rPr>
              <a:t>C</a:t>
            </a:r>
            <a:r>
              <a:rPr lang="vi-VN" sz="4267" b="1" dirty="0">
                <a:cs typeface="Arial" pitchFamily="34" charset="0"/>
              </a:rPr>
              <a:t>ứ </a:t>
            </a:r>
            <a:r>
              <a:rPr lang="vi-VN" sz="4267" b="1" dirty="0">
                <a:solidFill>
                  <a:srgbClr val="FF0000"/>
                </a:solidFill>
                <a:cs typeface="Arial" pitchFamily="34" charset="0"/>
              </a:rPr>
              <a:t>5 năm </a:t>
            </a:r>
            <a:r>
              <a:rPr lang="vi-VN" sz="4267" b="1" dirty="0">
                <a:cs typeface="Arial" pitchFamily="34" charset="0"/>
              </a:rPr>
              <a:t>làm việc cho </a:t>
            </a:r>
            <a:r>
              <a:rPr lang="vi-VN" sz="4267" b="1" dirty="0">
                <a:solidFill>
                  <a:srgbClr val="FF0000"/>
                </a:solidFill>
                <a:cs typeface="Arial" pitchFamily="34" charset="0"/>
              </a:rPr>
              <a:t>một </a:t>
            </a:r>
            <a:r>
              <a:rPr lang="vi-VN" sz="4267" b="1" dirty="0">
                <a:cs typeface="Arial" pitchFamily="34" charset="0"/>
              </a:rPr>
              <a:t>doanh nghiệp hoặc </a:t>
            </a:r>
            <a:r>
              <a:rPr lang="vi-VN" sz="4267" b="1" dirty="0">
                <a:solidFill>
                  <a:srgbClr val="FF0000"/>
                </a:solidFill>
                <a:cs typeface="Arial" pitchFamily="34" charset="0"/>
              </a:rPr>
              <a:t>một người sử dụng lao động </a:t>
            </a:r>
            <a:r>
              <a:rPr lang="vi-VN" sz="4267" b="1" dirty="0">
                <a:cs typeface="Arial" pitchFamily="34" charset="0"/>
              </a:rPr>
              <a:t>được </a:t>
            </a:r>
            <a:r>
              <a:rPr lang="vi-VN" sz="4267" b="1" dirty="0">
                <a:solidFill>
                  <a:srgbClr val="FF0000"/>
                </a:solidFill>
                <a:cs typeface="Arial" pitchFamily="34" charset="0"/>
              </a:rPr>
              <a:t>cộng thêm 1 </a:t>
            </a:r>
            <a:r>
              <a:rPr lang="vi-VN" sz="4267" b="1" dirty="0">
                <a:cs typeface="Arial" pitchFamily="34" charset="0"/>
              </a:rPr>
              <a:t>ngày.</a:t>
            </a:r>
          </a:p>
        </p:txBody>
      </p:sp>
    </p:spTree>
    <p:extLst>
      <p:ext uri="{BB962C8B-B14F-4D97-AF65-F5344CB8AC3E}">
        <p14:creationId xmlns:p14="http://schemas.microsoft.com/office/powerpoint/2010/main" val="8097491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09062" y="223838"/>
            <a:ext cx="7488767"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Mức nghỉ theo thâm niên:</a:t>
            </a:r>
          </a:p>
        </p:txBody>
      </p:sp>
      <p:sp>
        <p:nvSpPr>
          <p:cNvPr id="10" name="Rounded Rectangle 9"/>
          <p:cNvSpPr/>
          <p:nvPr/>
        </p:nvSpPr>
        <p:spPr>
          <a:xfrm>
            <a:off x="209062" y="1529500"/>
            <a:ext cx="11114869" cy="746125"/>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Phương thức tổ chức nghỉ hàng năm:</a:t>
            </a:r>
            <a:endParaRPr lang="vi-VN" sz="4267" dirty="0">
              <a:cs typeface="Arial" pitchFamily="34" charset="0"/>
            </a:endParaRPr>
          </a:p>
        </p:txBody>
      </p:sp>
      <p:sp>
        <p:nvSpPr>
          <p:cNvPr id="7" name="Rounded Rectangle 6"/>
          <p:cNvSpPr/>
          <p:nvPr/>
        </p:nvSpPr>
        <p:spPr>
          <a:xfrm>
            <a:off x="209062" y="2515154"/>
            <a:ext cx="11895157" cy="164963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dirty="0">
                <a:latin typeface="Arial" pitchFamily="34" charset="0"/>
                <a:cs typeface="Arial" pitchFamily="34" charset="0"/>
              </a:rPr>
              <a:t>N</a:t>
            </a:r>
            <a:r>
              <a:rPr lang="vi-VN" sz="3733" b="1" dirty="0">
                <a:latin typeface="Arial" pitchFamily="34" charset="0"/>
                <a:cs typeface="Arial" pitchFamily="34" charset="0"/>
              </a:rPr>
              <a:t>gười </a:t>
            </a:r>
            <a:r>
              <a:rPr lang="en-US" sz="3733" b="1" dirty="0">
                <a:latin typeface="Arial" pitchFamily="34" charset="0"/>
                <a:cs typeface="Arial" pitchFamily="34" charset="0"/>
              </a:rPr>
              <a:t>SDLĐ </a:t>
            </a:r>
            <a:r>
              <a:rPr lang="vi-VN" sz="3733" b="1" dirty="0">
                <a:latin typeface="Arial" pitchFamily="34" charset="0"/>
                <a:cs typeface="Arial" pitchFamily="34" charset="0"/>
              </a:rPr>
              <a:t>bàn bạc với Công đoàn, xây dựng lịch nghỉ hàng năm và thông báo cho người </a:t>
            </a:r>
            <a:r>
              <a:rPr lang="en-US" sz="3733" b="1" dirty="0">
                <a:latin typeface="Arial" pitchFamily="34" charset="0"/>
                <a:cs typeface="Arial" pitchFamily="34" charset="0"/>
              </a:rPr>
              <a:t>LĐ</a:t>
            </a:r>
            <a:r>
              <a:rPr lang="vi-VN" sz="3733" b="1" dirty="0">
                <a:latin typeface="Arial" pitchFamily="34" charset="0"/>
                <a:cs typeface="Arial" pitchFamily="34" charset="0"/>
              </a:rPr>
              <a:t>. </a:t>
            </a:r>
            <a:endParaRPr lang="vi-VN" sz="3733" b="1" dirty="0">
              <a:latin typeface="Arial" pitchFamily="34" charset="0"/>
              <a:cs typeface="Arial" pitchFamily="34" charset="0"/>
            </a:endParaRPr>
          </a:p>
        </p:txBody>
      </p:sp>
      <p:sp>
        <p:nvSpPr>
          <p:cNvPr id="8" name="Rounded Rectangle 7"/>
          <p:cNvSpPr/>
          <p:nvPr/>
        </p:nvSpPr>
        <p:spPr>
          <a:xfrm>
            <a:off x="209062" y="4293393"/>
            <a:ext cx="11895157" cy="1743075"/>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dirty="0">
                <a:latin typeface="Arial" pitchFamily="34" charset="0"/>
                <a:cs typeface="Arial" pitchFamily="34" charset="0"/>
              </a:rPr>
              <a:t>N</a:t>
            </a:r>
            <a:r>
              <a:rPr lang="en-US" sz="3733" b="1" dirty="0">
                <a:latin typeface="Arial" pitchFamily="34" charset="0"/>
                <a:cs typeface="Arial" pitchFamily="34" charset="0"/>
              </a:rPr>
              <a:t>LĐ </a:t>
            </a:r>
            <a:r>
              <a:rPr lang="vi-VN" sz="3733" b="1" dirty="0">
                <a:latin typeface="Arial" pitchFamily="34" charset="0"/>
                <a:cs typeface="Arial" pitchFamily="34" charset="0"/>
              </a:rPr>
              <a:t>có thể thỏa thuận với </a:t>
            </a:r>
            <a:r>
              <a:rPr lang="en-US" sz="3733" b="1" dirty="0">
                <a:latin typeface="Arial" pitchFamily="34" charset="0"/>
                <a:cs typeface="Arial" pitchFamily="34" charset="0"/>
              </a:rPr>
              <a:t>NSD LĐ</a:t>
            </a:r>
            <a:r>
              <a:rPr lang="vi-VN" sz="3733" b="1" dirty="0">
                <a:latin typeface="Arial" pitchFamily="34" charset="0"/>
                <a:cs typeface="Arial" pitchFamily="34" charset="0"/>
              </a:rPr>
              <a:t> về việc nghỉ nhiều lần trong một năm hoặc cộng dồn 2 năm hoặc 3 năm để nghỉ 01 lần...</a:t>
            </a:r>
          </a:p>
        </p:txBody>
      </p:sp>
    </p:spTree>
    <p:extLst>
      <p:ext uri="{BB962C8B-B14F-4D97-AF65-F5344CB8AC3E}">
        <p14:creationId xmlns:p14="http://schemas.microsoft.com/office/powerpoint/2010/main" val="32800094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8814" y="148794"/>
            <a:ext cx="5772151"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b="1" dirty="0">
                <a:cs typeface="Arial" pitchFamily="34" charset="0"/>
              </a:rPr>
              <a:t>e. Nghỉ việc riêng</a:t>
            </a:r>
          </a:p>
        </p:txBody>
      </p:sp>
      <p:sp>
        <p:nvSpPr>
          <p:cNvPr id="10" name="Rounded Rectangle 9"/>
          <p:cNvSpPr/>
          <p:nvPr/>
        </p:nvSpPr>
        <p:spPr>
          <a:xfrm>
            <a:off x="218814" y="1560577"/>
            <a:ext cx="11787868" cy="1821047"/>
          </a:xfrm>
          <a:prstGeom prst="roundRect">
            <a:avLst/>
          </a:prstGeom>
          <a:solidFill>
            <a:srgbClr val="FFFF0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Người lao động được nghỉ về việc riêng mà vẫn </a:t>
            </a:r>
            <a:r>
              <a:rPr lang="vi-VN" sz="4267" b="1" dirty="0">
                <a:solidFill>
                  <a:srgbClr val="FF0000"/>
                </a:solidFill>
                <a:cs typeface="Arial" pitchFamily="34" charset="0"/>
              </a:rPr>
              <a:t>hưởng nguyên lương </a:t>
            </a:r>
            <a:r>
              <a:rPr lang="vi-VN" sz="4267" b="1" dirty="0">
                <a:cs typeface="Arial" pitchFamily="34" charset="0"/>
              </a:rPr>
              <a:t>trong các trường hợp sau:	</a:t>
            </a:r>
          </a:p>
        </p:txBody>
      </p:sp>
      <p:sp>
        <p:nvSpPr>
          <p:cNvPr id="7" name="Rounded Rectangle 6"/>
          <p:cNvSpPr/>
          <p:nvPr/>
        </p:nvSpPr>
        <p:spPr>
          <a:xfrm>
            <a:off x="218814" y="3687531"/>
            <a:ext cx="11787868" cy="208823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609585" indent="-609585">
              <a:buFontTx/>
              <a:buChar char="-"/>
              <a:defRPr/>
            </a:pPr>
            <a:r>
              <a:rPr lang="vi-VN" sz="4267" b="1" dirty="0">
                <a:cs typeface="Arial" pitchFamily="34" charset="0"/>
              </a:rPr>
              <a:t>Bản </a:t>
            </a:r>
            <a:r>
              <a:rPr lang="vi-VN" sz="4267" b="1" dirty="0">
                <a:cs typeface="Arial" pitchFamily="34" charset="0"/>
              </a:rPr>
              <a:t>thân kết hôn: </a:t>
            </a:r>
            <a:r>
              <a:rPr lang="vi-VN" sz="4267" b="1" dirty="0">
                <a:solidFill>
                  <a:srgbClr val="FF0000"/>
                </a:solidFill>
                <a:cs typeface="Arial" pitchFamily="34" charset="0"/>
              </a:rPr>
              <a:t>nghỉ 3</a:t>
            </a:r>
            <a:r>
              <a:rPr lang="vi-VN" sz="4267" b="1" dirty="0">
                <a:cs typeface="Arial" pitchFamily="34" charset="0"/>
              </a:rPr>
              <a:t> ngày</a:t>
            </a:r>
            <a:r>
              <a:rPr lang="vi-VN" sz="4267" b="1" dirty="0">
                <a:cs typeface="Arial" pitchFamily="34" charset="0"/>
              </a:rPr>
              <a:t>;</a:t>
            </a:r>
            <a:endParaRPr lang="en-US" sz="4267" b="1" dirty="0">
              <a:cs typeface="Arial" pitchFamily="34" charset="0"/>
            </a:endParaRPr>
          </a:p>
          <a:p>
            <a:pPr marL="609585" indent="-609585">
              <a:buFontTx/>
              <a:buChar char="-"/>
              <a:defRPr/>
            </a:pPr>
            <a:r>
              <a:rPr lang="vi-VN" sz="4267" b="1" dirty="0">
                <a:cs typeface="Arial" pitchFamily="34" charset="0"/>
              </a:rPr>
              <a:t>Con </a:t>
            </a:r>
            <a:r>
              <a:rPr lang="vi-VN" sz="4267" b="1" dirty="0">
                <a:cs typeface="Arial" pitchFamily="34" charset="0"/>
              </a:rPr>
              <a:t>kết </a:t>
            </a:r>
            <a:r>
              <a:rPr lang="vi-VN" sz="4267" b="1" dirty="0">
                <a:cs typeface="Arial" pitchFamily="34" charset="0"/>
              </a:rPr>
              <a:t>hôn: </a:t>
            </a:r>
            <a:r>
              <a:rPr lang="vi-VN" sz="4267" b="1" dirty="0">
                <a:solidFill>
                  <a:srgbClr val="FF0000"/>
                </a:solidFill>
                <a:cs typeface="Arial" pitchFamily="34" charset="0"/>
              </a:rPr>
              <a:t>nghỉ 1</a:t>
            </a:r>
            <a:r>
              <a:rPr lang="vi-VN" sz="4267" b="1" dirty="0">
                <a:cs typeface="Arial" pitchFamily="34" charset="0"/>
              </a:rPr>
              <a:t> ngày</a:t>
            </a:r>
            <a:r>
              <a:rPr lang="vi-VN" sz="4267" b="1" dirty="0">
                <a:cs typeface="Arial" pitchFamily="34" charset="0"/>
              </a:rPr>
              <a:t>;</a:t>
            </a:r>
            <a:endParaRPr lang="en-US" sz="4267" b="1" dirty="0">
              <a:cs typeface="Arial" pitchFamily="34" charset="0"/>
            </a:endParaRPr>
          </a:p>
          <a:p>
            <a:pPr marL="609585" indent="-609585">
              <a:buFontTx/>
              <a:buChar char="-"/>
              <a:defRPr/>
            </a:pPr>
            <a:r>
              <a:rPr lang="en-US" sz="4267" b="1" dirty="0">
                <a:cs typeface="Arial" pitchFamily="34" charset="0"/>
              </a:rPr>
              <a:t>Cha </a:t>
            </a:r>
            <a:r>
              <a:rPr lang="en-US" sz="4267" b="1" dirty="0">
                <a:cs typeface="Arial" pitchFamily="34" charset="0"/>
              </a:rPr>
              <a:t>hay </a:t>
            </a:r>
            <a:r>
              <a:rPr lang="en-US" sz="4267" b="1" dirty="0" err="1">
                <a:cs typeface="Arial" pitchFamily="34" charset="0"/>
              </a:rPr>
              <a:t>mẹ</a:t>
            </a:r>
            <a:r>
              <a:rPr lang="en-US" sz="4267" b="1" dirty="0">
                <a:cs typeface="Arial" pitchFamily="34" charset="0"/>
              </a:rPr>
              <a:t> </a:t>
            </a:r>
            <a:r>
              <a:rPr lang="en-US" sz="4267" b="1" dirty="0" err="1">
                <a:cs typeface="Arial" pitchFamily="34" charset="0"/>
              </a:rPr>
              <a:t>kết</a:t>
            </a:r>
            <a:r>
              <a:rPr lang="en-US" sz="4267" b="1" dirty="0">
                <a:cs typeface="Arial" pitchFamily="34" charset="0"/>
              </a:rPr>
              <a:t> </a:t>
            </a:r>
            <a:r>
              <a:rPr lang="en-US" sz="4267" b="1" dirty="0" err="1">
                <a:cs typeface="Arial" pitchFamily="34" charset="0"/>
              </a:rPr>
              <a:t>hôn</a:t>
            </a:r>
            <a:r>
              <a:rPr lang="vi-VN" sz="4267" b="1" dirty="0">
                <a:cs typeface="Arial" pitchFamily="34" charset="0"/>
              </a:rPr>
              <a:t>: </a:t>
            </a:r>
            <a:r>
              <a:rPr lang="vi-VN" sz="4267" b="1" dirty="0">
                <a:solidFill>
                  <a:srgbClr val="FF0000"/>
                </a:solidFill>
                <a:cs typeface="Arial" pitchFamily="34" charset="0"/>
              </a:rPr>
              <a:t>nghỉ 1</a:t>
            </a:r>
            <a:r>
              <a:rPr lang="vi-VN" sz="4267" b="1" dirty="0">
                <a:cs typeface="Arial" pitchFamily="34" charset="0"/>
              </a:rPr>
              <a:t> </a:t>
            </a:r>
            <a:r>
              <a:rPr lang="vi-VN" sz="4267" b="1" dirty="0">
                <a:cs typeface="Arial" pitchFamily="34" charset="0"/>
              </a:rPr>
              <a:t>ngày</a:t>
            </a:r>
            <a:r>
              <a:rPr lang="en-US" sz="4267" b="1" dirty="0">
                <a:cs typeface="Arial" pitchFamily="34" charset="0"/>
              </a:rPr>
              <a:t>.</a:t>
            </a:r>
            <a:endParaRPr lang="vi-VN" sz="4267" b="1" dirty="0">
              <a:cs typeface="Arial" pitchFamily="34" charset="0"/>
            </a:endParaRPr>
          </a:p>
        </p:txBody>
      </p:sp>
    </p:spTree>
    <p:extLst>
      <p:ext uri="{BB962C8B-B14F-4D97-AF65-F5344CB8AC3E}">
        <p14:creationId xmlns:p14="http://schemas.microsoft.com/office/powerpoint/2010/main" val="27564820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09060" y="206821"/>
            <a:ext cx="5581651" cy="10271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b="1" dirty="0">
                <a:cs typeface="Arial" pitchFamily="34" charset="0"/>
              </a:rPr>
              <a:t>e. Nghỉ việc riêng</a:t>
            </a:r>
          </a:p>
        </p:txBody>
      </p:sp>
      <p:sp>
        <p:nvSpPr>
          <p:cNvPr id="10" name="Rounded Rectangle 9"/>
          <p:cNvSpPr/>
          <p:nvPr/>
        </p:nvSpPr>
        <p:spPr>
          <a:xfrm>
            <a:off x="209061" y="1661707"/>
            <a:ext cx="11690332" cy="2144712"/>
          </a:xfrm>
          <a:prstGeom prst="roundRect">
            <a:avLst/>
          </a:prstGeom>
          <a:solidFill>
            <a:srgbClr val="E4F41A"/>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b="1" dirty="0">
                <a:solidFill>
                  <a:srgbClr val="FF0000"/>
                </a:solidFill>
                <a:latin typeface="Arial" pitchFamily="34" charset="0"/>
                <a:cs typeface="Arial" pitchFamily="34" charset="0"/>
              </a:rPr>
              <a:t>N</a:t>
            </a:r>
            <a:r>
              <a:rPr lang="vi-VN" sz="3733" b="1" dirty="0">
                <a:solidFill>
                  <a:srgbClr val="FF0000"/>
                </a:solidFill>
                <a:latin typeface="Arial" pitchFamily="34" charset="0"/>
                <a:cs typeface="Arial" pitchFamily="34" charset="0"/>
              </a:rPr>
              <a:t>ghỉ 03 ngày</a:t>
            </a:r>
          </a:p>
          <a:p>
            <a:pPr marL="609585" indent="-609585">
              <a:buFontTx/>
              <a:buChar char="-"/>
              <a:defRPr/>
            </a:pPr>
            <a:r>
              <a:rPr lang="vi-VN" sz="3733" b="1" dirty="0">
                <a:latin typeface="Arial" pitchFamily="34" charset="0"/>
                <a:cs typeface="Arial" pitchFamily="34" charset="0"/>
              </a:rPr>
              <a:t>Bố mẹ (cả bên chồng hoặc bên vợ) chết</a:t>
            </a:r>
            <a:endParaRPr lang="en-US" sz="3733" b="1" dirty="0">
              <a:latin typeface="Arial" pitchFamily="34" charset="0"/>
              <a:cs typeface="Arial" pitchFamily="34" charset="0"/>
            </a:endParaRPr>
          </a:p>
          <a:p>
            <a:pPr marL="609585" indent="-609585">
              <a:buFontTx/>
              <a:buChar char="-"/>
              <a:defRPr/>
            </a:pPr>
            <a:r>
              <a:rPr lang="en-US" sz="3733" b="1" dirty="0">
                <a:latin typeface="Arial" pitchFamily="34" charset="0"/>
                <a:cs typeface="Arial" pitchFamily="34" charset="0"/>
              </a:rPr>
              <a:t>V</a:t>
            </a:r>
            <a:r>
              <a:rPr lang="vi-VN" sz="3733" b="1" dirty="0">
                <a:latin typeface="Arial" pitchFamily="34" charset="0"/>
                <a:cs typeface="Arial" pitchFamily="34" charset="0"/>
              </a:rPr>
              <a:t>ợ hoặc chồng chết</a:t>
            </a:r>
            <a:endParaRPr lang="en-US" sz="3733" b="1" dirty="0">
              <a:latin typeface="Arial" pitchFamily="34" charset="0"/>
              <a:cs typeface="Arial" pitchFamily="34" charset="0"/>
            </a:endParaRPr>
          </a:p>
          <a:p>
            <a:pPr marL="609585" indent="-609585">
              <a:buFontTx/>
              <a:buChar char="-"/>
              <a:defRPr/>
            </a:pPr>
            <a:r>
              <a:rPr lang="en-US" sz="3733" b="1" dirty="0">
                <a:latin typeface="Arial" pitchFamily="34" charset="0"/>
                <a:cs typeface="Arial" pitchFamily="34" charset="0"/>
              </a:rPr>
              <a:t>C</a:t>
            </a:r>
            <a:r>
              <a:rPr lang="vi-VN" sz="3733" b="1" dirty="0">
                <a:latin typeface="Arial" pitchFamily="34" charset="0"/>
                <a:cs typeface="Arial" pitchFamily="34" charset="0"/>
              </a:rPr>
              <a:t>on chết</a:t>
            </a:r>
          </a:p>
        </p:txBody>
      </p:sp>
      <p:sp>
        <p:nvSpPr>
          <p:cNvPr id="7" name="Rounded Rectangle 6"/>
          <p:cNvSpPr/>
          <p:nvPr/>
        </p:nvSpPr>
        <p:spPr>
          <a:xfrm>
            <a:off x="209061" y="4270904"/>
            <a:ext cx="11690332" cy="1655763"/>
          </a:xfrm>
          <a:prstGeom prst="roundRect">
            <a:avLst/>
          </a:prstGeom>
          <a:solidFill>
            <a:schemeClr val="tx2">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b="1" dirty="0">
                <a:latin typeface="Arial" pitchFamily="34" charset="0"/>
                <a:cs typeface="Arial" pitchFamily="34" charset="0"/>
              </a:rPr>
              <a:t>	Ngoài ra, người lao động có thể thỏa thuận với người sử dụng lao động để nghỉ không lương</a:t>
            </a:r>
          </a:p>
        </p:txBody>
      </p:sp>
    </p:spTree>
    <p:extLst>
      <p:ext uri="{BB962C8B-B14F-4D97-AF65-F5344CB8AC3E}">
        <p14:creationId xmlns:p14="http://schemas.microsoft.com/office/powerpoint/2010/main" val="3454730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55255" y="1114579"/>
            <a:ext cx="11548263" cy="2016327"/>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 </a:t>
            </a:r>
            <a:r>
              <a:rPr lang="vi-VN" sz="4267" dirty="0">
                <a:cs typeface="Arial" pitchFamily="34" charset="0"/>
              </a:rPr>
              <a:t>Theo quy định của pháp luật lao động, những ngày người lao động được nghỉ mà vẫn hưởng nguyên lương:</a:t>
            </a:r>
            <a:endParaRPr lang="en-US" sz="4267" dirty="0">
              <a:latin typeface="Arial" pitchFamily="34" charset="0"/>
              <a:cs typeface="Arial" pitchFamily="34" charset="0"/>
            </a:endParaRPr>
          </a:p>
        </p:txBody>
      </p:sp>
      <p:sp>
        <p:nvSpPr>
          <p:cNvPr id="6" name="Rounded Rectangle 5"/>
          <p:cNvSpPr/>
          <p:nvPr/>
        </p:nvSpPr>
        <p:spPr>
          <a:xfrm>
            <a:off x="152400" y="4862513"/>
            <a:ext cx="6214533" cy="1271587"/>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b. Cha hay mẹ kết h</a:t>
            </a:r>
            <a:r>
              <a:rPr lang="en-US" sz="4267" dirty="0" err="1">
                <a:latin typeface="Arial" pitchFamily="34" charset="0"/>
                <a:cs typeface="Arial" pitchFamily="34" charset="0"/>
              </a:rPr>
              <a:t>ôn</a:t>
            </a:r>
            <a:r>
              <a:rPr lang="en-US" sz="4267" dirty="0">
                <a:latin typeface="Arial" pitchFamily="34" charset="0"/>
                <a:cs typeface="Arial" pitchFamily="34" charset="0"/>
              </a:rPr>
              <a:t>.</a:t>
            </a:r>
            <a:endParaRPr lang="vi-VN" sz="4267" dirty="0">
              <a:cs typeface="Arial" pitchFamily="34" charset="0"/>
            </a:endParaRPr>
          </a:p>
        </p:txBody>
      </p:sp>
      <p:sp>
        <p:nvSpPr>
          <p:cNvPr id="7" name="Rounded Rectangle 6"/>
          <p:cNvSpPr/>
          <p:nvPr/>
        </p:nvSpPr>
        <p:spPr>
          <a:xfrm>
            <a:off x="6584953" y="3508376"/>
            <a:ext cx="5382715" cy="974725"/>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 Cháu nội kết hôn.</a:t>
            </a:r>
          </a:p>
        </p:txBody>
      </p:sp>
      <p:sp>
        <p:nvSpPr>
          <p:cNvPr id="8" name="Rounded Rectangle 7"/>
          <p:cNvSpPr/>
          <p:nvPr/>
        </p:nvSpPr>
        <p:spPr>
          <a:xfrm>
            <a:off x="175684" y="3508376"/>
            <a:ext cx="6214533" cy="974725"/>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a. Bản thân kết hôn.</a:t>
            </a:r>
          </a:p>
        </p:txBody>
      </p:sp>
      <p:sp>
        <p:nvSpPr>
          <p:cNvPr id="9" name="Rounded Rectangle 8"/>
          <p:cNvSpPr/>
          <p:nvPr/>
        </p:nvSpPr>
        <p:spPr>
          <a:xfrm>
            <a:off x="6584953" y="4862513"/>
            <a:ext cx="5382715" cy="1271587"/>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d. Cháu ngoại kết hôn</a:t>
            </a:r>
            <a:r>
              <a:rPr lang="en-US" sz="4267" dirty="0">
                <a:latin typeface="Arial" pitchFamily="34" charset="0"/>
                <a:cs typeface="Arial" pitchFamily="34" charset="0"/>
              </a:rPr>
              <a:t>.</a:t>
            </a:r>
            <a:endParaRPr lang="vi-VN" sz="4267" dirty="0">
              <a:cs typeface="Arial" pitchFamily="34" charset="0"/>
            </a:endParaRPr>
          </a:p>
        </p:txBody>
      </p:sp>
      <p:sp>
        <p:nvSpPr>
          <p:cNvPr id="10" name="Rounded Rectangle 9"/>
          <p:cNvSpPr/>
          <p:nvPr/>
        </p:nvSpPr>
        <p:spPr>
          <a:xfrm>
            <a:off x="255256" y="144490"/>
            <a:ext cx="7471833"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b="1" dirty="0" err="1">
                <a:latin typeface="Arial" pitchFamily="34" charset="0"/>
                <a:cs typeface="Arial" pitchFamily="34" charset="0"/>
              </a:rPr>
              <a:t>Chọn</a:t>
            </a:r>
            <a:r>
              <a:rPr lang="en-US" sz="4267" b="1" dirty="0">
                <a:latin typeface="Arial" pitchFamily="34" charset="0"/>
                <a:cs typeface="Arial" pitchFamily="34" charset="0"/>
              </a:rPr>
              <a:t> </a:t>
            </a:r>
            <a:r>
              <a:rPr lang="en-US" sz="4267" b="1" dirty="0" err="1">
                <a:latin typeface="Arial" pitchFamily="34" charset="0"/>
                <a:cs typeface="Arial" pitchFamily="34" charset="0"/>
              </a:rPr>
              <a:t>câu</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a:t>
            </a:r>
            <a:r>
              <a:rPr lang="en-US" sz="4267" b="1" dirty="0" err="1">
                <a:latin typeface="Arial" pitchFamily="34" charset="0"/>
                <a:cs typeface="Arial" pitchFamily="34" charset="0"/>
              </a:rPr>
              <a:t>nhất</a:t>
            </a:r>
            <a:r>
              <a:rPr lang="en-US" sz="4267" b="1" dirty="0">
                <a:latin typeface="Arial" pitchFamily="34" charset="0"/>
                <a:cs typeface="Arial" pitchFamily="34" charset="0"/>
              </a:rPr>
              <a:t>  </a:t>
            </a:r>
          </a:p>
        </p:txBody>
      </p:sp>
    </p:spTree>
    <p:extLst>
      <p:ext uri="{BB962C8B-B14F-4D97-AF65-F5344CB8AC3E}">
        <p14:creationId xmlns:p14="http://schemas.microsoft.com/office/powerpoint/2010/main" val="22883822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8814" y="129288"/>
            <a:ext cx="6379633" cy="1027113"/>
          </a:xfrm>
          <a:prstGeom prst="roundRect">
            <a:avLst/>
          </a:prstGeom>
          <a:solidFill>
            <a:schemeClr val="accent5">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b="1" dirty="0">
                <a:cs typeface="Arial" pitchFamily="34" charset="0"/>
              </a:rPr>
              <a:t>4</a:t>
            </a:r>
            <a:r>
              <a:rPr lang="vi-VN" sz="4267" b="1" dirty="0">
                <a:cs typeface="Arial" pitchFamily="34" charset="0"/>
              </a:rPr>
              <a:t>.3.7</a:t>
            </a:r>
            <a:r>
              <a:rPr lang="vi-VN" sz="4267" b="1" dirty="0">
                <a:cs typeface="Arial" pitchFamily="34" charset="0"/>
              </a:rPr>
              <a:t>. Kỷ luật lao động</a:t>
            </a:r>
          </a:p>
        </p:txBody>
      </p:sp>
      <p:sp>
        <p:nvSpPr>
          <p:cNvPr id="10" name="Rounded Rectangle 9"/>
          <p:cNvSpPr/>
          <p:nvPr/>
        </p:nvSpPr>
        <p:spPr>
          <a:xfrm>
            <a:off x="218814" y="1544637"/>
            <a:ext cx="3674533" cy="893763"/>
          </a:xfrm>
          <a:prstGeom prst="roundRect">
            <a:avLst/>
          </a:prstGeom>
          <a:solidFill>
            <a:schemeClr val="tx2">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 Khái niệm</a:t>
            </a:r>
          </a:p>
        </p:txBody>
      </p:sp>
      <p:sp>
        <p:nvSpPr>
          <p:cNvPr id="7" name="Rounded Rectangle 6"/>
          <p:cNvSpPr/>
          <p:nvPr/>
        </p:nvSpPr>
        <p:spPr>
          <a:xfrm>
            <a:off x="218814" y="2639367"/>
            <a:ext cx="11651317" cy="3561411"/>
          </a:xfrm>
          <a:prstGeom prst="roundRect">
            <a:avLst/>
          </a:prstGeom>
          <a:solidFill>
            <a:schemeClr val="tx2">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“Kỷ luật lao động là những </a:t>
            </a:r>
            <a:r>
              <a:rPr lang="vi-VN" sz="4267" b="1" dirty="0">
                <a:solidFill>
                  <a:srgbClr val="FF0000"/>
                </a:solidFill>
                <a:cs typeface="Arial" pitchFamily="34" charset="0"/>
              </a:rPr>
              <a:t>quy định </a:t>
            </a:r>
            <a:r>
              <a:rPr lang="vi-VN" sz="4267" b="1" dirty="0">
                <a:cs typeface="Arial" pitchFamily="34" charset="0"/>
              </a:rPr>
              <a:t>về việc tuân theo </a:t>
            </a:r>
            <a:r>
              <a:rPr lang="vi-VN" sz="4267" b="1" dirty="0">
                <a:solidFill>
                  <a:srgbClr val="FF0000"/>
                </a:solidFill>
                <a:cs typeface="Arial" pitchFamily="34" charset="0"/>
              </a:rPr>
              <a:t>thời gian, công nghệ </a:t>
            </a:r>
            <a:r>
              <a:rPr lang="vi-VN" sz="4267" b="1" dirty="0">
                <a:cs typeface="Arial" pitchFamily="34" charset="0"/>
              </a:rPr>
              <a:t>và </a:t>
            </a:r>
            <a:r>
              <a:rPr lang="vi-VN" sz="4267" b="1" dirty="0">
                <a:solidFill>
                  <a:srgbClr val="FF0000"/>
                </a:solidFill>
                <a:cs typeface="Arial" pitchFamily="34" charset="0"/>
              </a:rPr>
              <a:t>điều hành </a:t>
            </a:r>
            <a:r>
              <a:rPr lang="vi-VN" sz="4267" b="1" dirty="0">
                <a:cs typeface="Arial" pitchFamily="34" charset="0"/>
              </a:rPr>
              <a:t>sản xuất kinh doanh thể hiện trong nội quy lao động”</a:t>
            </a:r>
          </a:p>
        </p:txBody>
      </p:sp>
    </p:spTree>
    <p:extLst>
      <p:ext uri="{BB962C8B-B14F-4D97-AF65-F5344CB8AC3E}">
        <p14:creationId xmlns:p14="http://schemas.microsoft.com/office/powerpoint/2010/main" val="25402668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9554" y="782779"/>
            <a:ext cx="11739100" cy="2057400"/>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Pháp luật lao động quy định những nghĩa vụ chung nhất mà </a:t>
            </a:r>
            <a:r>
              <a:rPr lang="vi-VN" sz="3733" dirty="0">
                <a:solidFill>
                  <a:srgbClr val="FF0000"/>
                </a:solidFill>
                <a:latin typeface="Arial" pitchFamily="34" charset="0"/>
                <a:cs typeface="Arial" pitchFamily="34" charset="0"/>
              </a:rPr>
              <a:t>mọi người lao động </a:t>
            </a:r>
            <a:r>
              <a:rPr lang="vi-VN" sz="3733" dirty="0">
                <a:latin typeface="Arial" pitchFamily="34" charset="0"/>
                <a:cs typeface="Arial" pitchFamily="34" charset="0"/>
              </a:rPr>
              <a:t>trong tất cả các mối quan hệ lao động </a:t>
            </a:r>
            <a:r>
              <a:rPr lang="vi-VN" sz="3733" dirty="0">
                <a:solidFill>
                  <a:srgbClr val="FF0000"/>
                </a:solidFill>
                <a:latin typeface="Arial" pitchFamily="34" charset="0"/>
                <a:cs typeface="Arial" pitchFamily="34" charset="0"/>
              </a:rPr>
              <a:t>phải chấp hành</a:t>
            </a:r>
            <a:r>
              <a:rPr lang="vi-VN" sz="3733" dirty="0">
                <a:latin typeface="Arial" pitchFamily="34" charset="0"/>
                <a:cs typeface="Arial" pitchFamily="34" charset="0"/>
              </a:rPr>
              <a:t>, đó là:</a:t>
            </a:r>
            <a:endParaRPr lang="vi-VN" sz="3733" b="1" dirty="0">
              <a:latin typeface="Arial" pitchFamily="34" charset="0"/>
              <a:cs typeface="Arial" pitchFamily="34" charset="0"/>
            </a:endParaRPr>
          </a:p>
        </p:txBody>
      </p:sp>
      <p:sp>
        <p:nvSpPr>
          <p:cNvPr id="10" name="Rounded Rectangle 9"/>
          <p:cNvSpPr/>
          <p:nvPr/>
        </p:nvSpPr>
        <p:spPr>
          <a:xfrm>
            <a:off x="185321" y="3046554"/>
            <a:ext cx="11739100" cy="1443039"/>
          </a:xfrm>
          <a:prstGeom prst="roundRect">
            <a:avLst/>
          </a:prstGeom>
          <a:solidFill>
            <a:srgbClr val="FFFF00"/>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 Hoàn thành công việc được giao với chất lượng tốt, đảm bảo thời gian và định mức lao động.</a:t>
            </a:r>
          </a:p>
        </p:txBody>
      </p:sp>
      <p:sp>
        <p:nvSpPr>
          <p:cNvPr id="7" name="Rounded Rectangle 6"/>
          <p:cNvSpPr/>
          <p:nvPr/>
        </p:nvSpPr>
        <p:spPr>
          <a:xfrm>
            <a:off x="214954" y="4675328"/>
            <a:ext cx="11739100" cy="1589088"/>
          </a:xfrm>
          <a:prstGeom prst="roundRect">
            <a:avLst/>
          </a:prstGeom>
          <a:solidFill>
            <a:schemeClr val="tx2">
              <a:lumMod val="40000"/>
              <a:lumOff val="6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 Thực hiện các quy định về an toàn, vệ sinh lao động, tôn trọng các quy trình, quy phạm về kỹ thuật, công nghệ chuyên môn.</a:t>
            </a:r>
          </a:p>
        </p:txBody>
      </p:sp>
    </p:spTree>
    <p:extLst>
      <p:ext uri="{BB962C8B-B14F-4D97-AF65-F5344CB8AC3E}">
        <p14:creationId xmlns:p14="http://schemas.microsoft.com/office/powerpoint/2010/main" val="30599009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74872" y="770535"/>
            <a:ext cx="11651317" cy="215290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 Thực hiện những cam kết trong hợp đồng lao động, tuân thủ sự điều hành hợp pháp của người sử dụng lao động và thực hiện các quy định khác của pháp luật lao động.</a:t>
            </a:r>
          </a:p>
        </p:txBody>
      </p:sp>
      <p:sp>
        <p:nvSpPr>
          <p:cNvPr id="9" name="Rounded Rectangle 8"/>
          <p:cNvSpPr/>
          <p:nvPr/>
        </p:nvSpPr>
        <p:spPr>
          <a:xfrm>
            <a:off x="374872" y="3188552"/>
            <a:ext cx="11651317" cy="1397000"/>
          </a:xfrm>
          <a:prstGeom prst="roundRect">
            <a:avLst/>
          </a:prstGeom>
          <a:ln/>
        </p:spPr>
        <p:style>
          <a:lnRef idx="1">
            <a:schemeClr val="dk1"/>
          </a:lnRef>
          <a:fillRef idx="2">
            <a:schemeClr val="dk1"/>
          </a:fillRef>
          <a:effectRef idx="1">
            <a:schemeClr val="dk1"/>
          </a:effectRef>
          <a:fontRef idx="minor">
            <a:schemeClr val="dk1"/>
          </a:fontRef>
        </p:style>
        <p:txBody>
          <a:bodyPr anchor="ctr"/>
          <a:lstStyle/>
          <a:p>
            <a:pPr>
              <a:defRPr/>
            </a:pPr>
            <a:r>
              <a:rPr lang="vi-VN" sz="3733" dirty="0">
                <a:latin typeface="Arial" pitchFamily="34" charset="0"/>
                <a:cs typeface="Arial" pitchFamily="34" charset="0"/>
              </a:rPr>
              <a:t>- Bảo vệ tài sản và bí mật công nghệ kinh doanh.</a:t>
            </a:r>
          </a:p>
        </p:txBody>
      </p:sp>
      <p:sp>
        <p:nvSpPr>
          <p:cNvPr id="10" name="Rounded Rectangle 9"/>
          <p:cNvSpPr/>
          <p:nvPr/>
        </p:nvSpPr>
        <p:spPr>
          <a:xfrm>
            <a:off x="374872" y="4822089"/>
            <a:ext cx="11651317" cy="144303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Các nghĩa vụ này được cụ thể hoá trong nội quy lao động của đơn vị.</a:t>
            </a:r>
          </a:p>
        </p:txBody>
      </p:sp>
    </p:spTree>
    <p:extLst>
      <p:ext uri="{BB962C8B-B14F-4D97-AF65-F5344CB8AC3E}">
        <p14:creationId xmlns:p14="http://schemas.microsoft.com/office/powerpoint/2010/main" val="33644116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28565" y="129288"/>
            <a:ext cx="6978651"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Nội dung kỷ luật lao động </a:t>
            </a:r>
            <a:endParaRPr lang="vi-VN" sz="4267" b="1" dirty="0">
              <a:cs typeface="Arial" pitchFamily="34" charset="0"/>
            </a:endParaRPr>
          </a:p>
        </p:txBody>
      </p:sp>
      <p:sp>
        <p:nvSpPr>
          <p:cNvPr id="10" name="Rounded Rectangle 9"/>
          <p:cNvSpPr/>
          <p:nvPr/>
        </p:nvSpPr>
        <p:spPr>
          <a:xfrm>
            <a:off x="163612" y="2168462"/>
            <a:ext cx="11918899" cy="1597025"/>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Nội dung kỷ luật lao động được thể hiện cụ thể trong nội quy lao động của từng đơn vị. </a:t>
            </a:r>
          </a:p>
        </p:txBody>
      </p:sp>
      <p:sp>
        <p:nvSpPr>
          <p:cNvPr id="7" name="Rounded Rectangle 6"/>
          <p:cNvSpPr/>
          <p:nvPr/>
        </p:nvSpPr>
        <p:spPr>
          <a:xfrm>
            <a:off x="163612" y="4738687"/>
            <a:ext cx="11914760" cy="10588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Nội dung chủ yếu của nội quy lao động gồm</a:t>
            </a:r>
          </a:p>
        </p:txBody>
      </p:sp>
    </p:spTree>
    <p:extLst>
      <p:ext uri="{BB962C8B-B14F-4D97-AF65-F5344CB8AC3E}">
        <p14:creationId xmlns:p14="http://schemas.microsoft.com/office/powerpoint/2010/main" val="33104670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12208" y="207315"/>
            <a:ext cx="6978651" cy="760413"/>
          </a:xfrm>
          <a:prstGeom prst="roundRect">
            <a:avLst/>
          </a:prstGeom>
          <a:solidFill>
            <a:schemeClr val="accent2">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Nội </a:t>
            </a:r>
            <a:r>
              <a:rPr lang="en-US" sz="4267" dirty="0" err="1">
                <a:latin typeface="Arial" pitchFamily="34" charset="0"/>
                <a:cs typeface="Arial" pitchFamily="34" charset="0"/>
              </a:rPr>
              <a:t>quy</a:t>
            </a:r>
            <a:r>
              <a:rPr lang="en-US" sz="4267" dirty="0">
                <a:latin typeface="Arial" pitchFamily="34" charset="0"/>
                <a:cs typeface="Arial" pitchFamily="34" charset="0"/>
              </a:rPr>
              <a:t> </a:t>
            </a:r>
            <a:r>
              <a:rPr lang="vi-VN" sz="4267" dirty="0">
                <a:cs typeface="Arial" pitchFamily="34" charset="0"/>
              </a:rPr>
              <a:t>lao động </a:t>
            </a:r>
            <a:endParaRPr lang="vi-VN" sz="4267" b="1" dirty="0">
              <a:cs typeface="Arial" pitchFamily="34" charset="0"/>
            </a:endParaRPr>
          </a:p>
        </p:txBody>
      </p:sp>
      <p:sp>
        <p:nvSpPr>
          <p:cNvPr id="7" name="Rounded Rectangle 6"/>
          <p:cNvSpPr/>
          <p:nvPr/>
        </p:nvSpPr>
        <p:spPr>
          <a:xfrm>
            <a:off x="312208" y="1229196"/>
            <a:ext cx="7603067" cy="79851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Thời giờ làm việc, nghỉ ngơi; </a:t>
            </a:r>
          </a:p>
        </p:txBody>
      </p:sp>
      <p:sp>
        <p:nvSpPr>
          <p:cNvPr id="8" name="Rounded Rectangle 7"/>
          <p:cNvSpPr/>
          <p:nvPr/>
        </p:nvSpPr>
        <p:spPr>
          <a:xfrm>
            <a:off x="312208" y="2541641"/>
            <a:ext cx="7757584" cy="7842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-T</a:t>
            </a:r>
            <a:r>
              <a:rPr lang="vi-VN" sz="4267" dirty="0">
                <a:cs typeface="Arial" pitchFamily="34" charset="0"/>
              </a:rPr>
              <a:t>rật tự trong doanh nghiệp; </a:t>
            </a:r>
          </a:p>
        </p:txBody>
      </p:sp>
      <p:sp>
        <p:nvSpPr>
          <p:cNvPr id="9" name="Rounded Rectangle 8"/>
          <p:cNvSpPr/>
          <p:nvPr/>
        </p:nvSpPr>
        <p:spPr>
          <a:xfrm>
            <a:off x="312209" y="3862490"/>
            <a:ext cx="10064751" cy="768351"/>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-A</a:t>
            </a:r>
            <a:r>
              <a:rPr lang="vi-VN" sz="4267" dirty="0">
                <a:cs typeface="Arial" pitchFamily="34" charset="0"/>
              </a:rPr>
              <a:t>n toàn, vệ sinh lao động nơi làm việc; </a:t>
            </a:r>
          </a:p>
        </p:txBody>
      </p:sp>
      <p:sp>
        <p:nvSpPr>
          <p:cNvPr id="11" name="Rounded Rectangle 10"/>
          <p:cNvSpPr/>
          <p:nvPr/>
        </p:nvSpPr>
        <p:spPr>
          <a:xfrm>
            <a:off x="312209" y="5145685"/>
            <a:ext cx="11557923" cy="1138239"/>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 B</a:t>
            </a:r>
            <a:r>
              <a:rPr lang="vi-VN" sz="4267" dirty="0">
                <a:cs typeface="Arial" pitchFamily="34" charset="0"/>
              </a:rPr>
              <a:t>ảo vệ tài sản, bí mật công nghệ kinh doanh của doanh nghiệp; </a:t>
            </a:r>
          </a:p>
        </p:txBody>
      </p:sp>
    </p:spTree>
    <p:extLst>
      <p:ext uri="{BB962C8B-B14F-4D97-AF65-F5344CB8AC3E}">
        <p14:creationId xmlns:p14="http://schemas.microsoft.com/office/powerpoint/2010/main" val="36982439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26103" y="285344"/>
            <a:ext cx="6978651" cy="711200"/>
          </a:xfrm>
          <a:prstGeom prst="roundRect">
            <a:avLst/>
          </a:prstGeom>
          <a:solidFill>
            <a:schemeClr val="accent2">
              <a:lumMod val="20000"/>
              <a:lumOff val="80000"/>
            </a:schemeClr>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Nội </a:t>
            </a:r>
            <a:r>
              <a:rPr lang="en-US" sz="4267" dirty="0" err="1">
                <a:latin typeface="Arial" pitchFamily="34" charset="0"/>
                <a:cs typeface="Arial" pitchFamily="34" charset="0"/>
              </a:rPr>
              <a:t>quy</a:t>
            </a:r>
            <a:r>
              <a:rPr lang="en-US" sz="4267" dirty="0">
                <a:latin typeface="Arial" pitchFamily="34" charset="0"/>
                <a:cs typeface="Arial" pitchFamily="34" charset="0"/>
              </a:rPr>
              <a:t> </a:t>
            </a:r>
            <a:r>
              <a:rPr lang="vi-VN" sz="4267" dirty="0">
                <a:cs typeface="Arial" pitchFamily="34" charset="0"/>
              </a:rPr>
              <a:t>lao động </a:t>
            </a:r>
            <a:endParaRPr lang="vi-VN" sz="4267" b="1" dirty="0">
              <a:cs typeface="Arial" pitchFamily="34" charset="0"/>
            </a:endParaRPr>
          </a:p>
        </p:txBody>
      </p:sp>
      <p:sp>
        <p:nvSpPr>
          <p:cNvPr id="12" name="Rounded Rectangle 11"/>
          <p:cNvSpPr/>
          <p:nvPr/>
        </p:nvSpPr>
        <p:spPr>
          <a:xfrm>
            <a:off x="326104" y="2005167"/>
            <a:ext cx="9554633" cy="120332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4267" dirty="0">
                <a:latin typeface="Arial" pitchFamily="34" charset="0"/>
                <a:cs typeface="Arial" pitchFamily="34" charset="0"/>
              </a:rPr>
              <a:t>C</a:t>
            </a:r>
            <a:r>
              <a:rPr lang="vi-VN" sz="4267" dirty="0">
                <a:cs typeface="Arial" pitchFamily="34" charset="0"/>
              </a:rPr>
              <a:t>ác hành vi vi phạm kỷ luật lao động, </a:t>
            </a:r>
          </a:p>
        </p:txBody>
      </p:sp>
      <p:sp>
        <p:nvSpPr>
          <p:cNvPr id="14" name="Rounded Rectangle 13"/>
          <p:cNvSpPr/>
          <p:nvPr/>
        </p:nvSpPr>
        <p:spPr>
          <a:xfrm>
            <a:off x="326103" y="3923603"/>
            <a:ext cx="10792884" cy="211931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dirty="0">
                <a:latin typeface="Arial" pitchFamily="34" charset="0"/>
                <a:cs typeface="Arial" pitchFamily="34" charset="0"/>
              </a:rPr>
              <a:t>C</a:t>
            </a:r>
            <a:r>
              <a:rPr lang="vi-VN" sz="4267" dirty="0">
                <a:cs typeface="Arial" pitchFamily="34" charset="0"/>
              </a:rPr>
              <a:t>ác hình thức xử lý luật lao động và trách nhiệm vật chất</a:t>
            </a:r>
          </a:p>
        </p:txBody>
      </p:sp>
    </p:spTree>
    <p:extLst>
      <p:ext uri="{BB962C8B-B14F-4D97-AF65-F5344CB8AC3E}">
        <p14:creationId xmlns:p14="http://schemas.microsoft.com/office/powerpoint/2010/main" val="20358424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28570" y="873049"/>
            <a:ext cx="11748852" cy="267335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Những doanh nghiệp sử dụng từ 10 lao động trở lên khi xây dựng nội quy lao động phải có sự tham khảo ý kiến của Ban chấp hành Công đoàn cơ sở. </a:t>
            </a:r>
          </a:p>
        </p:txBody>
      </p:sp>
      <p:sp>
        <p:nvSpPr>
          <p:cNvPr id="10" name="Rounded Rectangle 9"/>
          <p:cNvSpPr/>
          <p:nvPr/>
        </p:nvSpPr>
        <p:spPr>
          <a:xfrm>
            <a:off x="224337" y="4625899"/>
            <a:ext cx="11748852" cy="151288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Nội quy lao động không được trái với pháp luật lao động và các pháp luật khác. </a:t>
            </a:r>
          </a:p>
        </p:txBody>
      </p:sp>
    </p:spTree>
    <p:extLst>
      <p:ext uri="{BB962C8B-B14F-4D97-AF65-F5344CB8AC3E}">
        <p14:creationId xmlns:p14="http://schemas.microsoft.com/office/powerpoint/2010/main" val="300663830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85320" y="827659"/>
            <a:ext cx="11792101" cy="1828800"/>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Nội quy lao động phải đăng ký tại Sở Lao động, </a:t>
            </a:r>
            <a:r>
              <a:rPr lang="en-US" sz="4267" dirty="0">
                <a:cs typeface="Arial" pitchFamily="34" charset="0"/>
              </a:rPr>
              <a:t>T</a:t>
            </a:r>
            <a:r>
              <a:rPr lang="vi-VN" sz="4267" dirty="0">
                <a:cs typeface="Arial" pitchFamily="34" charset="0"/>
              </a:rPr>
              <a:t>hương binh </a:t>
            </a:r>
            <a:r>
              <a:rPr lang="en-US" sz="4267" dirty="0" err="1">
                <a:latin typeface="Arial" pitchFamily="34" charset="0"/>
                <a:cs typeface="Arial" pitchFamily="34" charset="0"/>
              </a:rPr>
              <a:t>và</a:t>
            </a:r>
            <a:r>
              <a:rPr lang="en-US" sz="4267" dirty="0">
                <a:latin typeface="Arial" pitchFamily="34" charset="0"/>
                <a:cs typeface="Arial" pitchFamily="34" charset="0"/>
              </a:rPr>
              <a:t> X</a:t>
            </a:r>
            <a:r>
              <a:rPr lang="vi-VN" sz="4267" dirty="0">
                <a:cs typeface="Arial" pitchFamily="34" charset="0"/>
              </a:rPr>
              <a:t>ã hội tỉnh, thành phố</a:t>
            </a:r>
          </a:p>
        </p:txBody>
      </p:sp>
      <p:sp>
        <p:nvSpPr>
          <p:cNvPr id="8" name="Rounded Rectangle 7"/>
          <p:cNvSpPr/>
          <p:nvPr/>
        </p:nvSpPr>
        <p:spPr>
          <a:xfrm>
            <a:off x="185321" y="3646882"/>
            <a:ext cx="11837156" cy="1871663"/>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latin typeface="Arial" pitchFamily="34" charset="0"/>
                <a:cs typeface="Arial" pitchFamily="34" charset="0"/>
              </a:rPr>
              <a:t>C</a:t>
            </a:r>
            <a:r>
              <a:rPr lang="vi-VN" sz="4267" dirty="0">
                <a:cs typeface="Arial" pitchFamily="34" charset="0"/>
              </a:rPr>
              <a:t>ó hiệu lực kể từ ngày được Sở Lao động, </a:t>
            </a:r>
            <a:r>
              <a:rPr lang="en-US" sz="4267" dirty="0">
                <a:cs typeface="Arial" pitchFamily="34" charset="0"/>
              </a:rPr>
              <a:t>T</a:t>
            </a:r>
            <a:r>
              <a:rPr lang="vi-VN" sz="4267" dirty="0">
                <a:cs typeface="Arial" pitchFamily="34" charset="0"/>
              </a:rPr>
              <a:t>hương binh </a:t>
            </a:r>
            <a:r>
              <a:rPr lang="en-US" sz="4267" dirty="0" err="1">
                <a:latin typeface="Arial" pitchFamily="34" charset="0"/>
                <a:cs typeface="Arial" pitchFamily="34" charset="0"/>
              </a:rPr>
              <a:t>và</a:t>
            </a:r>
            <a:r>
              <a:rPr lang="en-US" sz="4267" dirty="0">
                <a:latin typeface="Arial" pitchFamily="34" charset="0"/>
                <a:cs typeface="Arial" pitchFamily="34" charset="0"/>
              </a:rPr>
              <a:t> X</a:t>
            </a:r>
            <a:r>
              <a:rPr lang="vi-VN" sz="4267" dirty="0">
                <a:cs typeface="Arial" pitchFamily="34" charset="0"/>
              </a:rPr>
              <a:t>ã hội chuẩn y</a:t>
            </a:r>
          </a:p>
        </p:txBody>
      </p:sp>
    </p:spTree>
    <p:extLst>
      <p:ext uri="{BB962C8B-B14F-4D97-AF65-F5344CB8AC3E}">
        <p14:creationId xmlns:p14="http://schemas.microsoft.com/office/powerpoint/2010/main" val="24479189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67582" y="223838"/>
            <a:ext cx="8352367"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Các hình thức kỷ luật lao động</a:t>
            </a:r>
          </a:p>
        </p:txBody>
      </p:sp>
      <p:sp>
        <p:nvSpPr>
          <p:cNvPr id="10" name="Rounded Rectangle 9"/>
          <p:cNvSpPr/>
          <p:nvPr/>
        </p:nvSpPr>
        <p:spPr>
          <a:xfrm>
            <a:off x="267581" y="1893318"/>
            <a:ext cx="11765041"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Khiển trách (bằng miệng hoặc bằng văn bản).</a:t>
            </a:r>
          </a:p>
        </p:txBody>
      </p:sp>
      <p:sp>
        <p:nvSpPr>
          <p:cNvPr id="7" name="Rounded Rectangle 6"/>
          <p:cNvSpPr/>
          <p:nvPr/>
        </p:nvSpPr>
        <p:spPr>
          <a:xfrm>
            <a:off x="267582" y="3302395"/>
            <a:ext cx="11806049" cy="2809875"/>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Kéo dài thời hạn nâng lương không quá sáu tháng hoặc chuyển làm công việc khác có mức lương thấp hơn trong thời hạn tối đa là sáu tháng hoặc cách chức.</a:t>
            </a:r>
          </a:p>
        </p:txBody>
      </p:sp>
    </p:spTree>
    <p:extLst>
      <p:ext uri="{BB962C8B-B14F-4D97-AF65-F5344CB8AC3E}">
        <p14:creationId xmlns:p14="http://schemas.microsoft.com/office/powerpoint/2010/main" val="33389176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9552" y="870561"/>
            <a:ext cx="10701867"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 </a:t>
            </a:r>
            <a:r>
              <a:rPr lang="vi-VN" sz="4267" dirty="0">
                <a:cs typeface="Arial" pitchFamily="34" charset="0"/>
              </a:rPr>
              <a:t>Sa thải áp dụng trong những trường hợp:</a:t>
            </a:r>
          </a:p>
        </p:txBody>
      </p:sp>
      <p:sp>
        <p:nvSpPr>
          <p:cNvPr id="10" name="Rounded Rectangle 9"/>
          <p:cNvSpPr/>
          <p:nvPr/>
        </p:nvSpPr>
        <p:spPr>
          <a:xfrm>
            <a:off x="664635" y="2402105"/>
            <a:ext cx="7289800"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Người lao động có hành vi</a:t>
            </a:r>
          </a:p>
        </p:txBody>
      </p:sp>
      <p:sp>
        <p:nvSpPr>
          <p:cNvPr id="11" name="Rounded Rectangle 10"/>
          <p:cNvSpPr/>
          <p:nvPr/>
        </p:nvSpPr>
        <p:spPr>
          <a:xfrm>
            <a:off x="664636" y="3750399"/>
            <a:ext cx="11205496" cy="881063"/>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T</a:t>
            </a:r>
            <a:r>
              <a:rPr lang="vi-VN" sz="4267" dirty="0">
                <a:cs typeface="Arial" pitchFamily="34" charset="0"/>
              </a:rPr>
              <a:t>rộm cắp</a:t>
            </a:r>
            <a:r>
              <a:rPr lang="en-US" sz="4267" dirty="0">
                <a:cs typeface="Arial" pitchFamily="34" charset="0"/>
              </a:rPr>
              <a:t>, </a:t>
            </a:r>
            <a:r>
              <a:rPr lang="vi-VN" sz="4267" dirty="0">
                <a:cs typeface="Arial" pitchFamily="34" charset="0"/>
              </a:rPr>
              <a:t>tham ô</a:t>
            </a:r>
            <a:r>
              <a:rPr lang="vi-VN" sz="4267" dirty="0">
                <a:cs typeface="Arial" pitchFamily="34" charset="0"/>
              </a:rPr>
              <a:t>,</a:t>
            </a:r>
            <a:r>
              <a:rPr lang="en-US" sz="4267" dirty="0">
                <a:cs typeface="Arial" pitchFamily="34" charset="0"/>
              </a:rPr>
              <a:t> </a:t>
            </a:r>
            <a:r>
              <a:rPr lang="en-US" sz="4267" dirty="0" err="1">
                <a:cs typeface="Arial" pitchFamily="34" charset="0"/>
              </a:rPr>
              <a:t>đánh</a:t>
            </a:r>
            <a:r>
              <a:rPr lang="en-US" sz="4267" dirty="0">
                <a:cs typeface="Arial" pitchFamily="34" charset="0"/>
              </a:rPr>
              <a:t> </a:t>
            </a:r>
            <a:r>
              <a:rPr lang="en-US" sz="4267" dirty="0" err="1">
                <a:cs typeface="Arial" pitchFamily="34" charset="0"/>
              </a:rPr>
              <a:t>bạc</a:t>
            </a:r>
            <a:r>
              <a:rPr lang="en-US" sz="4267" dirty="0">
                <a:cs typeface="Arial" pitchFamily="34" charset="0"/>
              </a:rPr>
              <a:t> </a:t>
            </a:r>
            <a:r>
              <a:rPr lang="en-US" sz="4267" dirty="0" err="1">
                <a:cs typeface="Arial" pitchFamily="34" charset="0"/>
              </a:rPr>
              <a:t>tại</a:t>
            </a:r>
            <a:r>
              <a:rPr lang="en-US" sz="4267" dirty="0">
                <a:cs typeface="Arial" pitchFamily="34" charset="0"/>
              </a:rPr>
              <a:t> </a:t>
            </a:r>
            <a:r>
              <a:rPr lang="en-US" sz="4267" dirty="0" err="1">
                <a:cs typeface="Arial" pitchFamily="34" charset="0"/>
              </a:rPr>
              <a:t>nơi</a:t>
            </a:r>
            <a:r>
              <a:rPr lang="en-US" sz="4267" dirty="0">
                <a:cs typeface="Arial" pitchFamily="34" charset="0"/>
              </a:rPr>
              <a:t> </a:t>
            </a:r>
            <a:r>
              <a:rPr lang="en-US" sz="4267" dirty="0" err="1">
                <a:cs typeface="Arial" pitchFamily="34" charset="0"/>
              </a:rPr>
              <a:t>làm</a:t>
            </a:r>
            <a:r>
              <a:rPr lang="en-US" sz="4267" dirty="0">
                <a:cs typeface="Arial" pitchFamily="34" charset="0"/>
              </a:rPr>
              <a:t> </a:t>
            </a:r>
            <a:r>
              <a:rPr lang="en-US" sz="4267" dirty="0" err="1">
                <a:cs typeface="Arial" pitchFamily="34" charset="0"/>
              </a:rPr>
              <a:t>việc</a:t>
            </a:r>
            <a:endParaRPr lang="vi-VN" sz="4267" dirty="0">
              <a:cs typeface="Arial" pitchFamily="34" charset="0"/>
            </a:endParaRPr>
          </a:p>
        </p:txBody>
      </p:sp>
      <p:sp>
        <p:nvSpPr>
          <p:cNvPr id="12" name="Rounded Rectangle 11"/>
          <p:cNvSpPr/>
          <p:nvPr/>
        </p:nvSpPr>
        <p:spPr>
          <a:xfrm>
            <a:off x="664635" y="5125643"/>
            <a:ext cx="11252671" cy="108012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4267" dirty="0">
                <a:cs typeface="Arial" pitchFamily="34" charset="0"/>
              </a:rPr>
              <a:t>C</a:t>
            </a:r>
            <a:r>
              <a:rPr lang="vi-VN" sz="4267" dirty="0">
                <a:cs typeface="Arial" pitchFamily="34" charset="0"/>
              </a:rPr>
              <a:t>á </a:t>
            </a:r>
            <a:r>
              <a:rPr lang="vi-VN" sz="4267" dirty="0">
                <a:cs typeface="Arial" pitchFamily="34" charset="0"/>
              </a:rPr>
              <a:t>độ, cố ý gây thương tích, sử dụng ma túy tại nơi làm việc, </a:t>
            </a:r>
          </a:p>
        </p:txBody>
      </p:sp>
    </p:spTree>
    <p:extLst>
      <p:ext uri="{BB962C8B-B14F-4D97-AF65-F5344CB8AC3E}">
        <p14:creationId xmlns:p14="http://schemas.microsoft.com/office/powerpoint/2010/main" val="13601799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2" grpId="0" animBg="1"/>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48073" y="737394"/>
            <a:ext cx="10701867"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 </a:t>
            </a:r>
            <a:r>
              <a:rPr lang="vi-VN" sz="4267" dirty="0">
                <a:cs typeface="Arial" pitchFamily="34" charset="0"/>
              </a:rPr>
              <a:t>Sa thải áp dụng trong những trường hợp:</a:t>
            </a:r>
          </a:p>
        </p:txBody>
      </p:sp>
      <p:sp>
        <p:nvSpPr>
          <p:cNvPr id="10" name="Rounded Rectangle 9"/>
          <p:cNvSpPr/>
          <p:nvPr/>
        </p:nvSpPr>
        <p:spPr>
          <a:xfrm>
            <a:off x="301447" y="2109495"/>
            <a:ext cx="7289800"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Người lao động có hành vi</a:t>
            </a:r>
          </a:p>
        </p:txBody>
      </p:sp>
      <p:sp>
        <p:nvSpPr>
          <p:cNvPr id="8" name="Rounded Rectangle 7"/>
          <p:cNvSpPr/>
          <p:nvPr/>
        </p:nvSpPr>
        <p:spPr>
          <a:xfrm>
            <a:off x="301448" y="3437186"/>
            <a:ext cx="11485033" cy="84772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T</a:t>
            </a:r>
            <a:r>
              <a:rPr lang="vi-VN" sz="4267" dirty="0">
                <a:cs typeface="Arial" pitchFamily="34" charset="0"/>
              </a:rPr>
              <a:t>iết lộ bí mật công nghệ, kinh doanh</a:t>
            </a:r>
          </a:p>
        </p:txBody>
      </p:sp>
      <p:sp>
        <p:nvSpPr>
          <p:cNvPr id="9" name="Rounded Rectangle 8"/>
          <p:cNvSpPr/>
          <p:nvPr/>
        </p:nvSpPr>
        <p:spPr>
          <a:xfrm>
            <a:off x="301448" y="4738712"/>
            <a:ext cx="11470217" cy="1124992"/>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dirty="0">
                <a:latin typeface="Arial" pitchFamily="34" charset="0"/>
                <a:cs typeface="Arial" pitchFamily="34" charset="0"/>
              </a:rPr>
              <a:t>C</a:t>
            </a:r>
            <a:r>
              <a:rPr lang="vi-VN" sz="4267" dirty="0">
                <a:cs typeface="Arial" pitchFamily="34" charset="0"/>
              </a:rPr>
              <a:t>ó hành vi khác gây thiệt hại nghiêm trọng về tài sản, lợi ích của doanh nghiệp;</a:t>
            </a:r>
          </a:p>
        </p:txBody>
      </p:sp>
    </p:spTree>
    <p:extLst>
      <p:ext uri="{BB962C8B-B14F-4D97-AF65-F5344CB8AC3E}">
        <p14:creationId xmlns:p14="http://schemas.microsoft.com/office/powerpoint/2010/main" val="14942507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8" grpId="0" animBg="1"/>
      <p:bldP spid="9" grpId="0"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38320" y="821793"/>
            <a:ext cx="10701867"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 </a:t>
            </a:r>
            <a:r>
              <a:rPr lang="vi-VN" sz="4267" dirty="0">
                <a:cs typeface="Arial" pitchFamily="34" charset="0"/>
              </a:rPr>
              <a:t>Sa thải áp dụng trong những trường hợp:</a:t>
            </a:r>
          </a:p>
        </p:txBody>
      </p:sp>
      <p:sp>
        <p:nvSpPr>
          <p:cNvPr id="10" name="Rounded Rectangle 9"/>
          <p:cNvSpPr/>
          <p:nvPr/>
        </p:nvSpPr>
        <p:spPr>
          <a:xfrm>
            <a:off x="238320" y="2233575"/>
            <a:ext cx="11655552" cy="2077516"/>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dirty="0">
                <a:cs typeface="Arial" pitchFamily="34" charset="0"/>
              </a:rPr>
              <a:t>+ Người lao động bị xử lý kỷ luật</a:t>
            </a:r>
            <a:r>
              <a:rPr lang="en-US" sz="4267" dirty="0">
                <a:cs typeface="Arial" pitchFamily="34" charset="0"/>
              </a:rPr>
              <a:t>:</a:t>
            </a:r>
          </a:p>
          <a:p>
            <a:pPr>
              <a:defRPr/>
            </a:pPr>
            <a:r>
              <a:rPr lang="en-US" sz="4267" dirty="0">
                <a:cs typeface="Arial" pitchFamily="34" charset="0"/>
              </a:rPr>
              <a:t>                     </a:t>
            </a:r>
            <a:r>
              <a:rPr lang="vi-VN" sz="4267" dirty="0">
                <a:cs typeface="Arial" pitchFamily="34" charset="0"/>
              </a:rPr>
              <a:t>kéo dài thời hạn nâng lương, </a:t>
            </a:r>
            <a:endParaRPr lang="en-US" sz="4267" dirty="0">
              <a:cs typeface="Arial" pitchFamily="34" charset="0"/>
            </a:endParaRPr>
          </a:p>
          <a:p>
            <a:pPr>
              <a:defRPr/>
            </a:pPr>
            <a:r>
              <a:rPr lang="en-US" sz="4267" dirty="0">
                <a:cs typeface="Arial" pitchFamily="34" charset="0"/>
              </a:rPr>
              <a:t>                     </a:t>
            </a:r>
            <a:r>
              <a:rPr lang="vi-VN" sz="4267" dirty="0">
                <a:cs typeface="Arial" pitchFamily="34" charset="0"/>
              </a:rPr>
              <a:t>chuyển làm công việc khác</a:t>
            </a:r>
          </a:p>
        </p:txBody>
      </p:sp>
      <p:sp>
        <p:nvSpPr>
          <p:cNvPr id="8" name="Rounded Rectangle 7"/>
          <p:cNvSpPr/>
          <p:nvPr/>
        </p:nvSpPr>
        <p:spPr>
          <a:xfrm>
            <a:off x="259489" y="4654963"/>
            <a:ext cx="11611035" cy="13970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mà </a:t>
            </a:r>
            <a:r>
              <a:rPr lang="vi-VN" sz="4267" dirty="0">
                <a:solidFill>
                  <a:srgbClr val="FF0000"/>
                </a:solidFill>
                <a:cs typeface="Arial" pitchFamily="34" charset="0"/>
              </a:rPr>
              <a:t>tái phạm </a:t>
            </a:r>
            <a:r>
              <a:rPr lang="vi-VN" sz="4267" dirty="0">
                <a:cs typeface="Arial" pitchFamily="34" charset="0"/>
              </a:rPr>
              <a:t>trong thời gian chưa xoá kỷ luật hoặc bị xử lý kỷ luật cách chức mà </a:t>
            </a:r>
            <a:r>
              <a:rPr lang="vi-VN" sz="4267" dirty="0">
                <a:solidFill>
                  <a:srgbClr val="FF0000"/>
                </a:solidFill>
                <a:cs typeface="Arial" pitchFamily="34" charset="0"/>
              </a:rPr>
              <a:t>tái phạm</a:t>
            </a:r>
            <a:r>
              <a:rPr lang="vi-VN" sz="4267" dirty="0">
                <a:cs typeface="Arial" pitchFamily="34" charset="0"/>
              </a:rPr>
              <a:t>.</a:t>
            </a:r>
          </a:p>
        </p:txBody>
      </p:sp>
    </p:spTree>
    <p:extLst>
      <p:ext uri="{BB962C8B-B14F-4D97-AF65-F5344CB8AC3E}">
        <p14:creationId xmlns:p14="http://schemas.microsoft.com/office/powerpoint/2010/main" val="15788090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78139" y="2391155"/>
            <a:ext cx="11565196" cy="357804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Người lao động tự ý bỏ việc </a:t>
            </a:r>
            <a:r>
              <a:rPr lang="vi-VN" sz="4267" dirty="0">
                <a:solidFill>
                  <a:srgbClr val="FF0000"/>
                </a:solidFill>
                <a:cs typeface="Arial" pitchFamily="34" charset="0"/>
              </a:rPr>
              <a:t>năm ngày cộng dồn</a:t>
            </a:r>
            <a:r>
              <a:rPr lang="vi-VN" sz="4267" dirty="0">
                <a:cs typeface="Arial" pitchFamily="34" charset="0"/>
              </a:rPr>
              <a:t> trong </a:t>
            </a:r>
            <a:r>
              <a:rPr lang="vi-VN" sz="4267" dirty="0">
                <a:solidFill>
                  <a:srgbClr val="FF0000"/>
                </a:solidFill>
                <a:cs typeface="Arial" pitchFamily="34" charset="0"/>
              </a:rPr>
              <a:t>một tháng </a:t>
            </a:r>
            <a:r>
              <a:rPr lang="vi-VN" sz="4267" dirty="0">
                <a:cs typeface="Arial" pitchFamily="34" charset="0"/>
              </a:rPr>
              <a:t>hoặc </a:t>
            </a:r>
            <a:r>
              <a:rPr lang="vi-VN" sz="4267" dirty="0">
                <a:solidFill>
                  <a:srgbClr val="FF0000"/>
                </a:solidFill>
                <a:cs typeface="Arial" pitchFamily="34" charset="0"/>
              </a:rPr>
              <a:t>20 ngày cộng dồn </a:t>
            </a:r>
            <a:r>
              <a:rPr lang="vi-VN" sz="4267" dirty="0">
                <a:cs typeface="Arial" pitchFamily="34" charset="0"/>
              </a:rPr>
              <a:t>trong </a:t>
            </a:r>
            <a:r>
              <a:rPr lang="vi-VN" sz="4267" dirty="0">
                <a:solidFill>
                  <a:srgbClr val="FF0000"/>
                </a:solidFill>
                <a:cs typeface="Arial" pitchFamily="34" charset="0"/>
              </a:rPr>
              <a:t>một năm </a:t>
            </a:r>
            <a:r>
              <a:rPr lang="vi-VN" sz="4267" dirty="0">
                <a:cs typeface="Arial" pitchFamily="34" charset="0"/>
              </a:rPr>
              <a:t>mà không có lý do chính đáng.</a:t>
            </a:r>
          </a:p>
        </p:txBody>
      </p:sp>
      <p:sp>
        <p:nvSpPr>
          <p:cNvPr id="8" name="Rounded Rectangle 7"/>
          <p:cNvSpPr/>
          <p:nvPr/>
        </p:nvSpPr>
        <p:spPr>
          <a:xfrm>
            <a:off x="178139" y="818136"/>
            <a:ext cx="10701867"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 </a:t>
            </a:r>
            <a:r>
              <a:rPr lang="vi-VN" sz="4267" dirty="0">
                <a:cs typeface="Arial" pitchFamily="34" charset="0"/>
              </a:rPr>
              <a:t>Sa thải áp dụng trong những trường hợp:</a:t>
            </a:r>
          </a:p>
        </p:txBody>
      </p:sp>
    </p:spTree>
    <p:extLst>
      <p:ext uri="{BB962C8B-B14F-4D97-AF65-F5344CB8AC3E}">
        <p14:creationId xmlns:p14="http://schemas.microsoft.com/office/powerpoint/2010/main" val="33287516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8812" y="223838"/>
            <a:ext cx="7376584"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Trách nhiệm vật chất:</a:t>
            </a:r>
          </a:p>
        </p:txBody>
      </p:sp>
      <p:sp>
        <p:nvSpPr>
          <p:cNvPr id="10" name="Rounded Rectangle 9"/>
          <p:cNvSpPr/>
          <p:nvPr/>
        </p:nvSpPr>
        <p:spPr>
          <a:xfrm>
            <a:off x="218812" y="1786027"/>
            <a:ext cx="11809491" cy="126365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Trách nhiệm vật chất là trách nhiệm pháp lý của người lao động</a:t>
            </a:r>
          </a:p>
        </p:txBody>
      </p:sp>
      <p:sp>
        <p:nvSpPr>
          <p:cNvPr id="7" name="Rounded Rectangle 6"/>
          <p:cNvSpPr/>
          <p:nvPr/>
        </p:nvSpPr>
        <p:spPr>
          <a:xfrm>
            <a:off x="234468" y="3591525"/>
            <a:ext cx="11850653" cy="2602012"/>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4267" dirty="0">
                <a:cs typeface="Arial" pitchFamily="34" charset="0"/>
              </a:rPr>
              <a:t>	</a:t>
            </a:r>
            <a:r>
              <a:rPr lang="en-US" sz="4267" dirty="0">
                <a:cs typeface="Arial" pitchFamily="34" charset="0"/>
              </a:rPr>
              <a:t>T</a:t>
            </a:r>
            <a:r>
              <a:rPr lang="vi-VN" sz="4267" dirty="0">
                <a:cs typeface="Arial" pitchFamily="34" charset="0"/>
              </a:rPr>
              <a:t>rong đó người lao động </a:t>
            </a:r>
            <a:r>
              <a:rPr lang="vi-VN" sz="4267" dirty="0">
                <a:solidFill>
                  <a:srgbClr val="FF0000"/>
                </a:solidFill>
                <a:cs typeface="Arial" pitchFamily="34" charset="0"/>
              </a:rPr>
              <a:t>phải bồi thường </a:t>
            </a:r>
            <a:r>
              <a:rPr lang="vi-VN" sz="4267" dirty="0">
                <a:cs typeface="Arial" pitchFamily="34" charset="0"/>
              </a:rPr>
              <a:t>thiệt hại về tài sản </a:t>
            </a:r>
            <a:r>
              <a:rPr lang="vi-VN" sz="4267" dirty="0">
                <a:solidFill>
                  <a:srgbClr val="FF0000"/>
                </a:solidFill>
                <a:cs typeface="Arial" pitchFamily="34" charset="0"/>
              </a:rPr>
              <a:t>do hành vi vi phạm kỷ luật </a:t>
            </a:r>
            <a:r>
              <a:rPr lang="vi-VN" sz="4267" dirty="0">
                <a:cs typeface="Arial" pitchFamily="34" charset="0"/>
              </a:rPr>
              <a:t>lao động mà mình gây ra </a:t>
            </a:r>
            <a:r>
              <a:rPr lang="vi-VN" sz="4267" dirty="0">
                <a:solidFill>
                  <a:srgbClr val="FF0000"/>
                </a:solidFill>
                <a:cs typeface="Arial" pitchFamily="34" charset="0"/>
              </a:rPr>
              <a:t>làm thiệt hại về tài sản </a:t>
            </a:r>
            <a:r>
              <a:rPr lang="vi-VN" sz="4267" dirty="0">
                <a:cs typeface="Arial" pitchFamily="34" charset="0"/>
              </a:rPr>
              <a:t>của doanh nghiệp.</a:t>
            </a:r>
          </a:p>
        </p:txBody>
      </p:sp>
    </p:spTree>
    <p:extLst>
      <p:ext uri="{BB962C8B-B14F-4D97-AF65-F5344CB8AC3E}">
        <p14:creationId xmlns:p14="http://schemas.microsoft.com/office/powerpoint/2010/main" val="42619226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9552" y="737394"/>
            <a:ext cx="10414000"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Căn cứ xác định trách nhiệm vật chất là: </a:t>
            </a:r>
            <a:endParaRPr lang="vi-VN" sz="4267" b="1" dirty="0">
              <a:cs typeface="Arial" pitchFamily="34" charset="0"/>
            </a:endParaRPr>
          </a:p>
        </p:txBody>
      </p:sp>
      <p:sp>
        <p:nvSpPr>
          <p:cNvPr id="10" name="Rounded Rectangle 9"/>
          <p:cNvSpPr/>
          <p:nvPr/>
        </p:nvSpPr>
        <p:spPr>
          <a:xfrm>
            <a:off x="189553" y="2581778"/>
            <a:ext cx="11911344"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Người </a:t>
            </a:r>
            <a:r>
              <a:rPr lang="en-US" sz="4267" dirty="0">
                <a:latin typeface="Arial" pitchFamily="34" charset="0"/>
                <a:cs typeface="Arial" pitchFamily="34" charset="0"/>
              </a:rPr>
              <a:t>LĐ</a:t>
            </a:r>
            <a:r>
              <a:rPr lang="en-US" sz="4267" dirty="0">
                <a:cs typeface="Arial" pitchFamily="34" charset="0"/>
              </a:rPr>
              <a:t> </a:t>
            </a:r>
            <a:r>
              <a:rPr lang="vi-VN" sz="4267" dirty="0">
                <a:cs typeface="Arial" pitchFamily="34" charset="0"/>
              </a:rPr>
              <a:t>có hành vi vi phạm kỷ luật lao động.</a:t>
            </a:r>
          </a:p>
        </p:txBody>
      </p:sp>
      <p:sp>
        <p:nvSpPr>
          <p:cNvPr id="7" name="Rounded Rectangle 6"/>
          <p:cNvSpPr/>
          <p:nvPr/>
        </p:nvSpPr>
        <p:spPr>
          <a:xfrm>
            <a:off x="189552" y="4379703"/>
            <a:ext cx="11952861" cy="1379539"/>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Có thiệt hại về tài sản của người sử dụng lao động.</a:t>
            </a:r>
          </a:p>
        </p:txBody>
      </p:sp>
    </p:spTree>
    <p:extLst>
      <p:ext uri="{BB962C8B-B14F-4D97-AF65-F5344CB8AC3E}">
        <p14:creationId xmlns:p14="http://schemas.microsoft.com/office/powerpoint/2010/main" val="7304663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18813" y="812040"/>
            <a:ext cx="10414000" cy="1027113"/>
          </a:xfrm>
          <a:prstGeom prst="roundRect">
            <a:avLst/>
          </a:prstGeom>
          <a:solidFill>
            <a:srgbClr val="FFCCFF"/>
          </a:solidFill>
          <a:ln w="285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Căn cứ xác định trách nhiệm vật chất là: </a:t>
            </a:r>
            <a:endParaRPr lang="vi-VN" sz="4267" b="1" dirty="0">
              <a:cs typeface="Arial" pitchFamily="34" charset="0"/>
            </a:endParaRPr>
          </a:p>
        </p:txBody>
      </p:sp>
      <p:sp>
        <p:nvSpPr>
          <p:cNvPr id="10" name="Rounded Rectangle 9"/>
          <p:cNvSpPr/>
          <p:nvPr/>
        </p:nvSpPr>
        <p:spPr>
          <a:xfrm>
            <a:off x="218814" y="2272589"/>
            <a:ext cx="11687013" cy="2044943"/>
          </a:xfrm>
          <a:prstGeom prst="roundRect">
            <a:avLst/>
          </a:prstGeom>
          <a:solidFill>
            <a:schemeClr val="accent1">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000" dirty="0">
                <a:latin typeface="Arial" pitchFamily="34" charset="0"/>
                <a:cs typeface="Arial" pitchFamily="34" charset="0"/>
              </a:rPr>
              <a:t>- Có mối quan hệ nhân quả giữa hành vi vi phạm kỷ luật lao động của người lao động và thiệt hại thực tế xảy ra.</a:t>
            </a:r>
          </a:p>
        </p:txBody>
      </p:sp>
      <p:sp>
        <p:nvSpPr>
          <p:cNvPr id="7" name="Rounded Rectangle 6"/>
          <p:cNvSpPr/>
          <p:nvPr/>
        </p:nvSpPr>
        <p:spPr>
          <a:xfrm>
            <a:off x="218814" y="4833467"/>
            <a:ext cx="11727749" cy="143033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000" dirty="0">
                <a:latin typeface="Arial" pitchFamily="34" charset="0"/>
                <a:cs typeface="Arial" pitchFamily="34" charset="0"/>
              </a:rPr>
              <a:t>- Có lỗi của người lao động (lỗi vô ý hoặc cố ý).</a:t>
            </a:r>
          </a:p>
        </p:txBody>
      </p:sp>
    </p:spTree>
    <p:extLst>
      <p:ext uri="{BB962C8B-B14F-4D97-AF65-F5344CB8AC3E}">
        <p14:creationId xmlns:p14="http://schemas.microsoft.com/office/powerpoint/2010/main" val="311595392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48075" y="223838"/>
            <a:ext cx="8174567"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4</a:t>
            </a:r>
            <a:r>
              <a:rPr lang="vi-VN" sz="4267" dirty="0">
                <a:cs typeface="Arial" pitchFamily="34" charset="0"/>
              </a:rPr>
              <a:t>.3.8</a:t>
            </a:r>
            <a:r>
              <a:rPr lang="vi-VN" sz="4267" dirty="0">
                <a:cs typeface="Arial" pitchFamily="34" charset="0"/>
              </a:rPr>
              <a:t>. Tranh chấp lao động</a:t>
            </a:r>
          </a:p>
        </p:txBody>
      </p:sp>
      <p:sp>
        <p:nvSpPr>
          <p:cNvPr id="10" name="Rounded Rectangle 9"/>
          <p:cNvSpPr/>
          <p:nvPr/>
        </p:nvSpPr>
        <p:spPr>
          <a:xfrm>
            <a:off x="212026" y="2291024"/>
            <a:ext cx="5482039" cy="3765961"/>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vi-VN" sz="3733" dirty="0">
                <a:cs typeface="Arial" pitchFamily="34" charset="0"/>
              </a:rPr>
              <a:t>Tranh chấp lao động là tranh chấp về </a:t>
            </a:r>
            <a:r>
              <a:rPr lang="vi-VN" sz="3733" dirty="0">
                <a:solidFill>
                  <a:srgbClr val="FF0000"/>
                </a:solidFill>
                <a:cs typeface="Arial" pitchFamily="34" charset="0"/>
              </a:rPr>
              <a:t>quyền</a:t>
            </a:r>
            <a:r>
              <a:rPr lang="vi-VN" sz="3733" dirty="0">
                <a:cs typeface="Arial" pitchFamily="34" charset="0"/>
              </a:rPr>
              <a:t> và </a:t>
            </a:r>
            <a:r>
              <a:rPr lang="vi-VN" sz="3733" dirty="0">
                <a:solidFill>
                  <a:srgbClr val="FF0000"/>
                </a:solidFill>
                <a:cs typeface="Arial" pitchFamily="34" charset="0"/>
              </a:rPr>
              <a:t>lợi ích </a:t>
            </a:r>
            <a:r>
              <a:rPr lang="vi-VN" sz="3733" dirty="0">
                <a:cs typeface="Arial" pitchFamily="34" charset="0"/>
              </a:rPr>
              <a:t>hợp pháp lao động của </a:t>
            </a:r>
            <a:r>
              <a:rPr lang="vi-VN" sz="3733" dirty="0">
                <a:solidFill>
                  <a:srgbClr val="FF0000"/>
                </a:solidFill>
                <a:cs typeface="Arial" pitchFamily="34" charset="0"/>
              </a:rPr>
              <a:t>cá nhân </a:t>
            </a:r>
            <a:r>
              <a:rPr lang="vi-VN" sz="3733" dirty="0">
                <a:cs typeface="Arial" pitchFamily="34" charset="0"/>
              </a:rPr>
              <a:t>hay </a:t>
            </a:r>
            <a:r>
              <a:rPr lang="vi-VN" sz="3733" dirty="0">
                <a:solidFill>
                  <a:srgbClr val="FF0000"/>
                </a:solidFill>
                <a:cs typeface="Arial" pitchFamily="34" charset="0"/>
              </a:rPr>
              <a:t>tập thể</a:t>
            </a:r>
          </a:p>
        </p:txBody>
      </p:sp>
      <p:sp>
        <p:nvSpPr>
          <p:cNvPr id="7" name="Rounded Rectangle 6"/>
          <p:cNvSpPr/>
          <p:nvPr/>
        </p:nvSpPr>
        <p:spPr>
          <a:xfrm>
            <a:off x="6095999" y="2291025"/>
            <a:ext cx="5873367" cy="3765961"/>
          </a:xfrm>
          <a:prstGeom prst="roundRect">
            <a:avLst/>
          </a:prstGeom>
          <a:solidFill>
            <a:schemeClr val="tx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733" dirty="0">
                <a:cs typeface="Arial" pitchFamily="34" charset="0"/>
              </a:rPr>
              <a:t>L</a:t>
            </a:r>
            <a:r>
              <a:rPr lang="vi-VN" sz="3733" dirty="0">
                <a:cs typeface="Arial" pitchFamily="34" charset="0"/>
              </a:rPr>
              <a:t>iên quan đến </a:t>
            </a:r>
            <a:r>
              <a:rPr lang="vi-VN" sz="3733" dirty="0">
                <a:solidFill>
                  <a:srgbClr val="0070C0"/>
                </a:solidFill>
                <a:cs typeface="Arial" pitchFamily="34" charset="0"/>
              </a:rPr>
              <a:t>việc làm</a:t>
            </a:r>
            <a:r>
              <a:rPr lang="vi-VN" sz="3733" dirty="0">
                <a:cs typeface="Arial" pitchFamily="34" charset="0"/>
              </a:rPr>
              <a:t>, </a:t>
            </a:r>
            <a:r>
              <a:rPr lang="vi-VN" sz="3733" dirty="0">
                <a:solidFill>
                  <a:srgbClr val="FF0000"/>
                </a:solidFill>
                <a:cs typeface="Arial" pitchFamily="34" charset="0"/>
              </a:rPr>
              <a:t>tiền lương</a:t>
            </a:r>
            <a:r>
              <a:rPr lang="vi-VN" sz="3733" dirty="0">
                <a:cs typeface="Arial" pitchFamily="34" charset="0"/>
              </a:rPr>
              <a:t>, thu nhập và các </a:t>
            </a:r>
            <a:r>
              <a:rPr lang="vi-VN" sz="3733" dirty="0">
                <a:solidFill>
                  <a:srgbClr val="FF0000"/>
                </a:solidFill>
                <a:cs typeface="Arial" pitchFamily="34" charset="0"/>
              </a:rPr>
              <a:t>điều kiện lao động</a:t>
            </a:r>
            <a:r>
              <a:rPr lang="vi-VN" sz="3733" dirty="0">
                <a:cs typeface="Arial" pitchFamily="34" charset="0"/>
              </a:rPr>
              <a:t> phát sinh trong quá trình thực hiện hợp đồng lao động </a:t>
            </a:r>
          </a:p>
        </p:txBody>
      </p:sp>
      <p:sp>
        <p:nvSpPr>
          <p:cNvPr id="4" name="Down Arrow 3"/>
          <p:cNvSpPr/>
          <p:nvPr/>
        </p:nvSpPr>
        <p:spPr>
          <a:xfrm>
            <a:off x="212027" y="1250950"/>
            <a:ext cx="646176" cy="11723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5" name="Down Arrow 4"/>
          <p:cNvSpPr/>
          <p:nvPr/>
        </p:nvSpPr>
        <p:spPr>
          <a:xfrm>
            <a:off x="6095999" y="1250950"/>
            <a:ext cx="646176" cy="11723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192416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28567" y="197068"/>
            <a:ext cx="8174567" cy="10271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4</a:t>
            </a:r>
            <a:r>
              <a:rPr lang="vi-VN" sz="4267" dirty="0">
                <a:cs typeface="Arial" pitchFamily="34" charset="0"/>
              </a:rPr>
              <a:t>.3.8</a:t>
            </a:r>
            <a:r>
              <a:rPr lang="vi-VN" sz="4267" dirty="0">
                <a:cs typeface="Arial" pitchFamily="34" charset="0"/>
              </a:rPr>
              <a:t>. Tranh chấp lao </a:t>
            </a:r>
            <a:r>
              <a:rPr lang="vi-VN" sz="4267" dirty="0">
                <a:cs typeface="Arial" pitchFamily="34" charset="0"/>
              </a:rPr>
              <a:t>động</a:t>
            </a:r>
            <a:r>
              <a:rPr lang="en-US" sz="4267" dirty="0">
                <a:cs typeface="Arial" pitchFamily="34" charset="0"/>
              </a:rPr>
              <a:t>..</a:t>
            </a:r>
            <a:r>
              <a:rPr lang="en-US" sz="4267" dirty="0" err="1">
                <a:cs typeface="Arial" pitchFamily="34" charset="0"/>
              </a:rPr>
              <a:t>tt</a:t>
            </a:r>
            <a:r>
              <a:rPr lang="en-US" sz="4267" dirty="0">
                <a:cs typeface="Arial" pitchFamily="34" charset="0"/>
              </a:rPr>
              <a:t>…</a:t>
            </a:r>
            <a:endParaRPr lang="vi-VN" sz="4267" dirty="0">
              <a:cs typeface="Arial" pitchFamily="34" charset="0"/>
            </a:endParaRPr>
          </a:p>
        </p:txBody>
      </p:sp>
      <p:sp>
        <p:nvSpPr>
          <p:cNvPr id="10" name="Rounded Rectangle 9"/>
          <p:cNvSpPr/>
          <p:nvPr/>
        </p:nvSpPr>
        <p:spPr>
          <a:xfrm>
            <a:off x="228567" y="1729550"/>
            <a:ext cx="10615084" cy="88106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Tranh chấp lao động bao gồm</a:t>
            </a:r>
            <a:r>
              <a:rPr lang="en-US" sz="4267" dirty="0">
                <a:cs typeface="Arial" pitchFamily="34" charset="0"/>
              </a:rPr>
              <a:t>:</a:t>
            </a:r>
            <a:endParaRPr lang="vi-VN" sz="4267" dirty="0">
              <a:cs typeface="Arial" pitchFamily="34" charset="0"/>
            </a:endParaRPr>
          </a:p>
        </p:txBody>
      </p:sp>
      <p:sp>
        <p:nvSpPr>
          <p:cNvPr id="7" name="Rounded Rectangle 6"/>
          <p:cNvSpPr/>
          <p:nvPr/>
        </p:nvSpPr>
        <p:spPr>
          <a:xfrm>
            <a:off x="812751" y="3008314"/>
            <a:ext cx="11148483" cy="1330325"/>
          </a:xfrm>
          <a:prstGeom prst="roundRect">
            <a:avLst/>
          </a:prstGeom>
          <a:solidFill>
            <a:schemeClr val="accent2">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T</a:t>
            </a:r>
            <a:r>
              <a:rPr lang="vi-VN" sz="4267" dirty="0">
                <a:cs typeface="Arial" pitchFamily="34" charset="0"/>
              </a:rPr>
              <a:t>ranh chấp </a:t>
            </a:r>
            <a:r>
              <a:rPr lang="vi-VN" sz="4267" dirty="0">
                <a:solidFill>
                  <a:srgbClr val="FF0000"/>
                </a:solidFill>
                <a:cs typeface="Arial" pitchFamily="34" charset="0"/>
              </a:rPr>
              <a:t>cá nhân </a:t>
            </a:r>
            <a:r>
              <a:rPr lang="vi-VN" sz="4267" dirty="0">
                <a:cs typeface="Arial" pitchFamily="34" charset="0"/>
              </a:rPr>
              <a:t>(giữa người lao động và người sử dụng lao động)</a:t>
            </a:r>
          </a:p>
        </p:txBody>
      </p:sp>
      <p:sp>
        <p:nvSpPr>
          <p:cNvPr id="8" name="Rounded Rectangle 7"/>
          <p:cNvSpPr/>
          <p:nvPr/>
        </p:nvSpPr>
        <p:spPr>
          <a:xfrm>
            <a:off x="812751" y="4621213"/>
            <a:ext cx="11106149" cy="1358900"/>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T</a:t>
            </a:r>
            <a:r>
              <a:rPr lang="vi-VN" sz="4267" dirty="0">
                <a:cs typeface="Arial" pitchFamily="34" charset="0"/>
              </a:rPr>
              <a:t>ranh chấp </a:t>
            </a:r>
            <a:r>
              <a:rPr lang="vi-VN" sz="4267" dirty="0">
                <a:solidFill>
                  <a:srgbClr val="FF0000"/>
                </a:solidFill>
                <a:cs typeface="Arial" pitchFamily="34" charset="0"/>
              </a:rPr>
              <a:t>tập thể </a:t>
            </a:r>
            <a:r>
              <a:rPr lang="vi-VN" sz="4267" dirty="0">
                <a:cs typeface="Arial" pitchFamily="34" charset="0"/>
              </a:rPr>
              <a:t>(giữa tập thể người lao động và người sử dụng lao động)</a:t>
            </a:r>
          </a:p>
        </p:txBody>
      </p:sp>
    </p:spTree>
    <p:extLst>
      <p:ext uri="{BB962C8B-B14F-4D97-AF65-F5344CB8AC3E}">
        <p14:creationId xmlns:p14="http://schemas.microsoft.com/office/powerpoint/2010/main" val="23146389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8" grpId="0" animBg="1"/>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09061" y="753520"/>
            <a:ext cx="10988072"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Nguyên tắc giải quyết tranh chấp lao động </a:t>
            </a:r>
            <a:endParaRPr lang="vi-VN" sz="4267" b="1" dirty="0">
              <a:cs typeface="Arial" pitchFamily="34" charset="0"/>
            </a:endParaRPr>
          </a:p>
        </p:txBody>
      </p:sp>
      <p:sp>
        <p:nvSpPr>
          <p:cNvPr id="10" name="Rounded Rectangle 9"/>
          <p:cNvSpPr/>
          <p:nvPr/>
        </p:nvSpPr>
        <p:spPr>
          <a:xfrm>
            <a:off x="209063" y="2023316"/>
            <a:ext cx="11817128" cy="1341677"/>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 Thương lượng trực tiếp và tự dàn xếp giữa các </a:t>
            </a:r>
            <a:r>
              <a:rPr lang="vi-VN" sz="3733" dirty="0">
                <a:latin typeface="Arial" pitchFamily="34" charset="0"/>
                <a:cs typeface="Arial" pitchFamily="34" charset="0"/>
              </a:rPr>
              <a:t>bên;</a:t>
            </a:r>
            <a:endParaRPr lang="vi-VN" sz="3733" dirty="0">
              <a:latin typeface="Arial" pitchFamily="34" charset="0"/>
              <a:cs typeface="Arial" pitchFamily="34" charset="0"/>
            </a:endParaRPr>
          </a:p>
          <a:p>
            <a:pPr>
              <a:defRPr/>
            </a:pPr>
            <a:r>
              <a:rPr lang="vi-VN" sz="3733" dirty="0">
                <a:latin typeface="Arial" pitchFamily="34" charset="0"/>
                <a:cs typeface="Arial" pitchFamily="34" charset="0"/>
              </a:rPr>
              <a:t>- Thông qua hòa giải, trọng tài;</a:t>
            </a:r>
          </a:p>
        </p:txBody>
      </p:sp>
      <p:sp>
        <p:nvSpPr>
          <p:cNvPr id="7" name="Rounded Rectangle 6"/>
          <p:cNvSpPr/>
          <p:nvPr/>
        </p:nvSpPr>
        <p:spPr>
          <a:xfrm>
            <a:off x="162496" y="3685429"/>
            <a:ext cx="11858317" cy="2537369"/>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 Giải quyết công khai, khách quan, kịp thời, nhanh chóng đúng pháp luật;</a:t>
            </a:r>
          </a:p>
          <a:p>
            <a:pPr>
              <a:defRPr/>
            </a:pPr>
            <a:r>
              <a:rPr lang="vi-VN" sz="3733" dirty="0">
                <a:latin typeface="Arial" pitchFamily="34" charset="0"/>
                <a:cs typeface="Arial" pitchFamily="34" charset="0"/>
              </a:rPr>
              <a:t>- Có sự tham gia của đại diện Công đoàn và đại diện người lao động trong quá trình giải quyết tranh </a:t>
            </a:r>
            <a:r>
              <a:rPr lang="vi-VN" sz="3733" dirty="0">
                <a:latin typeface="Arial" pitchFamily="34" charset="0"/>
                <a:cs typeface="Arial" pitchFamily="34" charset="0"/>
              </a:rPr>
              <a:t>chấp.</a:t>
            </a:r>
            <a:endParaRPr lang="vi-VN" sz="3733" dirty="0">
              <a:latin typeface="Arial" pitchFamily="34" charset="0"/>
              <a:cs typeface="Arial" pitchFamily="34" charset="0"/>
            </a:endParaRPr>
          </a:p>
        </p:txBody>
      </p:sp>
    </p:spTree>
    <p:extLst>
      <p:ext uri="{BB962C8B-B14F-4D97-AF65-F5344CB8AC3E}">
        <p14:creationId xmlns:p14="http://schemas.microsoft.com/office/powerpoint/2010/main" val="28632970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7" grpId="0"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9799" y="198717"/>
            <a:ext cx="4938184" cy="1027112"/>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4267" b="1" dirty="0">
                <a:cs typeface="Arial" pitchFamily="34" charset="0"/>
              </a:rPr>
              <a:t>4</a:t>
            </a:r>
            <a:r>
              <a:rPr lang="vi-VN" sz="4267" b="1" dirty="0">
                <a:cs typeface="Arial" pitchFamily="34" charset="0"/>
              </a:rPr>
              <a:t>.3.9</a:t>
            </a:r>
            <a:r>
              <a:rPr lang="vi-VN" sz="4267" b="1" dirty="0">
                <a:cs typeface="Arial" pitchFamily="34" charset="0"/>
              </a:rPr>
              <a:t>. Công đoàn: </a:t>
            </a:r>
          </a:p>
        </p:txBody>
      </p:sp>
      <p:sp>
        <p:nvSpPr>
          <p:cNvPr id="9" name="Rounded Rectangle 8"/>
          <p:cNvSpPr/>
          <p:nvPr/>
        </p:nvSpPr>
        <p:spPr>
          <a:xfrm>
            <a:off x="179799" y="1385170"/>
            <a:ext cx="4938184" cy="101282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a. Khái niệm </a:t>
            </a:r>
          </a:p>
        </p:txBody>
      </p:sp>
      <p:sp>
        <p:nvSpPr>
          <p:cNvPr id="10" name="Rounded Rectangle 9"/>
          <p:cNvSpPr/>
          <p:nvPr/>
        </p:nvSpPr>
        <p:spPr>
          <a:xfrm>
            <a:off x="409730" y="2496314"/>
            <a:ext cx="9719733" cy="99377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000" dirty="0">
                <a:latin typeface="Arial" pitchFamily="34" charset="0"/>
                <a:cs typeface="Arial" pitchFamily="34" charset="0"/>
              </a:rPr>
              <a:t>Công đoàn là tổ chức chính trị - xã hội</a:t>
            </a:r>
          </a:p>
        </p:txBody>
      </p:sp>
      <p:sp>
        <p:nvSpPr>
          <p:cNvPr id="7" name="Rounded Rectangle 6"/>
          <p:cNvSpPr/>
          <p:nvPr/>
        </p:nvSpPr>
        <p:spPr>
          <a:xfrm>
            <a:off x="1287054" y="4944009"/>
            <a:ext cx="10731500" cy="112395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Đ</a:t>
            </a:r>
            <a:r>
              <a:rPr lang="vi-VN" sz="4000" dirty="0">
                <a:latin typeface="Arial" pitchFamily="34" charset="0"/>
                <a:cs typeface="Arial" pitchFamily="34" charset="0"/>
              </a:rPr>
              <a:t>ại diện cho cán bộ, công chức, viên chức, công nhân và những người lao động</a:t>
            </a:r>
          </a:p>
        </p:txBody>
      </p:sp>
      <p:sp>
        <p:nvSpPr>
          <p:cNvPr id="8" name="Rounded Rectangle 7"/>
          <p:cNvSpPr/>
          <p:nvPr/>
        </p:nvSpPr>
        <p:spPr>
          <a:xfrm>
            <a:off x="811663" y="3686118"/>
            <a:ext cx="10348707" cy="1098551"/>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000" dirty="0">
                <a:latin typeface="Arial" pitchFamily="34" charset="0"/>
                <a:cs typeface="Arial" pitchFamily="34" charset="0"/>
              </a:rPr>
              <a:t>C</a:t>
            </a:r>
            <a:r>
              <a:rPr lang="vi-VN" sz="4000" dirty="0">
                <a:latin typeface="Arial" pitchFamily="34" charset="0"/>
                <a:cs typeface="Arial" pitchFamily="34" charset="0"/>
              </a:rPr>
              <a:t>hăm lo và bảo vệ quyền, lợi ích hợp pháp, chính đáng của người lao động; </a:t>
            </a:r>
          </a:p>
        </p:txBody>
      </p:sp>
    </p:spTree>
    <p:extLst>
      <p:ext uri="{BB962C8B-B14F-4D97-AF65-F5344CB8AC3E}">
        <p14:creationId xmlns:p14="http://schemas.microsoft.com/office/powerpoint/2010/main" val="4089038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7" grpId="0" animBg="1"/>
      <p:bldP spid="8"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0046" y="100028"/>
            <a:ext cx="7998884" cy="10271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b. Chức năng của Công đoàn</a:t>
            </a:r>
          </a:p>
        </p:txBody>
      </p:sp>
      <p:sp>
        <p:nvSpPr>
          <p:cNvPr id="9" name="Rounded Rectangle 8"/>
          <p:cNvSpPr/>
          <p:nvPr/>
        </p:nvSpPr>
        <p:spPr>
          <a:xfrm>
            <a:off x="170046" y="1546252"/>
            <a:ext cx="11895157" cy="15605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en-US" sz="4267" dirty="0">
                <a:cs typeface="Arial" pitchFamily="34" charset="0"/>
              </a:rPr>
              <a:t>- </a:t>
            </a:r>
            <a:r>
              <a:rPr lang="vi-VN" sz="4267" dirty="0">
                <a:cs typeface="Arial" pitchFamily="34" charset="0"/>
              </a:rPr>
              <a:t>Công đoàn đại diện và bảo vệ các quyền, lợi ích hợp pháp chính đáng của người lao động</a:t>
            </a:r>
          </a:p>
        </p:txBody>
      </p:sp>
      <p:sp>
        <p:nvSpPr>
          <p:cNvPr id="10" name="Rounded Rectangle 9"/>
          <p:cNvSpPr/>
          <p:nvPr/>
        </p:nvSpPr>
        <p:spPr>
          <a:xfrm>
            <a:off x="170046" y="3840480"/>
            <a:ext cx="11895157" cy="199548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C</a:t>
            </a:r>
            <a:r>
              <a:rPr lang="vi-VN" sz="4267" dirty="0">
                <a:cs typeface="Arial" pitchFamily="34" charset="0"/>
              </a:rPr>
              <a:t>ó trách nhiệm tham gia với Nhà nước phát triển sản xuất, giải quyết việc làm, cải thiện đời sống vật chất, tinh thần của người lao động. </a:t>
            </a:r>
          </a:p>
        </p:txBody>
      </p:sp>
    </p:spTree>
    <p:extLst>
      <p:ext uri="{BB962C8B-B14F-4D97-AF65-F5344CB8AC3E}">
        <p14:creationId xmlns:p14="http://schemas.microsoft.com/office/powerpoint/2010/main" val="25330614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28569" y="148794"/>
            <a:ext cx="7711017" cy="10271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b. Chức năng của Công đoàn</a:t>
            </a:r>
          </a:p>
        </p:txBody>
      </p:sp>
      <p:sp>
        <p:nvSpPr>
          <p:cNvPr id="9" name="Rounded Rectangle 8"/>
          <p:cNvSpPr/>
          <p:nvPr/>
        </p:nvSpPr>
        <p:spPr>
          <a:xfrm>
            <a:off x="228569" y="1536497"/>
            <a:ext cx="11826880" cy="4705807"/>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vi-VN" sz="4267" dirty="0">
                <a:cs typeface="Arial" pitchFamily="34" charset="0"/>
              </a:rPr>
              <a:t>- Công đoàn đại diện và tổ chức người lao động tham gia quản lý cơ quan, đơn vị, tổ chức, quản lý kinh tế xã hội, quản lý Nhà nước trong phạm vị chức năng của mình, thực hiện quyền kiểm tra giám sát hoạt động của cơ quan đơn vị, tổ chức theo quy định của pháp luật.</a:t>
            </a:r>
          </a:p>
        </p:txBody>
      </p:sp>
    </p:spTree>
    <p:extLst>
      <p:ext uri="{BB962C8B-B14F-4D97-AF65-F5344CB8AC3E}">
        <p14:creationId xmlns:p14="http://schemas.microsoft.com/office/powerpoint/2010/main" val="26701117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48073" y="119534"/>
            <a:ext cx="8263467" cy="10271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267" dirty="0">
                <a:cs typeface="Arial" pitchFamily="34" charset="0"/>
              </a:rPr>
              <a:t>b. Chức năng của Công đoàn</a:t>
            </a:r>
          </a:p>
        </p:txBody>
      </p:sp>
      <p:sp>
        <p:nvSpPr>
          <p:cNvPr id="9" name="Rounded Rectangle 8"/>
          <p:cNvSpPr/>
          <p:nvPr/>
        </p:nvSpPr>
        <p:spPr>
          <a:xfrm>
            <a:off x="248074" y="1901953"/>
            <a:ext cx="11670825" cy="4133724"/>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anchor="ctr"/>
          <a:lstStyle/>
          <a:p>
            <a:pPr>
              <a:defRPr/>
            </a:pPr>
            <a:r>
              <a:rPr lang="vi-VN" sz="4267" dirty="0">
                <a:solidFill>
                  <a:schemeClr val="tx1"/>
                </a:solidFill>
                <a:cs typeface="Arial" pitchFamily="34" charset="0"/>
              </a:rPr>
              <a:t>- Công đoàn có trách nhiệm tổ chức, giáo dục động viên người lao động phát huy vai trò làm chủ đất nước, thực hiện nghĩa vụ công dân, xây dựng và phát triển bảo vệ Tổ quốc Việt Nam XHCN.</a:t>
            </a:r>
          </a:p>
        </p:txBody>
      </p:sp>
    </p:spTree>
    <p:extLst>
      <p:ext uri="{BB962C8B-B14F-4D97-AF65-F5344CB8AC3E}">
        <p14:creationId xmlns:p14="http://schemas.microsoft.com/office/powerpoint/2010/main" val="3709524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60291" y="737394"/>
            <a:ext cx="11167533"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 Quyền và trách nhiệm của Công đoàn: </a:t>
            </a:r>
          </a:p>
        </p:txBody>
      </p:sp>
      <p:sp>
        <p:nvSpPr>
          <p:cNvPr id="9" name="Rounded Rectangle 8"/>
          <p:cNvSpPr/>
          <p:nvPr/>
        </p:nvSpPr>
        <p:spPr>
          <a:xfrm>
            <a:off x="160293" y="1916888"/>
            <a:ext cx="11865897" cy="2735579"/>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defRPr/>
            </a:pPr>
            <a:r>
              <a:rPr lang="vi-VN" sz="4000" dirty="0">
                <a:cs typeface="Arial" pitchFamily="34" charset="0"/>
              </a:rPr>
              <a:t>- Hướng dẫn, tư vấn cho người </a:t>
            </a:r>
            <a:r>
              <a:rPr lang="en-US" sz="4000" dirty="0">
                <a:cs typeface="Arial" pitchFamily="34" charset="0"/>
              </a:rPr>
              <a:t>LĐ </a:t>
            </a:r>
            <a:r>
              <a:rPr lang="vi-VN" sz="4000" dirty="0">
                <a:cs typeface="Arial" pitchFamily="34" charset="0"/>
              </a:rPr>
              <a:t>về </a:t>
            </a:r>
            <a:r>
              <a:rPr lang="vi-VN" sz="4000" dirty="0">
                <a:cs typeface="Arial" pitchFamily="34" charset="0"/>
              </a:rPr>
              <a:t>quyền, nghĩa vụ của </a:t>
            </a:r>
            <a:r>
              <a:rPr lang="vi-VN" sz="4000" dirty="0">
                <a:cs typeface="Arial" pitchFamily="34" charset="0"/>
              </a:rPr>
              <a:t>người </a:t>
            </a:r>
            <a:r>
              <a:rPr lang="en-US" sz="4000" dirty="0">
                <a:cs typeface="Arial" pitchFamily="34" charset="0"/>
              </a:rPr>
              <a:t>LĐ </a:t>
            </a:r>
            <a:r>
              <a:rPr lang="vi-VN" sz="4000" dirty="0">
                <a:cs typeface="Arial" pitchFamily="34" charset="0"/>
              </a:rPr>
              <a:t>khi </a:t>
            </a:r>
            <a:r>
              <a:rPr lang="vi-VN" sz="4000" dirty="0">
                <a:cs typeface="Arial" pitchFamily="34" charset="0"/>
              </a:rPr>
              <a:t>giao kết, thực hiện hợp đồng </a:t>
            </a:r>
            <a:r>
              <a:rPr lang="en-US" sz="4000" dirty="0">
                <a:cs typeface="Arial" pitchFamily="34" charset="0"/>
              </a:rPr>
              <a:t>LĐ</a:t>
            </a:r>
            <a:r>
              <a:rPr lang="vi-VN" sz="4000" dirty="0">
                <a:cs typeface="Arial" pitchFamily="34" charset="0"/>
              </a:rPr>
              <a:t>, </a:t>
            </a:r>
            <a:r>
              <a:rPr lang="vi-VN" sz="4000" dirty="0">
                <a:cs typeface="Arial" pitchFamily="34" charset="0"/>
              </a:rPr>
              <a:t>hợp đồng làm việc với đơn vị sử dụng </a:t>
            </a:r>
            <a:r>
              <a:rPr lang="en-US" sz="4000" dirty="0">
                <a:cs typeface="Arial" pitchFamily="34" charset="0"/>
              </a:rPr>
              <a:t>LĐ</a:t>
            </a:r>
            <a:r>
              <a:rPr lang="vi-VN" sz="4000" dirty="0">
                <a:cs typeface="Arial" pitchFamily="34" charset="0"/>
              </a:rPr>
              <a:t>.</a:t>
            </a:r>
            <a:endParaRPr lang="vi-VN" sz="4000" dirty="0">
              <a:cs typeface="Arial" pitchFamily="34" charset="0"/>
            </a:endParaRPr>
          </a:p>
        </p:txBody>
      </p:sp>
      <p:sp>
        <p:nvSpPr>
          <p:cNvPr id="10" name="Rounded Rectangle 9"/>
          <p:cNvSpPr/>
          <p:nvPr/>
        </p:nvSpPr>
        <p:spPr>
          <a:xfrm>
            <a:off x="160292" y="4890363"/>
            <a:ext cx="11953680" cy="126415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000" dirty="0">
                <a:cs typeface="Arial" pitchFamily="34" charset="0"/>
              </a:rPr>
              <a:t>- Đại diện cho tập thể người </a:t>
            </a:r>
            <a:r>
              <a:rPr lang="en-US" sz="4000" dirty="0">
                <a:cs typeface="Arial" pitchFamily="34" charset="0"/>
              </a:rPr>
              <a:t>LĐ </a:t>
            </a:r>
            <a:r>
              <a:rPr lang="vi-VN" sz="4000" dirty="0">
                <a:cs typeface="Arial" pitchFamily="34" charset="0"/>
              </a:rPr>
              <a:t>thương </a:t>
            </a:r>
            <a:r>
              <a:rPr lang="vi-VN" sz="4000" dirty="0">
                <a:cs typeface="Arial" pitchFamily="34" charset="0"/>
              </a:rPr>
              <a:t>lượng, ký kết và giám sát việc thực hiện thoả ước </a:t>
            </a:r>
            <a:r>
              <a:rPr lang="en-US" sz="4000" dirty="0">
                <a:cs typeface="Arial" pitchFamily="34" charset="0"/>
              </a:rPr>
              <a:t>LĐ</a:t>
            </a:r>
            <a:r>
              <a:rPr lang="vi-VN" sz="4000" dirty="0">
                <a:cs typeface="Arial" pitchFamily="34" charset="0"/>
              </a:rPr>
              <a:t> </a:t>
            </a:r>
            <a:r>
              <a:rPr lang="vi-VN" sz="4000" dirty="0">
                <a:cs typeface="Arial" pitchFamily="34" charset="0"/>
              </a:rPr>
              <a:t>tập thể</a:t>
            </a:r>
            <a:r>
              <a:rPr lang="en-US" sz="4000" dirty="0">
                <a:cs typeface="Arial" pitchFamily="34" charset="0"/>
              </a:rPr>
              <a:t>.</a:t>
            </a:r>
            <a:endParaRPr lang="vi-VN" sz="4000" dirty="0">
              <a:cs typeface="Arial" pitchFamily="34" charset="0"/>
            </a:endParaRPr>
          </a:p>
        </p:txBody>
      </p:sp>
    </p:spTree>
    <p:extLst>
      <p:ext uri="{BB962C8B-B14F-4D97-AF65-F5344CB8AC3E}">
        <p14:creationId xmlns:p14="http://schemas.microsoft.com/office/powerpoint/2010/main" val="38760590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204826" y="1912562"/>
            <a:ext cx="11787868" cy="228148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3733" dirty="0">
                <a:cs typeface="Arial" pitchFamily="34" charset="0"/>
              </a:rPr>
              <a:t>- Tham gia với đơn vị sử dụng lao động xây dựng và giám sát việc thực hiện thang, bảng lương, định mức lao động, quy chế trả lương, quy chế thưởng, nội quy lao động. </a:t>
            </a:r>
          </a:p>
        </p:txBody>
      </p:sp>
      <p:sp>
        <p:nvSpPr>
          <p:cNvPr id="10" name="Rounded Rectangle 9"/>
          <p:cNvSpPr/>
          <p:nvPr/>
        </p:nvSpPr>
        <p:spPr>
          <a:xfrm>
            <a:off x="204826" y="4408111"/>
            <a:ext cx="11787868" cy="1804932"/>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 Đối thoại với đơn vị sử dụng lao động để giải quyết các vấn đề liên quan đến </a:t>
            </a:r>
          </a:p>
          <a:p>
            <a:pPr>
              <a:defRPr/>
            </a:pPr>
            <a:r>
              <a:rPr lang="vi-VN" sz="3733" dirty="0">
                <a:latin typeface="Arial" pitchFamily="34" charset="0"/>
                <a:cs typeface="Arial" pitchFamily="34" charset="0"/>
              </a:rPr>
              <a:t>quyền lợi và nghĩa vụ của người lao động</a:t>
            </a:r>
          </a:p>
        </p:txBody>
      </p:sp>
      <p:sp>
        <p:nvSpPr>
          <p:cNvPr id="7" name="Rounded Rectangle 6"/>
          <p:cNvSpPr/>
          <p:nvPr/>
        </p:nvSpPr>
        <p:spPr>
          <a:xfrm>
            <a:off x="204826" y="749638"/>
            <a:ext cx="11167533" cy="10271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 Quyền và trách nhiệm của Công đoàn: </a:t>
            </a:r>
          </a:p>
        </p:txBody>
      </p:sp>
    </p:spTree>
    <p:extLst>
      <p:ext uri="{BB962C8B-B14F-4D97-AF65-F5344CB8AC3E}">
        <p14:creationId xmlns:p14="http://schemas.microsoft.com/office/powerpoint/2010/main" val="15188510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60291" y="2468046"/>
            <a:ext cx="11787868" cy="1576388"/>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Tổ chức hoạt động tư vấn pháp luật cho </a:t>
            </a:r>
            <a:r>
              <a:rPr lang="en-US" sz="4267" dirty="0">
                <a:cs typeface="Arial" pitchFamily="34" charset="0"/>
              </a:rPr>
              <a:t>NLĐ</a:t>
            </a:r>
            <a:r>
              <a:rPr lang="vi-VN" sz="4267" dirty="0">
                <a:cs typeface="Arial" pitchFamily="34" charset="0"/>
              </a:rPr>
              <a:t>.</a:t>
            </a:r>
            <a:endParaRPr lang="vi-VN" sz="4267" dirty="0">
              <a:cs typeface="Arial" pitchFamily="34" charset="0"/>
            </a:endParaRPr>
          </a:p>
        </p:txBody>
      </p:sp>
      <p:sp>
        <p:nvSpPr>
          <p:cNvPr id="10" name="Rounded Rectangle 9"/>
          <p:cNvSpPr/>
          <p:nvPr/>
        </p:nvSpPr>
        <p:spPr>
          <a:xfrm>
            <a:off x="160291" y="4626142"/>
            <a:ext cx="11787868" cy="144303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cs typeface="Arial" pitchFamily="34" charset="0"/>
              </a:rPr>
              <a:t>- Tham gia với cơ quan, tổ chức, cá nhân có thẩm quyền giải quyết tranh chấp lao động. </a:t>
            </a:r>
          </a:p>
        </p:txBody>
      </p:sp>
      <p:sp>
        <p:nvSpPr>
          <p:cNvPr id="7" name="Rounded Rectangle 6"/>
          <p:cNvSpPr/>
          <p:nvPr/>
        </p:nvSpPr>
        <p:spPr>
          <a:xfrm>
            <a:off x="160291" y="814311"/>
            <a:ext cx="11167533" cy="102711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 Quyền và trách nhiệm của Công đoàn: </a:t>
            </a:r>
          </a:p>
        </p:txBody>
      </p:sp>
    </p:spTree>
    <p:extLst>
      <p:ext uri="{BB962C8B-B14F-4D97-AF65-F5344CB8AC3E}">
        <p14:creationId xmlns:p14="http://schemas.microsoft.com/office/powerpoint/2010/main" val="2952371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214579" y="1677848"/>
            <a:ext cx="11865896" cy="2259013"/>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defRPr/>
            </a:pPr>
            <a:r>
              <a:rPr lang="vi-VN" sz="4000" dirty="0">
                <a:latin typeface="Arial" pitchFamily="34" charset="0"/>
                <a:cs typeface="Arial" pitchFamily="34" charset="0"/>
              </a:rPr>
              <a:t>- Kiến nghị với tổ chức, cơ quan nhà nước có thẩm quyền xem xét, giải quyết khi quyền, lợi ích hợp pháp, chính đáng của tập thể người lao động hoặc của người lao động bị xâm phạm.</a:t>
            </a:r>
          </a:p>
        </p:txBody>
      </p:sp>
      <p:sp>
        <p:nvSpPr>
          <p:cNvPr id="10" name="Rounded Rectangle 9"/>
          <p:cNvSpPr/>
          <p:nvPr/>
        </p:nvSpPr>
        <p:spPr>
          <a:xfrm>
            <a:off x="214579" y="4135527"/>
            <a:ext cx="11865896" cy="213603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733" dirty="0">
                <a:latin typeface="Arial" pitchFamily="34" charset="0"/>
                <a:cs typeface="Arial" pitchFamily="34" charset="0"/>
              </a:rPr>
              <a:t>- Đại diện cho tập thể người lao động khởi kiện tại Toà án khi quyền, lợi ích hợp pháp, chính đáng của tập thể người lao động bị xâm phạm; và được người lao động uỷ quyền.</a:t>
            </a:r>
          </a:p>
        </p:txBody>
      </p:sp>
      <p:sp>
        <p:nvSpPr>
          <p:cNvPr id="7" name="Rounded Rectangle 6"/>
          <p:cNvSpPr/>
          <p:nvPr/>
        </p:nvSpPr>
        <p:spPr>
          <a:xfrm>
            <a:off x="214579" y="787097"/>
            <a:ext cx="11167533" cy="77348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 Quyền và trách nhiệm của Công đoàn: </a:t>
            </a:r>
          </a:p>
        </p:txBody>
      </p:sp>
    </p:spTree>
    <p:extLst>
      <p:ext uri="{BB962C8B-B14F-4D97-AF65-F5344CB8AC3E}">
        <p14:creationId xmlns:p14="http://schemas.microsoft.com/office/powerpoint/2010/main" val="227292343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0786" y="739883"/>
            <a:ext cx="11190817" cy="81094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b="1" dirty="0">
                <a:cs typeface="Arial" pitchFamily="34" charset="0"/>
              </a:rPr>
              <a:t>c. Quyền và trách nhiệm của Công đoàn:</a:t>
            </a:r>
          </a:p>
        </p:txBody>
      </p:sp>
      <p:sp>
        <p:nvSpPr>
          <p:cNvPr id="9" name="Rounded Rectangle 8"/>
          <p:cNvSpPr/>
          <p:nvPr/>
        </p:nvSpPr>
        <p:spPr>
          <a:xfrm>
            <a:off x="140785" y="1658114"/>
            <a:ext cx="11865896" cy="311139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4267" dirty="0">
                <a:latin typeface="Arial" pitchFamily="34" charset="0"/>
                <a:cs typeface="Arial" pitchFamily="34" charset="0"/>
              </a:rPr>
              <a:t>- Đại diện cho tập thể người lao động tham gia tố tụng trong vụ án lao động, hành chính, phá sản doanh nghiệp để bảo vệ quyền, lợi ích hợp pháp, chính đáng của tập thể người lao động và người lao động.	</a:t>
            </a:r>
          </a:p>
        </p:txBody>
      </p:sp>
      <p:sp>
        <p:nvSpPr>
          <p:cNvPr id="10" name="Rounded Rectangle 9"/>
          <p:cNvSpPr/>
          <p:nvPr/>
        </p:nvSpPr>
        <p:spPr>
          <a:xfrm>
            <a:off x="140785" y="4912371"/>
            <a:ext cx="11865896" cy="13430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4267" dirty="0">
                <a:latin typeface="Arial" pitchFamily="34" charset="0"/>
                <a:cs typeface="Arial" pitchFamily="34" charset="0"/>
              </a:rPr>
              <a:t>- Tổ chức và lãnh đạo đình công theo quy định của pháp luật.</a:t>
            </a:r>
          </a:p>
        </p:txBody>
      </p:sp>
    </p:spTree>
    <p:extLst>
      <p:ext uri="{BB962C8B-B14F-4D97-AF65-F5344CB8AC3E}">
        <p14:creationId xmlns:p14="http://schemas.microsoft.com/office/powerpoint/2010/main" val="20126422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10069" y="1741488"/>
            <a:ext cx="11882967" cy="1535112"/>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4267" dirty="0">
                <a:latin typeface="Arial" pitchFamily="34" charset="0"/>
                <a:cs typeface="Arial" pitchFamily="34" charset="0"/>
              </a:rPr>
              <a:t>14/ </a:t>
            </a:r>
            <a:r>
              <a:rPr lang="vi-VN" sz="4267" dirty="0">
                <a:cs typeface="Arial" pitchFamily="34" charset="0"/>
              </a:rPr>
              <a:t>Cá nhân từ đủ 15 tuổi trở lên được quyền ký hợp đồng lao động (tham gia lao động).</a:t>
            </a:r>
          </a:p>
        </p:txBody>
      </p:sp>
      <p:sp>
        <p:nvSpPr>
          <p:cNvPr id="6" name="Rounded Rectangle 5"/>
          <p:cNvSpPr/>
          <p:nvPr/>
        </p:nvSpPr>
        <p:spPr>
          <a:xfrm>
            <a:off x="110069" y="4508500"/>
            <a:ext cx="11882967" cy="1446213"/>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4267" dirty="0">
                <a:latin typeface="Arial" pitchFamily="34" charset="0"/>
                <a:cs typeface="Arial" pitchFamily="34" charset="0"/>
              </a:rPr>
              <a:t>15</a:t>
            </a:r>
            <a:r>
              <a:rPr lang="en-US" sz="4267" dirty="0">
                <a:cs typeface="Arial" pitchFamily="34" charset="0"/>
              </a:rPr>
              <a:t>/ </a:t>
            </a:r>
            <a:r>
              <a:rPr lang="vi-VN" sz="4267" dirty="0">
                <a:cs typeface="Arial" pitchFamily="34" charset="0"/>
              </a:rPr>
              <a:t>Độ </a:t>
            </a:r>
            <a:r>
              <a:rPr lang="vi-VN" sz="4267" dirty="0">
                <a:cs typeface="Arial" pitchFamily="34" charset="0"/>
              </a:rPr>
              <a:t>tuổi được </a:t>
            </a:r>
            <a:r>
              <a:rPr lang="en-US" sz="4267" dirty="0" err="1">
                <a:cs typeface="Arial" pitchFamily="34" charset="0"/>
              </a:rPr>
              <a:t>quyền</a:t>
            </a:r>
            <a:r>
              <a:rPr lang="en-US" sz="4267">
                <a:cs typeface="Arial" pitchFamily="34" charset="0"/>
              </a:rPr>
              <a:t> </a:t>
            </a:r>
            <a:r>
              <a:rPr lang="vi-VN" sz="4267">
                <a:cs typeface="Arial" pitchFamily="34" charset="0"/>
              </a:rPr>
              <a:t>ký </a:t>
            </a:r>
            <a:r>
              <a:rPr lang="vi-VN" sz="4267" dirty="0">
                <a:cs typeface="Arial" pitchFamily="34" charset="0"/>
              </a:rPr>
              <a:t>hợp đồng lao động (tham gia lao động) là </a:t>
            </a:r>
            <a:r>
              <a:rPr lang="en-US" sz="4267" dirty="0" err="1">
                <a:cs typeface="Arial" pitchFamily="34" charset="0"/>
              </a:rPr>
              <a:t>từ</a:t>
            </a:r>
            <a:r>
              <a:rPr lang="en-US" sz="4267" dirty="0">
                <a:cs typeface="Arial" pitchFamily="34" charset="0"/>
              </a:rPr>
              <a:t> </a:t>
            </a:r>
            <a:r>
              <a:rPr lang="vi-VN" sz="4267" dirty="0">
                <a:cs typeface="Arial" pitchFamily="34" charset="0"/>
              </a:rPr>
              <a:t>đủ </a:t>
            </a:r>
            <a:r>
              <a:rPr lang="vi-VN" sz="4267" dirty="0">
                <a:cs typeface="Arial" pitchFamily="34" charset="0"/>
              </a:rPr>
              <a:t>15 </a:t>
            </a:r>
            <a:r>
              <a:rPr lang="vi-VN" sz="4267" dirty="0">
                <a:cs typeface="Arial" pitchFamily="34" charset="0"/>
              </a:rPr>
              <a:t>tuổi</a:t>
            </a:r>
            <a:r>
              <a:rPr lang="en-US" sz="4267" dirty="0">
                <a:cs typeface="Arial" pitchFamily="34" charset="0"/>
              </a:rPr>
              <a:t> </a:t>
            </a:r>
            <a:r>
              <a:rPr lang="en-US" sz="4267" dirty="0" err="1">
                <a:cs typeface="Arial" pitchFamily="34" charset="0"/>
              </a:rPr>
              <a:t>trở</a:t>
            </a:r>
            <a:r>
              <a:rPr lang="en-US" sz="4267" dirty="0">
                <a:cs typeface="Arial" pitchFamily="34" charset="0"/>
              </a:rPr>
              <a:t> </a:t>
            </a:r>
            <a:r>
              <a:rPr lang="en-US" sz="4267" dirty="0" err="1">
                <a:cs typeface="Arial" pitchFamily="34" charset="0"/>
              </a:rPr>
              <a:t>lên</a:t>
            </a:r>
            <a:r>
              <a:rPr lang="vi-VN" sz="4267" dirty="0">
                <a:cs typeface="Arial" pitchFamily="34" charset="0"/>
              </a:rPr>
              <a:t>.</a:t>
            </a:r>
            <a:endParaRPr lang="vi-VN" sz="4267" dirty="0">
              <a:cs typeface="Arial" pitchFamily="34" charset="0"/>
            </a:endParaRPr>
          </a:p>
        </p:txBody>
      </p:sp>
      <p:sp>
        <p:nvSpPr>
          <p:cNvPr id="10" name="Rounded Rectangle 9"/>
          <p:cNvSpPr/>
          <p:nvPr/>
        </p:nvSpPr>
        <p:spPr>
          <a:xfrm>
            <a:off x="186981" y="134735"/>
            <a:ext cx="8513233" cy="1022351"/>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4267" b="1" dirty="0" err="1">
                <a:latin typeface="Arial" pitchFamily="34" charset="0"/>
                <a:cs typeface="Arial" pitchFamily="34" charset="0"/>
              </a:rPr>
              <a:t>Hãy</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nhận</a:t>
            </a:r>
            <a:r>
              <a:rPr lang="en-US" sz="4267" b="1" dirty="0">
                <a:latin typeface="Arial" pitchFamily="34" charset="0"/>
                <a:cs typeface="Arial" pitchFamily="34" charset="0"/>
              </a:rPr>
              <a:t> </a:t>
            </a:r>
            <a:r>
              <a:rPr lang="en-US" sz="4267" b="1" dirty="0" err="1">
                <a:latin typeface="Arial" pitchFamily="34" charset="0"/>
                <a:cs typeface="Arial" pitchFamily="34" charset="0"/>
              </a:rPr>
              <a:t>định</a:t>
            </a:r>
            <a:r>
              <a:rPr lang="en-US" sz="4267" b="1" dirty="0">
                <a:latin typeface="Arial" pitchFamily="34" charset="0"/>
                <a:cs typeface="Arial" pitchFamily="34" charset="0"/>
              </a:rPr>
              <a:t> </a:t>
            </a:r>
            <a:r>
              <a:rPr lang="en-US" sz="4267" b="1" dirty="0" err="1">
                <a:latin typeface="Arial" pitchFamily="34" charset="0"/>
                <a:cs typeface="Arial" pitchFamily="34" charset="0"/>
              </a:rPr>
              <a:t>sau</a:t>
            </a:r>
            <a:r>
              <a:rPr lang="en-US" sz="4267" b="1" dirty="0">
                <a:latin typeface="Arial" pitchFamily="34" charset="0"/>
                <a:cs typeface="Arial" pitchFamily="34" charset="0"/>
              </a:rPr>
              <a:t> </a:t>
            </a:r>
            <a:r>
              <a:rPr lang="en-US" sz="4267" b="1" dirty="0" err="1">
                <a:latin typeface="Arial" pitchFamily="34" charset="0"/>
                <a:cs typeface="Arial" pitchFamily="34" charset="0"/>
              </a:rPr>
              <a:t>đây</a:t>
            </a:r>
            <a:r>
              <a:rPr lang="en-US" sz="4267" b="1" dirty="0">
                <a:latin typeface="Arial" pitchFamily="34" charset="0"/>
                <a:cs typeface="Arial" pitchFamily="34" charset="0"/>
              </a:rPr>
              <a:t> </a:t>
            </a:r>
            <a:r>
              <a:rPr lang="en-US" sz="4267" b="1" dirty="0" err="1">
                <a:latin typeface="Arial" pitchFamily="34" charset="0"/>
                <a:cs typeface="Arial" pitchFamily="34" charset="0"/>
              </a:rPr>
              <a:t>là</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hay </a:t>
            </a:r>
            <a:r>
              <a:rPr lang="en-US" sz="4267" b="1" dirty="0" err="1">
                <a:latin typeface="Arial" pitchFamily="34" charset="0"/>
                <a:cs typeface="Arial" pitchFamily="34" charset="0"/>
              </a:rPr>
              <a:t>sai</a:t>
            </a:r>
            <a:r>
              <a:rPr lang="en-US" sz="4267" b="1" dirty="0">
                <a:latin typeface="Arial" pitchFamily="34" charset="0"/>
                <a:cs typeface="Arial" pitchFamily="34" charset="0"/>
              </a:rPr>
              <a:t> </a:t>
            </a:r>
            <a:r>
              <a:rPr lang="en-US" sz="4267" b="1" dirty="0" err="1">
                <a:latin typeface="Arial" pitchFamily="34" charset="0"/>
                <a:cs typeface="Arial" pitchFamily="34" charset="0"/>
              </a:rPr>
              <a:t>và</a:t>
            </a:r>
            <a:r>
              <a:rPr lang="en-US" sz="4267" b="1" dirty="0">
                <a:latin typeface="Arial" pitchFamily="34" charset="0"/>
                <a:cs typeface="Arial" pitchFamily="34" charset="0"/>
              </a:rPr>
              <a:t> </a:t>
            </a:r>
            <a:r>
              <a:rPr lang="en-US" sz="4267" b="1" dirty="0" err="1">
                <a:latin typeface="Arial" pitchFamily="34" charset="0"/>
                <a:cs typeface="Arial" pitchFamily="34" charset="0"/>
              </a:rPr>
              <a:t>giải</a:t>
            </a:r>
            <a:r>
              <a:rPr lang="en-US" sz="4267" b="1" dirty="0">
                <a:latin typeface="Arial" pitchFamily="34" charset="0"/>
                <a:cs typeface="Arial" pitchFamily="34" charset="0"/>
              </a:rPr>
              <a:t> </a:t>
            </a:r>
            <a:r>
              <a:rPr lang="en-US" sz="4267" b="1" dirty="0" err="1">
                <a:latin typeface="Arial" pitchFamily="34" charset="0"/>
                <a:cs typeface="Arial" pitchFamily="34" charset="0"/>
              </a:rPr>
              <a:t>thích</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16698208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10069" y="1741488"/>
            <a:ext cx="11882967" cy="1535112"/>
          </a:xfrm>
          <a:prstGeom prst="roundRect">
            <a:avLst/>
          </a:prstGeom>
          <a:ln/>
        </p:spPr>
        <p:style>
          <a:lnRef idx="1">
            <a:schemeClr val="accent5"/>
          </a:lnRef>
          <a:fillRef idx="2">
            <a:schemeClr val="accent5"/>
          </a:fillRef>
          <a:effectRef idx="1">
            <a:schemeClr val="accent5"/>
          </a:effectRef>
          <a:fontRef idx="minor">
            <a:schemeClr val="dk1"/>
          </a:fontRef>
        </p:style>
        <p:txBody>
          <a:bodyPr anchor="ctr"/>
          <a:lstStyle/>
          <a:p>
            <a:pPr>
              <a:defRPr/>
            </a:pPr>
            <a:r>
              <a:rPr lang="en-US" sz="4267" dirty="0">
                <a:latin typeface="Arial" pitchFamily="34" charset="0"/>
                <a:cs typeface="Arial" pitchFamily="34" charset="0"/>
              </a:rPr>
              <a:t>16/ </a:t>
            </a:r>
            <a:r>
              <a:rPr lang="vi-VN" sz="4267" dirty="0">
                <a:cs typeface="Arial" pitchFamily="34" charset="0"/>
              </a:rPr>
              <a:t>Cá nhân từ đủ 1</a:t>
            </a:r>
            <a:r>
              <a:rPr lang="en-US" sz="4267" dirty="0">
                <a:cs typeface="Arial" pitchFamily="34" charset="0"/>
              </a:rPr>
              <a:t>8</a:t>
            </a:r>
            <a:r>
              <a:rPr lang="vi-VN" sz="4267" dirty="0">
                <a:cs typeface="Arial" pitchFamily="34" charset="0"/>
              </a:rPr>
              <a:t> tuổi trở lên được quyền ký hợp đồng </a:t>
            </a:r>
            <a:r>
              <a:rPr lang="en-US" sz="4267" dirty="0" err="1">
                <a:latin typeface="Arial" pitchFamily="34" charset="0"/>
                <a:cs typeface="Arial" pitchFamily="34" charset="0"/>
              </a:rPr>
              <a:t>thuê</a:t>
            </a:r>
            <a:r>
              <a:rPr lang="en-US" sz="4267" dirty="0">
                <a:latin typeface="Arial" pitchFamily="34" charset="0"/>
                <a:cs typeface="Arial" pitchFamily="34" charset="0"/>
              </a:rPr>
              <a:t> </a:t>
            </a:r>
            <a:r>
              <a:rPr lang="en-US" sz="4267" dirty="0" err="1">
                <a:latin typeface="Arial" pitchFamily="34" charset="0"/>
                <a:cs typeface="Arial" pitchFamily="34" charset="0"/>
              </a:rPr>
              <a:t>mướn</a:t>
            </a:r>
            <a:r>
              <a:rPr lang="en-US" sz="4267" dirty="0">
                <a:latin typeface="Arial" pitchFamily="34" charset="0"/>
                <a:cs typeface="Arial" pitchFamily="34" charset="0"/>
              </a:rPr>
              <a:t> </a:t>
            </a:r>
            <a:r>
              <a:rPr lang="vi-VN" sz="4267" dirty="0">
                <a:cs typeface="Arial" pitchFamily="34" charset="0"/>
              </a:rPr>
              <a:t>lao động.</a:t>
            </a:r>
          </a:p>
        </p:txBody>
      </p:sp>
      <p:sp>
        <p:nvSpPr>
          <p:cNvPr id="6" name="Rounded Rectangle 5"/>
          <p:cNvSpPr/>
          <p:nvPr/>
        </p:nvSpPr>
        <p:spPr>
          <a:xfrm>
            <a:off x="110069" y="4508500"/>
            <a:ext cx="11882967" cy="1446213"/>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4267" dirty="0">
                <a:cs typeface="Arial" pitchFamily="34" charset="0"/>
              </a:rPr>
              <a:t>17/ </a:t>
            </a:r>
            <a:r>
              <a:rPr lang="vi-VN" sz="4267" dirty="0">
                <a:cs typeface="Arial" pitchFamily="34" charset="0"/>
              </a:rPr>
              <a:t>Độ tuổi được ký hợp đồng thuê mướn lao động là </a:t>
            </a:r>
            <a:r>
              <a:rPr lang="en-US" sz="4267" dirty="0" err="1">
                <a:cs typeface="Arial" pitchFamily="34" charset="0"/>
              </a:rPr>
              <a:t>từ</a:t>
            </a:r>
            <a:r>
              <a:rPr lang="en-US" sz="4267" dirty="0">
                <a:cs typeface="Arial" pitchFamily="34" charset="0"/>
              </a:rPr>
              <a:t> </a:t>
            </a:r>
            <a:r>
              <a:rPr lang="vi-VN" sz="4267" dirty="0">
                <a:cs typeface="Arial" pitchFamily="34" charset="0"/>
              </a:rPr>
              <a:t>đủ </a:t>
            </a:r>
            <a:r>
              <a:rPr lang="vi-VN" sz="4267" dirty="0">
                <a:cs typeface="Arial" pitchFamily="34" charset="0"/>
              </a:rPr>
              <a:t>1</a:t>
            </a:r>
            <a:r>
              <a:rPr lang="en-US" sz="4267" dirty="0">
                <a:cs typeface="Arial" pitchFamily="34" charset="0"/>
              </a:rPr>
              <a:t>8</a:t>
            </a:r>
            <a:r>
              <a:rPr lang="vi-VN" sz="4267" dirty="0">
                <a:cs typeface="Arial" pitchFamily="34" charset="0"/>
              </a:rPr>
              <a:t> </a:t>
            </a:r>
            <a:r>
              <a:rPr lang="vi-VN" sz="4267" dirty="0">
                <a:cs typeface="Arial" pitchFamily="34" charset="0"/>
              </a:rPr>
              <a:t>tuổi</a:t>
            </a:r>
            <a:r>
              <a:rPr lang="en-US" sz="4267" dirty="0">
                <a:cs typeface="Arial" pitchFamily="34" charset="0"/>
              </a:rPr>
              <a:t> </a:t>
            </a:r>
            <a:r>
              <a:rPr lang="en-US" sz="4267" dirty="0" err="1">
                <a:cs typeface="Arial" pitchFamily="34" charset="0"/>
              </a:rPr>
              <a:t>trở</a:t>
            </a:r>
            <a:r>
              <a:rPr lang="en-US" sz="4267" dirty="0">
                <a:cs typeface="Arial" pitchFamily="34" charset="0"/>
              </a:rPr>
              <a:t> </a:t>
            </a:r>
            <a:r>
              <a:rPr lang="en-US" sz="4267" dirty="0" err="1">
                <a:cs typeface="Arial" pitchFamily="34" charset="0"/>
              </a:rPr>
              <a:t>lên</a:t>
            </a:r>
            <a:r>
              <a:rPr lang="vi-VN" sz="4267" dirty="0">
                <a:cs typeface="Arial" pitchFamily="34" charset="0"/>
              </a:rPr>
              <a:t>.</a:t>
            </a:r>
            <a:endParaRPr lang="vi-VN" sz="4267" dirty="0">
              <a:cs typeface="Arial" pitchFamily="34" charset="0"/>
            </a:endParaRPr>
          </a:p>
        </p:txBody>
      </p:sp>
      <p:sp>
        <p:nvSpPr>
          <p:cNvPr id="10" name="Rounded Rectangle 9"/>
          <p:cNvSpPr/>
          <p:nvPr/>
        </p:nvSpPr>
        <p:spPr>
          <a:xfrm>
            <a:off x="235748" y="134735"/>
            <a:ext cx="8513233" cy="1022351"/>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4267" b="1" dirty="0" err="1">
                <a:latin typeface="Arial" pitchFamily="34" charset="0"/>
                <a:cs typeface="Arial" pitchFamily="34" charset="0"/>
              </a:rPr>
              <a:t>Hãy</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nhận</a:t>
            </a:r>
            <a:r>
              <a:rPr lang="en-US" sz="4267" b="1" dirty="0">
                <a:latin typeface="Arial" pitchFamily="34" charset="0"/>
                <a:cs typeface="Arial" pitchFamily="34" charset="0"/>
              </a:rPr>
              <a:t> </a:t>
            </a:r>
            <a:r>
              <a:rPr lang="en-US" sz="4267" b="1" dirty="0" err="1">
                <a:latin typeface="Arial" pitchFamily="34" charset="0"/>
                <a:cs typeface="Arial" pitchFamily="34" charset="0"/>
              </a:rPr>
              <a:t>định</a:t>
            </a:r>
            <a:r>
              <a:rPr lang="en-US" sz="4267" b="1" dirty="0">
                <a:latin typeface="Arial" pitchFamily="34" charset="0"/>
                <a:cs typeface="Arial" pitchFamily="34" charset="0"/>
              </a:rPr>
              <a:t> </a:t>
            </a:r>
            <a:r>
              <a:rPr lang="en-US" sz="4267" b="1" dirty="0" err="1">
                <a:latin typeface="Arial" pitchFamily="34" charset="0"/>
                <a:cs typeface="Arial" pitchFamily="34" charset="0"/>
              </a:rPr>
              <a:t>sau</a:t>
            </a:r>
            <a:r>
              <a:rPr lang="en-US" sz="4267" b="1" dirty="0">
                <a:latin typeface="Arial" pitchFamily="34" charset="0"/>
                <a:cs typeface="Arial" pitchFamily="34" charset="0"/>
              </a:rPr>
              <a:t> </a:t>
            </a:r>
            <a:r>
              <a:rPr lang="en-US" sz="4267" b="1" dirty="0" err="1">
                <a:latin typeface="Arial" pitchFamily="34" charset="0"/>
                <a:cs typeface="Arial" pitchFamily="34" charset="0"/>
              </a:rPr>
              <a:t>đây</a:t>
            </a:r>
            <a:r>
              <a:rPr lang="en-US" sz="4267" b="1" dirty="0">
                <a:latin typeface="Arial" pitchFamily="34" charset="0"/>
                <a:cs typeface="Arial" pitchFamily="34" charset="0"/>
              </a:rPr>
              <a:t> </a:t>
            </a:r>
            <a:r>
              <a:rPr lang="en-US" sz="4267" b="1" dirty="0" err="1">
                <a:latin typeface="Arial" pitchFamily="34" charset="0"/>
                <a:cs typeface="Arial" pitchFamily="34" charset="0"/>
              </a:rPr>
              <a:t>là</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hay </a:t>
            </a:r>
            <a:r>
              <a:rPr lang="en-US" sz="4267" b="1" dirty="0" err="1">
                <a:latin typeface="Arial" pitchFamily="34" charset="0"/>
                <a:cs typeface="Arial" pitchFamily="34" charset="0"/>
              </a:rPr>
              <a:t>sai</a:t>
            </a:r>
            <a:r>
              <a:rPr lang="en-US" sz="4267" b="1" dirty="0">
                <a:latin typeface="Arial" pitchFamily="34" charset="0"/>
                <a:cs typeface="Arial" pitchFamily="34" charset="0"/>
              </a:rPr>
              <a:t> </a:t>
            </a:r>
            <a:r>
              <a:rPr lang="en-US" sz="4267" b="1" dirty="0" err="1">
                <a:latin typeface="Arial" pitchFamily="34" charset="0"/>
                <a:cs typeface="Arial" pitchFamily="34" charset="0"/>
              </a:rPr>
              <a:t>và</a:t>
            </a:r>
            <a:r>
              <a:rPr lang="en-US" sz="4267" b="1" dirty="0">
                <a:latin typeface="Arial" pitchFamily="34" charset="0"/>
                <a:cs typeface="Arial" pitchFamily="34" charset="0"/>
              </a:rPr>
              <a:t> </a:t>
            </a:r>
            <a:r>
              <a:rPr lang="en-US" sz="4267" b="1" dirty="0" err="1">
                <a:latin typeface="Arial" pitchFamily="34" charset="0"/>
                <a:cs typeface="Arial" pitchFamily="34" charset="0"/>
              </a:rPr>
              <a:t>giải</a:t>
            </a:r>
            <a:r>
              <a:rPr lang="en-US" sz="4267" b="1" dirty="0">
                <a:latin typeface="Arial" pitchFamily="34" charset="0"/>
                <a:cs typeface="Arial" pitchFamily="34" charset="0"/>
              </a:rPr>
              <a:t> </a:t>
            </a:r>
            <a:r>
              <a:rPr lang="en-US" sz="4267" b="1" dirty="0" err="1">
                <a:latin typeface="Arial" pitchFamily="34" charset="0"/>
                <a:cs typeface="Arial" pitchFamily="34" charset="0"/>
              </a:rPr>
              <a:t>thích</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5036063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10069" y="1741488"/>
            <a:ext cx="11882967" cy="1535112"/>
          </a:xfrm>
          <a:prstGeom prst="roundRect">
            <a:avLst/>
          </a:prstGeom>
          <a:ln/>
        </p:spPr>
        <p:style>
          <a:lnRef idx="1">
            <a:schemeClr val="accent1"/>
          </a:lnRef>
          <a:fillRef idx="3">
            <a:schemeClr val="accent1"/>
          </a:fillRef>
          <a:effectRef idx="2">
            <a:schemeClr val="accent1"/>
          </a:effectRef>
          <a:fontRef idx="minor">
            <a:schemeClr val="lt1"/>
          </a:fontRef>
        </p:style>
        <p:txBody>
          <a:bodyPr anchor="ctr"/>
          <a:lstStyle/>
          <a:p>
            <a:pPr>
              <a:defRPr/>
            </a:pPr>
            <a:r>
              <a:rPr lang="en-US" sz="4000" dirty="0">
                <a:solidFill>
                  <a:schemeClr val="tx1"/>
                </a:solidFill>
                <a:latin typeface="Arial" pitchFamily="34" charset="0"/>
                <a:cs typeface="Arial" pitchFamily="34" charset="0"/>
              </a:rPr>
              <a:t>18/ </a:t>
            </a:r>
            <a:r>
              <a:rPr lang="vi-VN" sz="4000" dirty="0">
                <a:solidFill>
                  <a:schemeClr val="tx1"/>
                </a:solidFill>
                <a:latin typeface="Arial" pitchFamily="34" charset="0"/>
                <a:cs typeface="Arial" pitchFamily="34" charset="0"/>
              </a:rPr>
              <a:t>Một người lao động không được ký nhiều hợp đồng lao động trong cùng một </a:t>
            </a:r>
            <a:r>
              <a:rPr lang="en-US" sz="4000" dirty="0" err="1">
                <a:solidFill>
                  <a:schemeClr val="tx1"/>
                </a:solidFill>
                <a:latin typeface="Arial" pitchFamily="34" charset="0"/>
                <a:cs typeface="Arial" pitchFamily="34" charset="0"/>
              </a:rPr>
              <a:t>khoảng</a:t>
            </a:r>
            <a:r>
              <a:rPr lang="en-US" sz="4000" dirty="0">
                <a:solidFill>
                  <a:schemeClr val="tx1"/>
                </a:solidFill>
                <a:latin typeface="Arial" pitchFamily="34" charset="0"/>
                <a:cs typeface="Arial" pitchFamily="34" charset="0"/>
              </a:rPr>
              <a:t> </a:t>
            </a:r>
            <a:r>
              <a:rPr lang="en-US" sz="4000" dirty="0" err="1">
                <a:solidFill>
                  <a:schemeClr val="tx1"/>
                </a:solidFill>
                <a:latin typeface="Arial" pitchFamily="34" charset="0"/>
                <a:cs typeface="Arial" pitchFamily="34" charset="0"/>
              </a:rPr>
              <a:t>thời</a:t>
            </a:r>
            <a:r>
              <a:rPr lang="en-US" sz="4000" dirty="0">
                <a:solidFill>
                  <a:schemeClr val="tx1"/>
                </a:solidFill>
                <a:latin typeface="Arial" pitchFamily="34" charset="0"/>
                <a:cs typeface="Arial" pitchFamily="34" charset="0"/>
              </a:rPr>
              <a:t> </a:t>
            </a:r>
            <a:r>
              <a:rPr lang="en-US" sz="4000" dirty="0" err="1">
                <a:solidFill>
                  <a:schemeClr val="tx1"/>
                </a:solidFill>
                <a:latin typeface="Arial" pitchFamily="34" charset="0"/>
                <a:cs typeface="Arial" pitchFamily="34" charset="0"/>
              </a:rPr>
              <a:t>gian</a:t>
            </a:r>
            <a:r>
              <a:rPr lang="en-US" sz="4000" dirty="0">
                <a:solidFill>
                  <a:schemeClr val="tx1"/>
                </a:solidFill>
                <a:latin typeface="Arial" pitchFamily="34" charset="0"/>
                <a:cs typeface="Arial" pitchFamily="34" charset="0"/>
              </a:rPr>
              <a:t>.</a:t>
            </a:r>
            <a:endParaRPr lang="vi-VN" sz="4000" dirty="0">
              <a:solidFill>
                <a:schemeClr val="tx1"/>
              </a:solidFill>
              <a:latin typeface="Arial" pitchFamily="34" charset="0"/>
              <a:cs typeface="Arial" pitchFamily="34" charset="0"/>
            </a:endParaRPr>
          </a:p>
        </p:txBody>
      </p:sp>
      <p:sp>
        <p:nvSpPr>
          <p:cNvPr id="6" name="Rounded Rectangle 5"/>
          <p:cNvSpPr/>
          <p:nvPr/>
        </p:nvSpPr>
        <p:spPr>
          <a:xfrm>
            <a:off x="110069" y="4508500"/>
            <a:ext cx="11882967" cy="1446213"/>
          </a:xfrm>
          <a:prstGeom prst="roundRect">
            <a:avLst/>
          </a:prstGeom>
          <a:solidFill>
            <a:schemeClr val="accent4"/>
          </a:solidFill>
          <a:ln/>
        </p:spPr>
        <p:style>
          <a:lnRef idx="1">
            <a:schemeClr val="dk1"/>
          </a:lnRef>
          <a:fillRef idx="3">
            <a:schemeClr val="dk1"/>
          </a:fillRef>
          <a:effectRef idx="2">
            <a:schemeClr val="dk1"/>
          </a:effectRef>
          <a:fontRef idx="minor">
            <a:schemeClr val="lt1"/>
          </a:fontRef>
        </p:style>
        <p:txBody>
          <a:bodyPr anchor="ctr"/>
          <a:lstStyle/>
          <a:p>
            <a:pPr>
              <a:defRPr/>
            </a:pPr>
            <a:r>
              <a:rPr lang="en-US" sz="4000" dirty="0">
                <a:solidFill>
                  <a:schemeClr val="tx1"/>
                </a:solidFill>
                <a:latin typeface="Arial" pitchFamily="34" charset="0"/>
                <a:cs typeface="Arial" pitchFamily="34" charset="0"/>
              </a:rPr>
              <a:t>19/ </a:t>
            </a:r>
            <a:r>
              <a:rPr lang="vi-VN" sz="4000" dirty="0">
                <a:solidFill>
                  <a:schemeClr val="tx1"/>
                </a:solidFill>
                <a:latin typeface="Arial" pitchFamily="34" charset="0"/>
                <a:cs typeface="Arial" pitchFamily="34" charset="0"/>
              </a:rPr>
              <a:t>Một người lao động được ký nhiều hợp đồng lao động trong cùng một </a:t>
            </a:r>
            <a:r>
              <a:rPr lang="en-US" sz="4000" dirty="0" err="1">
                <a:solidFill>
                  <a:schemeClr val="tx1"/>
                </a:solidFill>
                <a:latin typeface="Arial" pitchFamily="34" charset="0"/>
                <a:cs typeface="Arial" pitchFamily="34" charset="0"/>
              </a:rPr>
              <a:t>khoảng</a:t>
            </a:r>
            <a:r>
              <a:rPr lang="en-US" sz="4000" dirty="0">
                <a:solidFill>
                  <a:schemeClr val="tx1"/>
                </a:solidFill>
                <a:latin typeface="Arial" pitchFamily="34" charset="0"/>
                <a:cs typeface="Arial" pitchFamily="34" charset="0"/>
              </a:rPr>
              <a:t> </a:t>
            </a:r>
            <a:r>
              <a:rPr lang="en-US" sz="4000" dirty="0" err="1">
                <a:solidFill>
                  <a:schemeClr val="tx1"/>
                </a:solidFill>
                <a:latin typeface="Arial" pitchFamily="34" charset="0"/>
                <a:cs typeface="Arial" pitchFamily="34" charset="0"/>
              </a:rPr>
              <a:t>thời</a:t>
            </a:r>
            <a:r>
              <a:rPr lang="en-US" sz="4000" dirty="0">
                <a:solidFill>
                  <a:schemeClr val="tx1"/>
                </a:solidFill>
                <a:latin typeface="Arial" pitchFamily="34" charset="0"/>
                <a:cs typeface="Arial" pitchFamily="34" charset="0"/>
              </a:rPr>
              <a:t> </a:t>
            </a:r>
            <a:r>
              <a:rPr lang="en-US" sz="4000" dirty="0" err="1">
                <a:solidFill>
                  <a:schemeClr val="tx1"/>
                </a:solidFill>
                <a:latin typeface="Arial" pitchFamily="34" charset="0"/>
                <a:cs typeface="Arial" pitchFamily="34" charset="0"/>
              </a:rPr>
              <a:t>gian</a:t>
            </a:r>
            <a:r>
              <a:rPr lang="en-US" sz="4000" dirty="0">
                <a:solidFill>
                  <a:schemeClr val="tx1"/>
                </a:solidFill>
                <a:latin typeface="Arial" pitchFamily="34" charset="0"/>
                <a:cs typeface="Arial" pitchFamily="34" charset="0"/>
              </a:rPr>
              <a:t>.</a:t>
            </a:r>
            <a:endParaRPr lang="vi-VN" sz="4000" dirty="0">
              <a:solidFill>
                <a:schemeClr val="tx1"/>
              </a:solidFill>
              <a:latin typeface="Arial" pitchFamily="34" charset="0"/>
              <a:cs typeface="Arial" pitchFamily="34" charset="0"/>
            </a:endParaRPr>
          </a:p>
        </p:txBody>
      </p:sp>
      <p:sp>
        <p:nvSpPr>
          <p:cNvPr id="10" name="Rounded Rectangle 9"/>
          <p:cNvSpPr/>
          <p:nvPr/>
        </p:nvSpPr>
        <p:spPr>
          <a:xfrm>
            <a:off x="225996" y="154242"/>
            <a:ext cx="8513233" cy="1022351"/>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4267" b="1" dirty="0" err="1">
                <a:latin typeface="Arial" pitchFamily="34" charset="0"/>
                <a:cs typeface="Arial" pitchFamily="34" charset="0"/>
              </a:rPr>
              <a:t>Hãy</a:t>
            </a:r>
            <a:r>
              <a:rPr lang="en-US" sz="4267" b="1" dirty="0">
                <a:latin typeface="Arial" pitchFamily="34" charset="0"/>
                <a:cs typeface="Arial" pitchFamily="34" charset="0"/>
              </a:rPr>
              <a:t> </a:t>
            </a:r>
            <a:r>
              <a:rPr lang="en-US" sz="4267" b="1" dirty="0" err="1">
                <a:latin typeface="Arial" pitchFamily="34" charset="0"/>
                <a:cs typeface="Arial" pitchFamily="34" charset="0"/>
              </a:rPr>
              <a:t>trả</a:t>
            </a:r>
            <a:r>
              <a:rPr lang="en-US" sz="4267" b="1" dirty="0">
                <a:latin typeface="Arial" pitchFamily="34" charset="0"/>
                <a:cs typeface="Arial" pitchFamily="34" charset="0"/>
              </a:rPr>
              <a:t> </a:t>
            </a:r>
            <a:r>
              <a:rPr lang="en-US" sz="4267" b="1" dirty="0" err="1">
                <a:latin typeface="Arial" pitchFamily="34" charset="0"/>
                <a:cs typeface="Arial" pitchFamily="34" charset="0"/>
              </a:rPr>
              <a:t>lời</a:t>
            </a:r>
            <a:r>
              <a:rPr lang="en-US" sz="4267" b="1" dirty="0">
                <a:latin typeface="Arial" pitchFamily="34" charset="0"/>
                <a:cs typeface="Arial" pitchFamily="34" charset="0"/>
              </a:rPr>
              <a:t> </a:t>
            </a:r>
            <a:r>
              <a:rPr lang="en-US" sz="4267" b="1" dirty="0" err="1">
                <a:latin typeface="Arial" pitchFamily="34" charset="0"/>
                <a:cs typeface="Arial" pitchFamily="34" charset="0"/>
              </a:rPr>
              <a:t>nhận</a:t>
            </a:r>
            <a:r>
              <a:rPr lang="en-US" sz="4267" b="1" dirty="0">
                <a:latin typeface="Arial" pitchFamily="34" charset="0"/>
                <a:cs typeface="Arial" pitchFamily="34" charset="0"/>
              </a:rPr>
              <a:t> </a:t>
            </a:r>
            <a:r>
              <a:rPr lang="en-US" sz="4267" b="1" dirty="0" err="1">
                <a:latin typeface="Arial" pitchFamily="34" charset="0"/>
                <a:cs typeface="Arial" pitchFamily="34" charset="0"/>
              </a:rPr>
              <a:t>định</a:t>
            </a:r>
            <a:r>
              <a:rPr lang="en-US" sz="4267" b="1" dirty="0">
                <a:latin typeface="Arial" pitchFamily="34" charset="0"/>
                <a:cs typeface="Arial" pitchFamily="34" charset="0"/>
              </a:rPr>
              <a:t> </a:t>
            </a:r>
            <a:r>
              <a:rPr lang="en-US" sz="4267" b="1" dirty="0" err="1">
                <a:latin typeface="Arial" pitchFamily="34" charset="0"/>
                <a:cs typeface="Arial" pitchFamily="34" charset="0"/>
              </a:rPr>
              <a:t>sau</a:t>
            </a:r>
            <a:r>
              <a:rPr lang="en-US" sz="4267" b="1" dirty="0">
                <a:latin typeface="Arial" pitchFamily="34" charset="0"/>
                <a:cs typeface="Arial" pitchFamily="34" charset="0"/>
              </a:rPr>
              <a:t> </a:t>
            </a:r>
            <a:r>
              <a:rPr lang="en-US" sz="4267" b="1" dirty="0" err="1">
                <a:latin typeface="Arial" pitchFamily="34" charset="0"/>
                <a:cs typeface="Arial" pitchFamily="34" charset="0"/>
              </a:rPr>
              <a:t>đây</a:t>
            </a:r>
            <a:r>
              <a:rPr lang="en-US" sz="4267" b="1" dirty="0">
                <a:latin typeface="Arial" pitchFamily="34" charset="0"/>
                <a:cs typeface="Arial" pitchFamily="34" charset="0"/>
              </a:rPr>
              <a:t> </a:t>
            </a:r>
            <a:r>
              <a:rPr lang="en-US" sz="4267" b="1" dirty="0" err="1">
                <a:latin typeface="Arial" pitchFamily="34" charset="0"/>
                <a:cs typeface="Arial" pitchFamily="34" charset="0"/>
              </a:rPr>
              <a:t>là</a:t>
            </a:r>
            <a:r>
              <a:rPr lang="en-US" sz="4267" b="1" dirty="0">
                <a:latin typeface="Arial" pitchFamily="34" charset="0"/>
                <a:cs typeface="Arial" pitchFamily="34" charset="0"/>
              </a:rPr>
              <a:t> </a:t>
            </a:r>
            <a:r>
              <a:rPr lang="en-US" sz="4267" b="1" dirty="0" err="1">
                <a:latin typeface="Arial" pitchFamily="34" charset="0"/>
                <a:cs typeface="Arial" pitchFamily="34" charset="0"/>
              </a:rPr>
              <a:t>đúng</a:t>
            </a:r>
            <a:r>
              <a:rPr lang="en-US" sz="4267" b="1" dirty="0">
                <a:latin typeface="Arial" pitchFamily="34" charset="0"/>
                <a:cs typeface="Arial" pitchFamily="34" charset="0"/>
              </a:rPr>
              <a:t> hay </a:t>
            </a:r>
            <a:r>
              <a:rPr lang="en-US" sz="4267" b="1" dirty="0" err="1">
                <a:latin typeface="Arial" pitchFamily="34" charset="0"/>
                <a:cs typeface="Arial" pitchFamily="34" charset="0"/>
              </a:rPr>
              <a:t>sai</a:t>
            </a:r>
            <a:r>
              <a:rPr lang="en-US" sz="4267" b="1" dirty="0">
                <a:latin typeface="Arial" pitchFamily="34" charset="0"/>
                <a:cs typeface="Arial" pitchFamily="34" charset="0"/>
              </a:rPr>
              <a:t> </a:t>
            </a:r>
            <a:r>
              <a:rPr lang="en-US" sz="4267" b="1" dirty="0" err="1">
                <a:latin typeface="Arial" pitchFamily="34" charset="0"/>
                <a:cs typeface="Arial" pitchFamily="34" charset="0"/>
              </a:rPr>
              <a:t>và</a:t>
            </a:r>
            <a:r>
              <a:rPr lang="en-US" sz="4267" b="1" dirty="0">
                <a:latin typeface="Arial" pitchFamily="34" charset="0"/>
                <a:cs typeface="Arial" pitchFamily="34" charset="0"/>
              </a:rPr>
              <a:t> </a:t>
            </a:r>
            <a:r>
              <a:rPr lang="en-US" sz="4267" b="1" dirty="0" err="1">
                <a:latin typeface="Arial" pitchFamily="34" charset="0"/>
                <a:cs typeface="Arial" pitchFamily="34" charset="0"/>
              </a:rPr>
              <a:t>giải</a:t>
            </a:r>
            <a:r>
              <a:rPr lang="en-US" sz="4267" b="1" dirty="0">
                <a:latin typeface="Arial" pitchFamily="34" charset="0"/>
                <a:cs typeface="Arial" pitchFamily="34" charset="0"/>
              </a:rPr>
              <a:t> </a:t>
            </a:r>
            <a:r>
              <a:rPr lang="en-US" sz="4267" b="1" dirty="0" err="1">
                <a:latin typeface="Arial" pitchFamily="34" charset="0"/>
                <a:cs typeface="Arial" pitchFamily="34" charset="0"/>
              </a:rPr>
              <a:t>thích</a:t>
            </a:r>
            <a:endParaRPr lang="en-US" sz="4267" b="1" dirty="0">
              <a:latin typeface="Arial" pitchFamily="34" charset="0"/>
              <a:cs typeface="Arial" pitchFamily="34" charset="0"/>
            </a:endParaRPr>
          </a:p>
        </p:txBody>
      </p:sp>
    </p:spTree>
    <p:extLst>
      <p:ext uri="{BB962C8B-B14F-4D97-AF65-F5344CB8AC3E}">
        <p14:creationId xmlns:p14="http://schemas.microsoft.com/office/powerpoint/2010/main" val="4505831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4087" y="830665"/>
            <a:ext cx="11792103" cy="4358249"/>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5333" b="1" dirty="0" err="1">
                <a:latin typeface="Arial" pitchFamily="34" charset="0"/>
                <a:cs typeface="Arial" pitchFamily="34" charset="0"/>
              </a:rPr>
              <a:t>Nội</a:t>
            </a:r>
            <a:r>
              <a:rPr lang="en-US" sz="5333" b="1" dirty="0">
                <a:latin typeface="Arial" pitchFamily="34" charset="0"/>
                <a:cs typeface="Arial" pitchFamily="34" charset="0"/>
              </a:rPr>
              <a:t> dung </a:t>
            </a:r>
            <a:r>
              <a:rPr lang="en-US" sz="5333" b="1" dirty="0" err="1">
                <a:latin typeface="Arial" pitchFamily="34" charset="0"/>
                <a:cs typeface="Arial" pitchFamily="34" charset="0"/>
              </a:rPr>
              <a:t>tìm</a:t>
            </a:r>
            <a:r>
              <a:rPr lang="en-US" sz="5333" b="1" dirty="0">
                <a:latin typeface="Arial" pitchFamily="34" charset="0"/>
                <a:cs typeface="Arial" pitchFamily="34" charset="0"/>
              </a:rPr>
              <a:t> </a:t>
            </a:r>
            <a:r>
              <a:rPr lang="en-US" sz="5333" b="1" dirty="0" err="1">
                <a:latin typeface="Arial" pitchFamily="34" charset="0"/>
                <a:cs typeface="Arial" pitchFamily="34" charset="0"/>
              </a:rPr>
              <a:t>hiểu</a:t>
            </a:r>
            <a:r>
              <a:rPr lang="en-US" sz="5333" b="1" dirty="0">
                <a:latin typeface="Arial" pitchFamily="34" charset="0"/>
                <a:cs typeface="Arial" pitchFamily="34" charset="0"/>
              </a:rPr>
              <a:t> ở </a:t>
            </a:r>
            <a:r>
              <a:rPr lang="en-US" sz="5333" b="1" dirty="0" err="1">
                <a:latin typeface="Arial" pitchFamily="34" charset="0"/>
                <a:cs typeface="Arial" pitchFamily="34" charset="0"/>
              </a:rPr>
              <a:t>nha</a:t>
            </a:r>
            <a:r>
              <a:rPr lang="en-US" sz="5333" b="1" dirty="0">
                <a:latin typeface="Arial" pitchFamily="34" charset="0"/>
                <a:cs typeface="Arial" pitchFamily="34" charset="0"/>
              </a:rPr>
              <a:t>̀: </a:t>
            </a:r>
          </a:p>
          <a:p>
            <a:pPr algn="ctr">
              <a:defRPr/>
            </a:pPr>
            <a:r>
              <a:rPr lang="en-US" sz="5333" b="1" dirty="0" err="1">
                <a:latin typeface="Arial" pitchFamily="34" charset="0"/>
                <a:cs typeface="Arial" pitchFamily="34" charset="0"/>
              </a:rPr>
              <a:t>Các</a:t>
            </a:r>
            <a:r>
              <a:rPr lang="en-US" sz="5333" b="1" dirty="0">
                <a:latin typeface="Arial" pitchFamily="34" charset="0"/>
                <a:cs typeface="Arial" pitchFamily="34" charset="0"/>
              </a:rPr>
              <a:t> </a:t>
            </a:r>
            <a:r>
              <a:rPr lang="en-US" sz="5333" b="1" dirty="0" err="1">
                <a:latin typeface="Arial" pitchFamily="34" charset="0"/>
                <a:cs typeface="Arial" pitchFamily="34" charset="0"/>
              </a:rPr>
              <a:t>em</a:t>
            </a:r>
            <a:r>
              <a:rPr lang="en-US" sz="5333" b="1" dirty="0">
                <a:latin typeface="Arial" pitchFamily="34" charset="0"/>
                <a:cs typeface="Arial" pitchFamily="34" charset="0"/>
              </a:rPr>
              <a:t> SV </a:t>
            </a:r>
            <a:r>
              <a:rPr lang="en-US" sz="5333" b="1" dirty="0" err="1">
                <a:latin typeface="Arial" pitchFamily="34" charset="0"/>
                <a:cs typeface="Arial" pitchFamily="34" charset="0"/>
              </a:rPr>
              <a:t>hãy</a:t>
            </a:r>
            <a:r>
              <a:rPr lang="en-US" sz="5333" b="1" dirty="0">
                <a:latin typeface="Arial" pitchFamily="34" charset="0"/>
                <a:cs typeface="Arial" pitchFamily="34" charset="0"/>
              </a:rPr>
              <a:t> </a:t>
            </a:r>
            <a:r>
              <a:rPr lang="en-US" sz="5333" b="1" dirty="0" err="1">
                <a:latin typeface="Arial" pitchFamily="34" charset="0"/>
                <a:cs typeface="Arial" pitchFamily="34" charset="0"/>
              </a:rPr>
              <a:t>phân</a:t>
            </a:r>
            <a:r>
              <a:rPr lang="en-US" sz="5333" b="1" dirty="0">
                <a:latin typeface="Arial" pitchFamily="34" charset="0"/>
                <a:cs typeface="Arial" pitchFamily="34" charset="0"/>
              </a:rPr>
              <a:t> </a:t>
            </a:r>
            <a:r>
              <a:rPr lang="en-US" sz="5333" b="1" dirty="0" err="1">
                <a:latin typeface="Arial" pitchFamily="34" charset="0"/>
                <a:cs typeface="Arial" pitchFamily="34" charset="0"/>
              </a:rPr>
              <a:t>biệt</a:t>
            </a:r>
            <a:r>
              <a:rPr lang="en-US" sz="5333" b="1" dirty="0">
                <a:latin typeface="Arial" pitchFamily="34" charset="0"/>
                <a:cs typeface="Arial" pitchFamily="34" charset="0"/>
              </a:rPr>
              <a:t> </a:t>
            </a:r>
            <a:r>
              <a:rPr lang="en-US" sz="5333" b="1" dirty="0" err="1">
                <a:latin typeface="Arial" pitchFamily="34" charset="0"/>
                <a:cs typeface="Arial" pitchFamily="34" charset="0"/>
              </a:rPr>
              <a:t>sư</a:t>
            </a:r>
            <a:r>
              <a:rPr lang="en-US" sz="5333" b="1" dirty="0">
                <a:latin typeface="Arial" pitchFamily="34" charset="0"/>
                <a:cs typeface="Arial" pitchFamily="34" charset="0"/>
              </a:rPr>
              <a:t>̣ </a:t>
            </a:r>
            <a:r>
              <a:rPr lang="en-US" sz="5333" b="1" dirty="0" err="1">
                <a:latin typeface="Arial" pitchFamily="34" charset="0"/>
                <a:cs typeface="Arial" pitchFamily="34" charset="0"/>
              </a:rPr>
              <a:t>khác</a:t>
            </a:r>
            <a:r>
              <a:rPr lang="en-US" sz="5333" b="1" dirty="0">
                <a:latin typeface="Arial" pitchFamily="34" charset="0"/>
                <a:cs typeface="Arial" pitchFamily="34" charset="0"/>
              </a:rPr>
              <a:t> </a:t>
            </a:r>
            <a:r>
              <a:rPr lang="en-US" sz="5333" b="1" dirty="0" err="1">
                <a:latin typeface="Arial" pitchFamily="34" charset="0"/>
                <a:cs typeface="Arial" pitchFamily="34" charset="0"/>
              </a:rPr>
              <a:t>nhau</a:t>
            </a:r>
            <a:r>
              <a:rPr lang="en-US" sz="5333" b="1" dirty="0">
                <a:latin typeface="Arial" pitchFamily="34" charset="0"/>
                <a:cs typeface="Arial" pitchFamily="34" charset="0"/>
              </a:rPr>
              <a:t> </a:t>
            </a:r>
            <a:r>
              <a:rPr lang="en-US" sz="5333" b="1" dirty="0" err="1">
                <a:latin typeface="Arial" pitchFamily="34" charset="0"/>
                <a:cs typeface="Arial" pitchFamily="34" charset="0"/>
              </a:rPr>
              <a:t>trong</a:t>
            </a:r>
            <a:r>
              <a:rPr lang="en-US" sz="5333" b="1" dirty="0">
                <a:latin typeface="Arial" pitchFamily="34" charset="0"/>
                <a:cs typeface="Arial" pitchFamily="34" charset="0"/>
              </a:rPr>
              <a:t> </a:t>
            </a:r>
            <a:r>
              <a:rPr lang="en-US" sz="5333" b="1" dirty="0" err="1">
                <a:latin typeface="Arial" pitchFamily="34" charset="0"/>
                <a:cs typeface="Arial" pitchFamily="34" charset="0"/>
              </a:rPr>
              <a:t>phương</a:t>
            </a:r>
            <a:r>
              <a:rPr lang="en-US" sz="5333" b="1" dirty="0">
                <a:latin typeface="Arial" pitchFamily="34" charset="0"/>
                <a:cs typeface="Arial" pitchFamily="34" charset="0"/>
              </a:rPr>
              <a:t> </a:t>
            </a:r>
            <a:r>
              <a:rPr lang="en-US" sz="5333" b="1" dirty="0" err="1">
                <a:latin typeface="Arial" pitchFamily="34" charset="0"/>
                <a:cs typeface="Arial" pitchFamily="34" charset="0"/>
              </a:rPr>
              <a:t>pháp</a:t>
            </a:r>
            <a:r>
              <a:rPr lang="en-US" sz="5333" b="1" dirty="0">
                <a:latin typeface="Arial" pitchFamily="34" charset="0"/>
                <a:cs typeface="Arial" pitchFamily="34" charset="0"/>
              </a:rPr>
              <a:t> </a:t>
            </a:r>
            <a:r>
              <a:rPr lang="en-US" sz="5333" b="1" dirty="0" err="1">
                <a:latin typeface="Arial" pitchFamily="34" charset="0"/>
                <a:cs typeface="Arial" pitchFamily="34" charset="0"/>
              </a:rPr>
              <a:t>đ</a:t>
            </a:r>
            <a:r>
              <a:rPr lang="en-US" sz="5333" b="1" dirty="0" err="1">
                <a:latin typeface="Arial" pitchFamily="34" charset="0"/>
                <a:cs typeface="Arial" pitchFamily="34" charset="0"/>
              </a:rPr>
              <a:t>iều</a:t>
            </a:r>
            <a:r>
              <a:rPr lang="en-US" sz="5333" b="1" dirty="0">
                <a:latin typeface="Arial" pitchFamily="34" charset="0"/>
                <a:cs typeface="Arial" pitchFamily="34" charset="0"/>
              </a:rPr>
              <a:t> </a:t>
            </a:r>
            <a:r>
              <a:rPr lang="en-US" sz="5333" b="1" dirty="0" err="1">
                <a:latin typeface="Arial" pitchFamily="34" charset="0"/>
                <a:cs typeface="Arial" pitchFamily="34" charset="0"/>
              </a:rPr>
              <a:t>chỉnh</a:t>
            </a:r>
            <a:r>
              <a:rPr lang="en-US" sz="5333" b="1" dirty="0">
                <a:latin typeface="Arial" pitchFamily="34" charset="0"/>
                <a:cs typeface="Arial" pitchFamily="34" charset="0"/>
              </a:rPr>
              <a:t> </a:t>
            </a:r>
            <a:r>
              <a:rPr lang="en-US" sz="5333" b="1" dirty="0" err="1">
                <a:latin typeface="Arial" pitchFamily="34" charset="0"/>
                <a:cs typeface="Arial" pitchFamily="34" charset="0"/>
              </a:rPr>
              <a:t>của</a:t>
            </a:r>
            <a:r>
              <a:rPr lang="en-US" sz="5333" b="1" dirty="0">
                <a:latin typeface="Arial" pitchFamily="34" charset="0"/>
                <a:cs typeface="Arial" pitchFamily="34" charset="0"/>
              </a:rPr>
              <a:t> </a:t>
            </a:r>
            <a:r>
              <a:rPr lang="en-US" sz="5333" b="1" dirty="0" err="1">
                <a:solidFill>
                  <a:srgbClr val="FF0000"/>
                </a:solidFill>
                <a:latin typeface="Arial" pitchFamily="34" charset="0"/>
                <a:cs typeface="Arial" pitchFamily="34" charset="0"/>
              </a:rPr>
              <a:t>luật</a:t>
            </a:r>
            <a:r>
              <a:rPr lang="en-US" sz="5333" b="1" dirty="0">
                <a:solidFill>
                  <a:srgbClr val="FF0000"/>
                </a:solidFill>
                <a:latin typeface="Arial" pitchFamily="34" charset="0"/>
                <a:cs typeface="Arial" pitchFamily="34" charset="0"/>
              </a:rPr>
              <a:t> </a:t>
            </a:r>
            <a:r>
              <a:rPr lang="en-US" sz="5333" b="1" dirty="0" err="1">
                <a:solidFill>
                  <a:srgbClr val="FF0000"/>
                </a:solidFill>
                <a:latin typeface="Arial" pitchFamily="34" charset="0"/>
                <a:cs typeface="Arial" pitchFamily="34" charset="0"/>
              </a:rPr>
              <a:t>lao</a:t>
            </a:r>
            <a:r>
              <a:rPr lang="en-US" sz="5333" b="1" dirty="0">
                <a:solidFill>
                  <a:srgbClr val="FF0000"/>
                </a:solidFill>
                <a:latin typeface="Arial" pitchFamily="34" charset="0"/>
                <a:cs typeface="Arial" pitchFamily="34" charset="0"/>
              </a:rPr>
              <a:t> </a:t>
            </a:r>
            <a:r>
              <a:rPr lang="en-US" sz="5333" b="1" dirty="0" err="1">
                <a:solidFill>
                  <a:srgbClr val="FF0000"/>
                </a:solidFill>
                <a:latin typeface="Arial" pitchFamily="34" charset="0"/>
                <a:cs typeface="Arial" pitchFamily="34" charset="0"/>
              </a:rPr>
              <a:t>động</a:t>
            </a:r>
            <a:r>
              <a:rPr lang="en-US" sz="5333" b="1" dirty="0">
                <a:solidFill>
                  <a:srgbClr val="FF0000"/>
                </a:solidFill>
                <a:latin typeface="Arial" pitchFamily="34" charset="0"/>
                <a:cs typeface="Arial" pitchFamily="34" charset="0"/>
              </a:rPr>
              <a:t> </a:t>
            </a:r>
            <a:r>
              <a:rPr lang="en-US" sz="5333" b="1" dirty="0">
                <a:latin typeface="Arial" pitchFamily="34" charset="0"/>
                <a:cs typeface="Arial" pitchFamily="34" charset="0"/>
              </a:rPr>
              <a:t>so </a:t>
            </a:r>
            <a:r>
              <a:rPr lang="en-US" sz="5333" b="1" dirty="0" err="1">
                <a:latin typeface="Arial" pitchFamily="34" charset="0"/>
                <a:cs typeface="Arial" pitchFamily="34" charset="0"/>
              </a:rPr>
              <a:t>với</a:t>
            </a:r>
            <a:r>
              <a:rPr lang="en-US" sz="5333" b="1" dirty="0">
                <a:latin typeface="Arial" pitchFamily="34" charset="0"/>
                <a:cs typeface="Arial" pitchFamily="34" charset="0"/>
              </a:rPr>
              <a:t> </a:t>
            </a:r>
            <a:r>
              <a:rPr lang="en-US" sz="5333" b="1" dirty="0" err="1">
                <a:solidFill>
                  <a:srgbClr val="FF0000"/>
                </a:solidFill>
                <a:latin typeface="Arial" pitchFamily="34" charset="0"/>
                <a:cs typeface="Arial" pitchFamily="34" charset="0"/>
              </a:rPr>
              <a:t>luật</a:t>
            </a:r>
            <a:r>
              <a:rPr lang="en-US" sz="5333" b="1" dirty="0">
                <a:solidFill>
                  <a:srgbClr val="FF0000"/>
                </a:solidFill>
                <a:latin typeface="Arial" pitchFamily="34" charset="0"/>
                <a:cs typeface="Arial" pitchFamily="34" charset="0"/>
              </a:rPr>
              <a:t> </a:t>
            </a:r>
            <a:r>
              <a:rPr lang="en-US" sz="5333" b="1" dirty="0" err="1">
                <a:solidFill>
                  <a:srgbClr val="FF0000"/>
                </a:solidFill>
                <a:latin typeface="Arial" pitchFamily="34" charset="0"/>
                <a:cs typeface="Arial" pitchFamily="34" charset="0"/>
              </a:rPr>
              <a:t>hành</a:t>
            </a:r>
            <a:r>
              <a:rPr lang="en-US" sz="5333" b="1" dirty="0">
                <a:solidFill>
                  <a:srgbClr val="FF0000"/>
                </a:solidFill>
                <a:latin typeface="Arial" pitchFamily="34" charset="0"/>
                <a:cs typeface="Arial" pitchFamily="34" charset="0"/>
              </a:rPr>
              <a:t> </a:t>
            </a:r>
            <a:r>
              <a:rPr lang="en-US" sz="5333" b="1" dirty="0" err="1">
                <a:solidFill>
                  <a:srgbClr val="FF0000"/>
                </a:solidFill>
                <a:latin typeface="Arial" pitchFamily="34" charset="0"/>
                <a:cs typeface="Arial" pitchFamily="34" charset="0"/>
              </a:rPr>
              <a:t>chính</a:t>
            </a:r>
            <a:r>
              <a:rPr lang="en-US" sz="5333" dirty="0">
                <a:latin typeface="Arial" pitchFamily="34" charset="0"/>
                <a:cs typeface="Arial" pitchFamily="34" charset="0"/>
              </a:rPr>
              <a:t>?</a:t>
            </a:r>
            <a:endParaRPr lang="en-US" sz="5333" dirty="0"/>
          </a:p>
        </p:txBody>
      </p:sp>
    </p:spTree>
    <p:extLst>
      <p:ext uri="{BB962C8B-B14F-4D97-AF65-F5344CB8AC3E}">
        <p14:creationId xmlns:p14="http://schemas.microsoft.com/office/powerpoint/2010/main" val="7161666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6100" y="2038504"/>
            <a:ext cx="11209867" cy="3600297"/>
          </a:xfrm>
        </p:spPr>
        <p:txBody>
          <a:bodyPr/>
          <a:lstStyle/>
          <a:p>
            <a:pPr marL="44450" indent="0" algn="ctr">
              <a:buNone/>
            </a:pPr>
            <a:r>
              <a:rPr lang="en-US" sz="5333" b="1" dirty="0">
                <a:latin typeface="Arial" pitchFamily="34" charset="0"/>
                <a:cs typeface="Arial" pitchFamily="34" charset="0"/>
              </a:rPr>
              <a:t>CẢM ƠN </a:t>
            </a:r>
          </a:p>
          <a:p>
            <a:pPr marL="44450" indent="0" algn="ctr">
              <a:buNone/>
            </a:pPr>
            <a:endParaRPr lang="en-US" sz="5333" b="1" dirty="0">
              <a:latin typeface="Arial" pitchFamily="34" charset="0"/>
              <a:cs typeface="Arial" pitchFamily="34" charset="0"/>
            </a:endParaRPr>
          </a:p>
          <a:p>
            <a:pPr marL="44450" indent="0" algn="ctr">
              <a:buNone/>
            </a:pPr>
            <a:r>
              <a:rPr lang="vi-VN" sz="5333" b="1" dirty="0">
                <a:latin typeface="Arial" pitchFamily="34" charset="0"/>
                <a:cs typeface="Arial" pitchFamily="34" charset="0"/>
              </a:rPr>
              <a:t>CÁC EM ĐÃ HỢP TÁC TỐT</a:t>
            </a:r>
            <a:endParaRPr lang="en-US" sz="5333" dirty="0">
              <a:latin typeface="Arial" pitchFamily="34" charset="0"/>
              <a:cs typeface="Arial" pitchFamily="34" charset="0"/>
            </a:endParaRPr>
          </a:p>
        </p:txBody>
      </p:sp>
    </p:spTree>
    <p:extLst>
      <p:ext uri="{BB962C8B-B14F-4D97-AF65-F5344CB8AC3E}">
        <p14:creationId xmlns:p14="http://schemas.microsoft.com/office/powerpoint/2010/main" val="210277511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4515</TotalTime>
  <Words>7702</Words>
  <Application>Microsoft Office PowerPoint</Application>
  <PresentationFormat>Widescreen</PresentationFormat>
  <Paragraphs>599</Paragraphs>
  <Slides>158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158</vt:i4>
      </vt:variant>
    </vt:vector>
  </HeadingPairs>
  <TitlesOfParts>
    <vt:vector size="167" baseType="lpstr">
      <vt:lpstr>Arial</vt:lpstr>
      <vt:lpstr>Arial </vt:lpstr>
      <vt:lpstr>Calibri</vt:lpstr>
      <vt:lpstr>Calibri Light</vt:lpstr>
      <vt:lpstr>Constantia</vt:lpstr>
      <vt:lpstr>等线</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Mục tiêu của bài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Microsoft account</cp:lastModifiedBy>
  <cp:revision>3</cp:revision>
  <dcterms:created xsi:type="dcterms:W3CDTF">2022-10-06T03:12:05Z</dcterms:created>
  <dcterms:modified xsi:type="dcterms:W3CDTF">2024-08-22T03:00:26Z</dcterms:modified>
</cp:coreProperties>
</file>