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60" r:id="rId2"/>
    <p:sldId id="257" r:id="rId3"/>
    <p:sldId id="300" r:id="rId4"/>
    <p:sldId id="301" r:id="rId5"/>
    <p:sldId id="261" r:id="rId6"/>
    <p:sldId id="264" r:id="rId7"/>
    <p:sldId id="265" r:id="rId8"/>
    <p:sldId id="280" r:id="rId9"/>
    <p:sldId id="282" r:id="rId10"/>
    <p:sldId id="283" r:id="rId11"/>
    <p:sldId id="298" r:id="rId12"/>
    <p:sldId id="305" r:id="rId13"/>
    <p:sldId id="302" r:id="rId14"/>
    <p:sldId id="299" r:id="rId15"/>
    <p:sldId id="303" r:id="rId16"/>
    <p:sldId id="306" r:id="rId17"/>
    <p:sldId id="304" r:id="rId18"/>
    <p:sldId id="308" r:id="rId19"/>
    <p:sldId id="287" r:id="rId20"/>
    <p:sldId id="289" r:id="rId21"/>
    <p:sldId id="307" r:id="rId22"/>
    <p:sldId id="296" r:id="rId23"/>
    <p:sldId id="290" r:id="rId24"/>
    <p:sldId id="295" r:id="rId25"/>
    <p:sldId id="267" r:id="rId26"/>
    <p:sldId id="268"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Mở màn" id="{6E257715-46CC-4F26-80AB-70DCE0D604CA}">
          <p14:sldIdLst>
            <p14:sldId id="260"/>
            <p14:sldId id="257"/>
          </p14:sldIdLst>
        </p14:section>
        <p14:section name="TỔNG QUAN HỆ THỐNG" id="{672655C0-9CBC-4399-988A-112B3E693887}">
          <p14:sldIdLst>
            <p14:sldId id="300"/>
            <p14:sldId id="301"/>
          </p14:sldIdLst>
        </p14:section>
        <p14:section name="Untitled Section" id="{0A0B613B-38E2-427F-A2C8-8923B13A89C2}">
          <p14:sldIdLst>
            <p14:sldId id="261"/>
          </p14:sldIdLst>
        </p14:section>
        <p14:section name="NỘI DUNG DỰ ÁN" id="{D6AD3B0B-72EB-4EEB-BE27-4A3BC22F21F9}">
          <p14:sldIdLst>
            <p14:sldId id="264"/>
          </p14:sldIdLst>
        </p14:section>
        <p14:section name="NGUYÊN LÝ HOẠT ĐỘNG" id="{3C41DA33-C248-4EB6-8689-C306168F561B}">
          <p14:sldIdLst>
            <p14:sldId id="265"/>
            <p14:sldId id="280"/>
            <p14:sldId id="282"/>
            <p14:sldId id="283"/>
            <p14:sldId id="298"/>
            <p14:sldId id="305"/>
            <p14:sldId id="302"/>
            <p14:sldId id="299"/>
            <p14:sldId id="303"/>
            <p14:sldId id="306"/>
            <p14:sldId id="304"/>
            <p14:sldId id="308"/>
            <p14:sldId id="287"/>
            <p14:sldId id="289"/>
            <p14:sldId id="307"/>
          </p14:sldIdLst>
        </p14:section>
        <p14:section name="Doanh thu" id="{7CDD1F66-8AAC-4516-8B39-374328A6F5C1}">
          <p14:sldIdLst>
            <p14:sldId id="296"/>
            <p14:sldId id="290"/>
            <p14:sldId id="295"/>
          </p14:sldIdLst>
        </p14:section>
        <p14:section name="TỔNG KẾT" id="{66B29C86-65D0-4CBE-B240-151FE790F84C}">
          <p14:sldIdLst>
            <p14:sldId id="267"/>
          </p14:sldIdLst>
        </p14:section>
        <p14:section name="THE END" id="{11C85052-08F2-4162-B8E5-351427EE16A5}">
          <p14:sldIdLst>
            <p14:sldId id="268"/>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 initials="A" lastIdx="1" clrIdx="0">
    <p:extLst>
      <p:ext uri="{19B8F6BF-5375-455C-9EA6-DF929625EA0E}">
        <p15:presenceInfo xmlns:p15="http://schemas.microsoft.com/office/powerpoint/2012/main" userId="Adm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FF00FF"/>
    <a:srgbClr val="00B0F0"/>
    <a:srgbClr val="B8B8B8"/>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Kiểu Trung bình 2 - Màu chủ đề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2009" autoAdjust="0"/>
  </p:normalViewPr>
  <p:slideViewPr>
    <p:cSldViewPr snapToGrid="0">
      <p:cViewPr varScale="1">
        <p:scale>
          <a:sx n="58" d="100"/>
          <a:sy n="58" d="100"/>
        </p:scale>
        <p:origin x="988" y="64"/>
      </p:cViewPr>
      <p:guideLst/>
    </p:cSldViewPr>
  </p:slideViewPr>
  <p:notesTextViewPr>
    <p:cViewPr>
      <p:scale>
        <a:sx n="300" d="100"/>
        <a:sy n="3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oleObject" Target="file:///D:\b&#7843;ng%20b&#225;o%20gi&#225;.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D:\b&#7843;ng%20b&#225;o%20gi&#225;.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vi-VN" dirty="0"/>
              <a:t>Doanh Thu dự kiến năm 2024</a:t>
            </a:r>
            <a:endParaRPr lang="en-US"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7.7312473467020915E-2"/>
          <c:y val="0.15700950479388265"/>
          <c:w val="0.92158901362536594"/>
          <c:h val="0.79900841550865087"/>
        </c:manualLayout>
      </c:layout>
      <c:lineChart>
        <c:grouping val="standard"/>
        <c:varyColors val="0"/>
        <c:ser>
          <c:idx val="0"/>
          <c:order val="0"/>
          <c:tx>
            <c:strRef>
              <c:f>Sheet1!$I$8</c:f>
              <c:strCache>
                <c:ptCount val="1"/>
                <c:pt idx="0">
                  <c:v>Doanh thu (VND)</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cat>
            <c:strRef>
              <c:f>Sheet1!$H$9:$H$20</c:f>
              <c:strCache>
                <c:ptCount val="12"/>
                <c:pt idx="0">
                  <c:v>Tháng 1</c:v>
                </c:pt>
                <c:pt idx="1">
                  <c:v>Tháng 2</c:v>
                </c:pt>
                <c:pt idx="2">
                  <c:v>Tháng 3</c:v>
                </c:pt>
                <c:pt idx="3">
                  <c:v>Tháng 4</c:v>
                </c:pt>
                <c:pt idx="4">
                  <c:v>Tháng 5</c:v>
                </c:pt>
                <c:pt idx="5">
                  <c:v>Tháng 6</c:v>
                </c:pt>
                <c:pt idx="6">
                  <c:v>Tháng 7</c:v>
                </c:pt>
                <c:pt idx="7">
                  <c:v>Tháng 8</c:v>
                </c:pt>
                <c:pt idx="8">
                  <c:v>Tháng 9</c:v>
                </c:pt>
                <c:pt idx="9">
                  <c:v>Tháng 10</c:v>
                </c:pt>
                <c:pt idx="10">
                  <c:v>Tháng 11</c:v>
                </c:pt>
                <c:pt idx="11">
                  <c:v>Tháng 12</c:v>
                </c:pt>
              </c:strCache>
            </c:strRef>
          </c:cat>
          <c:val>
            <c:numRef>
              <c:f>Sheet1!$I$9:$I$20</c:f>
              <c:numCache>
                <c:formatCode>#,##0</c:formatCode>
                <c:ptCount val="12"/>
                <c:pt idx="0">
                  <c:v>300000000</c:v>
                </c:pt>
                <c:pt idx="1">
                  <c:v>315000000</c:v>
                </c:pt>
                <c:pt idx="2">
                  <c:v>330750000</c:v>
                </c:pt>
                <c:pt idx="3">
                  <c:v>347287500</c:v>
                </c:pt>
                <c:pt idx="4">
                  <c:v>364651875</c:v>
                </c:pt>
                <c:pt idx="5">
                  <c:v>382884469</c:v>
                </c:pt>
                <c:pt idx="6">
                  <c:v>402028692</c:v>
                </c:pt>
                <c:pt idx="7">
                  <c:v>422130127</c:v>
                </c:pt>
                <c:pt idx="8">
                  <c:v>443236634</c:v>
                </c:pt>
                <c:pt idx="9">
                  <c:v>465398465</c:v>
                </c:pt>
                <c:pt idx="10">
                  <c:v>488668388</c:v>
                </c:pt>
                <c:pt idx="11">
                  <c:v>513101807</c:v>
                </c:pt>
              </c:numCache>
            </c:numRef>
          </c:val>
          <c:smooth val="0"/>
          <c:extLst>
            <c:ext xmlns:c16="http://schemas.microsoft.com/office/drawing/2014/chart" uri="{C3380CC4-5D6E-409C-BE32-E72D297353CC}">
              <c16:uniqueId val="{00000000-64F0-4617-8A71-2D923C5E560D}"/>
            </c:ext>
          </c:extLst>
        </c:ser>
        <c:ser>
          <c:idx val="1"/>
          <c:order val="1"/>
          <c:tx>
            <c:strRef>
              <c:f>Sheet1!$J$8</c:f>
              <c:strCache>
                <c:ptCount val="1"/>
                <c:pt idx="0">
                  <c:v>Chi phí cố định (VND)</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cat>
            <c:strRef>
              <c:f>Sheet1!$H$9:$H$20</c:f>
              <c:strCache>
                <c:ptCount val="12"/>
                <c:pt idx="0">
                  <c:v>Tháng 1</c:v>
                </c:pt>
                <c:pt idx="1">
                  <c:v>Tháng 2</c:v>
                </c:pt>
                <c:pt idx="2">
                  <c:v>Tháng 3</c:v>
                </c:pt>
                <c:pt idx="3">
                  <c:v>Tháng 4</c:v>
                </c:pt>
                <c:pt idx="4">
                  <c:v>Tháng 5</c:v>
                </c:pt>
                <c:pt idx="5">
                  <c:v>Tháng 6</c:v>
                </c:pt>
                <c:pt idx="6">
                  <c:v>Tháng 7</c:v>
                </c:pt>
                <c:pt idx="7">
                  <c:v>Tháng 8</c:v>
                </c:pt>
                <c:pt idx="8">
                  <c:v>Tháng 9</c:v>
                </c:pt>
                <c:pt idx="9">
                  <c:v>Tháng 10</c:v>
                </c:pt>
                <c:pt idx="10">
                  <c:v>Tháng 11</c:v>
                </c:pt>
                <c:pt idx="11">
                  <c:v>Tháng 12</c:v>
                </c:pt>
              </c:strCache>
            </c:strRef>
          </c:cat>
          <c:val>
            <c:numRef>
              <c:f>Sheet1!$J$9:$J$20</c:f>
              <c:numCache>
                <c:formatCode>#,##0</c:formatCode>
                <c:ptCount val="12"/>
                <c:pt idx="0">
                  <c:v>50000000</c:v>
                </c:pt>
                <c:pt idx="1">
                  <c:v>50000000</c:v>
                </c:pt>
                <c:pt idx="2">
                  <c:v>50000000</c:v>
                </c:pt>
                <c:pt idx="3">
                  <c:v>50000000</c:v>
                </c:pt>
                <c:pt idx="4">
                  <c:v>50000000</c:v>
                </c:pt>
                <c:pt idx="5">
                  <c:v>50000000</c:v>
                </c:pt>
                <c:pt idx="6">
                  <c:v>50000000</c:v>
                </c:pt>
                <c:pt idx="7">
                  <c:v>50000000</c:v>
                </c:pt>
                <c:pt idx="8">
                  <c:v>50000000</c:v>
                </c:pt>
                <c:pt idx="9">
                  <c:v>50000000</c:v>
                </c:pt>
                <c:pt idx="10">
                  <c:v>50000000</c:v>
                </c:pt>
                <c:pt idx="11">
                  <c:v>50000000</c:v>
                </c:pt>
              </c:numCache>
            </c:numRef>
          </c:val>
          <c:smooth val="0"/>
          <c:extLst>
            <c:ext xmlns:c16="http://schemas.microsoft.com/office/drawing/2014/chart" uri="{C3380CC4-5D6E-409C-BE32-E72D297353CC}">
              <c16:uniqueId val="{00000001-64F0-4617-8A71-2D923C5E560D}"/>
            </c:ext>
          </c:extLst>
        </c:ser>
        <c:ser>
          <c:idx val="2"/>
          <c:order val="2"/>
          <c:tx>
            <c:strRef>
              <c:f>Sheet1!$K$8</c:f>
              <c:strCache>
                <c:ptCount val="1"/>
                <c:pt idx="0">
                  <c:v>Chi phí biến đổi (VND)</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cat>
            <c:strRef>
              <c:f>Sheet1!$H$9:$H$20</c:f>
              <c:strCache>
                <c:ptCount val="12"/>
                <c:pt idx="0">
                  <c:v>Tháng 1</c:v>
                </c:pt>
                <c:pt idx="1">
                  <c:v>Tháng 2</c:v>
                </c:pt>
                <c:pt idx="2">
                  <c:v>Tháng 3</c:v>
                </c:pt>
                <c:pt idx="3">
                  <c:v>Tháng 4</c:v>
                </c:pt>
                <c:pt idx="4">
                  <c:v>Tháng 5</c:v>
                </c:pt>
                <c:pt idx="5">
                  <c:v>Tháng 6</c:v>
                </c:pt>
                <c:pt idx="6">
                  <c:v>Tháng 7</c:v>
                </c:pt>
                <c:pt idx="7">
                  <c:v>Tháng 8</c:v>
                </c:pt>
                <c:pt idx="8">
                  <c:v>Tháng 9</c:v>
                </c:pt>
                <c:pt idx="9">
                  <c:v>Tháng 10</c:v>
                </c:pt>
                <c:pt idx="10">
                  <c:v>Tháng 11</c:v>
                </c:pt>
                <c:pt idx="11">
                  <c:v>Tháng 12</c:v>
                </c:pt>
              </c:strCache>
            </c:strRef>
          </c:cat>
          <c:val>
            <c:numRef>
              <c:f>Sheet1!$K$9:$K$20</c:f>
              <c:numCache>
                <c:formatCode>#,##0</c:formatCode>
                <c:ptCount val="12"/>
                <c:pt idx="0">
                  <c:v>90000000</c:v>
                </c:pt>
                <c:pt idx="1">
                  <c:v>94500000</c:v>
                </c:pt>
                <c:pt idx="2">
                  <c:v>99225000</c:v>
                </c:pt>
                <c:pt idx="3">
                  <c:v>104186250</c:v>
                </c:pt>
                <c:pt idx="4">
                  <c:v>109395563</c:v>
                </c:pt>
                <c:pt idx="5">
                  <c:v>114865341</c:v>
                </c:pt>
                <c:pt idx="6">
                  <c:v>120608608</c:v>
                </c:pt>
                <c:pt idx="7">
                  <c:v>126639038</c:v>
                </c:pt>
                <c:pt idx="8">
                  <c:v>132970990</c:v>
                </c:pt>
                <c:pt idx="9">
                  <c:v>139619540</c:v>
                </c:pt>
                <c:pt idx="10">
                  <c:v>146600516</c:v>
                </c:pt>
                <c:pt idx="11">
                  <c:v>153930542</c:v>
                </c:pt>
              </c:numCache>
            </c:numRef>
          </c:val>
          <c:smooth val="0"/>
          <c:extLst>
            <c:ext xmlns:c16="http://schemas.microsoft.com/office/drawing/2014/chart" uri="{C3380CC4-5D6E-409C-BE32-E72D297353CC}">
              <c16:uniqueId val="{00000002-64F0-4617-8A71-2D923C5E560D}"/>
            </c:ext>
          </c:extLst>
        </c:ser>
        <c:ser>
          <c:idx val="3"/>
          <c:order val="3"/>
          <c:tx>
            <c:strRef>
              <c:f>Sheet1!$L$8</c:f>
              <c:strCache>
                <c:ptCount val="1"/>
                <c:pt idx="0">
                  <c:v>Lợi nhuận gộp (VND)</c:v>
                </c:pt>
              </c:strCache>
            </c:strRef>
          </c:tx>
          <c:spPr>
            <a:ln w="28575" cap="rnd">
              <a:solidFill>
                <a:schemeClr val="accent4"/>
              </a:solidFill>
              <a:round/>
            </a:ln>
            <a:effectLst/>
          </c:spPr>
          <c:marker>
            <c:symbol val="circle"/>
            <c:size val="5"/>
            <c:spPr>
              <a:solidFill>
                <a:schemeClr val="accent4"/>
              </a:solidFill>
              <a:ln w="9525">
                <a:solidFill>
                  <a:schemeClr val="accent4"/>
                </a:solidFill>
              </a:ln>
              <a:effectLst/>
            </c:spPr>
          </c:marker>
          <c:cat>
            <c:strRef>
              <c:f>Sheet1!$H$9:$H$20</c:f>
              <c:strCache>
                <c:ptCount val="12"/>
                <c:pt idx="0">
                  <c:v>Tháng 1</c:v>
                </c:pt>
                <c:pt idx="1">
                  <c:v>Tháng 2</c:v>
                </c:pt>
                <c:pt idx="2">
                  <c:v>Tháng 3</c:v>
                </c:pt>
                <c:pt idx="3">
                  <c:v>Tháng 4</c:v>
                </c:pt>
                <c:pt idx="4">
                  <c:v>Tháng 5</c:v>
                </c:pt>
                <c:pt idx="5">
                  <c:v>Tháng 6</c:v>
                </c:pt>
                <c:pt idx="6">
                  <c:v>Tháng 7</c:v>
                </c:pt>
                <c:pt idx="7">
                  <c:v>Tháng 8</c:v>
                </c:pt>
                <c:pt idx="8">
                  <c:v>Tháng 9</c:v>
                </c:pt>
                <c:pt idx="9">
                  <c:v>Tháng 10</c:v>
                </c:pt>
                <c:pt idx="10">
                  <c:v>Tháng 11</c:v>
                </c:pt>
                <c:pt idx="11">
                  <c:v>Tháng 12</c:v>
                </c:pt>
              </c:strCache>
            </c:strRef>
          </c:cat>
          <c:val>
            <c:numRef>
              <c:f>Sheet1!$L$9:$L$20</c:f>
              <c:numCache>
                <c:formatCode>#,##0</c:formatCode>
                <c:ptCount val="12"/>
                <c:pt idx="0">
                  <c:v>160000000</c:v>
                </c:pt>
                <c:pt idx="1">
                  <c:v>170500000</c:v>
                </c:pt>
                <c:pt idx="2">
                  <c:v>181525000</c:v>
                </c:pt>
                <c:pt idx="3">
                  <c:v>193101250</c:v>
                </c:pt>
                <c:pt idx="4">
                  <c:v>205256313</c:v>
                </c:pt>
                <c:pt idx="5">
                  <c:v>218019128</c:v>
                </c:pt>
                <c:pt idx="6">
                  <c:v>231420084</c:v>
                </c:pt>
                <c:pt idx="7">
                  <c:v>245491089</c:v>
                </c:pt>
                <c:pt idx="8">
                  <c:v>260265644</c:v>
                </c:pt>
                <c:pt idx="9">
                  <c:v>275778924</c:v>
                </c:pt>
                <c:pt idx="10">
                  <c:v>292067872</c:v>
                </c:pt>
                <c:pt idx="11">
                  <c:v>309171265</c:v>
                </c:pt>
              </c:numCache>
            </c:numRef>
          </c:val>
          <c:smooth val="0"/>
          <c:extLst>
            <c:ext xmlns:c16="http://schemas.microsoft.com/office/drawing/2014/chart" uri="{C3380CC4-5D6E-409C-BE32-E72D297353CC}">
              <c16:uniqueId val="{00000003-64F0-4617-8A71-2D923C5E560D}"/>
            </c:ext>
          </c:extLst>
        </c:ser>
        <c:ser>
          <c:idx val="4"/>
          <c:order val="4"/>
          <c:tx>
            <c:strRef>
              <c:f>Sheet1!$M$8</c:f>
              <c:strCache>
                <c:ptCount val="1"/>
                <c:pt idx="0">
                  <c:v>Lợi nhuận sau thuế (VND)</c:v>
                </c:pt>
              </c:strCache>
            </c:strRef>
          </c:tx>
          <c:spPr>
            <a:ln w="28575" cap="rnd">
              <a:solidFill>
                <a:schemeClr val="accent5"/>
              </a:solidFill>
              <a:round/>
            </a:ln>
            <a:effectLst/>
          </c:spPr>
          <c:marker>
            <c:symbol val="circle"/>
            <c:size val="5"/>
            <c:spPr>
              <a:solidFill>
                <a:schemeClr val="accent5"/>
              </a:solidFill>
              <a:ln w="9525">
                <a:solidFill>
                  <a:schemeClr val="accent5"/>
                </a:solidFill>
              </a:ln>
              <a:effectLst/>
            </c:spPr>
          </c:marker>
          <c:cat>
            <c:strRef>
              <c:f>Sheet1!$H$9:$H$20</c:f>
              <c:strCache>
                <c:ptCount val="12"/>
                <c:pt idx="0">
                  <c:v>Tháng 1</c:v>
                </c:pt>
                <c:pt idx="1">
                  <c:v>Tháng 2</c:v>
                </c:pt>
                <c:pt idx="2">
                  <c:v>Tháng 3</c:v>
                </c:pt>
                <c:pt idx="3">
                  <c:v>Tháng 4</c:v>
                </c:pt>
                <c:pt idx="4">
                  <c:v>Tháng 5</c:v>
                </c:pt>
                <c:pt idx="5">
                  <c:v>Tháng 6</c:v>
                </c:pt>
                <c:pt idx="6">
                  <c:v>Tháng 7</c:v>
                </c:pt>
                <c:pt idx="7">
                  <c:v>Tháng 8</c:v>
                </c:pt>
                <c:pt idx="8">
                  <c:v>Tháng 9</c:v>
                </c:pt>
                <c:pt idx="9">
                  <c:v>Tháng 10</c:v>
                </c:pt>
                <c:pt idx="10">
                  <c:v>Tháng 11</c:v>
                </c:pt>
                <c:pt idx="11">
                  <c:v>Tháng 12</c:v>
                </c:pt>
              </c:strCache>
            </c:strRef>
          </c:cat>
          <c:val>
            <c:numRef>
              <c:f>Sheet1!$M$9:$M$20</c:f>
              <c:numCache>
                <c:formatCode>#,##0</c:formatCode>
                <c:ptCount val="12"/>
                <c:pt idx="0">
                  <c:v>128000000</c:v>
                </c:pt>
                <c:pt idx="1">
                  <c:v>136400000</c:v>
                </c:pt>
                <c:pt idx="2">
                  <c:v>145220000</c:v>
                </c:pt>
                <c:pt idx="3">
                  <c:v>154481000</c:v>
                </c:pt>
                <c:pt idx="4">
                  <c:v>164205050</c:v>
                </c:pt>
                <c:pt idx="5">
                  <c:v>174415303</c:v>
                </c:pt>
                <c:pt idx="6">
                  <c:v>185136067</c:v>
                </c:pt>
                <c:pt idx="7">
                  <c:v>196392871</c:v>
                </c:pt>
                <c:pt idx="8">
                  <c:v>208212515</c:v>
                </c:pt>
                <c:pt idx="9">
                  <c:v>220623139</c:v>
                </c:pt>
                <c:pt idx="10">
                  <c:v>233654298</c:v>
                </c:pt>
                <c:pt idx="11">
                  <c:v>247337012</c:v>
                </c:pt>
              </c:numCache>
            </c:numRef>
          </c:val>
          <c:smooth val="0"/>
          <c:extLst>
            <c:ext xmlns:c16="http://schemas.microsoft.com/office/drawing/2014/chart" uri="{C3380CC4-5D6E-409C-BE32-E72D297353CC}">
              <c16:uniqueId val="{00000004-64F0-4617-8A71-2D923C5E560D}"/>
            </c:ext>
          </c:extLst>
        </c:ser>
        <c:dLbls>
          <c:showLegendKey val="0"/>
          <c:showVal val="0"/>
          <c:showCatName val="0"/>
          <c:showSerName val="0"/>
          <c:showPercent val="0"/>
          <c:showBubbleSize val="0"/>
        </c:dLbls>
        <c:marker val="1"/>
        <c:smooth val="0"/>
        <c:axId val="70365280"/>
        <c:axId val="70365760"/>
      </c:lineChart>
      <c:catAx>
        <c:axId val="703652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0365760"/>
        <c:crosses val="autoZero"/>
        <c:auto val="1"/>
        <c:lblAlgn val="ctr"/>
        <c:lblOffset val="100"/>
        <c:noMultiLvlLbl val="0"/>
      </c:catAx>
      <c:valAx>
        <c:axId val="7036576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0365280"/>
        <c:crosses val="autoZero"/>
        <c:crossBetween val="between"/>
      </c:valAx>
      <c:spPr>
        <a:noFill/>
        <a:ln>
          <a:noFill/>
        </a:ln>
        <a:effectLst/>
      </c:spPr>
    </c:plotArea>
    <c:legend>
      <c:legendPos val="b"/>
      <c:layout>
        <c:manualLayout>
          <c:xMode val="edge"/>
          <c:yMode val="edge"/>
          <c:x val="0.16284969471720817"/>
          <c:y val="0.92054649995756277"/>
          <c:w val="0.67430052406850427"/>
          <c:h val="4.0784254918625217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Sheet1!$P$3</c:f>
              <c:strCache>
                <c:ptCount val="1"/>
                <c:pt idx="0">
                  <c:v>Doanh thu dự kiến (VND)</c:v>
                </c:pt>
              </c:strCache>
            </c:strRef>
          </c:tx>
          <c:spPr>
            <a:ln w="28575" cap="rnd">
              <a:solidFill>
                <a:schemeClr val="accent1"/>
              </a:solidFill>
              <a:round/>
            </a:ln>
            <a:effectLst/>
          </c:spPr>
          <c:marker>
            <c:symbol val="none"/>
          </c:marker>
          <c:cat>
            <c:strRef>
              <c:f>Sheet1!$O$4:$O$9</c:f>
              <c:strCache>
                <c:ptCount val="6"/>
                <c:pt idx="0">
                  <c:v>Năm 2024</c:v>
                </c:pt>
                <c:pt idx="1">
                  <c:v>Năm 2025</c:v>
                </c:pt>
                <c:pt idx="2">
                  <c:v>Năm 2026</c:v>
                </c:pt>
                <c:pt idx="3">
                  <c:v>Năm 2027</c:v>
                </c:pt>
                <c:pt idx="4">
                  <c:v>Năm 2028</c:v>
                </c:pt>
                <c:pt idx="5">
                  <c:v>Năm 2029</c:v>
                </c:pt>
              </c:strCache>
            </c:strRef>
          </c:cat>
          <c:val>
            <c:numRef>
              <c:f>Sheet1!$P$4:$P$9</c:f>
              <c:numCache>
                <c:formatCode>#,##0</c:formatCode>
                <c:ptCount val="6"/>
                <c:pt idx="0">
                  <c:v>3700000000</c:v>
                </c:pt>
                <c:pt idx="1">
                  <c:v>4070000000</c:v>
                </c:pt>
                <c:pt idx="2">
                  <c:v>4477000000</c:v>
                </c:pt>
                <c:pt idx="3">
                  <c:v>4924700000</c:v>
                </c:pt>
                <c:pt idx="4">
                  <c:v>5417170000</c:v>
                </c:pt>
                <c:pt idx="5">
                  <c:v>5958887000</c:v>
                </c:pt>
              </c:numCache>
            </c:numRef>
          </c:val>
          <c:smooth val="0"/>
          <c:extLst>
            <c:ext xmlns:c16="http://schemas.microsoft.com/office/drawing/2014/chart" uri="{C3380CC4-5D6E-409C-BE32-E72D297353CC}">
              <c16:uniqueId val="{00000000-3AD5-4901-B7F0-F69778C9C617}"/>
            </c:ext>
          </c:extLst>
        </c:ser>
        <c:dLbls>
          <c:showLegendKey val="0"/>
          <c:showVal val="0"/>
          <c:showCatName val="0"/>
          <c:showSerName val="0"/>
          <c:showPercent val="0"/>
          <c:showBubbleSize val="0"/>
        </c:dLbls>
        <c:smooth val="0"/>
        <c:axId val="80494816"/>
        <c:axId val="80500576"/>
      </c:lineChart>
      <c:catAx>
        <c:axId val="804948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0500576"/>
        <c:crosses val="autoZero"/>
        <c:auto val="1"/>
        <c:lblAlgn val="ctr"/>
        <c:lblOffset val="100"/>
        <c:noMultiLvlLbl val="0"/>
      </c:catAx>
      <c:valAx>
        <c:axId val="8050057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049481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6D5886-866A-45F7-AF0C-790686010101}" type="datetimeFigureOut">
              <a:rPr lang="en-US" smtClean="0"/>
              <a:t>8/6/2024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3A8F4-7FFA-4FA8-B822-A52CA97122D1}" type="slidenum">
              <a:rPr lang="en-US" smtClean="0"/>
              <a:t>‹#›</a:t>
            </a:fld>
            <a:endParaRPr lang="en-US"/>
          </a:p>
        </p:txBody>
      </p:sp>
    </p:spTree>
    <p:extLst>
      <p:ext uri="{BB962C8B-B14F-4D97-AF65-F5344CB8AC3E}">
        <p14:creationId xmlns:p14="http://schemas.microsoft.com/office/powerpoint/2010/main" val="24539899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533A8F4-7FFA-4FA8-B822-A52CA97122D1}" type="slidenum">
              <a:rPr lang="en-US" smtClean="0"/>
              <a:t>1</a:t>
            </a:fld>
            <a:endParaRPr lang="en-US"/>
          </a:p>
        </p:txBody>
      </p:sp>
    </p:spTree>
    <p:extLst>
      <p:ext uri="{BB962C8B-B14F-4D97-AF65-F5344CB8AC3E}">
        <p14:creationId xmlns:p14="http://schemas.microsoft.com/office/powerpoint/2010/main" val="24901178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533A8F4-7FFA-4FA8-B822-A52CA97122D1}" type="slidenum">
              <a:rPr lang="en-US" smtClean="0"/>
              <a:t>6</a:t>
            </a:fld>
            <a:endParaRPr lang="en-US"/>
          </a:p>
        </p:txBody>
      </p:sp>
    </p:spTree>
    <p:extLst>
      <p:ext uri="{BB962C8B-B14F-4D97-AF65-F5344CB8AC3E}">
        <p14:creationId xmlns:p14="http://schemas.microsoft.com/office/powerpoint/2010/main" val="12479519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533A8F4-7FFA-4FA8-B822-A52CA97122D1}" type="slidenum">
              <a:rPr lang="en-US" smtClean="0"/>
              <a:t>7</a:t>
            </a:fld>
            <a:endParaRPr lang="en-US"/>
          </a:p>
        </p:txBody>
      </p:sp>
    </p:spTree>
    <p:extLst>
      <p:ext uri="{BB962C8B-B14F-4D97-AF65-F5344CB8AC3E}">
        <p14:creationId xmlns:p14="http://schemas.microsoft.com/office/powerpoint/2010/main" val="4174820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endParaRPr lang="en-US" dirty="0"/>
          </a:p>
        </p:txBody>
      </p:sp>
      <p:sp>
        <p:nvSpPr>
          <p:cNvPr id="4" name="Chỗ dành sẵn cho Số hiệu Bản chiếu 3"/>
          <p:cNvSpPr>
            <a:spLocks noGrp="1"/>
          </p:cNvSpPr>
          <p:nvPr>
            <p:ph type="sldNum" sz="quarter" idx="5"/>
          </p:nvPr>
        </p:nvSpPr>
        <p:spPr/>
        <p:txBody>
          <a:bodyPr/>
          <a:lstStyle/>
          <a:p>
            <a:fld id="{5533A8F4-7FFA-4FA8-B822-A52CA97122D1}" type="slidenum">
              <a:rPr lang="en-US" smtClean="0"/>
              <a:t>10</a:t>
            </a:fld>
            <a:endParaRPr lang="en-US"/>
          </a:p>
        </p:txBody>
      </p:sp>
    </p:spTree>
    <p:extLst>
      <p:ext uri="{BB962C8B-B14F-4D97-AF65-F5344CB8AC3E}">
        <p14:creationId xmlns:p14="http://schemas.microsoft.com/office/powerpoint/2010/main" val="11334238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533A8F4-7FFA-4FA8-B822-A52CA97122D1}" type="slidenum">
              <a:rPr lang="en-US" smtClean="0"/>
              <a:t>11</a:t>
            </a:fld>
            <a:endParaRPr lang="en-US"/>
          </a:p>
        </p:txBody>
      </p:sp>
    </p:spTree>
    <p:extLst>
      <p:ext uri="{BB962C8B-B14F-4D97-AF65-F5344CB8AC3E}">
        <p14:creationId xmlns:p14="http://schemas.microsoft.com/office/powerpoint/2010/main" val="38384942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533A8F4-7FFA-4FA8-B822-A52CA97122D1}" type="slidenum">
              <a:rPr lang="en-US" smtClean="0"/>
              <a:t>12</a:t>
            </a:fld>
            <a:endParaRPr lang="en-US"/>
          </a:p>
        </p:txBody>
      </p:sp>
    </p:spTree>
    <p:extLst>
      <p:ext uri="{BB962C8B-B14F-4D97-AF65-F5344CB8AC3E}">
        <p14:creationId xmlns:p14="http://schemas.microsoft.com/office/powerpoint/2010/main" val="176066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9F8F8-6504-90BF-3277-B79737043EC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610C8AB-2F53-BA22-2E08-99561F81D63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8E92BC7-1C23-6218-F63E-639E4B09B180}"/>
              </a:ext>
            </a:extLst>
          </p:cNvPr>
          <p:cNvSpPr>
            <a:spLocks noGrp="1"/>
          </p:cNvSpPr>
          <p:nvPr>
            <p:ph type="dt" sz="half" idx="10"/>
          </p:nvPr>
        </p:nvSpPr>
        <p:spPr/>
        <p:txBody>
          <a:bodyPr/>
          <a:lstStyle/>
          <a:p>
            <a:fld id="{13AED1BE-DF54-4AEF-8391-D5CE22E6878A}" type="datetimeFigureOut">
              <a:rPr lang="en-US" smtClean="0"/>
              <a:t>8/6/2024</a:t>
            </a:fld>
            <a:endParaRPr lang="en-US"/>
          </a:p>
        </p:txBody>
      </p:sp>
      <p:sp>
        <p:nvSpPr>
          <p:cNvPr id="5" name="Footer Placeholder 4">
            <a:extLst>
              <a:ext uri="{FF2B5EF4-FFF2-40B4-BE49-F238E27FC236}">
                <a16:creationId xmlns:a16="http://schemas.microsoft.com/office/drawing/2014/main" id="{0BC8A0DC-5288-E494-1404-4FDCEDD488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BF482C-6511-2FFE-D24D-26FE102312D6}"/>
              </a:ext>
            </a:extLst>
          </p:cNvPr>
          <p:cNvSpPr>
            <a:spLocks noGrp="1"/>
          </p:cNvSpPr>
          <p:nvPr>
            <p:ph type="sldNum" sz="quarter" idx="12"/>
          </p:nvPr>
        </p:nvSpPr>
        <p:spPr/>
        <p:txBody>
          <a:bodyPr/>
          <a:lstStyle/>
          <a:p>
            <a:fld id="{6764C7A0-9B76-4B90-80EE-2BC96E79DC5E}" type="slidenum">
              <a:rPr lang="en-US" smtClean="0"/>
              <a:t>‹#›</a:t>
            </a:fld>
            <a:endParaRPr lang="en-US"/>
          </a:p>
        </p:txBody>
      </p:sp>
    </p:spTree>
    <p:extLst>
      <p:ext uri="{BB962C8B-B14F-4D97-AF65-F5344CB8AC3E}">
        <p14:creationId xmlns:p14="http://schemas.microsoft.com/office/powerpoint/2010/main" val="1656252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1289F-AAC9-676F-7145-2B7026A7B7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405429E-D075-69D2-1151-53478B597B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4EB6C8A-E12F-C3B1-7C22-CC270CAF7E0C}"/>
              </a:ext>
            </a:extLst>
          </p:cNvPr>
          <p:cNvSpPr>
            <a:spLocks noGrp="1"/>
          </p:cNvSpPr>
          <p:nvPr>
            <p:ph type="dt" sz="half" idx="10"/>
          </p:nvPr>
        </p:nvSpPr>
        <p:spPr/>
        <p:txBody>
          <a:bodyPr/>
          <a:lstStyle/>
          <a:p>
            <a:fld id="{13AED1BE-DF54-4AEF-8391-D5CE22E6878A}" type="datetimeFigureOut">
              <a:rPr lang="en-US" smtClean="0"/>
              <a:t>8/6/2024</a:t>
            </a:fld>
            <a:endParaRPr lang="en-US"/>
          </a:p>
        </p:txBody>
      </p:sp>
      <p:sp>
        <p:nvSpPr>
          <p:cNvPr id="5" name="Footer Placeholder 4">
            <a:extLst>
              <a:ext uri="{FF2B5EF4-FFF2-40B4-BE49-F238E27FC236}">
                <a16:creationId xmlns:a16="http://schemas.microsoft.com/office/drawing/2014/main" id="{9E96997D-E84F-1A68-498A-59B4E833DE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CF85D6-2BB3-A5F2-B322-54C7EB36D642}"/>
              </a:ext>
            </a:extLst>
          </p:cNvPr>
          <p:cNvSpPr>
            <a:spLocks noGrp="1"/>
          </p:cNvSpPr>
          <p:nvPr>
            <p:ph type="sldNum" sz="quarter" idx="12"/>
          </p:nvPr>
        </p:nvSpPr>
        <p:spPr/>
        <p:txBody>
          <a:bodyPr/>
          <a:lstStyle/>
          <a:p>
            <a:fld id="{6764C7A0-9B76-4B90-80EE-2BC96E79DC5E}" type="slidenum">
              <a:rPr lang="en-US" smtClean="0"/>
              <a:t>‹#›</a:t>
            </a:fld>
            <a:endParaRPr lang="en-US"/>
          </a:p>
        </p:txBody>
      </p:sp>
    </p:spTree>
    <p:extLst>
      <p:ext uri="{BB962C8B-B14F-4D97-AF65-F5344CB8AC3E}">
        <p14:creationId xmlns:p14="http://schemas.microsoft.com/office/powerpoint/2010/main" val="2654886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F92853-343C-D331-76E9-DEC123017A1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9D1DFDD-B463-428A-D091-1C6AC8B9FB8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9879774-C5F9-6500-C6E5-AACB34C2C2DD}"/>
              </a:ext>
            </a:extLst>
          </p:cNvPr>
          <p:cNvSpPr>
            <a:spLocks noGrp="1"/>
          </p:cNvSpPr>
          <p:nvPr>
            <p:ph type="dt" sz="half" idx="10"/>
          </p:nvPr>
        </p:nvSpPr>
        <p:spPr/>
        <p:txBody>
          <a:bodyPr/>
          <a:lstStyle/>
          <a:p>
            <a:fld id="{13AED1BE-DF54-4AEF-8391-D5CE22E6878A}" type="datetimeFigureOut">
              <a:rPr lang="en-US" smtClean="0"/>
              <a:t>8/6/2024</a:t>
            </a:fld>
            <a:endParaRPr lang="en-US"/>
          </a:p>
        </p:txBody>
      </p:sp>
      <p:sp>
        <p:nvSpPr>
          <p:cNvPr id="5" name="Footer Placeholder 4">
            <a:extLst>
              <a:ext uri="{FF2B5EF4-FFF2-40B4-BE49-F238E27FC236}">
                <a16:creationId xmlns:a16="http://schemas.microsoft.com/office/drawing/2014/main" id="{D5D2338C-42F8-36DC-2B05-41A1659672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988730-4B53-F235-D34B-C6F073C087BD}"/>
              </a:ext>
            </a:extLst>
          </p:cNvPr>
          <p:cNvSpPr>
            <a:spLocks noGrp="1"/>
          </p:cNvSpPr>
          <p:nvPr>
            <p:ph type="sldNum" sz="quarter" idx="12"/>
          </p:nvPr>
        </p:nvSpPr>
        <p:spPr/>
        <p:txBody>
          <a:bodyPr/>
          <a:lstStyle/>
          <a:p>
            <a:fld id="{6764C7A0-9B76-4B90-80EE-2BC96E79DC5E}" type="slidenum">
              <a:rPr lang="en-US" smtClean="0"/>
              <a:t>‹#›</a:t>
            </a:fld>
            <a:endParaRPr lang="en-US"/>
          </a:p>
        </p:txBody>
      </p:sp>
    </p:spTree>
    <p:extLst>
      <p:ext uri="{BB962C8B-B14F-4D97-AF65-F5344CB8AC3E}">
        <p14:creationId xmlns:p14="http://schemas.microsoft.com/office/powerpoint/2010/main" val="38144754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3A53E-88C3-DD01-BB69-1497B2018BC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3B6C322-20EE-6F49-313F-3922FB6CCF9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8284107-ACB7-0B81-27E0-68A79FFC3C2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858E0ED-37FA-09B5-991B-4C4840F50EA2}"/>
              </a:ext>
            </a:extLst>
          </p:cNvPr>
          <p:cNvSpPr>
            <a:spLocks noGrp="1"/>
          </p:cNvSpPr>
          <p:nvPr>
            <p:ph type="dt" sz="half" idx="10"/>
          </p:nvPr>
        </p:nvSpPr>
        <p:spPr/>
        <p:txBody>
          <a:bodyPr/>
          <a:lstStyle/>
          <a:p>
            <a:fld id="{13AED1BE-DF54-4AEF-8391-D5CE22E6878A}" type="datetimeFigureOut">
              <a:rPr lang="en-US" smtClean="0"/>
              <a:t>8/6/2024</a:t>
            </a:fld>
            <a:endParaRPr lang="en-US"/>
          </a:p>
        </p:txBody>
      </p:sp>
      <p:sp>
        <p:nvSpPr>
          <p:cNvPr id="6" name="Footer Placeholder 5">
            <a:extLst>
              <a:ext uri="{FF2B5EF4-FFF2-40B4-BE49-F238E27FC236}">
                <a16:creationId xmlns:a16="http://schemas.microsoft.com/office/drawing/2014/main" id="{556E7675-A4B8-8532-C8EC-64DC10F2AAB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4EB5B8-4FD9-2B0C-3487-8DBAC0A89782}"/>
              </a:ext>
            </a:extLst>
          </p:cNvPr>
          <p:cNvSpPr>
            <a:spLocks noGrp="1"/>
          </p:cNvSpPr>
          <p:nvPr>
            <p:ph type="sldNum" sz="quarter" idx="12"/>
          </p:nvPr>
        </p:nvSpPr>
        <p:spPr/>
        <p:txBody>
          <a:bodyPr/>
          <a:lstStyle/>
          <a:p>
            <a:fld id="{6764C7A0-9B76-4B90-80EE-2BC96E79DC5E}" type="slidenum">
              <a:rPr lang="en-US" smtClean="0"/>
              <a:t>‹#›</a:t>
            </a:fld>
            <a:endParaRPr lang="en-US"/>
          </a:p>
        </p:txBody>
      </p:sp>
    </p:spTree>
    <p:extLst>
      <p:ext uri="{BB962C8B-B14F-4D97-AF65-F5344CB8AC3E}">
        <p14:creationId xmlns:p14="http://schemas.microsoft.com/office/powerpoint/2010/main" val="4263066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CDA0A-5C7F-AD03-CCFA-B814B4B221C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4C70860-C02E-7AD3-6354-0E45D52348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4B0DE4D-60F1-C4C2-AA17-33BD1B7CB78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9729955-D713-3F0D-81DE-035D99A995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ADDE56B-9E44-6D12-5E37-09609EF6018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70F3C16-25E0-B518-E43F-678D2EE4F632}"/>
              </a:ext>
            </a:extLst>
          </p:cNvPr>
          <p:cNvSpPr>
            <a:spLocks noGrp="1"/>
          </p:cNvSpPr>
          <p:nvPr>
            <p:ph type="dt" sz="half" idx="10"/>
          </p:nvPr>
        </p:nvSpPr>
        <p:spPr/>
        <p:txBody>
          <a:bodyPr/>
          <a:lstStyle/>
          <a:p>
            <a:fld id="{13AED1BE-DF54-4AEF-8391-D5CE22E6878A}" type="datetimeFigureOut">
              <a:rPr lang="en-US" smtClean="0"/>
              <a:t>8/6/2024</a:t>
            </a:fld>
            <a:endParaRPr lang="en-US"/>
          </a:p>
        </p:txBody>
      </p:sp>
      <p:sp>
        <p:nvSpPr>
          <p:cNvPr id="8" name="Footer Placeholder 7">
            <a:extLst>
              <a:ext uri="{FF2B5EF4-FFF2-40B4-BE49-F238E27FC236}">
                <a16:creationId xmlns:a16="http://schemas.microsoft.com/office/drawing/2014/main" id="{36F3372F-9656-1FB9-2053-E594F572B4C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134F2D1-A3EA-67FF-0684-FED6BDD8F755}"/>
              </a:ext>
            </a:extLst>
          </p:cNvPr>
          <p:cNvSpPr>
            <a:spLocks noGrp="1"/>
          </p:cNvSpPr>
          <p:nvPr>
            <p:ph type="sldNum" sz="quarter" idx="12"/>
          </p:nvPr>
        </p:nvSpPr>
        <p:spPr/>
        <p:txBody>
          <a:bodyPr/>
          <a:lstStyle/>
          <a:p>
            <a:fld id="{6764C7A0-9B76-4B90-80EE-2BC96E79DC5E}" type="slidenum">
              <a:rPr lang="en-US" smtClean="0"/>
              <a:t>‹#›</a:t>
            </a:fld>
            <a:endParaRPr lang="en-US"/>
          </a:p>
        </p:txBody>
      </p:sp>
    </p:spTree>
    <p:extLst>
      <p:ext uri="{BB962C8B-B14F-4D97-AF65-F5344CB8AC3E}">
        <p14:creationId xmlns:p14="http://schemas.microsoft.com/office/powerpoint/2010/main" val="15929485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EF6FCF-B56D-D011-9B61-F94607BF507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732BD57-1FF4-50AA-6C0B-044C65BF6877}"/>
              </a:ext>
            </a:extLst>
          </p:cNvPr>
          <p:cNvSpPr>
            <a:spLocks noGrp="1"/>
          </p:cNvSpPr>
          <p:nvPr>
            <p:ph type="dt" sz="half" idx="10"/>
          </p:nvPr>
        </p:nvSpPr>
        <p:spPr/>
        <p:txBody>
          <a:bodyPr/>
          <a:lstStyle/>
          <a:p>
            <a:fld id="{13AED1BE-DF54-4AEF-8391-D5CE22E6878A}" type="datetimeFigureOut">
              <a:rPr lang="en-US" smtClean="0"/>
              <a:t>8/6/2024</a:t>
            </a:fld>
            <a:endParaRPr lang="en-US"/>
          </a:p>
        </p:txBody>
      </p:sp>
      <p:sp>
        <p:nvSpPr>
          <p:cNvPr id="4" name="Footer Placeholder 3">
            <a:extLst>
              <a:ext uri="{FF2B5EF4-FFF2-40B4-BE49-F238E27FC236}">
                <a16:creationId xmlns:a16="http://schemas.microsoft.com/office/drawing/2014/main" id="{67727E3D-809C-7899-9ABF-51F110ADFBE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FF7B2E4-3539-4947-0132-E83D32832579}"/>
              </a:ext>
            </a:extLst>
          </p:cNvPr>
          <p:cNvSpPr>
            <a:spLocks noGrp="1"/>
          </p:cNvSpPr>
          <p:nvPr>
            <p:ph type="sldNum" sz="quarter" idx="12"/>
          </p:nvPr>
        </p:nvSpPr>
        <p:spPr/>
        <p:txBody>
          <a:bodyPr/>
          <a:lstStyle/>
          <a:p>
            <a:fld id="{6764C7A0-9B76-4B90-80EE-2BC96E79DC5E}" type="slidenum">
              <a:rPr lang="en-US" smtClean="0"/>
              <a:t>‹#›</a:t>
            </a:fld>
            <a:endParaRPr lang="en-US"/>
          </a:p>
        </p:txBody>
      </p:sp>
    </p:spTree>
    <p:extLst>
      <p:ext uri="{BB962C8B-B14F-4D97-AF65-F5344CB8AC3E}">
        <p14:creationId xmlns:p14="http://schemas.microsoft.com/office/powerpoint/2010/main" val="26060629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01A36DF-F9C7-E127-876E-9DDA3B630D46}"/>
              </a:ext>
            </a:extLst>
          </p:cNvPr>
          <p:cNvSpPr>
            <a:spLocks noGrp="1"/>
          </p:cNvSpPr>
          <p:nvPr>
            <p:ph type="dt" sz="half" idx="10"/>
          </p:nvPr>
        </p:nvSpPr>
        <p:spPr/>
        <p:txBody>
          <a:bodyPr/>
          <a:lstStyle/>
          <a:p>
            <a:fld id="{13AED1BE-DF54-4AEF-8391-D5CE22E6878A}" type="datetimeFigureOut">
              <a:rPr lang="en-US" smtClean="0"/>
              <a:t>8/6/2024</a:t>
            </a:fld>
            <a:endParaRPr lang="en-US"/>
          </a:p>
        </p:txBody>
      </p:sp>
      <p:sp>
        <p:nvSpPr>
          <p:cNvPr id="3" name="Footer Placeholder 2">
            <a:extLst>
              <a:ext uri="{FF2B5EF4-FFF2-40B4-BE49-F238E27FC236}">
                <a16:creationId xmlns:a16="http://schemas.microsoft.com/office/drawing/2014/main" id="{F36AD58C-3FD2-9152-C062-65FE6A6C466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A1F3D0E-CB1D-36C5-CA29-68B8B7045518}"/>
              </a:ext>
            </a:extLst>
          </p:cNvPr>
          <p:cNvSpPr>
            <a:spLocks noGrp="1"/>
          </p:cNvSpPr>
          <p:nvPr>
            <p:ph type="sldNum" sz="quarter" idx="12"/>
          </p:nvPr>
        </p:nvSpPr>
        <p:spPr/>
        <p:txBody>
          <a:bodyPr/>
          <a:lstStyle/>
          <a:p>
            <a:fld id="{6764C7A0-9B76-4B90-80EE-2BC96E79DC5E}" type="slidenum">
              <a:rPr lang="en-US" smtClean="0"/>
              <a:t>‹#›</a:t>
            </a:fld>
            <a:endParaRPr lang="en-US"/>
          </a:p>
        </p:txBody>
      </p:sp>
    </p:spTree>
    <p:extLst>
      <p:ext uri="{BB962C8B-B14F-4D97-AF65-F5344CB8AC3E}">
        <p14:creationId xmlns:p14="http://schemas.microsoft.com/office/powerpoint/2010/main" val="955927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86AAA-25B5-C7E6-5726-F988E21E8B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A4B7A5B-BAF2-7FC2-6FCF-FE31F57626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5E5A08F-2546-CEB6-A947-6393FB51E7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85E99B-128D-AC58-B5A2-8ECB2C0FB8A3}"/>
              </a:ext>
            </a:extLst>
          </p:cNvPr>
          <p:cNvSpPr>
            <a:spLocks noGrp="1"/>
          </p:cNvSpPr>
          <p:nvPr>
            <p:ph type="dt" sz="half" idx="10"/>
          </p:nvPr>
        </p:nvSpPr>
        <p:spPr/>
        <p:txBody>
          <a:bodyPr/>
          <a:lstStyle/>
          <a:p>
            <a:fld id="{13AED1BE-DF54-4AEF-8391-D5CE22E6878A}" type="datetimeFigureOut">
              <a:rPr lang="en-US" smtClean="0"/>
              <a:t>8/6/2024</a:t>
            </a:fld>
            <a:endParaRPr lang="en-US"/>
          </a:p>
        </p:txBody>
      </p:sp>
      <p:sp>
        <p:nvSpPr>
          <p:cNvPr id="6" name="Footer Placeholder 5">
            <a:extLst>
              <a:ext uri="{FF2B5EF4-FFF2-40B4-BE49-F238E27FC236}">
                <a16:creationId xmlns:a16="http://schemas.microsoft.com/office/drawing/2014/main" id="{C748577F-843C-6A7D-4A75-38E8E8356F7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99311F-EDA3-A486-4BA4-676C51F26880}"/>
              </a:ext>
            </a:extLst>
          </p:cNvPr>
          <p:cNvSpPr>
            <a:spLocks noGrp="1"/>
          </p:cNvSpPr>
          <p:nvPr>
            <p:ph type="sldNum" sz="quarter" idx="12"/>
          </p:nvPr>
        </p:nvSpPr>
        <p:spPr/>
        <p:txBody>
          <a:bodyPr/>
          <a:lstStyle/>
          <a:p>
            <a:fld id="{6764C7A0-9B76-4B90-80EE-2BC96E79DC5E}" type="slidenum">
              <a:rPr lang="en-US" smtClean="0"/>
              <a:t>‹#›</a:t>
            </a:fld>
            <a:endParaRPr lang="en-US"/>
          </a:p>
        </p:txBody>
      </p:sp>
    </p:spTree>
    <p:extLst>
      <p:ext uri="{BB962C8B-B14F-4D97-AF65-F5344CB8AC3E}">
        <p14:creationId xmlns:p14="http://schemas.microsoft.com/office/powerpoint/2010/main" val="4148484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1CAEF-0FEF-CD88-362B-7DD8CB3F284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AA60EAE-A77C-5B5F-4629-DA7A486B67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02FA12D-8044-E121-D3B4-69BE1D5390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C48786-4B5C-7F9E-E346-9C5FACFA5A12}"/>
              </a:ext>
            </a:extLst>
          </p:cNvPr>
          <p:cNvSpPr>
            <a:spLocks noGrp="1"/>
          </p:cNvSpPr>
          <p:nvPr>
            <p:ph type="dt" sz="half" idx="10"/>
          </p:nvPr>
        </p:nvSpPr>
        <p:spPr/>
        <p:txBody>
          <a:bodyPr/>
          <a:lstStyle/>
          <a:p>
            <a:fld id="{13AED1BE-DF54-4AEF-8391-D5CE22E6878A}" type="datetimeFigureOut">
              <a:rPr lang="en-US" smtClean="0"/>
              <a:t>8/6/2024</a:t>
            </a:fld>
            <a:endParaRPr lang="en-US"/>
          </a:p>
        </p:txBody>
      </p:sp>
      <p:sp>
        <p:nvSpPr>
          <p:cNvPr id="6" name="Footer Placeholder 5">
            <a:extLst>
              <a:ext uri="{FF2B5EF4-FFF2-40B4-BE49-F238E27FC236}">
                <a16:creationId xmlns:a16="http://schemas.microsoft.com/office/drawing/2014/main" id="{0534A48F-0B77-5582-2A73-04D6F87BFA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E2834D-561A-C62A-C913-51994FA633B7}"/>
              </a:ext>
            </a:extLst>
          </p:cNvPr>
          <p:cNvSpPr>
            <a:spLocks noGrp="1"/>
          </p:cNvSpPr>
          <p:nvPr>
            <p:ph type="sldNum" sz="quarter" idx="12"/>
          </p:nvPr>
        </p:nvSpPr>
        <p:spPr/>
        <p:txBody>
          <a:bodyPr/>
          <a:lstStyle/>
          <a:p>
            <a:fld id="{6764C7A0-9B76-4B90-80EE-2BC96E79DC5E}" type="slidenum">
              <a:rPr lang="en-US" smtClean="0"/>
              <a:t>‹#›</a:t>
            </a:fld>
            <a:endParaRPr lang="en-US"/>
          </a:p>
        </p:txBody>
      </p:sp>
    </p:spTree>
    <p:extLst>
      <p:ext uri="{BB962C8B-B14F-4D97-AF65-F5344CB8AC3E}">
        <p14:creationId xmlns:p14="http://schemas.microsoft.com/office/powerpoint/2010/main" val="34811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48AFC-6D79-F06D-2822-5F3049EE5EA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567D120-213B-711E-E9B7-23B46B54DE9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2BCDF2-2C31-F857-405C-2F9789C3E9D0}"/>
              </a:ext>
            </a:extLst>
          </p:cNvPr>
          <p:cNvSpPr>
            <a:spLocks noGrp="1"/>
          </p:cNvSpPr>
          <p:nvPr>
            <p:ph type="dt" sz="half" idx="10"/>
          </p:nvPr>
        </p:nvSpPr>
        <p:spPr/>
        <p:txBody>
          <a:bodyPr/>
          <a:lstStyle/>
          <a:p>
            <a:fld id="{13AED1BE-DF54-4AEF-8391-D5CE22E6878A}" type="datetimeFigureOut">
              <a:rPr lang="en-US" smtClean="0"/>
              <a:t>8/6/2024</a:t>
            </a:fld>
            <a:endParaRPr lang="en-US"/>
          </a:p>
        </p:txBody>
      </p:sp>
      <p:sp>
        <p:nvSpPr>
          <p:cNvPr id="5" name="Footer Placeholder 4">
            <a:extLst>
              <a:ext uri="{FF2B5EF4-FFF2-40B4-BE49-F238E27FC236}">
                <a16:creationId xmlns:a16="http://schemas.microsoft.com/office/drawing/2014/main" id="{9A5D6D8F-1D76-295D-E22B-DD2DA903F42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FB0918-8864-ABAB-5902-EB2FAA5278F2}"/>
              </a:ext>
            </a:extLst>
          </p:cNvPr>
          <p:cNvSpPr>
            <a:spLocks noGrp="1"/>
          </p:cNvSpPr>
          <p:nvPr>
            <p:ph type="sldNum" sz="quarter" idx="12"/>
          </p:nvPr>
        </p:nvSpPr>
        <p:spPr/>
        <p:txBody>
          <a:bodyPr/>
          <a:lstStyle/>
          <a:p>
            <a:fld id="{6764C7A0-9B76-4B90-80EE-2BC96E79DC5E}" type="slidenum">
              <a:rPr lang="en-US" smtClean="0"/>
              <a:t>‹#›</a:t>
            </a:fld>
            <a:endParaRPr lang="en-US"/>
          </a:p>
        </p:txBody>
      </p:sp>
    </p:spTree>
    <p:extLst>
      <p:ext uri="{BB962C8B-B14F-4D97-AF65-F5344CB8AC3E}">
        <p14:creationId xmlns:p14="http://schemas.microsoft.com/office/powerpoint/2010/main" val="27540038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363E6C3-0070-B980-50F0-36FB7E11499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3AD97B2-BEA0-F4D2-6E7E-E5EA53313E5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076AC5-D521-E56D-6D68-816CF4AAB49C}"/>
              </a:ext>
            </a:extLst>
          </p:cNvPr>
          <p:cNvSpPr>
            <a:spLocks noGrp="1"/>
          </p:cNvSpPr>
          <p:nvPr>
            <p:ph type="dt" sz="half" idx="10"/>
          </p:nvPr>
        </p:nvSpPr>
        <p:spPr/>
        <p:txBody>
          <a:bodyPr/>
          <a:lstStyle/>
          <a:p>
            <a:fld id="{13AED1BE-DF54-4AEF-8391-D5CE22E6878A}" type="datetimeFigureOut">
              <a:rPr lang="en-US" smtClean="0"/>
              <a:t>8/6/2024</a:t>
            </a:fld>
            <a:endParaRPr lang="en-US"/>
          </a:p>
        </p:txBody>
      </p:sp>
      <p:sp>
        <p:nvSpPr>
          <p:cNvPr id="5" name="Footer Placeholder 4">
            <a:extLst>
              <a:ext uri="{FF2B5EF4-FFF2-40B4-BE49-F238E27FC236}">
                <a16:creationId xmlns:a16="http://schemas.microsoft.com/office/drawing/2014/main" id="{306CABE7-9BAC-6821-81F3-97337357906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8382C0-C660-7165-AD54-6D07FA7AFDE2}"/>
              </a:ext>
            </a:extLst>
          </p:cNvPr>
          <p:cNvSpPr>
            <a:spLocks noGrp="1"/>
          </p:cNvSpPr>
          <p:nvPr>
            <p:ph type="sldNum" sz="quarter" idx="12"/>
          </p:nvPr>
        </p:nvSpPr>
        <p:spPr/>
        <p:txBody>
          <a:bodyPr/>
          <a:lstStyle/>
          <a:p>
            <a:fld id="{6764C7A0-9B76-4B90-80EE-2BC96E79DC5E}" type="slidenum">
              <a:rPr lang="en-US" smtClean="0"/>
              <a:t>‹#›</a:t>
            </a:fld>
            <a:endParaRPr lang="en-US"/>
          </a:p>
        </p:txBody>
      </p:sp>
    </p:spTree>
    <p:extLst>
      <p:ext uri="{BB962C8B-B14F-4D97-AF65-F5344CB8AC3E}">
        <p14:creationId xmlns:p14="http://schemas.microsoft.com/office/powerpoint/2010/main" val="155695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7E8DB68-684B-A659-915F-6BDEA31EDF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C42BF4C-36B0-2473-68D3-D16EC200D5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B32575-48C1-CBA8-21AB-906067CEF8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AED1BE-DF54-4AEF-8391-D5CE22E6878A}" type="datetimeFigureOut">
              <a:rPr lang="en-US" smtClean="0"/>
              <a:t>8/6/2024</a:t>
            </a:fld>
            <a:endParaRPr lang="en-US"/>
          </a:p>
        </p:txBody>
      </p:sp>
      <p:sp>
        <p:nvSpPr>
          <p:cNvPr id="5" name="Footer Placeholder 4">
            <a:extLst>
              <a:ext uri="{FF2B5EF4-FFF2-40B4-BE49-F238E27FC236}">
                <a16:creationId xmlns:a16="http://schemas.microsoft.com/office/drawing/2014/main" id="{FC35DE38-787D-EB23-BE56-306F89AC1F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3CC4466-4E89-5E9D-26F2-882349A99A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64C7A0-9B76-4B90-80EE-2BC96E79DC5E}" type="slidenum">
              <a:rPr lang="en-US" smtClean="0"/>
              <a:t>‹#›</a:t>
            </a:fld>
            <a:endParaRPr lang="en-US"/>
          </a:p>
        </p:txBody>
      </p:sp>
    </p:spTree>
    <p:extLst>
      <p:ext uri="{BB962C8B-B14F-4D97-AF65-F5344CB8AC3E}">
        <p14:creationId xmlns:p14="http://schemas.microsoft.com/office/powerpoint/2010/main" val="36923065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slideLayout" Target="../slideLayouts/slideLayout2.xml"/><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svg"/><Relationship Id="rId4" Type="http://schemas.openxmlformats.org/officeDocument/2006/relationships/image" Target="../media/image2.pn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18.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21.svg"/><Relationship Id="rId5" Type="http://schemas.openxmlformats.org/officeDocument/2006/relationships/image" Target="../media/image20.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28.png"/><Relationship Id="rId5" Type="http://schemas.openxmlformats.org/officeDocument/2006/relationships/image" Target="../media/image24.png"/><Relationship Id="rId4" Type="http://schemas.openxmlformats.org/officeDocument/2006/relationships/notesSlide" Target="../notesSlides/notesSlide4.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31.png"/></Relationships>
</file>

<file path=ppt/slides/_rels/slide1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4.png"/><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 Id="rId4" Type="http://schemas.openxmlformats.org/officeDocument/2006/relationships/image" Target="../media/image41.svg"/></Relationships>
</file>

<file path=ppt/slides/_rels/slide26.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496F5-DE30-900B-0021-FA8333DFEBFB}"/>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90491DC5-40ED-ACC3-B15C-645E70B2C8EE}"/>
              </a:ext>
            </a:extLst>
          </p:cNvPr>
          <p:cNvSpPr>
            <a:spLocks noGrp="1"/>
          </p:cNvSpPr>
          <p:nvPr>
            <p:ph type="subTitle" idx="1"/>
          </p:nvPr>
        </p:nvSpPr>
        <p:spPr/>
        <p:txBody>
          <a:bodyPr/>
          <a:lstStyle/>
          <a:p>
            <a:endParaRPr lang="en-US"/>
          </a:p>
        </p:txBody>
      </p:sp>
      <p:pic>
        <p:nvPicPr>
          <p:cNvPr id="5" name="Video 4" title="Ocean Waves">
            <a:hlinkClick r:id="" action="ppaction://media"/>
            <a:extLst>
              <a:ext uri="{FF2B5EF4-FFF2-40B4-BE49-F238E27FC236}">
                <a16:creationId xmlns:a16="http://schemas.microsoft.com/office/drawing/2014/main" id="{A2FC04E4-D21D-A204-BC3D-218DFBCECDA4}"/>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64008"/>
            <a:ext cx="12192000" cy="6858000"/>
          </a:xfrm>
          <a:prstGeom prst="rect">
            <a:avLst/>
          </a:prstGeom>
        </p:spPr>
      </p:pic>
      <p:sp>
        <p:nvSpPr>
          <p:cNvPr id="29" name="TextBox 28">
            <a:extLst>
              <a:ext uri="{FF2B5EF4-FFF2-40B4-BE49-F238E27FC236}">
                <a16:creationId xmlns:a16="http://schemas.microsoft.com/office/drawing/2014/main" id="{AFC9FCC0-C5C3-476F-A907-17BA310E5EDF}"/>
              </a:ext>
            </a:extLst>
          </p:cNvPr>
          <p:cNvSpPr txBox="1"/>
          <p:nvPr/>
        </p:nvSpPr>
        <p:spPr>
          <a:xfrm>
            <a:off x="2461024" y="328357"/>
            <a:ext cx="7269951" cy="1754326"/>
          </a:xfrm>
          <a:prstGeom prst="rect">
            <a:avLst/>
          </a:prstGeom>
          <a:noFill/>
        </p:spPr>
        <p:txBody>
          <a:bodyPr wrap="square" rtlCol="0">
            <a:spAutoFit/>
          </a:bodyPr>
          <a:lstStyle/>
          <a:p>
            <a:pPr algn="ctr"/>
            <a:r>
              <a:rPr lang="vi-VN" sz="3600" dirty="0">
                <a:latin typeface="Times New Roman" panose="02020603050405020304" pitchFamily="18" charset="0"/>
                <a:cs typeface="Times New Roman" panose="02020603050405020304" pitchFamily="18" charset="0"/>
              </a:rPr>
              <a:t>Giải pháp giám sát và dự báo năng lượng cho hệ thống năng lượng trời ứng dụng AI và IoT</a:t>
            </a:r>
            <a:endParaRPr lang="en-US" sz="3000" dirty="0">
              <a:solidFill>
                <a:srgbClr val="FF00FF"/>
              </a:solidFill>
            </a:endParaRPr>
          </a:p>
        </p:txBody>
      </p:sp>
      <p:sp>
        <p:nvSpPr>
          <p:cNvPr id="30" name="Rectangle 29">
            <a:extLst>
              <a:ext uri="{FF2B5EF4-FFF2-40B4-BE49-F238E27FC236}">
                <a16:creationId xmlns:a16="http://schemas.microsoft.com/office/drawing/2014/main" id="{630C47AA-00DE-402B-B28B-C7F03F54571E}"/>
              </a:ext>
            </a:extLst>
          </p:cNvPr>
          <p:cNvSpPr/>
          <p:nvPr/>
        </p:nvSpPr>
        <p:spPr>
          <a:xfrm>
            <a:off x="6068587" y="3005883"/>
            <a:ext cx="5791201" cy="3590137"/>
          </a:xfrm>
          <a:prstGeom prst="rect">
            <a:avLst/>
          </a:prstGeom>
          <a:solidFill>
            <a:schemeClr val="bg1"/>
          </a:solid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err="1">
                <a:solidFill>
                  <a:schemeClr val="tx1"/>
                </a:solidFill>
                <a:latin typeface="Times New Roman" panose="02020603050405020304" pitchFamily="18" charset="0"/>
                <a:cs typeface="Times New Roman" panose="02020603050405020304" pitchFamily="18" charset="0"/>
              </a:rPr>
              <a:t>Giáo</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viên</a:t>
            </a:r>
            <a:r>
              <a:rPr lang="en-US" sz="2400" dirty="0">
                <a:solidFill>
                  <a:schemeClr val="tx1"/>
                </a:solidFill>
                <a:latin typeface="Times New Roman" panose="02020603050405020304" pitchFamily="18" charset="0"/>
                <a:cs typeface="Times New Roman" panose="02020603050405020304" pitchFamily="18" charset="0"/>
              </a:rPr>
              <a:t> h</a:t>
            </a:r>
            <a:r>
              <a:rPr lang="vi-VN" sz="2400" dirty="0">
                <a:solidFill>
                  <a:schemeClr val="tx1"/>
                </a:solidFill>
                <a:latin typeface="Times New Roman" panose="02020603050405020304" pitchFamily="18" charset="0"/>
                <a:cs typeface="Times New Roman" panose="02020603050405020304" pitchFamily="18" charset="0"/>
              </a:rPr>
              <a:t>ư</a:t>
            </a:r>
            <a:r>
              <a:rPr lang="en-US" sz="2400" dirty="0" err="1">
                <a:solidFill>
                  <a:schemeClr val="tx1"/>
                </a:solidFill>
                <a:latin typeface="Times New Roman" panose="02020603050405020304" pitchFamily="18" charset="0"/>
                <a:cs typeface="Times New Roman" panose="02020603050405020304" pitchFamily="18" charset="0"/>
              </a:rPr>
              <a:t>ớng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dẫn</a:t>
            </a:r>
            <a:r>
              <a:rPr lang="en-US" sz="2400" dirty="0">
                <a:solidFill>
                  <a:schemeClr val="tx1"/>
                </a:solidFill>
                <a:latin typeface="Times New Roman" panose="02020603050405020304" pitchFamily="18" charset="0"/>
                <a:cs typeface="Times New Roman" panose="02020603050405020304" pitchFamily="18" charset="0"/>
              </a:rPr>
              <a:t>:</a:t>
            </a:r>
          </a:p>
          <a:p>
            <a:pPr marL="342900" indent="-342900">
              <a:buAutoNum type="arabicPeriod"/>
            </a:pPr>
            <a:r>
              <a:rPr lang="vi-VN" sz="2400" dirty="0">
                <a:solidFill>
                  <a:schemeClr val="tx1"/>
                </a:solidFill>
                <a:latin typeface="Times New Roman" panose="02020603050405020304" pitchFamily="18" charset="0"/>
                <a:cs typeface="Times New Roman" panose="02020603050405020304" pitchFamily="18" charset="0"/>
              </a:rPr>
              <a:t>THS. Nguyễn Khương Thành</a:t>
            </a:r>
          </a:p>
          <a:p>
            <a:pPr marL="342900" indent="-342900">
              <a:buAutoNum type="arabicPeriod"/>
            </a:pPr>
            <a:r>
              <a:rPr lang="vi-VN" sz="2400" dirty="0">
                <a:solidFill>
                  <a:schemeClr val="tx1"/>
                </a:solidFill>
                <a:latin typeface="Times New Roman" panose="02020603050405020304" pitchFamily="18" charset="0"/>
                <a:cs typeface="Times New Roman" panose="02020603050405020304" pitchFamily="18" charset="0"/>
              </a:rPr>
              <a:t> THS. Huỳnh Duy An</a:t>
            </a:r>
          </a:p>
          <a:p>
            <a:endParaRPr lang="vi-VN" sz="2400" dirty="0">
              <a:solidFill>
                <a:schemeClr val="tx1"/>
              </a:solidFill>
              <a:latin typeface="Times New Roman" panose="02020603050405020304" pitchFamily="18" charset="0"/>
              <a:cs typeface="Times New Roman" panose="02020603050405020304" pitchFamily="18" charset="0"/>
            </a:endParaRPr>
          </a:p>
          <a:p>
            <a:endParaRPr lang="vi-VN" sz="2400" dirty="0">
              <a:solidFill>
                <a:schemeClr val="tx1"/>
              </a:solidFill>
              <a:latin typeface="Times New Roman" panose="02020603050405020304" pitchFamily="18" charset="0"/>
              <a:cs typeface="Times New Roman" panose="02020603050405020304" pitchFamily="18" charset="0"/>
            </a:endParaRPr>
          </a:p>
          <a:p>
            <a:r>
              <a:rPr lang="en-US" sz="2400" dirty="0">
                <a:solidFill>
                  <a:schemeClr val="tx1"/>
                </a:solidFill>
                <a:latin typeface="Times New Roman" panose="02020603050405020304" pitchFamily="18" charset="0"/>
                <a:cs typeface="Times New Roman" panose="02020603050405020304" pitchFamily="18" charset="0"/>
              </a:rPr>
              <a:t>Sinh </a:t>
            </a:r>
            <a:r>
              <a:rPr lang="en-US" sz="2400" dirty="0" err="1">
                <a:solidFill>
                  <a:schemeClr val="tx1"/>
                </a:solidFill>
                <a:latin typeface="Times New Roman" panose="02020603050405020304" pitchFamily="18" charset="0"/>
                <a:cs typeface="Times New Roman" panose="02020603050405020304" pitchFamily="18" charset="0"/>
              </a:rPr>
              <a:t>viên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dự</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thi</a:t>
            </a:r>
            <a:r>
              <a:rPr lang="en-US" sz="2400" dirty="0">
                <a:solidFill>
                  <a:schemeClr val="tx1"/>
                </a:solidFill>
                <a:latin typeface="Times New Roman" panose="02020603050405020304" pitchFamily="18" charset="0"/>
                <a:cs typeface="Times New Roman" panose="02020603050405020304" pitchFamily="18" charset="0"/>
              </a:rPr>
              <a:t>:</a:t>
            </a:r>
          </a:p>
          <a:p>
            <a:r>
              <a:rPr lang="en-US" sz="2400" dirty="0">
                <a:solidFill>
                  <a:schemeClr val="tx1"/>
                </a:solidFill>
                <a:latin typeface="Times New Roman" panose="02020603050405020304" pitchFamily="18" charset="0"/>
                <a:cs typeface="Times New Roman" panose="02020603050405020304" pitchFamily="18" charset="0"/>
              </a:rPr>
              <a:t>		</a:t>
            </a:r>
            <a:r>
              <a:rPr lang="vi-VN" sz="2400" dirty="0">
                <a:solidFill>
                  <a:schemeClr val="tx1"/>
                </a:solidFill>
                <a:latin typeface="Times New Roman" panose="02020603050405020304" pitchFamily="18" charset="0"/>
                <a:cs typeface="Times New Roman" panose="02020603050405020304" pitchFamily="18" charset="0"/>
              </a:rPr>
              <a:t>1. Văn Thái Thịnh</a:t>
            </a:r>
          </a:p>
          <a:p>
            <a:r>
              <a:rPr lang="vi-VN" sz="2400" dirty="0">
                <a:solidFill>
                  <a:schemeClr val="tx1"/>
                </a:solidFill>
                <a:latin typeface="Times New Roman" panose="02020603050405020304" pitchFamily="18" charset="0"/>
                <a:cs typeface="Times New Roman" panose="02020603050405020304" pitchFamily="18" charset="0"/>
              </a:rPr>
              <a:t>		2. Trần Ngọc Hồng Phúc</a:t>
            </a:r>
          </a:p>
        </p:txBody>
      </p:sp>
    </p:spTree>
    <p:extLst>
      <p:ext uri="{BB962C8B-B14F-4D97-AF65-F5344CB8AC3E}">
        <p14:creationId xmlns:p14="http://schemas.microsoft.com/office/powerpoint/2010/main" val="146179110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877"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7" repeatCount="indefinite" fill="hold" display="0">
                  <p:stCondLst>
                    <p:cond delay="indefinite"/>
                  </p:stCondLst>
                </p:cTn>
                <p:tgtEl>
                  <p:spTgt spid="5"/>
                </p:tgtEl>
              </p:cMediaNode>
            </p:video>
            <p:seq concurrent="1" nextAc="seek">
              <p:cTn id="18" restart="whenNotActive" fill="hold" evtFilter="cancelBubble" nodeType="interactiveSeq">
                <p:stCondLst>
                  <p:cond evt="onClick" delay="0">
                    <p:tgtEl>
                      <p:spTgt spid="5"/>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5"/>
                                        </p:tgtEl>
                                      </p:cBhvr>
                                    </p:cmd>
                                  </p:childTnLst>
                                </p:cTn>
                              </p:par>
                            </p:childTnLst>
                          </p:cTn>
                        </p:par>
                      </p:childTnLst>
                    </p:cTn>
                  </p:par>
                </p:childTnLst>
              </p:cTn>
              <p:nextCondLst>
                <p:cond evt="onClick" delay="0">
                  <p:tgtEl>
                    <p:spTgt spid="5"/>
                  </p:tgtEl>
                </p:cond>
              </p:nextCondLst>
            </p:seq>
          </p:childTnLst>
        </p:cTn>
      </p:par>
    </p:tnLst>
    <p:bldLst>
      <p:bldP spid="29" grpId="0"/>
      <p:bldP spid="3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 name="Video 151" title="Underwater at the sea">
            <a:hlinkClick r:id="" action="ppaction://media"/>
            <a:extLst>
              <a:ext uri="{FF2B5EF4-FFF2-40B4-BE49-F238E27FC236}">
                <a16:creationId xmlns:a16="http://schemas.microsoft.com/office/drawing/2014/main" id="{AEDD306C-CBA6-630C-21DC-D1F8E341D49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4288" y="0"/>
            <a:ext cx="12192000" cy="6858000"/>
          </a:xfrm>
          <a:prstGeom prst="rect">
            <a:avLst/>
          </a:prstGeom>
        </p:spPr>
      </p:pic>
      <p:grpSp>
        <p:nvGrpSpPr>
          <p:cNvPr id="27" name="Group 26">
            <a:extLst>
              <a:ext uri="{FF2B5EF4-FFF2-40B4-BE49-F238E27FC236}">
                <a16:creationId xmlns:a16="http://schemas.microsoft.com/office/drawing/2014/main" id="{57B96E1C-FDB0-9928-234B-F9B6261619FD}"/>
              </a:ext>
            </a:extLst>
          </p:cNvPr>
          <p:cNvGrpSpPr/>
          <p:nvPr/>
        </p:nvGrpSpPr>
        <p:grpSpPr>
          <a:xfrm>
            <a:off x="-78659" y="1241454"/>
            <a:ext cx="4090220" cy="4051346"/>
            <a:chOff x="1435511" y="1265317"/>
            <a:chExt cx="4090220" cy="4051346"/>
          </a:xfrm>
        </p:grpSpPr>
        <p:sp>
          <p:nvSpPr>
            <p:cNvPr id="21" name="Arc 20">
              <a:extLst>
                <a:ext uri="{FF2B5EF4-FFF2-40B4-BE49-F238E27FC236}">
                  <a16:creationId xmlns:a16="http://schemas.microsoft.com/office/drawing/2014/main" id="{7AF38B26-0836-A265-56AD-DA740B25C2E7}"/>
                </a:ext>
              </a:extLst>
            </p:cNvPr>
            <p:cNvSpPr/>
            <p:nvPr/>
          </p:nvSpPr>
          <p:spPr>
            <a:xfrm>
              <a:off x="1435511" y="1320672"/>
              <a:ext cx="4090220" cy="3940636"/>
            </a:xfrm>
            <a:prstGeom prst="arc">
              <a:avLst>
                <a:gd name="adj1" fmla="val 16200000"/>
                <a:gd name="adj2" fmla="val 5440385"/>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5" name="Oval 24">
              <a:extLst>
                <a:ext uri="{FF2B5EF4-FFF2-40B4-BE49-F238E27FC236}">
                  <a16:creationId xmlns:a16="http://schemas.microsoft.com/office/drawing/2014/main" id="{5AC23B82-3EBF-55F5-06CD-211FB6BD2ED5}"/>
                </a:ext>
              </a:extLst>
            </p:cNvPr>
            <p:cNvSpPr/>
            <p:nvPr/>
          </p:nvSpPr>
          <p:spPr>
            <a:xfrm>
              <a:off x="3431067" y="1265317"/>
              <a:ext cx="110710" cy="11071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C496F6D0-0CE6-F596-7395-CC00F6E02AB1}"/>
                </a:ext>
              </a:extLst>
            </p:cNvPr>
            <p:cNvSpPr/>
            <p:nvPr/>
          </p:nvSpPr>
          <p:spPr>
            <a:xfrm>
              <a:off x="3425266" y="5205953"/>
              <a:ext cx="110710" cy="11071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1" name="Group 110">
            <a:extLst>
              <a:ext uri="{FF2B5EF4-FFF2-40B4-BE49-F238E27FC236}">
                <a16:creationId xmlns:a16="http://schemas.microsoft.com/office/drawing/2014/main" id="{C47CE077-629A-2A92-8B73-B422B8BBD70E}"/>
              </a:ext>
            </a:extLst>
          </p:cNvPr>
          <p:cNvGrpSpPr/>
          <p:nvPr/>
        </p:nvGrpSpPr>
        <p:grpSpPr>
          <a:xfrm>
            <a:off x="3093458" y="804954"/>
            <a:ext cx="1341650" cy="909980"/>
            <a:chOff x="2847545" y="710575"/>
            <a:chExt cx="1341650" cy="909980"/>
          </a:xfrm>
        </p:grpSpPr>
        <p:sp>
          <p:nvSpPr>
            <p:cNvPr id="28" name="Oval 27">
              <a:extLst>
                <a:ext uri="{FF2B5EF4-FFF2-40B4-BE49-F238E27FC236}">
                  <a16:creationId xmlns:a16="http://schemas.microsoft.com/office/drawing/2014/main" id="{09A306F7-4511-1C34-BD69-3A2B3B8A7D44}"/>
                </a:ext>
              </a:extLst>
            </p:cNvPr>
            <p:cNvSpPr/>
            <p:nvPr/>
          </p:nvSpPr>
          <p:spPr>
            <a:xfrm>
              <a:off x="2847545" y="1420100"/>
              <a:ext cx="200455" cy="200455"/>
            </a:xfrm>
            <a:prstGeom prst="ellipse">
              <a:avLst/>
            </a:prstGeom>
            <a:solidFill>
              <a:schemeClr val="tx1"/>
            </a:solid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6" name="Straight Connector 45">
              <a:extLst>
                <a:ext uri="{FF2B5EF4-FFF2-40B4-BE49-F238E27FC236}">
                  <a16:creationId xmlns:a16="http://schemas.microsoft.com/office/drawing/2014/main" id="{A417BE92-E86B-9BE1-D056-2AC0E04BE3DA}"/>
                </a:ext>
              </a:extLst>
            </p:cNvPr>
            <p:cNvCxnSpPr>
              <a:cxnSpLocks/>
              <a:stCxn id="28" idx="7"/>
              <a:endCxn id="33" idx="2"/>
            </p:cNvCxnSpPr>
            <p:nvPr/>
          </p:nvCxnSpPr>
          <p:spPr>
            <a:xfrm flipV="1">
              <a:off x="3018644" y="710575"/>
              <a:ext cx="1170551" cy="73888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16" name="Group 115">
            <a:extLst>
              <a:ext uri="{FF2B5EF4-FFF2-40B4-BE49-F238E27FC236}">
                <a16:creationId xmlns:a16="http://schemas.microsoft.com/office/drawing/2014/main" id="{09654710-DA57-B13B-3653-DF00D5B0C08C}"/>
              </a:ext>
            </a:extLst>
          </p:cNvPr>
          <p:cNvGrpSpPr/>
          <p:nvPr/>
        </p:nvGrpSpPr>
        <p:grpSpPr>
          <a:xfrm>
            <a:off x="3204517" y="4647020"/>
            <a:ext cx="1716115" cy="710216"/>
            <a:chOff x="3204517" y="4647020"/>
            <a:chExt cx="1716115" cy="710216"/>
          </a:xfrm>
        </p:grpSpPr>
        <p:sp>
          <p:nvSpPr>
            <p:cNvPr id="32" name="Oval 31">
              <a:extLst>
                <a:ext uri="{FF2B5EF4-FFF2-40B4-BE49-F238E27FC236}">
                  <a16:creationId xmlns:a16="http://schemas.microsoft.com/office/drawing/2014/main" id="{75837FCE-D1A7-7E22-67F3-290BEA461EBC}"/>
                </a:ext>
              </a:extLst>
            </p:cNvPr>
            <p:cNvSpPr/>
            <p:nvPr/>
          </p:nvSpPr>
          <p:spPr>
            <a:xfrm>
              <a:off x="3204517" y="4647020"/>
              <a:ext cx="200455" cy="200455"/>
            </a:xfrm>
            <a:prstGeom prst="ellipse">
              <a:avLst/>
            </a:prstGeom>
            <a:solidFill>
              <a:schemeClr val="tx1"/>
            </a:solid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7" name="Straight Connector 46">
              <a:extLst>
                <a:ext uri="{FF2B5EF4-FFF2-40B4-BE49-F238E27FC236}">
                  <a16:creationId xmlns:a16="http://schemas.microsoft.com/office/drawing/2014/main" id="{E40AD685-3531-A175-1BD2-AC8096416B24}"/>
                </a:ext>
              </a:extLst>
            </p:cNvPr>
            <p:cNvCxnSpPr>
              <a:cxnSpLocks/>
              <a:stCxn id="32" idx="5"/>
              <a:endCxn id="39" idx="1"/>
            </p:cNvCxnSpPr>
            <p:nvPr/>
          </p:nvCxnSpPr>
          <p:spPr>
            <a:xfrm>
              <a:off x="3375616" y="4818119"/>
              <a:ext cx="1545016" cy="53911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13" name="Group 112">
            <a:extLst>
              <a:ext uri="{FF2B5EF4-FFF2-40B4-BE49-F238E27FC236}">
                <a16:creationId xmlns:a16="http://schemas.microsoft.com/office/drawing/2014/main" id="{FE4BABBA-39B0-2E4F-AEA6-7EDFAED9395A}"/>
              </a:ext>
            </a:extLst>
          </p:cNvPr>
          <p:cNvGrpSpPr/>
          <p:nvPr/>
        </p:nvGrpSpPr>
        <p:grpSpPr>
          <a:xfrm rot="20108125">
            <a:off x="3719454" y="3814456"/>
            <a:ext cx="1102632" cy="299118"/>
            <a:chOff x="3902607" y="2811916"/>
            <a:chExt cx="1102632" cy="299118"/>
          </a:xfrm>
        </p:grpSpPr>
        <p:sp>
          <p:nvSpPr>
            <p:cNvPr id="30" name="Oval 29">
              <a:extLst>
                <a:ext uri="{FF2B5EF4-FFF2-40B4-BE49-F238E27FC236}">
                  <a16:creationId xmlns:a16="http://schemas.microsoft.com/office/drawing/2014/main" id="{065DB4F6-8CC3-963D-D9B7-107902A14768}"/>
                </a:ext>
              </a:extLst>
            </p:cNvPr>
            <p:cNvSpPr/>
            <p:nvPr/>
          </p:nvSpPr>
          <p:spPr>
            <a:xfrm>
              <a:off x="3902607" y="2811916"/>
              <a:ext cx="200455" cy="200455"/>
            </a:xfrm>
            <a:prstGeom prst="ellipse">
              <a:avLst/>
            </a:prstGeom>
            <a:solidFill>
              <a:schemeClr val="tx1"/>
            </a:solid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9" name="Straight Connector 48">
              <a:extLst>
                <a:ext uri="{FF2B5EF4-FFF2-40B4-BE49-F238E27FC236}">
                  <a16:creationId xmlns:a16="http://schemas.microsoft.com/office/drawing/2014/main" id="{6D8A392E-FC19-E27C-2F15-F96010825F67}"/>
                </a:ext>
              </a:extLst>
            </p:cNvPr>
            <p:cNvCxnSpPr>
              <a:cxnSpLocks/>
              <a:stCxn id="30" idx="6"/>
              <a:endCxn id="41" idx="2"/>
            </p:cNvCxnSpPr>
            <p:nvPr/>
          </p:nvCxnSpPr>
          <p:spPr>
            <a:xfrm flipV="1">
              <a:off x="4069333" y="3065143"/>
              <a:ext cx="935906" cy="4589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12" name="Group 111">
            <a:extLst>
              <a:ext uri="{FF2B5EF4-FFF2-40B4-BE49-F238E27FC236}">
                <a16:creationId xmlns:a16="http://schemas.microsoft.com/office/drawing/2014/main" id="{FE660587-C149-3740-B49D-B0F614D34858}"/>
              </a:ext>
            </a:extLst>
          </p:cNvPr>
          <p:cNvGrpSpPr/>
          <p:nvPr/>
        </p:nvGrpSpPr>
        <p:grpSpPr>
          <a:xfrm>
            <a:off x="3664056" y="2197601"/>
            <a:ext cx="1391517" cy="200455"/>
            <a:chOff x="3527875" y="1999512"/>
            <a:chExt cx="1391517" cy="200455"/>
          </a:xfrm>
        </p:grpSpPr>
        <p:sp>
          <p:nvSpPr>
            <p:cNvPr id="29" name="Oval 28">
              <a:extLst>
                <a:ext uri="{FF2B5EF4-FFF2-40B4-BE49-F238E27FC236}">
                  <a16:creationId xmlns:a16="http://schemas.microsoft.com/office/drawing/2014/main" id="{5BCD2E64-0E33-14B4-46DB-B89D54612BFC}"/>
                </a:ext>
              </a:extLst>
            </p:cNvPr>
            <p:cNvSpPr/>
            <p:nvPr/>
          </p:nvSpPr>
          <p:spPr>
            <a:xfrm>
              <a:off x="3527875" y="1999512"/>
              <a:ext cx="200455" cy="200455"/>
            </a:xfrm>
            <a:prstGeom prst="ellipse">
              <a:avLst/>
            </a:prstGeom>
            <a:solidFill>
              <a:schemeClr val="tx1"/>
            </a:solid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0" name="Straight Connector 49">
              <a:extLst>
                <a:ext uri="{FF2B5EF4-FFF2-40B4-BE49-F238E27FC236}">
                  <a16:creationId xmlns:a16="http://schemas.microsoft.com/office/drawing/2014/main" id="{D99EED32-F950-7FE5-1603-3DFABD9FC855}"/>
                </a:ext>
              </a:extLst>
            </p:cNvPr>
            <p:cNvCxnSpPr>
              <a:cxnSpLocks/>
              <a:stCxn id="29" idx="6"/>
              <a:endCxn id="38" idx="2"/>
            </p:cNvCxnSpPr>
            <p:nvPr/>
          </p:nvCxnSpPr>
          <p:spPr>
            <a:xfrm flipV="1">
              <a:off x="3728330" y="2026594"/>
              <a:ext cx="1191062" cy="7314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5" name="Group 104">
            <a:extLst>
              <a:ext uri="{FF2B5EF4-FFF2-40B4-BE49-F238E27FC236}">
                <a16:creationId xmlns:a16="http://schemas.microsoft.com/office/drawing/2014/main" id="{453257E6-03C9-50CA-0EBE-FE087E9DF735}"/>
              </a:ext>
            </a:extLst>
          </p:cNvPr>
          <p:cNvGrpSpPr/>
          <p:nvPr/>
        </p:nvGrpSpPr>
        <p:grpSpPr>
          <a:xfrm>
            <a:off x="851991" y="1996083"/>
            <a:ext cx="2359743" cy="2625213"/>
            <a:chOff x="884902" y="1966452"/>
            <a:chExt cx="2359743" cy="2625213"/>
          </a:xfrm>
        </p:grpSpPr>
        <p:grpSp>
          <p:nvGrpSpPr>
            <p:cNvPr id="20" name="Group 19">
              <a:extLst>
                <a:ext uri="{FF2B5EF4-FFF2-40B4-BE49-F238E27FC236}">
                  <a16:creationId xmlns:a16="http://schemas.microsoft.com/office/drawing/2014/main" id="{DA9F65D1-62C0-EFFE-4DEC-C811C5FDCE73}"/>
                </a:ext>
              </a:extLst>
            </p:cNvPr>
            <p:cNvGrpSpPr/>
            <p:nvPr/>
          </p:nvGrpSpPr>
          <p:grpSpPr>
            <a:xfrm>
              <a:off x="1966451" y="1966452"/>
              <a:ext cx="1278194" cy="2625213"/>
              <a:chOff x="6142704" y="2199968"/>
              <a:chExt cx="1183797" cy="2163097"/>
            </a:xfrm>
          </p:grpSpPr>
          <p:sp>
            <p:nvSpPr>
              <p:cNvPr id="15" name="Freeform: Shape 14">
                <a:extLst>
                  <a:ext uri="{FF2B5EF4-FFF2-40B4-BE49-F238E27FC236}">
                    <a16:creationId xmlns:a16="http://schemas.microsoft.com/office/drawing/2014/main" id="{B4F85658-B706-3E31-3ECA-C7A02C4A91CC}"/>
                  </a:ext>
                </a:extLst>
              </p:cNvPr>
              <p:cNvSpPr/>
              <p:nvPr/>
            </p:nvSpPr>
            <p:spPr>
              <a:xfrm>
                <a:off x="6142704" y="2199968"/>
                <a:ext cx="1183797" cy="1071717"/>
              </a:xfrm>
              <a:custGeom>
                <a:avLst/>
                <a:gdLst>
                  <a:gd name="connsiteX0" fmla="*/ 103239 w 1183797"/>
                  <a:gd name="connsiteY0" fmla="*/ 0 h 1071717"/>
                  <a:gd name="connsiteX1" fmla="*/ 1162815 w 1183797"/>
                  <a:gd name="connsiteY1" fmla="*/ 863579 h 1071717"/>
                  <a:gd name="connsiteX2" fmla="*/ 1183797 w 1183797"/>
                  <a:gd name="connsiteY2" fmla="*/ 1071717 h 1071717"/>
                  <a:gd name="connsiteX3" fmla="*/ 0 w 1183797"/>
                  <a:gd name="connsiteY3" fmla="*/ 1071717 h 1071717"/>
                  <a:gd name="connsiteX4" fmla="*/ 0 w 1183797"/>
                  <a:gd name="connsiteY4" fmla="*/ 5213 h 10717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3797" h="1071717">
                    <a:moveTo>
                      <a:pt x="103239" y="0"/>
                    </a:moveTo>
                    <a:cubicBezTo>
                      <a:pt x="625897" y="0"/>
                      <a:pt x="1061965" y="370736"/>
                      <a:pt x="1162815" y="863579"/>
                    </a:cubicBezTo>
                    <a:lnTo>
                      <a:pt x="1183797" y="1071717"/>
                    </a:lnTo>
                    <a:lnTo>
                      <a:pt x="0" y="1071717"/>
                    </a:lnTo>
                    <a:lnTo>
                      <a:pt x="0" y="5213"/>
                    </a:lnTo>
                    <a:close/>
                  </a:path>
                </a:pathLst>
              </a:custGeom>
              <a:solidFill>
                <a:srgbClr val="000099"/>
              </a:solidFill>
              <a:ln>
                <a:noFill/>
              </a:ln>
              <a:effectLst/>
            </p:spPr>
            <p:style>
              <a:lnRef idx="2">
                <a:schemeClr val="accent6"/>
              </a:lnRef>
              <a:fillRef idx="1">
                <a:schemeClr val="lt1"/>
              </a:fillRef>
              <a:effectRef idx="0">
                <a:schemeClr val="accent6"/>
              </a:effectRef>
              <a:fontRef idx="minor">
                <a:schemeClr val="dk1"/>
              </a:fontRef>
            </p:style>
            <p:txBody>
              <a:bodyPr wrap="square" rtlCol="0" anchor="ctr">
                <a:noAutofit/>
              </a:bodyPr>
              <a:lstStyle/>
              <a:p>
                <a:pPr algn="ctr"/>
                <a:endParaRPr lang="en-US" dirty="0"/>
              </a:p>
            </p:txBody>
          </p:sp>
          <p:sp>
            <p:nvSpPr>
              <p:cNvPr id="17" name="Freeform: Shape 16">
                <a:extLst>
                  <a:ext uri="{FF2B5EF4-FFF2-40B4-BE49-F238E27FC236}">
                    <a16:creationId xmlns:a16="http://schemas.microsoft.com/office/drawing/2014/main" id="{86770781-0ECC-8C9B-333C-BB42E4D43DAD}"/>
                  </a:ext>
                </a:extLst>
              </p:cNvPr>
              <p:cNvSpPr/>
              <p:nvPr/>
            </p:nvSpPr>
            <p:spPr>
              <a:xfrm flipV="1">
                <a:off x="6142704" y="3291348"/>
                <a:ext cx="1183797" cy="1071717"/>
              </a:xfrm>
              <a:custGeom>
                <a:avLst/>
                <a:gdLst>
                  <a:gd name="connsiteX0" fmla="*/ 103239 w 1183797"/>
                  <a:gd name="connsiteY0" fmla="*/ 0 h 1071717"/>
                  <a:gd name="connsiteX1" fmla="*/ 1162815 w 1183797"/>
                  <a:gd name="connsiteY1" fmla="*/ 863579 h 1071717"/>
                  <a:gd name="connsiteX2" fmla="*/ 1183797 w 1183797"/>
                  <a:gd name="connsiteY2" fmla="*/ 1071717 h 1071717"/>
                  <a:gd name="connsiteX3" fmla="*/ 0 w 1183797"/>
                  <a:gd name="connsiteY3" fmla="*/ 1071717 h 1071717"/>
                  <a:gd name="connsiteX4" fmla="*/ 0 w 1183797"/>
                  <a:gd name="connsiteY4" fmla="*/ 5213 h 10717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3797" h="1071717">
                    <a:moveTo>
                      <a:pt x="103239" y="0"/>
                    </a:moveTo>
                    <a:cubicBezTo>
                      <a:pt x="625897" y="0"/>
                      <a:pt x="1061965" y="370736"/>
                      <a:pt x="1162815" y="863579"/>
                    </a:cubicBezTo>
                    <a:lnTo>
                      <a:pt x="1183797" y="1071717"/>
                    </a:lnTo>
                    <a:lnTo>
                      <a:pt x="0" y="1071717"/>
                    </a:lnTo>
                    <a:lnTo>
                      <a:pt x="0" y="5213"/>
                    </a:lnTo>
                    <a:close/>
                  </a:path>
                </a:pathLst>
              </a:custGeom>
              <a:solidFill>
                <a:srgbClr val="3333FF"/>
              </a:solidFill>
              <a:ln>
                <a:noFill/>
              </a:ln>
              <a:effectLst/>
            </p:spPr>
            <p:style>
              <a:lnRef idx="2">
                <a:schemeClr val="accent6"/>
              </a:lnRef>
              <a:fillRef idx="1">
                <a:schemeClr val="lt1"/>
              </a:fillRef>
              <a:effectRef idx="0">
                <a:schemeClr val="accent6"/>
              </a:effectRef>
              <a:fontRef idx="minor">
                <a:schemeClr val="dk1"/>
              </a:fontRef>
            </p:style>
            <p:txBody>
              <a:bodyPr wrap="square" rtlCol="0" anchor="ctr">
                <a:noAutofit/>
              </a:bodyPr>
              <a:lstStyle/>
              <a:p>
                <a:pPr algn="ctr"/>
                <a:endParaRPr lang="en-US"/>
              </a:p>
            </p:txBody>
          </p:sp>
        </p:grpSp>
        <p:sp>
          <p:nvSpPr>
            <p:cNvPr id="10" name="Oval 9">
              <a:extLst>
                <a:ext uri="{FF2B5EF4-FFF2-40B4-BE49-F238E27FC236}">
                  <a16:creationId xmlns:a16="http://schemas.microsoft.com/office/drawing/2014/main" id="{3416BF79-DAF4-5456-EAF4-F668984A5562}"/>
                </a:ext>
              </a:extLst>
            </p:cNvPr>
            <p:cNvSpPr/>
            <p:nvPr/>
          </p:nvSpPr>
          <p:spPr>
            <a:xfrm>
              <a:off x="884902" y="2199967"/>
              <a:ext cx="2163098" cy="2163098"/>
            </a:xfrm>
            <a:prstGeom prst="ellipse">
              <a:avLst/>
            </a:prstGeom>
            <a:ln>
              <a:noFill/>
            </a:ln>
            <a:effectLst>
              <a:outerShdw blurRad="127000" dist="38100" dir="2700000" sx="99000" sy="99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97" name="TextBox 96">
              <a:extLst>
                <a:ext uri="{FF2B5EF4-FFF2-40B4-BE49-F238E27FC236}">
                  <a16:creationId xmlns:a16="http://schemas.microsoft.com/office/drawing/2014/main" id="{244FB6EC-E2D1-9883-1F28-CF04810D7334}"/>
                </a:ext>
              </a:extLst>
            </p:cNvPr>
            <p:cNvSpPr txBox="1"/>
            <p:nvPr/>
          </p:nvSpPr>
          <p:spPr>
            <a:xfrm>
              <a:off x="970300" y="2881692"/>
              <a:ext cx="1989503" cy="830997"/>
            </a:xfrm>
            <a:prstGeom prst="rect">
              <a:avLst/>
            </a:prstGeom>
            <a:noFill/>
            <a:ln>
              <a:noFill/>
            </a:ln>
            <a:effectLst>
              <a:softEdge rad="635000"/>
            </a:effectLst>
          </p:spPr>
          <p:txBody>
            <a:bodyPr wrap="square" rtlCol="0">
              <a:spAutoFit/>
            </a:bodyPr>
            <a:lstStyle/>
            <a:p>
              <a:pPr algn="ctr"/>
              <a:r>
                <a:rPr lang="vi-VN" sz="2400" b="1" dirty="0">
                  <a:solidFill>
                    <a:srgbClr val="FF0000"/>
                  </a:solidFill>
                  <a:effectLst>
                    <a:outerShdw blurRad="50800" dist="38100" dir="13500000" algn="br" rotWithShape="0">
                      <a:prstClr val="black">
                        <a:alpha val="40000"/>
                      </a:prstClr>
                    </a:outerShdw>
                  </a:effectLst>
                  <a:latin typeface="+mj-lt"/>
                </a:rPr>
                <a:t>NỘI DUNG BÁO CÁO</a:t>
              </a:r>
              <a:endParaRPr lang="en-US" sz="2400" b="1" dirty="0">
                <a:solidFill>
                  <a:srgbClr val="FF0000"/>
                </a:solidFill>
                <a:effectLst>
                  <a:outerShdw blurRad="50800" dist="38100" dir="13500000" algn="br" rotWithShape="0">
                    <a:prstClr val="black">
                      <a:alpha val="40000"/>
                    </a:prstClr>
                  </a:outerShdw>
                </a:effectLst>
                <a:latin typeface="+mj-lt"/>
              </a:endParaRPr>
            </a:p>
          </p:txBody>
        </p:sp>
      </p:grpSp>
      <p:grpSp>
        <p:nvGrpSpPr>
          <p:cNvPr id="135" name="Group 134">
            <a:extLst>
              <a:ext uri="{FF2B5EF4-FFF2-40B4-BE49-F238E27FC236}">
                <a16:creationId xmlns:a16="http://schemas.microsoft.com/office/drawing/2014/main" id="{CC4EDA40-AC9C-7415-5A87-2F64425E661C}"/>
              </a:ext>
            </a:extLst>
          </p:cNvPr>
          <p:cNvGrpSpPr/>
          <p:nvPr/>
        </p:nvGrpSpPr>
        <p:grpSpPr>
          <a:xfrm>
            <a:off x="5055573" y="1897977"/>
            <a:ext cx="5010706" cy="638345"/>
            <a:chOff x="4925958" y="1434761"/>
            <a:chExt cx="5010706" cy="638345"/>
          </a:xfrm>
        </p:grpSpPr>
        <p:grpSp>
          <p:nvGrpSpPr>
            <p:cNvPr id="107" name="Group 106">
              <a:extLst>
                <a:ext uri="{FF2B5EF4-FFF2-40B4-BE49-F238E27FC236}">
                  <a16:creationId xmlns:a16="http://schemas.microsoft.com/office/drawing/2014/main" id="{E06FDF13-D9DF-0540-C08F-3E3FD1241C14}"/>
                </a:ext>
              </a:extLst>
            </p:cNvPr>
            <p:cNvGrpSpPr/>
            <p:nvPr/>
          </p:nvGrpSpPr>
          <p:grpSpPr>
            <a:xfrm>
              <a:off x="4925958" y="1447730"/>
              <a:ext cx="5010706" cy="588170"/>
              <a:chOff x="4925958" y="1447730"/>
              <a:chExt cx="5010706" cy="588170"/>
            </a:xfrm>
          </p:grpSpPr>
          <p:sp>
            <p:nvSpPr>
              <p:cNvPr id="82" name="Rectangle: Rounded Corners 81">
                <a:extLst>
                  <a:ext uri="{FF2B5EF4-FFF2-40B4-BE49-F238E27FC236}">
                    <a16:creationId xmlns:a16="http://schemas.microsoft.com/office/drawing/2014/main" id="{35D3AE2F-43EB-429C-9023-E2190FFB211F}"/>
                  </a:ext>
                </a:extLst>
              </p:cNvPr>
              <p:cNvSpPr/>
              <p:nvPr/>
            </p:nvSpPr>
            <p:spPr>
              <a:xfrm>
                <a:off x="5107489" y="1447730"/>
                <a:ext cx="4829175" cy="588170"/>
              </a:xfrm>
              <a:prstGeom prst="roundRect">
                <a:avLst>
                  <a:gd name="adj" fmla="val 50000"/>
                </a:avLst>
              </a:prstGeom>
              <a:solidFill>
                <a:srgbClr val="3333FF"/>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a:extLst>
                  <a:ext uri="{FF2B5EF4-FFF2-40B4-BE49-F238E27FC236}">
                    <a16:creationId xmlns:a16="http://schemas.microsoft.com/office/drawing/2014/main" id="{F0B56009-3509-CD6A-7265-CA4B84323031}"/>
                  </a:ext>
                </a:extLst>
              </p:cNvPr>
              <p:cNvSpPr/>
              <p:nvPr/>
            </p:nvSpPr>
            <p:spPr>
              <a:xfrm>
                <a:off x="4925958" y="1532867"/>
                <a:ext cx="457199" cy="457199"/>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3" name="TextBox 92">
                <a:extLst>
                  <a:ext uri="{FF2B5EF4-FFF2-40B4-BE49-F238E27FC236}">
                    <a16:creationId xmlns:a16="http://schemas.microsoft.com/office/drawing/2014/main" id="{13B44255-27D9-B27E-B9F4-36AA889F722D}"/>
                  </a:ext>
                </a:extLst>
              </p:cNvPr>
              <p:cNvSpPr txBox="1"/>
              <p:nvPr/>
            </p:nvSpPr>
            <p:spPr>
              <a:xfrm>
                <a:off x="4942306" y="1555169"/>
                <a:ext cx="569409" cy="400110"/>
              </a:xfrm>
              <a:prstGeom prst="rect">
                <a:avLst/>
              </a:prstGeom>
              <a:noFill/>
            </p:spPr>
            <p:txBody>
              <a:bodyPr wrap="square" rtlCol="0">
                <a:spAutoFit/>
              </a:bodyPr>
              <a:lstStyle/>
              <a:p>
                <a:r>
                  <a:rPr lang="vi-VN" sz="2000" b="1" dirty="0">
                    <a:solidFill>
                      <a:schemeClr val="bg1"/>
                    </a:solidFill>
                    <a:latin typeface="+mj-lt"/>
                  </a:rPr>
                  <a:t>02</a:t>
                </a:r>
                <a:endParaRPr lang="en-US" sz="2000" b="1" dirty="0">
                  <a:solidFill>
                    <a:schemeClr val="bg1"/>
                  </a:solidFill>
                  <a:latin typeface="+mj-lt"/>
                </a:endParaRPr>
              </a:p>
            </p:txBody>
          </p:sp>
          <p:sp>
            <p:nvSpPr>
              <p:cNvPr id="101" name="TextBox 100">
                <a:extLst>
                  <a:ext uri="{FF2B5EF4-FFF2-40B4-BE49-F238E27FC236}">
                    <a16:creationId xmlns:a16="http://schemas.microsoft.com/office/drawing/2014/main" id="{91C96DA3-4550-5A49-61BC-6A31CD0B4044}"/>
                  </a:ext>
                </a:extLst>
              </p:cNvPr>
              <p:cNvSpPr txBox="1"/>
              <p:nvPr/>
            </p:nvSpPr>
            <p:spPr>
              <a:xfrm>
                <a:off x="5461816" y="1515069"/>
                <a:ext cx="4047087" cy="461665"/>
              </a:xfrm>
              <a:prstGeom prst="rect">
                <a:avLst/>
              </a:prstGeom>
              <a:noFill/>
            </p:spPr>
            <p:txBody>
              <a:bodyPr wrap="square" rtlCol="0">
                <a:spAutoFit/>
              </a:bodyPr>
              <a:lstStyle/>
              <a:p>
                <a:pPr algn="ctr"/>
                <a:r>
                  <a:rPr lang="vi-VN" sz="2400" b="1" dirty="0">
                    <a:solidFill>
                      <a:schemeClr val="bg1"/>
                    </a:solidFill>
                    <a:latin typeface="+mj-lt"/>
                  </a:rPr>
                  <a:t>NỘI DUNG DỰ ÁN</a:t>
                </a:r>
                <a:endParaRPr lang="en-US" sz="2400" b="1" dirty="0">
                  <a:solidFill>
                    <a:schemeClr val="bg1"/>
                  </a:solidFill>
                  <a:latin typeface="+mj-lt"/>
                </a:endParaRPr>
              </a:p>
            </p:txBody>
          </p:sp>
        </p:grpSp>
        <p:pic>
          <p:nvPicPr>
            <p:cNvPr id="130" name="Graphic 129" descr="Settings with solid fill">
              <a:extLst>
                <a:ext uri="{FF2B5EF4-FFF2-40B4-BE49-F238E27FC236}">
                  <a16:creationId xmlns:a16="http://schemas.microsoft.com/office/drawing/2014/main" id="{3065FFAD-E490-8F9D-E911-E78EADE2EDAE}"/>
                </a:ext>
              </a:extLst>
            </p:cNvPr>
            <p:cNvPicPr>
              <a:picLocks noChangeAspect="1"/>
            </p:cNvPicPr>
            <p:nvPr/>
          </p:nvPicPr>
          <p:blipFill>
            <a:blip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085640" y="1434761"/>
              <a:ext cx="638345" cy="638345"/>
            </a:xfrm>
            <a:prstGeom prst="rect">
              <a:avLst/>
            </a:prstGeom>
          </p:spPr>
        </p:pic>
      </p:grpSp>
      <p:grpSp>
        <p:nvGrpSpPr>
          <p:cNvPr id="134" name="Group 133">
            <a:extLst>
              <a:ext uri="{FF2B5EF4-FFF2-40B4-BE49-F238E27FC236}">
                <a16:creationId xmlns:a16="http://schemas.microsoft.com/office/drawing/2014/main" id="{8FBC0F59-1FE2-BF8B-EE49-DF5583304805}"/>
              </a:ext>
            </a:extLst>
          </p:cNvPr>
          <p:cNvGrpSpPr/>
          <p:nvPr/>
        </p:nvGrpSpPr>
        <p:grpSpPr>
          <a:xfrm>
            <a:off x="4197609" y="454584"/>
            <a:ext cx="5057774" cy="617366"/>
            <a:chOff x="4193092" y="479819"/>
            <a:chExt cx="5057774" cy="617366"/>
          </a:xfrm>
        </p:grpSpPr>
        <p:grpSp>
          <p:nvGrpSpPr>
            <p:cNvPr id="106" name="Group 105">
              <a:extLst>
                <a:ext uri="{FF2B5EF4-FFF2-40B4-BE49-F238E27FC236}">
                  <a16:creationId xmlns:a16="http://schemas.microsoft.com/office/drawing/2014/main" id="{026AF6BD-A6D6-4335-5F3B-BC31571F69D0}"/>
                </a:ext>
              </a:extLst>
            </p:cNvPr>
            <p:cNvGrpSpPr/>
            <p:nvPr/>
          </p:nvGrpSpPr>
          <p:grpSpPr>
            <a:xfrm>
              <a:off x="4193092" y="479819"/>
              <a:ext cx="5057774" cy="588170"/>
              <a:chOff x="4193092" y="479819"/>
              <a:chExt cx="5057774" cy="588170"/>
            </a:xfrm>
          </p:grpSpPr>
          <p:sp>
            <p:nvSpPr>
              <p:cNvPr id="79" name="Rectangle: Rounded Corners 78">
                <a:extLst>
                  <a:ext uri="{FF2B5EF4-FFF2-40B4-BE49-F238E27FC236}">
                    <a16:creationId xmlns:a16="http://schemas.microsoft.com/office/drawing/2014/main" id="{EE83846A-9D67-BEBF-7E12-3FCF041E9DDD}"/>
                  </a:ext>
                </a:extLst>
              </p:cNvPr>
              <p:cNvSpPr/>
              <p:nvPr/>
            </p:nvSpPr>
            <p:spPr>
              <a:xfrm>
                <a:off x="4421691" y="479819"/>
                <a:ext cx="4829175" cy="588170"/>
              </a:xfrm>
              <a:prstGeom prst="roundRect">
                <a:avLst>
                  <a:gd name="adj" fmla="val 50000"/>
                </a:avLst>
              </a:prstGeom>
              <a:solidFill>
                <a:srgbClr val="00B0F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extLst>
                  <a:ext uri="{FF2B5EF4-FFF2-40B4-BE49-F238E27FC236}">
                    <a16:creationId xmlns:a16="http://schemas.microsoft.com/office/drawing/2014/main" id="{E4F7E21D-6BB0-931B-FB4D-602EC6C69435}"/>
                  </a:ext>
                </a:extLst>
              </p:cNvPr>
              <p:cNvSpPr/>
              <p:nvPr/>
            </p:nvSpPr>
            <p:spPr>
              <a:xfrm>
                <a:off x="4193092" y="545305"/>
                <a:ext cx="457199" cy="457199"/>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TextBox 84">
                <a:extLst>
                  <a:ext uri="{FF2B5EF4-FFF2-40B4-BE49-F238E27FC236}">
                    <a16:creationId xmlns:a16="http://schemas.microsoft.com/office/drawing/2014/main" id="{C8D0EF90-9BCB-FB47-3C5C-561FF09A6A0A}"/>
                  </a:ext>
                </a:extLst>
              </p:cNvPr>
              <p:cNvSpPr txBox="1"/>
              <p:nvPr/>
            </p:nvSpPr>
            <p:spPr>
              <a:xfrm>
                <a:off x="4193092" y="573047"/>
                <a:ext cx="457199" cy="400110"/>
              </a:xfrm>
              <a:prstGeom prst="rect">
                <a:avLst/>
              </a:prstGeom>
              <a:noFill/>
            </p:spPr>
            <p:txBody>
              <a:bodyPr wrap="square" rtlCol="0">
                <a:spAutoFit/>
              </a:bodyPr>
              <a:lstStyle/>
              <a:p>
                <a:r>
                  <a:rPr lang="vi-VN" sz="2000" b="1" dirty="0">
                    <a:solidFill>
                      <a:schemeClr val="bg1"/>
                    </a:solidFill>
                    <a:latin typeface="+mj-lt"/>
                  </a:rPr>
                  <a:t>01</a:t>
                </a:r>
                <a:endParaRPr lang="en-US" b="1" dirty="0">
                  <a:solidFill>
                    <a:schemeClr val="bg1"/>
                  </a:solidFill>
                  <a:latin typeface="+mj-lt"/>
                </a:endParaRPr>
              </a:p>
            </p:txBody>
          </p:sp>
          <p:sp>
            <p:nvSpPr>
              <p:cNvPr id="100" name="TextBox 99">
                <a:extLst>
                  <a:ext uri="{FF2B5EF4-FFF2-40B4-BE49-F238E27FC236}">
                    <a16:creationId xmlns:a16="http://schemas.microsoft.com/office/drawing/2014/main" id="{E6324CC6-2978-8815-8A80-3B54418E96FB}"/>
                  </a:ext>
                </a:extLst>
              </p:cNvPr>
              <p:cNvSpPr txBox="1"/>
              <p:nvPr/>
            </p:nvSpPr>
            <p:spPr>
              <a:xfrm>
                <a:off x="4742829" y="524068"/>
                <a:ext cx="4047087" cy="461665"/>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Ý TƯỞNG DỰ ÁN</a:t>
                </a:r>
              </a:p>
            </p:txBody>
          </p:sp>
        </p:grpSp>
        <p:pic>
          <p:nvPicPr>
            <p:cNvPr id="132" name="Graphic 131" descr="Single gear with solid fill">
              <a:extLst>
                <a:ext uri="{FF2B5EF4-FFF2-40B4-BE49-F238E27FC236}">
                  <a16:creationId xmlns:a16="http://schemas.microsoft.com/office/drawing/2014/main" id="{2097E04E-7BA6-5667-F850-46934E918EB0}"/>
                </a:ext>
              </a:extLst>
            </p:cNvPr>
            <p:cNvPicPr>
              <a:picLocks noChangeAspect="1"/>
            </p:cNvPicPr>
            <p:nvPr/>
          </p:nvPicPr>
          <p:blipFill>
            <a:blip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623197" y="489371"/>
              <a:ext cx="607814" cy="607814"/>
            </a:xfrm>
            <a:prstGeom prst="rect">
              <a:avLst/>
            </a:prstGeom>
          </p:spPr>
        </p:pic>
      </p:grpSp>
      <p:grpSp>
        <p:nvGrpSpPr>
          <p:cNvPr id="138" name="Group 137">
            <a:extLst>
              <a:ext uri="{FF2B5EF4-FFF2-40B4-BE49-F238E27FC236}">
                <a16:creationId xmlns:a16="http://schemas.microsoft.com/office/drawing/2014/main" id="{1E86C5A2-0350-FA0B-6A78-6883679AB0F7}"/>
              </a:ext>
            </a:extLst>
          </p:cNvPr>
          <p:cNvGrpSpPr/>
          <p:nvPr/>
        </p:nvGrpSpPr>
        <p:grpSpPr>
          <a:xfrm>
            <a:off x="4867595" y="3743060"/>
            <a:ext cx="5057775" cy="615825"/>
            <a:chOff x="5107489" y="2634309"/>
            <a:chExt cx="5057775" cy="615825"/>
          </a:xfrm>
        </p:grpSpPr>
        <p:grpSp>
          <p:nvGrpSpPr>
            <p:cNvPr id="108" name="Group 107">
              <a:extLst>
                <a:ext uri="{FF2B5EF4-FFF2-40B4-BE49-F238E27FC236}">
                  <a16:creationId xmlns:a16="http://schemas.microsoft.com/office/drawing/2014/main" id="{0E3B369C-5232-8CFB-8D9F-EFBEF50D08F8}"/>
                </a:ext>
              </a:extLst>
            </p:cNvPr>
            <p:cNvGrpSpPr/>
            <p:nvPr/>
          </p:nvGrpSpPr>
          <p:grpSpPr>
            <a:xfrm>
              <a:off x="5107489" y="2634309"/>
              <a:ext cx="5057775" cy="588170"/>
              <a:chOff x="5107489" y="2634309"/>
              <a:chExt cx="5057775" cy="588170"/>
            </a:xfrm>
          </p:grpSpPr>
          <p:sp>
            <p:nvSpPr>
              <p:cNvPr id="81" name="Rectangle: Rounded Corners 80">
                <a:extLst>
                  <a:ext uri="{FF2B5EF4-FFF2-40B4-BE49-F238E27FC236}">
                    <a16:creationId xmlns:a16="http://schemas.microsoft.com/office/drawing/2014/main" id="{8D063B41-010C-2A04-AAC0-E1DCF72B7B5B}"/>
                  </a:ext>
                </a:extLst>
              </p:cNvPr>
              <p:cNvSpPr/>
              <p:nvPr/>
            </p:nvSpPr>
            <p:spPr>
              <a:xfrm>
                <a:off x="5336089" y="2634309"/>
                <a:ext cx="4829175" cy="588170"/>
              </a:xfrm>
              <a:prstGeom prst="roundRect">
                <a:avLst>
                  <a:gd name="adj" fmla="val 50000"/>
                </a:avLst>
              </a:prstGeom>
              <a:solidFill>
                <a:srgbClr val="00B0F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a:extLst>
                  <a:ext uri="{FF2B5EF4-FFF2-40B4-BE49-F238E27FC236}">
                    <a16:creationId xmlns:a16="http://schemas.microsoft.com/office/drawing/2014/main" id="{400B34F2-2745-6FC2-4A44-98B63541AA5D}"/>
                  </a:ext>
                </a:extLst>
              </p:cNvPr>
              <p:cNvSpPr/>
              <p:nvPr/>
            </p:nvSpPr>
            <p:spPr>
              <a:xfrm>
                <a:off x="5107490" y="2683543"/>
                <a:ext cx="457199" cy="457199"/>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TextBox 93">
                <a:extLst>
                  <a:ext uri="{FF2B5EF4-FFF2-40B4-BE49-F238E27FC236}">
                    <a16:creationId xmlns:a16="http://schemas.microsoft.com/office/drawing/2014/main" id="{E6C1AF57-76A6-2314-31BB-5BDCCEBE1689}"/>
                  </a:ext>
                </a:extLst>
              </p:cNvPr>
              <p:cNvSpPr txBox="1"/>
              <p:nvPr/>
            </p:nvSpPr>
            <p:spPr>
              <a:xfrm>
                <a:off x="5107489" y="2711923"/>
                <a:ext cx="569409" cy="400110"/>
              </a:xfrm>
              <a:prstGeom prst="rect">
                <a:avLst/>
              </a:prstGeom>
              <a:noFill/>
            </p:spPr>
            <p:txBody>
              <a:bodyPr wrap="square" rtlCol="0">
                <a:spAutoFit/>
              </a:bodyPr>
              <a:lstStyle/>
              <a:p>
                <a:r>
                  <a:rPr lang="vi-VN" sz="2000" b="1" dirty="0">
                    <a:solidFill>
                      <a:schemeClr val="bg1"/>
                    </a:solidFill>
                    <a:latin typeface="+mj-lt"/>
                  </a:rPr>
                  <a:t>03</a:t>
                </a:r>
                <a:endParaRPr lang="en-US" sz="2000" b="1" dirty="0">
                  <a:solidFill>
                    <a:schemeClr val="bg1"/>
                  </a:solidFill>
                  <a:latin typeface="+mj-lt"/>
                </a:endParaRPr>
              </a:p>
            </p:txBody>
          </p:sp>
          <p:sp>
            <p:nvSpPr>
              <p:cNvPr id="102" name="TextBox 101">
                <a:extLst>
                  <a:ext uri="{FF2B5EF4-FFF2-40B4-BE49-F238E27FC236}">
                    <a16:creationId xmlns:a16="http://schemas.microsoft.com/office/drawing/2014/main" id="{626EAF13-3856-FBB7-AA6B-D7329FCC3A31}"/>
                  </a:ext>
                </a:extLst>
              </p:cNvPr>
              <p:cNvSpPr txBox="1"/>
              <p:nvPr/>
            </p:nvSpPr>
            <p:spPr>
              <a:xfrm>
                <a:off x="5676898" y="2700247"/>
                <a:ext cx="4047087" cy="461665"/>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THỊ TRƯỜNG MỤC TIÊU</a:t>
                </a:r>
              </a:p>
            </p:txBody>
          </p:sp>
        </p:grpSp>
        <p:pic>
          <p:nvPicPr>
            <p:cNvPr id="137" name="Graphic 136" descr="Closed book with solid fill">
              <a:extLst>
                <a:ext uri="{FF2B5EF4-FFF2-40B4-BE49-F238E27FC236}">
                  <a16:creationId xmlns:a16="http://schemas.microsoft.com/office/drawing/2014/main" id="{E9951ED4-D9F7-3701-85DC-1892A04FE022}"/>
                </a:ext>
              </a:extLst>
            </p:cNvPr>
            <p:cNvPicPr>
              <a:picLocks noChangeAspect="1"/>
            </p:cNvPicPr>
            <p:nvPr/>
          </p:nvPicPr>
          <p:blipFill>
            <a:blip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494731" y="2634309"/>
              <a:ext cx="615825" cy="615825"/>
            </a:xfrm>
            <a:prstGeom prst="rect">
              <a:avLst/>
            </a:prstGeom>
          </p:spPr>
        </p:pic>
      </p:grpSp>
      <p:grpSp>
        <p:nvGrpSpPr>
          <p:cNvPr id="148" name="Group 147">
            <a:extLst>
              <a:ext uri="{FF2B5EF4-FFF2-40B4-BE49-F238E27FC236}">
                <a16:creationId xmlns:a16="http://schemas.microsoft.com/office/drawing/2014/main" id="{557D954D-397C-D07B-3083-0766EA93F10D}"/>
              </a:ext>
            </a:extLst>
          </p:cNvPr>
          <p:cNvGrpSpPr/>
          <p:nvPr/>
        </p:nvGrpSpPr>
        <p:grpSpPr>
          <a:xfrm>
            <a:off x="4833174" y="5279069"/>
            <a:ext cx="6630682" cy="588170"/>
            <a:chOff x="4769812" y="5355225"/>
            <a:chExt cx="5076246" cy="588170"/>
          </a:xfrm>
        </p:grpSpPr>
        <p:grpSp>
          <p:nvGrpSpPr>
            <p:cNvPr id="110" name="Group 109">
              <a:extLst>
                <a:ext uri="{FF2B5EF4-FFF2-40B4-BE49-F238E27FC236}">
                  <a16:creationId xmlns:a16="http://schemas.microsoft.com/office/drawing/2014/main" id="{E21B0FBB-1728-F65A-2FEF-A4C361730EC6}"/>
                </a:ext>
              </a:extLst>
            </p:cNvPr>
            <p:cNvGrpSpPr/>
            <p:nvPr/>
          </p:nvGrpSpPr>
          <p:grpSpPr>
            <a:xfrm>
              <a:off x="4769812" y="5355225"/>
              <a:ext cx="5057774" cy="588170"/>
              <a:chOff x="4769812" y="5355225"/>
              <a:chExt cx="5057774" cy="588170"/>
            </a:xfrm>
          </p:grpSpPr>
          <p:sp>
            <p:nvSpPr>
              <p:cNvPr id="80" name="Rectangle: Rounded Corners 79">
                <a:extLst>
                  <a:ext uri="{FF2B5EF4-FFF2-40B4-BE49-F238E27FC236}">
                    <a16:creationId xmlns:a16="http://schemas.microsoft.com/office/drawing/2014/main" id="{E78D261C-B875-FD23-4106-7B8A214DDF7D}"/>
                  </a:ext>
                </a:extLst>
              </p:cNvPr>
              <p:cNvSpPr/>
              <p:nvPr/>
            </p:nvSpPr>
            <p:spPr>
              <a:xfrm>
                <a:off x="4998411" y="5355225"/>
                <a:ext cx="4829175" cy="588170"/>
              </a:xfrm>
              <a:prstGeom prst="roundRect">
                <a:avLst>
                  <a:gd name="adj" fmla="val 50000"/>
                </a:avLst>
              </a:prstGeom>
              <a:solidFill>
                <a:srgbClr val="00B0F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a:extLst>
                  <a:ext uri="{FF2B5EF4-FFF2-40B4-BE49-F238E27FC236}">
                    <a16:creationId xmlns:a16="http://schemas.microsoft.com/office/drawing/2014/main" id="{55711C58-8CD2-DEDE-9151-8075C38847CD}"/>
                  </a:ext>
                </a:extLst>
              </p:cNvPr>
              <p:cNvSpPr/>
              <p:nvPr/>
            </p:nvSpPr>
            <p:spPr>
              <a:xfrm>
                <a:off x="4769812" y="5366437"/>
                <a:ext cx="457199" cy="457199"/>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TextBox 94">
                <a:extLst>
                  <a:ext uri="{FF2B5EF4-FFF2-40B4-BE49-F238E27FC236}">
                    <a16:creationId xmlns:a16="http://schemas.microsoft.com/office/drawing/2014/main" id="{4479C082-F402-A372-5434-34B7DCA9ED2F}"/>
                  </a:ext>
                </a:extLst>
              </p:cNvPr>
              <p:cNvSpPr txBox="1"/>
              <p:nvPr/>
            </p:nvSpPr>
            <p:spPr>
              <a:xfrm>
                <a:off x="4769812" y="5403110"/>
                <a:ext cx="569409" cy="400110"/>
              </a:xfrm>
              <a:prstGeom prst="rect">
                <a:avLst/>
              </a:prstGeom>
              <a:noFill/>
            </p:spPr>
            <p:txBody>
              <a:bodyPr wrap="square" rtlCol="0">
                <a:spAutoFit/>
              </a:bodyPr>
              <a:lstStyle/>
              <a:p>
                <a:r>
                  <a:rPr lang="vi-VN" sz="2000" b="1" dirty="0">
                    <a:solidFill>
                      <a:schemeClr val="bg1"/>
                    </a:solidFill>
                    <a:latin typeface="+mj-lt"/>
                  </a:rPr>
                  <a:t>04</a:t>
                </a:r>
                <a:endParaRPr lang="en-US" sz="2000" b="1" dirty="0">
                  <a:solidFill>
                    <a:schemeClr val="bg1"/>
                  </a:solidFill>
                  <a:latin typeface="+mj-lt"/>
                </a:endParaRPr>
              </a:p>
            </p:txBody>
          </p:sp>
          <p:sp>
            <p:nvSpPr>
              <p:cNvPr id="104" name="TextBox 103">
                <a:extLst>
                  <a:ext uri="{FF2B5EF4-FFF2-40B4-BE49-F238E27FC236}">
                    <a16:creationId xmlns:a16="http://schemas.microsoft.com/office/drawing/2014/main" id="{50C37EAB-F74E-4E42-E7F2-C441BF65649F}"/>
                  </a:ext>
                </a:extLst>
              </p:cNvPr>
              <p:cNvSpPr txBox="1"/>
              <p:nvPr/>
            </p:nvSpPr>
            <p:spPr>
              <a:xfrm>
                <a:off x="5308811" y="5411006"/>
                <a:ext cx="4047087" cy="461665"/>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DỰ KIẾN KẾT QUẢ KINH DOANH</a:t>
                </a:r>
              </a:p>
            </p:txBody>
          </p:sp>
        </p:grpSp>
        <p:pic>
          <p:nvPicPr>
            <p:cNvPr id="147" name="Graphic 146" descr="Clipboard Badge with solid fill">
              <a:extLst>
                <a:ext uri="{FF2B5EF4-FFF2-40B4-BE49-F238E27FC236}">
                  <a16:creationId xmlns:a16="http://schemas.microsoft.com/office/drawing/2014/main" id="{BBFF01E5-B63F-DC98-F657-672901446C50}"/>
                </a:ext>
              </a:extLst>
            </p:cNvPr>
            <p:cNvPicPr>
              <a:picLocks noChangeAspect="1"/>
            </p:cNvPicPr>
            <p:nvPr/>
          </p:nvPicPr>
          <p:blipFill>
            <a:blip r:embed="rId11" cstate="hq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9307084" y="5355225"/>
              <a:ext cx="538974" cy="538974"/>
            </a:xfrm>
            <a:prstGeom prst="rect">
              <a:avLst/>
            </a:prstGeom>
          </p:spPr>
        </p:pic>
      </p:grpSp>
    </p:spTree>
    <p:extLst>
      <p:ext uri="{BB962C8B-B14F-4D97-AF65-F5344CB8AC3E}">
        <p14:creationId xmlns:p14="http://schemas.microsoft.com/office/powerpoint/2010/main" val="74480574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642" fill="hold"/>
                                        <p:tgtEl>
                                          <p:spTgt spid="152"/>
                                        </p:tgtEl>
                                      </p:cBhvr>
                                    </p:cmd>
                                  </p:childTnLst>
                                </p:cTn>
                              </p:par>
                            </p:childTnLst>
                          </p:cTn>
                        </p:par>
                      </p:childTnLst>
                    </p:cTn>
                  </p:par>
                  <p:par>
                    <p:cTn id="7" fill="hold">
                      <p:stCondLst>
                        <p:cond delay="indefinite"/>
                      </p:stCondLst>
                      <p:childTnLst>
                        <p:par>
                          <p:cTn id="8" fill="hold">
                            <p:stCondLst>
                              <p:cond delay="0"/>
                            </p:stCondLst>
                            <p:childTnLst>
                              <p:par>
                                <p:cTn id="9" presetID="47" presetClass="entr" presetSubtype="0" fill="hold" nodeType="clickEffect">
                                  <p:stCondLst>
                                    <p:cond delay="0"/>
                                  </p:stCondLst>
                                  <p:childTnLst>
                                    <p:set>
                                      <p:cBhvr>
                                        <p:cTn id="10" dur="1" fill="hold">
                                          <p:stCondLst>
                                            <p:cond delay="0"/>
                                          </p:stCondLst>
                                        </p:cTn>
                                        <p:tgtEl>
                                          <p:spTgt spid="105"/>
                                        </p:tgtEl>
                                        <p:attrNameLst>
                                          <p:attrName>style.visibility</p:attrName>
                                        </p:attrNameLst>
                                      </p:cBhvr>
                                      <p:to>
                                        <p:strVal val="visible"/>
                                      </p:to>
                                    </p:set>
                                    <p:animEffect transition="in" filter="fade">
                                      <p:cBhvr>
                                        <p:cTn id="11" dur="1000"/>
                                        <p:tgtEl>
                                          <p:spTgt spid="105"/>
                                        </p:tgtEl>
                                      </p:cBhvr>
                                    </p:animEffect>
                                    <p:anim calcmode="lin" valueType="num">
                                      <p:cBhvr>
                                        <p:cTn id="12" dur="1000" fill="hold"/>
                                        <p:tgtEl>
                                          <p:spTgt spid="105"/>
                                        </p:tgtEl>
                                        <p:attrNameLst>
                                          <p:attrName>ppt_x</p:attrName>
                                        </p:attrNameLst>
                                      </p:cBhvr>
                                      <p:tavLst>
                                        <p:tav tm="0">
                                          <p:val>
                                            <p:strVal val="#ppt_x"/>
                                          </p:val>
                                        </p:tav>
                                        <p:tav tm="100000">
                                          <p:val>
                                            <p:strVal val="#ppt_x"/>
                                          </p:val>
                                        </p:tav>
                                      </p:tavLst>
                                    </p:anim>
                                    <p:anim calcmode="lin" valueType="num">
                                      <p:cBhvr>
                                        <p:cTn id="13" dur="1000" fill="hold"/>
                                        <p:tgtEl>
                                          <p:spTgt spid="105"/>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nodeType="click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wipe(up)">
                                      <p:cBhvr>
                                        <p:cTn id="18" dur="500"/>
                                        <p:tgtEl>
                                          <p:spTgt spid="27"/>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111"/>
                                        </p:tgtEl>
                                        <p:attrNameLst>
                                          <p:attrName>style.visibility</p:attrName>
                                        </p:attrNameLst>
                                      </p:cBhvr>
                                      <p:to>
                                        <p:strVal val="visible"/>
                                      </p:to>
                                    </p:set>
                                    <p:animEffect transition="in" filter="barn(inVertical)">
                                      <p:cBhvr>
                                        <p:cTn id="23" dur="500"/>
                                        <p:tgtEl>
                                          <p:spTgt spid="111"/>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134"/>
                                        </p:tgtEl>
                                        <p:attrNameLst>
                                          <p:attrName>style.visibility</p:attrName>
                                        </p:attrNameLst>
                                      </p:cBhvr>
                                      <p:to>
                                        <p:strVal val="visible"/>
                                      </p:to>
                                    </p:set>
                                    <p:animEffect transition="in" filter="barn(inVertical)">
                                      <p:cBhvr>
                                        <p:cTn id="28" dur="500"/>
                                        <p:tgtEl>
                                          <p:spTgt spid="134"/>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112"/>
                                        </p:tgtEl>
                                        <p:attrNameLst>
                                          <p:attrName>style.visibility</p:attrName>
                                        </p:attrNameLst>
                                      </p:cBhvr>
                                      <p:to>
                                        <p:strVal val="visible"/>
                                      </p:to>
                                    </p:set>
                                    <p:animEffect transition="in" filter="barn(inVertical)">
                                      <p:cBhvr>
                                        <p:cTn id="33" dur="500"/>
                                        <p:tgtEl>
                                          <p:spTgt spid="112"/>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nodeType="clickEffect">
                                  <p:stCondLst>
                                    <p:cond delay="0"/>
                                  </p:stCondLst>
                                  <p:childTnLst>
                                    <p:set>
                                      <p:cBhvr>
                                        <p:cTn id="37" dur="1" fill="hold">
                                          <p:stCondLst>
                                            <p:cond delay="0"/>
                                          </p:stCondLst>
                                        </p:cTn>
                                        <p:tgtEl>
                                          <p:spTgt spid="135"/>
                                        </p:tgtEl>
                                        <p:attrNameLst>
                                          <p:attrName>style.visibility</p:attrName>
                                        </p:attrNameLst>
                                      </p:cBhvr>
                                      <p:to>
                                        <p:strVal val="visible"/>
                                      </p:to>
                                    </p:set>
                                    <p:animEffect transition="in" filter="barn(inVertical)">
                                      <p:cBhvr>
                                        <p:cTn id="38" dur="500"/>
                                        <p:tgtEl>
                                          <p:spTgt spid="135"/>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113"/>
                                        </p:tgtEl>
                                        <p:attrNameLst>
                                          <p:attrName>style.visibility</p:attrName>
                                        </p:attrNameLst>
                                      </p:cBhvr>
                                      <p:to>
                                        <p:strVal val="visible"/>
                                      </p:to>
                                    </p:set>
                                    <p:animEffect transition="in" filter="barn(inVertical)">
                                      <p:cBhvr>
                                        <p:cTn id="43" dur="500"/>
                                        <p:tgtEl>
                                          <p:spTgt spid="1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nodeType="clickEffect">
                                  <p:stCondLst>
                                    <p:cond delay="0"/>
                                  </p:stCondLst>
                                  <p:childTnLst>
                                    <p:set>
                                      <p:cBhvr>
                                        <p:cTn id="47" dur="1" fill="hold">
                                          <p:stCondLst>
                                            <p:cond delay="0"/>
                                          </p:stCondLst>
                                        </p:cTn>
                                        <p:tgtEl>
                                          <p:spTgt spid="138"/>
                                        </p:tgtEl>
                                        <p:attrNameLst>
                                          <p:attrName>style.visibility</p:attrName>
                                        </p:attrNameLst>
                                      </p:cBhvr>
                                      <p:to>
                                        <p:strVal val="visible"/>
                                      </p:to>
                                    </p:set>
                                    <p:animEffect transition="in" filter="barn(inVertical)">
                                      <p:cBhvr>
                                        <p:cTn id="48" dur="500"/>
                                        <p:tgtEl>
                                          <p:spTgt spid="138"/>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nodeType="clickEffect">
                                  <p:stCondLst>
                                    <p:cond delay="0"/>
                                  </p:stCondLst>
                                  <p:childTnLst>
                                    <p:set>
                                      <p:cBhvr>
                                        <p:cTn id="52" dur="1" fill="hold">
                                          <p:stCondLst>
                                            <p:cond delay="0"/>
                                          </p:stCondLst>
                                        </p:cTn>
                                        <p:tgtEl>
                                          <p:spTgt spid="116"/>
                                        </p:tgtEl>
                                        <p:attrNameLst>
                                          <p:attrName>style.visibility</p:attrName>
                                        </p:attrNameLst>
                                      </p:cBhvr>
                                      <p:to>
                                        <p:strVal val="visible"/>
                                      </p:to>
                                    </p:set>
                                    <p:animEffect transition="in" filter="barn(inVertical)">
                                      <p:cBhvr>
                                        <p:cTn id="53" dur="500"/>
                                        <p:tgtEl>
                                          <p:spTgt spid="116"/>
                                        </p:tgtEl>
                                      </p:cBhvr>
                                    </p:animEffect>
                                  </p:childTnLst>
                                </p:cTn>
                              </p:par>
                            </p:childTnLst>
                          </p:cTn>
                        </p:par>
                      </p:childTnLst>
                    </p:cTn>
                  </p:par>
                  <p:par>
                    <p:cTn id="54" fill="hold">
                      <p:stCondLst>
                        <p:cond delay="indefinite"/>
                      </p:stCondLst>
                      <p:childTnLst>
                        <p:par>
                          <p:cTn id="55" fill="hold">
                            <p:stCondLst>
                              <p:cond delay="0"/>
                            </p:stCondLst>
                            <p:childTnLst>
                              <p:par>
                                <p:cTn id="56" presetID="16" presetClass="entr" presetSubtype="21" fill="hold" nodeType="clickEffect">
                                  <p:stCondLst>
                                    <p:cond delay="0"/>
                                  </p:stCondLst>
                                  <p:childTnLst>
                                    <p:set>
                                      <p:cBhvr>
                                        <p:cTn id="57" dur="1" fill="hold">
                                          <p:stCondLst>
                                            <p:cond delay="0"/>
                                          </p:stCondLst>
                                        </p:cTn>
                                        <p:tgtEl>
                                          <p:spTgt spid="148"/>
                                        </p:tgtEl>
                                        <p:attrNameLst>
                                          <p:attrName>style.visibility</p:attrName>
                                        </p:attrNameLst>
                                      </p:cBhvr>
                                      <p:to>
                                        <p:strVal val="visible"/>
                                      </p:to>
                                    </p:set>
                                    <p:animEffect transition="in" filter="barn(inVertical)">
                                      <p:cBhvr>
                                        <p:cTn id="58" dur="500"/>
                                        <p:tgtEl>
                                          <p:spTgt spid="148"/>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59" repeatCount="indefinite" fill="hold" display="0">
                  <p:stCondLst>
                    <p:cond delay="indefinite"/>
                  </p:stCondLst>
                </p:cTn>
                <p:tgtEl>
                  <p:spTgt spid="152"/>
                </p:tgtEl>
              </p:cMediaNode>
            </p:video>
            <p:seq concurrent="1" nextAc="seek">
              <p:cTn id="60" restart="whenNotActive" fill="hold" evtFilter="cancelBubble" nodeType="interactiveSeq">
                <p:stCondLst>
                  <p:cond evt="onClick" delay="0">
                    <p:tgtEl>
                      <p:spTgt spid="152"/>
                    </p:tgtEl>
                  </p:cond>
                </p:stCondLst>
                <p:endSync evt="end" delay="0">
                  <p:rtn val="all"/>
                </p:endSync>
                <p:childTnLst>
                  <p:par>
                    <p:cTn id="61" fill="hold">
                      <p:stCondLst>
                        <p:cond delay="0"/>
                      </p:stCondLst>
                      <p:childTnLst>
                        <p:par>
                          <p:cTn id="62" fill="hold">
                            <p:stCondLst>
                              <p:cond delay="0"/>
                            </p:stCondLst>
                            <p:childTnLst>
                              <p:par>
                                <p:cTn id="63" presetID="2" presetClass="mediacall" presetSubtype="0" fill="hold" nodeType="clickEffect">
                                  <p:stCondLst>
                                    <p:cond delay="0"/>
                                  </p:stCondLst>
                                  <p:childTnLst>
                                    <p:cmd type="call" cmd="togglePause">
                                      <p:cBhvr>
                                        <p:cTn id="64" dur="1" fill="hold"/>
                                        <p:tgtEl>
                                          <p:spTgt spid="152"/>
                                        </p:tgtEl>
                                      </p:cBhvr>
                                    </p:cmd>
                                  </p:childTnLst>
                                </p:cTn>
                              </p:par>
                            </p:childTnLst>
                          </p:cTn>
                        </p:par>
                      </p:childTnLst>
                    </p:cTn>
                  </p:par>
                </p:childTnLst>
              </p:cTn>
              <p:nextCondLst>
                <p:cond evt="onClick" delay="0">
                  <p:tgtEl>
                    <p:spTgt spid="152"/>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Hình ảnh 7" descr="Ảnh có chứa bản phác thảo, biểu đồ, văn bản, Đồ họa&#10;&#10;Mô tả được tạo tự động">
            <a:extLst>
              <a:ext uri="{FF2B5EF4-FFF2-40B4-BE49-F238E27FC236}">
                <a16:creationId xmlns:a16="http://schemas.microsoft.com/office/drawing/2014/main" id="{9E85FE5F-44BA-88EB-9667-35D3E1E763FC}"/>
              </a:ext>
            </a:extLst>
          </p:cNvPr>
          <p:cNvPicPr>
            <a:picLocks noChangeAspect="1"/>
          </p:cNvPicPr>
          <p:nvPr/>
        </p:nvPicPr>
        <p:blipFill>
          <a:blip r:embed="rId2">
            <a:alphaModFix amt="50000"/>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62715" y="0"/>
            <a:ext cx="12192000" cy="6858000"/>
          </a:xfrm>
          <a:prstGeom prst="rect">
            <a:avLst/>
          </a:prstGeom>
        </p:spPr>
      </p:pic>
      <p:sp>
        <p:nvSpPr>
          <p:cNvPr id="3" name="Title 1">
            <a:extLst>
              <a:ext uri="{FF2B5EF4-FFF2-40B4-BE49-F238E27FC236}">
                <a16:creationId xmlns:a16="http://schemas.microsoft.com/office/drawing/2014/main" id="{EE3271A2-C2B8-1455-166A-4D4F7BFCB5A3}"/>
              </a:ext>
            </a:extLst>
          </p:cNvPr>
          <p:cNvSpPr txBox="1">
            <a:spLocks/>
          </p:cNvSpPr>
          <p:nvPr/>
        </p:nvSpPr>
        <p:spPr>
          <a:xfrm>
            <a:off x="0" y="0"/>
            <a:ext cx="6665976" cy="212967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vi-VN" dirty="0">
                <a:latin typeface="Times  New Roman"/>
              </a:rPr>
              <a:t>1. Giới Thiệu Chung</a:t>
            </a:r>
            <a:br>
              <a:rPr lang="vi-VN" dirty="0">
                <a:latin typeface="Times  New Roman"/>
              </a:rPr>
            </a:br>
            <a:endParaRPr lang="en-US" dirty="0">
              <a:latin typeface="Times  New Roman"/>
            </a:endParaRPr>
          </a:p>
        </p:txBody>
      </p:sp>
      <p:sp>
        <p:nvSpPr>
          <p:cNvPr id="5" name="Subtitle 2">
            <a:extLst>
              <a:ext uri="{FF2B5EF4-FFF2-40B4-BE49-F238E27FC236}">
                <a16:creationId xmlns:a16="http://schemas.microsoft.com/office/drawing/2014/main" id="{C8280628-DD18-6BE8-02C3-286FE13BDAD6}"/>
              </a:ext>
            </a:extLst>
          </p:cNvPr>
          <p:cNvSpPr txBox="1">
            <a:spLocks/>
          </p:cNvSpPr>
          <p:nvPr/>
        </p:nvSpPr>
        <p:spPr>
          <a:xfrm>
            <a:off x="0" y="1150201"/>
            <a:ext cx="12192000" cy="2638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vi-VN">
                <a:latin typeface="Times New Roman" panose="02020603050405020304" pitchFamily="18" charset="0"/>
                <a:cs typeface="Times New Roman" panose="02020603050405020304" pitchFamily="18" charset="0"/>
              </a:rPr>
              <a:t>IOT:</a:t>
            </a:r>
          </a:p>
          <a:p>
            <a:pPr marL="342900" indent="-342900"/>
            <a:r>
              <a:rPr lang="vi-VN">
                <a:latin typeface="Times New Roman" panose="02020603050405020304" pitchFamily="18" charset="0"/>
                <a:cs typeface="Times New Roman" panose="02020603050405020304" pitchFamily="18" charset="0"/>
              </a:rPr>
              <a:t>Giám sát thu thập dữ liệu truyền về firebase qua module wifi theo thời gian thực</a:t>
            </a:r>
          </a:p>
          <a:p>
            <a:pPr marL="342900" indent="-342900"/>
            <a:r>
              <a:rPr lang="vi-VN">
                <a:latin typeface="Times New Roman" panose="02020603050405020304" pitchFamily="18" charset="0"/>
                <a:cs typeface="Times New Roman" panose="02020603050405020304" pitchFamily="18" charset="0"/>
              </a:rPr>
              <a:t>Hỗ trợ quản lí năng lượng tái tạo như năng lượng mặt trời và gió, giúp tối ưu hóa việc sản xuất và sản xuất sử dụng năng lượng</a:t>
            </a:r>
          </a:p>
          <a:p>
            <a:endParaRPr lang="en-US"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2FE68E9F-DD4F-3C08-7C26-F2AFB09A1CF1}"/>
              </a:ext>
            </a:extLst>
          </p:cNvPr>
          <p:cNvPicPr>
            <a:picLocks noChangeAspect="1"/>
          </p:cNvPicPr>
          <p:nvPr/>
        </p:nvPicPr>
        <p:blipFill>
          <a:blip r:embed="rId4"/>
          <a:stretch>
            <a:fillRect/>
          </a:stretch>
        </p:blipFill>
        <p:spPr>
          <a:xfrm>
            <a:off x="3076153" y="3429000"/>
            <a:ext cx="6039693" cy="3381847"/>
          </a:xfrm>
          <a:prstGeom prst="rect">
            <a:avLst/>
          </a:prstGeom>
        </p:spPr>
      </p:pic>
    </p:spTree>
    <p:extLst>
      <p:ext uri="{BB962C8B-B14F-4D97-AF65-F5344CB8AC3E}">
        <p14:creationId xmlns:p14="http://schemas.microsoft.com/office/powerpoint/2010/main" val="29390418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Hình ảnh 7" descr="Ảnh có chứa bản phác thảo, biểu đồ, văn bản, Đồ họa&#10;&#10;Mô tả được tạo tự động">
            <a:extLst>
              <a:ext uri="{FF2B5EF4-FFF2-40B4-BE49-F238E27FC236}">
                <a16:creationId xmlns:a16="http://schemas.microsoft.com/office/drawing/2014/main" id="{9E85FE5F-44BA-88EB-9667-35D3E1E763FC}"/>
              </a:ext>
            </a:extLst>
          </p:cNvPr>
          <p:cNvPicPr>
            <a:picLocks noChangeAspect="1"/>
          </p:cNvPicPr>
          <p:nvPr/>
        </p:nvPicPr>
        <p:blipFill>
          <a:blip r:embed="rId2">
            <a:alphaModFix amt="50000"/>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itle 1">
            <a:extLst>
              <a:ext uri="{FF2B5EF4-FFF2-40B4-BE49-F238E27FC236}">
                <a16:creationId xmlns:a16="http://schemas.microsoft.com/office/drawing/2014/main" id="{EE3271A2-C2B8-1455-166A-4D4F7BFCB5A3}"/>
              </a:ext>
            </a:extLst>
          </p:cNvPr>
          <p:cNvSpPr txBox="1">
            <a:spLocks/>
          </p:cNvSpPr>
          <p:nvPr/>
        </p:nvSpPr>
        <p:spPr>
          <a:xfrm>
            <a:off x="0" y="0"/>
            <a:ext cx="6665976" cy="212967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Times  New Roman"/>
              </a:rPr>
              <a:t>1</a:t>
            </a:r>
            <a:r>
              <a:rPr lang="vi-VN" dirty="0">
                <a:latin typeface="Times  New Roman"/>
              </a:rPr>
              <a:t>. Giới Thiệu Chung</a:t>
            </a:r>
            <a:br>
              <a:rPr lang="vi-VN" dirty="0">
                <a:latin typeface="Times  New Roman"/>
              </a:rPr>
            </a:br>
            <a:endParaRPr lang="en-US" dirty="0">
              <a:latin typeface="Times  New Roman"/>
            </a:endParaRPr>
          </a:p>
        </p:txBody>
      </p:sp>
      <p:sp>
        <p:nvSpPr>
          <p:cNvPr id="14" name="TextBox 13">
            <a:extLst>
              <a:ext uri="{FF2B5EF4-FFF2-40B4-BE49-F238E27FC236}">
                <a16:creationId xmlns:a16="http://schemas.microsoft.com/office/drawing/2014/main" id="{793D732A-22A4-98A3-99AE-9D536B41664C}"/>
              </a:ext>
            </a:extLst>
          </p:cNvPr>
          <p:cNvSpPr txBox="1"/>
          <p:nvPr/>
        </p:nvSpPr>
        <p:spPr>
          <a:xfrm>
            <a:off x="0" y="885101"/>
            <a:ext cx="12192000" cy="4154984"/>
          </a:xfrm>
          <a:prstGeom prst="rect">
            <a:avLst/>
          </a:prstGeom>
          <a:noFill/>
        </p:spPr>
        <p:txBody>
          <a:bodyPr wrap="square" rtlCol="0">
            <a:spAutoFit/>
          </a:bodyPr>
          <a:lstStyle/>
          <a:p>
            <a:r>
              <a:rPr lang="vi-VN" sz="2400" dirty="0">
                <a:latin typeface="Times New Roman" panose="02020603050405020304" pitchFamily="18" charset="0"/>
                <a:cs typeface="Times New Roman" panose="02020603050405020304" pitchFamily="18" charset="0"/>
              </a:rPr>
              <a:t>AI:</a:t>
            </a:r>
          </a:p>
          <a:p>
            <a:pPr marL="342900" indent="-342900">
              <a:buFont typeface="Arial" panose="020B0604020202020204" pitchFamily="34" charset="0"/>
              <a:buChar char="•"/>
            </a:pPr>
            <a:r>
              <a:rPr lang="vi-VN" sz="2400" dirty="0">
                <a:latin typeface="Times New Roman" panose="02020603050405020304" pitchFamily="18" charset="0"/>
                <a:cs typeface="Times New Roman" panose="02020603050405020304" pitchFamily="18" charset="0"/>
              </a:rPr>
              <a:t>Dự đoán được sản lượng điện dự trên dữ liệu thời tiết</a:t>
            </a:r>
          </a:p>
          <a:p>
            <a:pPr marL="342900" indent="-342900">
              <a:buFont typeface="Arial" panose="020B0604020202020204" pitchFamily="34" charset="0"/>
              <a:buChar char="•"/>
            </a:pPr>
            <a:r>
              <a:rPr lang="vi-VN" sz="2400" dirty="0">
                <a:latin typeface="Times New Roman" panose="02020603050405020304" pitchFamily="18" charset="0"/>
                <a:cs typeface="Times New Roman" panose="02020603050405020304" pitchFamily="18" charset="0"/>
              </a:rPr>
              <a:t>Phát hiện sớm các sự cố bất thường</a:t>
            </a:r>
          </a:p>
          <a:p>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pic>
        <p:nvPicPr>
          <p:cNvPr id="15" name="Picture 14">
            <a:extLst>
              <a:ext uri="{FF2B5EF4-FFF2-40B4-BE49-F238E27FC236}">
                <a16:creationId xmlns:a16="http://schemas.microsoft.com/office/drawing/2014/main" id="{9C968FB6-2205-DABE-4C5E-051591A9918B}"/>
              </a:ext>
            </a:extLst>
          </p:cNvPr>
          <p:cNvPicPr>
            <a:picLocks noChangeAspect="1"/>
          </p:cNvPicPr>
          <p:nvPr/>
        </p:nvPicPr>
        <p:blipFill>
          <a:blip r:embed="rId4"/>
          <a:stretch>
            <a:fillRect/>
          </a:stretch>
        </p:blipFill>
        <p:spPr>
          <a:xfrm>
            <a:off x="0" y="2849658"/>
            <a:ext cx="12192000" cy="2737311"/>
          </a:xfrm>
          <a:prstGeom prst="rect">
            <a:avLst/>
          </a:prstGeom>
        </p:spPr>
      </p:pic>
      <p:cxnSp>
        <p:nvCxnSpPr>
          <p:cNvPr id="16" name="Straight Arrow Connector 15">
            <a:extLst>
              <a:ext uri="{FF2B5EF4-FFF2-40B4-BE49-F238E27FC236}">
                <a16:creationId xmlns:a16="http://schemas.microsoft.com/office/drawing/2014/main" id="{55F9303C-E5DA-6D86-466B-B04B825282E4}"/>
              </a:ext>
            </a:extLst>
          </p:cNvPr>
          <p:cNvCxnSpPr/>
          <p:nvPr/>
        </p:nvCxnSpPr>
        <p:spPr>
          <a:xfrm flipH="1">
            <a:off x="1970314" y="5040086"/>
            <a:ext cx="337457" cy="8926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Rectangle: Rounded Corners 16">
            <a:extLst>
              <a:ext uri="{FF2B5EF4-FFF2-40B4-BE49-F238E27FC236}">
                <a16:creationId xmlns:a16="http://schemas.microsoft.com/office/drawing/2014/main" id="{DFD47C6F-86D9-6B23-EEB7-BD0FFA700636}"/>
              </a:ext>
            </a:extLst>
          </p:cNvPr>
          <p:cNvSpPr/>
          <p:nvPr/>
        </p:nvSpPr>
        <p:spPr>
          <a:xfrm>
            <a:off x="1296126" y="5932714"/>
            <a:ext cx="1503680" cy="75256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sz="1800" dirty="0">
                <a:latin typeface="Times New Roman" panose="02020603050405020304" pitchFamily="18" charset="0"/>
                <a:cs typeface="Times New Roman" panose="02020603050405020304" pitchFamily="18" charset="0"/>
              </a:rPr>
              <a:t>Đường Trung </a:t>
            </a:r>
            <a:r>
              <a:rPr lang="vi-VN" dirty="0">
                <a:latin typeface="Times New Roman" panose="02020603050405020304" pitchFamily="18" charset="0"/>
                <a:cs typeface="Times New Roman" panose="02020603050405020304" pitchFamily="18" charset="0"/>
              </a:rPr>
              <a:t>B</a:t>
            </a:r>
            <a:r>
              <a:rPr lang="vi-VN" sz="1800" dirty="0">
                <a:latin typeface="Times New Roman" panose="02020603050405020304" pitchFamily="18" charset="0"/>
                <a:cs typeface="Times New Roman" panose="02020603050405020304" pitchFamily="18" charset="0"/>
              </a:rPr>
              <a:t>ình</a:t>
            </a:r>
            <a:endParaRPr lang="en-US" sz="1800" dirty="0">
              <a:latin typeface="Times New Roman" panose="02020603050405020304" pitchFamily="18" charset="0"/>
              <a:cs typeface="Times New Roman" panose="02020603050405020304" pitchFamily="18" charset="0"/>
            </a:endParaRPr>
          </a:p>
          <a:p>
            <a:pPr algn="ctr"/>
            <a:endParaRPr lang="en-US" dirty="0"/>
          </a:p>
        </p:txBody>
      </p:sp>
      <p:cxnSp>
        <p:nvCxnSpPr>
          <p:cNvPr id="18" name="Straight Arrow Connector 17">
            <a:extLst>
              <a:ext uri="{FF2B5EF4-FFF2-40B4-BE49-F238E27FC236}">
                <a16:creationId xmlns:a16="http://schemas.microsoft.com/office/drawing/2014/main" id="{7C110737-E087-9E85-5177-EC0819B1994D}"/>
              </a:ext>
            </a:extLst>
          </p:cNvPr>
          <p:cNvCxnSpPr>
            <a:cxnSpLocks/>
          </p:cNvCxnSpPr>
          <p:nvPr/>
        </p:nvCxnSpPr>
        <p:spPr>
          <a:xfrm>
            <a:off x="3870325" y="4349750"/>
            <a:ext cx="407760" cy="14196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Rectangle: Rounded Corners 18">
            <a:extLst>
              <a:ext uri="{FF2B5EF4-FFF2-40B4-BE49-F238E27FC236}">
                <a16:creationId xmlns:a16="http://schemas.microsoft.com/office/drawing/2014/main" id="{C241542B-29F1-4F35-4474-5961DA3CCDF4}"/>
              </a:ext>
            </a:extLst>
          </p:cNvPr>
          <p:cNvSpPr/>
          <p:nvPr/>
        </p:nvSpPr>
        <p:spPr>
          <a:xfrm>
            <a:off x="3556726" y="5769429"/>
            <a:ext cx="1503680" cy="75256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sz="1800" dirty="0">
                <a:latin typeface="Times New Roman" panose="02020603050405020304" pitchFamily="18" charset="0"/>
                <a:cs typeface="Times New Roman" panose="02020603050405020304" pitchFamily="18" charset="0"/>
              </a:rPr>
              <a:t>Đường Xu Hướng</a:t>
            </a:r>
            <a:endParaRPr lang="en-US" dirty="0"/>
          </a:p>
        </p:txBody>
      </p:sp>
      <p:cxnSp>
        <p:nvCxnSpPr>
          <p:cNvPr id="20" name="Straight Arrow Connector 19">
            <a:extLst>
              <a:ext uri="{FF2B5EF4-FFF2-40B4-BE49-F238E27FC236}">
                <a16:creationId xmlns:a16="http://schemas.microsoft.com/office/drawing/2014/main" id="{3B886A94-F017-DC34-20B5-95BB6CB9158E}"/>
              </a:ext>
            </a:extLst>
          </p:cNvPr>
          <p:cNvCxnSpPr>
            <a:cxnSpLocks/>
            <a:endCxn id="21" idx="0"/>
          </p:cNvCxnSpPr>
          <p:nvPr/>
        </p:nvCxnSpPr>
        <p:spPr>
          <a:xfrm>
            <a:off x="5892800" y="4759325"/>
            <a:ext cx="406990" cy="13874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Rectangle: Rounded Corners 20">
            <a:extLst>
              <a:ext uri="{FF2B5EF4-FFF2-40B4-BE49-F238E27FC236}">
                <a16:creationId xmlns:a16="http://schemas.microsoft.com/office/drawing/2014/main" id="{03A6598A-C3CF-03A2-23F9-32C8800F9BD0}"/>
              </a:ext>
            </a:extLst>
          </p:cNvPr>
          <p:cNvSpPr/>
          <p:nvPr/>
        </p:nvSpPr>
        <p:spPr>
          <a:xfrm>
            <a:off x="5467984" y="6146801"/>
            <a:ext cx="1663611" cy="7112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sz="1800" dirty="0">
                <a:latin typeface="Times New Roman" panose="02020603050405020304" pitchFamily="18" charset="0"/>
                <a:cs typeface="Times New Roman" panose="02020603050405020304" pitchFamily="18" charset="0"/>
              </a:rPr>
              <a:t>Đường Thực Tế</a:t>
            </a:r>
            <a:endParaRPr lang="en-US" dirty="0"/>
          </a:p>
        </p:txBody>
      </p:sp>
    </p:spTree>
    <p:extLst>
      <p:ext uri="{BB962C8B-B14F-4D97-AF65-F5344CB8AC3E}">
        <p14:creationId xmlns:p14="http://schemas.microsoft.com/office/powerpoint/2010/main" val="36952834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Hình ảnh 3" descr="Ảnh có chứa bản phác thảo, biểu đồ, văn bản, Đồ họa&#10;&#10;Mô tả được tạo tự động">
            <a:extLst>
              <a:ext uri="{FF2B5EF4-FFF2-40B4-BE49-F238E27FC236}">
                <a16:creationId xmlns:a16="http://schemas.microsoft.com/office/drawing/2014/main" id="{6873E5CB-93D2-AA3E-8549-7AD7E46ED0CB}"/>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4589" y="-134045"/>
            <a:ext cx="12192000" cy="6858000"/>
          </a:xfrm>
          <a:prstGeom prst="rect">
            <a:avLst/>
          </a:prstGeom>
        </p:spPr>
      </p:pic>
      <p:sp>
        <p:nvSpPr>
          <p:cNvPr id="7" name="Title 1">
            <a:extLst>
              <a:ext uri="{FF2B5EF4-FFF2-40B4-BE49-F238E27FC236}">
                <a16:creationId xmlns:a16="http://schemas.microsoft.com/office/drawing/2014/main" id="{03164036-DC54-6E53-FCF3-5B6267B38C7E}"/>
              </a:ext>
            </a:extLst>
          </p:cNvPr>
          <p:cNvSpPr txBox="1">
            <a:spLocks/>
          </p:cNvSpPr>
          <p:nvPr/>
        </p:nvSpPr>
        <p:spPr>
          <a:xfrm>
            <a:off x="14589" y="173205"/>
            <a:ext cx="3770333" cy="452569"/>
          </a:xfrm>
          <a:prstGeom prst="rect">
            <a:avLst/>
          </a:prstGeom>
          <a:noFill/>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vi-VN" sz="2800" b="1" dirty="0">
                <a:solidFill>
                  <a:srgbClr val="FF0000"/>
                </a:solidFill>
                <a:latin typeface="Times New Roman" panose="02020603050405020304" pitchFamily="18" charset="0"/>
                <a:cs typeface="Times New Roman" panose="02020603050405020304" pitchFamily="18" charset="0"/>
              </a:rPr>
              <a:t>2. </a:t>
            </a:r>
            <a:r>
              <a:rPr lang="en-US" sz="2800" b="1" dirty="0">
                <a:solidFill>
                  <a:srgbClr val="FF0000"/>
                </a:solidFill>
                <a:latin typeface="Times New Roman" panose="02020603050405020304" pitchFamily="18" charset="0"/>
                <a:cs typeface="Times New Roman" panose="02020603050405020304" pitchFamily="18" charset="0"/>
              </a:rPr>
              <a:t>Ý TƯỞNG DỰ ÁN</a:t>
            </a:r>
          </a:p>
        </p:txBody>
      </p:sp>
      <p:sp>
        <p:nvSpPr>
          <p:cNvPr id="8" name="Title 1">
            <a:extLst>
              <a:ext uri="{FF2B5EF4-FFF2-40B4-BE49-F238E27FC236}">
                <a16:creationId xmlns:a16="http://schemas.microsoft.com/office/drawing/2014/main" id="{03164036-DC54-6E53-FCF3-5B6267B38C7E}"/>
              </a:ext>
            </a:extLst>
          </p:cNvPr>
          <p:cNvSpPr txBox="1">
            <a:spLocks/>
          </p:cNvSpPr>
          <p:nvPr/>
        </p:nvSpPr>
        <p:spPr>
          <a:xfrm>
            <a:off x="14589" y="550162"/>
            <a:ext cx="4221745" cy="520196"/>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vi-VN" sz="2800" dirty="0">
                <a:solidFill>
                  <a:srgbClr val="FF0000"/>
                </a:solidFill>
                <a:latin typeface="Times New Roman" panose="02020603050405020304" pitchFamily="18" charset="0"/>
                <a:cs typeface="Times New Roman" panose="02020603050405020304" pitchFamily="18" charset="0"/>
              </a:rPr>
              <a:t>2</a:t>
            </a:r>
            <a:r>
              <a:rPr lang="en-US" sz="2800" dirty="0">
                <a:solidFill>
                  <a:srgbClr val="FF0000"/>
                </a:solidFill>
                <a:latin typeface="Times New Roman" panose="02020603050405020304" pitchFamily="18" charset="0"/>
                <a:cs typeface="Times New Roman" panose="02020603050405020304" pitchFamily="18" charset="0"/>
              </a:rPr>
              <a:t>.</a:t>
            </a:r>
            <a:r>
              <a:rPr lang="vi-VN" sz="2800" dirty="0">
                <a:solidFill>
                  <a:srgbClr val="FF0000"/>
                </a:solidFill>
                <a:latin typeface="Times New Roman" panose="02020603050405020304" pitchFamily="18" charset="0"/>
                <a:cs typeface="Times New Roman" panose="02020603050405020304" pitchFamily="18" charset="0"/>
              </a:rPr>
              <a:t>2. </a:t>
            </a:r>
            <a:r>
              <a:rPr lang="en-US" sz="2800" dirty="0" err="1">
                <a:solidFill>
                  <a:srgbClr val="FF0000"/>
                </a:solidFill>
                <a:latin typeface="Times New Roman" panose="02020603050405020304" pitchFamily="18" charset="0"/>
                <a:cs typeface="Times New Roman" panose="02020603050405020304" pitchFamily="18" charset="0"/>
              </a:rPr>
              <a:t>Mục</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tiêu</a:t>
            </a:r>
            <a:endParaRPr lang="en-US" sz="2800" dirty="0">
              <a:solidFill>
                <a:srgbClr val="FF0000"/>
              </a:solidFill>
              <a:latin typeface="Times New Roman" panose="02020603050405020304" pitchFamily="18" charset="0"/>
              <a:cs typeface="Times New Roman" panose="02020603050405020304" pitchFamily="18" charset="0"/>
            </a:endParaRPr>
          </a:p>
        </p:txBody>
      </p:sp>
      <p:sp>
        <p:nvSpPr>
          <p:cNvPr id="5" name="Rectangle: Rounded Corners 4">
            <a:extLst>
              <a:ext uri="{FF2B5EF4-FFF2-40B4-BE49-F238E27FC236}">
                <a16:creationId xmlns:a16="http://schemas.microsoft.com/office/drawing/2014/main" id="{1DB2D068-1A06-F314-BC4B-AED8A26311D1}"/>
              </a:ext>
            </a:extLst>
          </p:cNvPr>
          <p:cNvSpPr/>
          <p:nvPr/>
        </p:nvSpPr>
        <p:spPr>
          <a:xfrm>
            <a:off x="525452" y="1389718"/>
            <a:ext cx="1444458" cy="99734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86AA874-495B-E425-11BA-26B3B3E35215}"/>
              </a:ext>
            </a:extLst>
          </p:cNvPr>
          <p:cNvSpPr txBox="1"/>
          <p:nvPr/>
        </p:nvSpPr>
        <p:spPr>
          <a:xfrm>
            <a:off x="2398384" y="1288226"/>
            <a:ext cx="6675120" cy="1200329"/>
          </a:xfrm>
          <a:prstGeom prst="rect">
            <a:avLst/>
          </a:prstGeom>
          <a:noFill/>
        </p:spPr>
        <p:txBody>
          <a:bodyPr wrap="square" rtlCol="0">
            <a:spAutoFit/>
          </a:bodyPr>
          <a:lstStyle/>
          <a:p>
            <a:r>
              <a:rPr lang="vi-VN" sz="2400" dirty="0">
                <a:latin typeface="Times New Roman" panose="02020603050405020304" pitchFamily="18" charset="0"/>
                <a:cs typeface="Times New Roman" panose="02020603050405020304" pitchFamily="18" charset="0"/>
              </a:rPr>
              <a:t>Điều khiển giám sát các thông số của hệ thống năng lượng mặt trờitừ xa thông qua ứng dụng trên điện thoại thông minh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AC1B36C-789D-F13A-74EB-3A38B1F010A3}"/>
              </a:ext>
            </a:extLst>
          </p:cNvPr>
          <p:cNvSpPr txBox="1"/>
          <p:nvPr/>
        </p:nvSpPr>
        <p:spPr>
          <a:xfrm>
            <a:off x="2369127" y="2396431"/>
            <a:ext cx="6405734" cy="1200329"/>
          </a:xfrm>
          <a:prstGeom prst="rect">
            <a:avLst/>
          </a:prstGeom>
          <a:noFill/>
        </p:spPr>
        <p:txBody>
          <a:bodyPr wrap="square" rtlCol="0">
            <a:spAutoFit/>
          </a:bodyPr>
          <a:lstStyle/>
          <a:p>
            <a:r>
              <a:rPr lang="vi-VN" sz="2400" dirty="0">
                <a:latin typeface="Times New Roman" panose="02020603050405020304" pitchFamily="18" charset="0"/>
                <a:cs typeface="Times New Roman" panose="02020603050405020304" pitchFamily="18" charset="0"/>
              </a:rPr>
              <a:t>Giám sát dữ liệu thời tiết và dự liệu điện đã sử dụng đưa ra dự đoán về công suất đầu ra và bức xạ nhiệt</a:t>
            </a:r>
            <a:endParaRPr lang="en-US" sz="24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7B3C47D-ACC1-92F1-4A97-8F7813BEE9C5}"/>
              </a:ext>
            </a:extLst>
          </p:cNvPr>
          <p:cNvSpPr txBox="1"/>
          <p:nvPr/>
        </p:nvSpPr>
        <p:spPr>
          <a:xfrm>
            <a:off x="2369127" y="3624340"/>
            <a:ext cx="6405734" cy="1200329"/>
          </a:xfrm>
          <a:prstGeom prst="rect">
            <a:avLst/>
          </a:prstGeom>
          <a:noFill/>
        </p:spPr>
        <p:txBody>
          <a:bodyPr wrap="square" rtlCol="0">
            <a:spAutoFit/>
          </a:bodyPr>
          <a:lstStyle/>
          <a:p>
            <a:r>
              <a:rPr lang="vi-VN" sz="2400" dirty="0">
                <a:latin typeface="Times New Roman" panose="02020603050405020304" pitchFamily="18" charset="0"/>
                <a:cs typeface="Times New Roman" panose="02020603050405020304" pitchFamily="18" charset="0"/>
              </a:rPr>
              <a:t>Tích hợp mô hình AI có thể dự đoán được nhiệt độ và độ ẩm sau 1 khoản thời gian nhất định kịp thời cân bằng nhiệt độ &amp; độ ẩm trong nhà yến </a:t>
            </a:r>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5982FCC8-9702-A0A7-742A-35B071E596F0}"/>
              </a:ext>
            </a:extLst>
          </p:cNvPr>
          <p:cNvSpPr txBox="1"/>
          <p:nvPr/>
        </p:nvSpPr>
        <p:spPr>
          <a:xfrm>
            <a:off x="2398384" y="4858030"/>
            <a:ext cx="6281918" cy="1200329"/>
          </a:xfrm>
          <a:prstGeom prst="rect">
            <a:avLst/>
          </a:prstGeom>
          <a:noFill/>
        </p:spPr>
        <p:txBody>
          <a:bodyPr wrap="square" rtlCol="0">
            <a:spAutoFit/>
          </a:bodyPr>
          <a:lstStyle/>
          <a:p>
            <a:r>
              <a:rPr lang="vi-VN" sz="2400" dirty="0">
                <a:latin typeface="Times New Roman" panose="02020603050405020304" pitchFamily="18" charset="0"/>
                <a:cs typeface="Times New Roman" panose="02020603050405020304" pitchFamily="18" charset="0"/>
              </a:rPr>
              <a:t>Tính toán được năng lượng còn lại trong tủ lưu trữ còn khoản 20% sẽ tự động chuyển sang sử dụng điện lưới </a:t>
            </a:r>
            <a:endParaRPr lang="en-US" sz="2400" dirty="0">
              <a:latin typeface="Times New Roman" panose="02020603050405020304" pitchFamily="18" charset="0"/>
              <a:cs typeface="Times New Roman" panose="02020603050405020304" pitchFamily="18" charset="0"/>
            </a:endParaRPr>
          </a:p>
        </p:txBody>
      </p:sp>
      <p:sp>
        <p:nvSpPr>
          <p:cNvPr id="13" name="Rectangle: Rounded Corners 12">
            <a:extLst>
              <a:ext uri="{FF2B5EF4-FFF2-40B4-BE49-F238E27FC236}">
                <a16:creationId xmlns:a16="http://schemas.microsoft.com/office/drawing/2014/main" id="{81AB2720-EDB8-2FB9-6BD3-C5C59723334D}"/>
              </a:ext>
            </a:extLst>
          </p:cNvPr>
          <p:cNvSpPr/>
          <p:nvPr/>
        </p:nvSpPr>
        <p:spPr>
          <a:xfrm>
            <a:off x="525452" y="2507029"/>
            <a:ext cx="1444458" cy="99734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a:extLst>
              <a:ext uri="{FF2B5EF4-FFF2-40B4-BE49-F238E27FC236}">
                <a16:creationId xmlns:a16="http://schemas.microsoft.com/office/drawing/2014/main" id="{C7A43198-8BF1-20C7-3A26-56F7AFB87753}"/>
              </a:ext>
            </a:extLst>
          </p:cNvPr>
          <p:cNvSpPr/>
          <p:nvPr/>
        </p:nvSpPr>
        <p:spPr>
          <a:xfrm>
            <a:off x="525452" y="3624340"/>
            <a:ext cx="1444458" cy="99734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Rounded Corners 14">
            <a:extLst>
              <a:ext uri="{FF2B5EF4-FFF2-40B4-BE49-F238E27FC236}">
                <a16:creationId xmlns:a16="http://schemas.microsoft.com/office/drawing/2014/main" id="{CC228B04-041F-02EC-5FEE-C3BA5BF603B9}"/>
              </a:ext>
            </a:extLst>
          </p:cNvPr>
          <p:cNvSpPr/>
          <p:nvPr/>
        </p:nvSpPr>
        <p:spPr>
          <a:xfrm>
            <a:off x="525452" y="4824669"/>
            <a:ext cx="1444458" cy="99734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Image result for MachineLearning">
            <a:extLst>
              <a:ext uri="{FF2B5EF4-FFF2-40B4-BE49-F238E27FC236}">
                <a16:creationId xmlns:a16="http://schemas.microsoft.com/office/drawing/2014/main" id="{81EE1F3B-D5E5-85F7-C488-F2BFD3C7B1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793" y="3662909"/>
            <a:ext cx="1291773" cy="92020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883C0FD5-1E9F-19BC-A34A-D36988D1D860}"/>
              </a:ext>
            </a:extLst>
          </p:cNvPr>
          <p:cNvPicPr>
            <a:picLocks noChangeAspect="1"/>
          </p:cNvPicPr>
          <p:nvPr/>
        </p:nvPicPr>
        <p:blipFill>
          <a:blip r:embed="rId5"/>
          <a:stretch>
            <a:fillRect/>
          </a:stretch>
        </p:blipFill>
        <p:spPr>
          <a:xfrm>
            <a:off x="969484" y="1423344"/>
            <a:ext cx="539827" cy="963721"/>
          </a:xfrm>
          <a:prstGeom prst="rect">
            <a:avLst/>
          </a:prstGeom>
        </p:spPr>
      </p:pic>
      <p:pic>
        <p:nvPicPr>
          <p:cNvPr id="1026" name="Picture 2" descr="Image result for IOT">
            <a:extLst>
              <a:ext uri="{FF2B5EF4-FFF2-40B4-BE49-F238E27FC236}">
                <a16:creationId xmlns:a16="http://schemas.microsoft.com/office/drawing/2014/main" id="{5AC31D73-6894-3151-5F9D-9810A104AF4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8096" y="2555873"/>
            <a:ext cx="1083745" cy="96372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0B6783FA-92CA-0F14-3D6F-C04061B02C62}"/>
              </a:ext>
            </a:extLst>
          </p:cNvPr>
          <p:cNvPicPr>
            <a:picLocks noChangeAspect="1"/>
          </p:cNvPicPr>
          <p:nvPr/>
        </p:nvPicPr>
        <p:blipFill>
          <a:blip r:embed="rId7"/>
          <a:stretch>
            <a:fillRect/>
          </a:stretch>
        </p:blipFill>
        <p:spPr>
          <a:xfrm>
            <a:off x="570864" y="4931119"/>
            <a:ext cx="1399046" cy="784446"/>
          </a:xfrm>
          <a:prstGeom prst="rect">
            <a:avLst/>
          </a:prstGeom>
        </p:spPr>
      </p:pic>
    </p:spTree>
    <p:extLst>
      <p:ext uri="{BB962C8B-B14F-4D97-AF65-F5344CB8AC3E}">
        <p14:creationId xmlns:p14="http://schemas.microsoft.com/office/powerpoint/2010/main" val="41769043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Hình ảnh 27" descr="Ảnh có chứa bản phác thảo, biểu đồ, văn bản, Đồ họa&#10;&#10;Mô tả được tạo tự động">
            <a:extLst>
              <a:ext uri="{FF2B5EF4-FFF2-40B4-BE49-F238E27FC236}">
                <a16:creationId xmlns:a16="http://schemas.microsoft.com/office/drawing/2014/main" id="{316009A4-D99A-B651-4FCF-B54F862AF61A}"/>
              </a:ext>
            </a:extLst>
          </p:cNvPr>
          <p:cNvPicPr>
            <a:picLocks noChangeAspect="1"/>
          </p:cNvPicPr>
          <p:nvPr/>
        </p:nvPicPr>
        <p:blipFill>
          <a:blip r:embed="rId3">
            <a:alphaModFix amt="50000"/>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0" y="1"/>
            <a:ext cx="12192000" cy="6857998"/>
          </a:xfrm>
          <a:prstGeom prst="rect">
            <a:avLst/>
          </a:prstGeom>
        </p:spPr>
      </p:pic>
      <p:grpSp>
        <p:nvGrpSpPr>
          <p:cNvPr id="10" name="Nhóm 9">
            <a:extLst>
              <a:ext uri="{FF2B5EF4-FFF2-40B4-BE49-F238E27FC236}">
                <a16:creationId xmlns:a16="http://schemas.microsoft.com/office/drawing/2014/main" id="{46CACFF8-9CA0-EC45-2261-8F1F6FB1E6BA}"/>
              </a:ext>
            </a:extLst>
          </p:cNvPr>
          <p:cNvGrpSpPr/>
          <p:nvPr/>
        </p:nvGrpSpPr>
        <p:grpSpPr>
          <a:xfrm>
            <a:off x="2553462" y="2151993"/>
            <a:ext cx="2816772" cy="2554014"/>
            <a:chOff x="-131379" y="2151993"/>
            <a:chExt cx="2816772" cy="2554014"/>
          </a:xfrm>
        </p:grpSpPr>
        <p:sp>
          <p:nvSpPr>
            <p:cNvPr id="6" name="Hình Bầu dục 5">
              <a:extLst>
                <a:ext uri="{FF2B5EF4-FFF2-40B4-BE49-F238E27FC236}">
                  <a16:creationId xmlns:a16="http://schemas.microsoft.com/office/drawing/2014/main" id="{47CDA2D0-9B85-F18A-3377-C561FB213064}"/>
                </a:ext>
              </a:extLst>
            </p:cNvPr>
            <p:cNvSpPr/>
            <p:nvPr/>
          </p:nvSpPr>
          <p:spPr>
            <a:xfrm>
              <a:off x="0" y="2151993"/>
              <a:ext cx="2554014" cy="2554014"/>
            </a:xfrm>
            <a:prstGeom prst="ellipse">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sz="2800" dirty="0">
                <a:latin typeface="+mj-lt"/>
              </a:endParaRPr>
            </a:p>
          </p:txBody>
        </p:sp>
        <p:pic>
          <p:nvPicPr>
            <p:cNvPr id="8" name="Đồ họa 7" descr="Lightbulb and gear with solid fill">
              <a:extLst>
                <a:ext uri="{FF2B5EF4-FFF2-40B4-BE49-F238E27FC236}">
                  <a16:creationId xmlns:a16="http://schemas.microsoft.com/office/drawing/2014/main" id="{220A36AF-5128-D2D6-1285-9366C4381039}"/>
                </a:ext>
              </a:extLst>
            </p:cNvPr>
            <p:cNvPicPr>
              <a:picLocks noChangeAspect="1"/>
            </p:cNvPicPr>
            <p:nvPr/>
          </p:nvPicPr>
          <p:blipFill>
            <a:blip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19807" y="3675993"/>
              <a:ext cx="914400" cy="914400"/>
            </a:xfrm>
            <a:prstGeom prst="rect">
              <a:avLst/>
            </a:prstGeom>
          </p:spPr>
        </p:pic>
        <p:sp>
          <p:nvSpPr>
            <p:cNvPr id="9" name="Hộp Văn bản 8">
              <a:extLst>
                <a:ext uri="{FF2B5EF4-FFF2-40B4-BE49-F238E27FC236}">
                  <a16:creationId xmlns:a16="http://schemas.microsoft.com/office/drawing/2014/main" id="{176FCD14-B016-0019-CDEC-2369C774997E}"/>
                </a:ext>
              </a:extLst>
            </p:cNvPr>
            <p:cNvSpPr txBox="1"/>
            <p:nvPr/>
          </p:nvSpPr>
          <p:spPr>
            <a:xfrm>
              <a:off x="-131379" y="2559691"/>
              <a:ext cx="2816772" cy="1200329"/>
            </a:xfrm>
            <a:prstGeom prst="rect">
              <a:avLst/>
            </a:prstGeom>
            <a:noFill/>
          </p:spPr>
          <p:txBody>
            <a:bodyPr wrap="square" rtlCol="0">
              <a:spAutoFit/>
            </a:bodyPr>
            <a:lstStyle/>
            <a:p>
              <a:pPr algn="ctr"/>
              <a:r>
                <a:rPr lang="vi-VN" sz="3600" b="1" dirty="0">
                  <a:ln w="9525">
                    <a:solidFill>
                      <a:schemeClr val="bg1"/>
                    </a:solidFill>
                    <a:prstDash val="solid"/>
                  </a:ln>
                  <a:effectLst>
                    <a:outerShdw blurRad="12700" dist="38100" dir="2700000" algn="tl" rotWithShape="0">
                      <a:schemeClr val="bg1">
                        <a:lumMod val="50000"/>
                      </a:schemeClr>
                    </a:outerShdw>
                  </a:effectLst>
                  <a:latin typeface="+mj-lt"/>
                </a:rPr>
                <a:t>Nội dung</a:t>
              </a:r>
            </a:p>
            <a:p>
              <a:pPr algn="ctr"/>
              <a:r>
                <a:rPr lang="vi-VN" sz="3600" b="1" dirty="0">
                  <a:ln w="9525">
                    <a:solidFill>
                      <a:schemeClr val="bg1"/>
                    </a:solidFill>
                    <a:prstDash val="solid"/>
                  </a:ln>
                  <a:effectLst>
                    <a:outerShdw blurRad="12700" dist="38100" dir="2700000" algn="tl" rotWithShape="0">
                      <a:schemeClr val="bg1">
                        <a:lumMod val="50000"/>
                      </a:schemeClr>
                    </a:outerShdw>
                  </a:effectLst>
                  <a:latin typeface="+mj-lt"/>
                </a:rPr>
                <a:t>Dự án</a:t>
              </a:r>
            </a:p>
          </p:txBody>
        </p:sp>
      </p:grpSp>
      <p:grpSp>
        <p:nvGrpSpPr>
          <p:cNvPr id="19" name="Nhóm 18">
            <a:extLst>
              <a:ext uri="{FF2B5EF4-FFF2-40B4-BE49-F238E27FC236}">
                <a16:creationId xmlns:a16="http://schemas.microsoft.com/office/drawing/2014/main" id="{A9DE91FC-3F10-F7E6-C3EA-2ED789CE101A}"/>
              </a:ext>
            </a:extLst>
          </p:cNvPr>
          <p:cNvGrpSpPr/>
          <p:nvPr/>
        </p:nvGrpSpPr>
        <p:grpSpPr>
          <a:xfrm>
            <a:off x="932241" y="1246118"/>
            <a:ext cx="4740166" cy="4859749"/>
            <a:chOff x="-1093076" y="1227082"/>
            <a:chExt cx="4740166" cy="4859749"/>
          </a:xfrm>
        </p:grpSpPr>
        <p:sp>
          <p:nvSpPr>
            <p:cNvPr id="11" name="Cung 10">
              <a:extLst>
                <a:ext uri="{FF2B5EF4-FFF2-40B4-BE49-F238E27FC236}">
                  <a16:creationId xmlns:a16="http://schemas.microsoft.com/office/drawing/2014/main" id="{DE66EE2D-ECBD-A07C-E40E-213B182F30D5}"/>
                </a:ext>
              </a:extLst>
            </p:cNvPr>
            <p:cNvSpPr/>
            <p:nvPr/>
          </p:nvSpPr>
          <p:spPr>
            <a:xfrm>
              <a:off x="-1093076" y="1305910"/>
              <a:ext cx="4740166" cy="4740166"/>
            </a:xfrm>
            <a:prstGeom prst="arc">
              <a:avLst>
                <a:gd name="adj1" fmla="val 16200000"/>
                <a:gd name="adj2" fmla="val 5050592"/>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2" name="Hình Bầu dục 11">
              <a:extLst>
                <a:ext uri="{FF2B5EF4-FFF2-40B4-BE49-F238E27FC236}">
                  <a16:creationId xmlns:a16="http://schemas.microsoft.com/office/drawing/2014/main" id="{7994B123-107F-CFE4-327E-56FFB4A3E7B1}"/>
                </a:ext>
              </a:extLst>
            </p:cNvPr>
            <p:cNvSpPr/>
            <p:nvPr/>
          </p:nvSpPr>
          <p:spPr>
            <a:xfrm>
              <a:off x="1198179" y="1227082"/>
              <a:ext cx="157656" cy="157656"/>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Hình Bầu dục 12">
              <a:extLst>
                <a:ext uri="{FF2B5EF4-FFF2-40B4-BE49-F238E27FC236}">
                  <a16:creationId xmlns:a16="http://schemas.microsoft.com/office/drawing/2014/main" id="{73591D3B-9421-911A-3125-56D6D9D1D72C}"/>
                </a:ext>
              </a:extLst>
            </p:cNvPr>
            <p:cNvSpPr/>
            <p:nvPr/>
          </p:nvSpPr>
          <p:spPr>
            <a:xfrm>
              <a:off x="1487213" y="5929175"/>
              <a:ext cx="157656" cy="157656"/>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8" name="Nhóm 37">
            <a:extLst>
              <a:ext uri="{FF2B5EF4-FFF2-40B4-BE49-F238E27FC236}">
                <a16:creationId xmlns:a16="http://schemas.microsoft.com/office/drawing/2014/main" id="{AE797C4F-0AD3-0D80-797B-85EE1B4D2148}"/>
              </a:ext>
            </a:extLst>
          </p:cNvPr>
          <p:cNvGrpSpPr/>
          <p:nvPr/>
        </p:nvGrpSpPr>
        <p:grpSpPr>
          <a:xfrm>
            <a:off x="5877359" y="918451"/>
            <a:ext cx="3643902" cy="787283"/>
            <a:chOff x="3139967" y="367861"/>
            <a:chExt cx="3643902" cy="787283"/>
          </a:xfrm>
        </p:grpSpPr>
        <p:sp>
          <p:nvSpPr>
            <p:cNvPr id="20" name="Hình chữ nhật: Góc Tròn 19">
              <a:extLst>
                <a:ext uri="{FF2B5EF4-FFF2-40B4-BE49-F238E27FC236}">
                  <a16:creationId xmlns:a16="http://schemas.microsoft.com/office/drawing/2014/main" id="{1A914210-419A-C8FD-4C4B-577697EE5BCD}"/>
                </a:ext>
              </a:extLst>
            </p:cNvPr>
            <p:cNvSpPr/>
            <p:nvPr/>
          </p:nvSpPr>
          <p:spPr>
            <a:xfrm>
              <a:off x="3139967" y="367861"/>
              <a:ext cx="3281854" cy="787283"/>
            </a:xfrm>
            <a:prstGeom prst="roundRect">
              <a:avLst>
                <a:gd name="adj" fmla="val 50000"/>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21" name="Hộp Văn bản 20">
              <a:extLst>
                <a:ext uri="{FF2B5EF4-FFF2-40B4-BE49-F238E27FC236}">
                  <a16:creationId xmlns:a16="http://schemas.microsoft.com/office/drawing/2014/main" id="{58AF0206-D6DE-BA19-114F-E4906475E5AC}"/>
                </a:ext>
              </a:extLst>
            </p:cNvPr>
            <p:cNvSpPr txBox="1"/>
            <p:nvPr/>
          </p:nvSpPr>
          <p:spPr>
            <a:xfrm>
              <a:off x="3662295" y="478286"/>
              <a:ext cx="3121574" cy="523220"/>
            </a:xfrm>
            <a:prstGeom prst="rect">
              <a:avLst/>
            </a:prstGeom>
            <a:noFill/>
          </p:spPr>
          <p:txBody>
            <a:bodyPr wrap="square" rtlCol="0">
              <a:spAutoFit/>
            </a:bodyPr>
            <a:lstStyle/>
            <a:p>
              <a:r>
                <a:rPr lang="en-US" sz="2800" dirty="0" err="1">
                  <a:solidFill>
                    <a:srgbClr val="3333FF"/>
                  </a:solidFill>
                  <a:latin typeface="Times New Roman" panose="02020603050405020304" pitchFamily="18" charset="0"/>
                  <a:cs typeface="Times New Roman" panose="02020603050405020304" pitchFamily="18" charset="0"/>
                </a:rPr>
                <a:t>Mô</a:t>
              </a:r>
              <a:r>
                <a:rPr lang="en-US" sz="2800" dirty="0">
                  <a:solidFill>
                    <a:srgbClr val="3333FF"/>
                  </a:solidFill>
                  <a:latin typeface="Times New Roman" panose="02020603050405020304" pitchFamily="18" charset="0"/>
                  <a:cs typeface="Times New Roman" panose="02020603050405020304" pitchFamily="18" charset="0"/>
                </a:rPr>
                <a:t> </a:t>
              </a:r>
              <a:r>
                <a:rPr lang="en-US" sz="2800" dirty="0" err="1">
                  <a:solidFill>
                    <a:srgbClr val="3333FF"/>
                  </a:solidFill>
                  <a:latin typeface="Times New Roman" panose="02020603050405020304" pitchFamily="18" charset="0"/>
                  <a:cs typeface="Times New Roman" panose="02020603050405020304" pitchFamily="18" charset="0"/>
                </a:rPr>
                <a:t>hình</a:t>
              </a:r>
              <a:r>
                <a:rPr lang="en-US" sz="2800" dirty="0">
                  <a:solidFill>
                    <a:srgbClr val="3333FF"/>
                  </a:solidFill>
                  <a:latin typeface="Times New Roman" panose="02020603050405020304" pitchFamily="18" charset="0"/>
                  <a:cs typeface="Times New Roman" panose="02020603050405020304" pitchFamily="18" charset="0"/>
                </a:rPr>
                <a:t> </a:t>
              </a:r>
              <a:r>
                <a:rPr lang="vi-VN" sz="2800" dirty="0">
                  <a:solidFill>
                    <a:srgbClr val="3333FF"/>
                  </a:solidFill>
                  <a:latin typeface="+mj-lt"/>
                </a:rPr>
                <a:t>dự án</a:t>
              </a:r>
              <a:endParaRPr lang="en-US" sz="2800" dirty="0">
                <a:solidFill>
                  <a:srgbClr val="3333FF"/>
                </a:solidFill>
                <a:latin typeface="+mj-lt"/>
              </a:endParaRPr>
            </a:p>
          </p:txBody>
        </p:sp>
      </p:grpSp>
      <p:grpSp>
        <p:nvGrpSpPr>
          <p:cNvPr id="4" name="Nhóm 3">
            <a:extLst>
              <a:ext uri="{FF2B5EF4-FFF2-40B4-BE49-F238E27FC236}">
                <a16:creationId xmlns:a16="http://schemas.microsoft.com/office/drawing/2014/main" id="{E2C6EB08-66FD-0A4A-B5EB-B2DAA43A1327}"/>
              </a:ext>
            </a:extLst>
          </p:cNvPr>
          <p:cNvGrpSpPr/>
          <p:nvPr/>
        </p:nvGrpSpPr>
        <p:grpSpPr>
          <a:xfrm>
            <a:off x="4419048" y="1312093"/>
            <a:ext cx="1555588" cy="557756"/>
            <a:chOff x="1734207" y="1312093"/>
            <a:chExt cx="1555588" cy="557756"/>
          </a:xfrm>
        </p:grpSpPr>
        <p:sp>
          <p:nvSpPr>
            <p:cNvPr id="15" name="Hình Bầu dục 14">
              <a:extLst>
                <a:ext uri="{FF2B5EF4-FFF2-40B4-BE49-F238E27FC236}">
                  <a16:creationId xmlns:a16="http://schemas.microsoft.com/office/drawing/2014/main" id="{D52B93E5-B8DD-BACF-6B4E-2EA7D9D6E476}"/>
                </a:ext>
              </a:extLst>
            </p:cNvPr>
            <p:cNvSpPr/>
            <p:nvPr/>
          </p:nvSpPr>
          <p:spPr>
            <a:xfrm>
              <a:off x="1734207" y="1520380"/>
              <a:ext cx="349469" cy="349469"/>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 name="Đường kết nối Mũi tên Thẳng 26">
              <a:extLst>
                <a:ext uri="{FF2B5EF4-FFF2-40B4-BE49-F238E27FC236}">
                  <a16:creationId xmlns:a16="http://schemas.microsoft.com/office/drawing/2014/main" id="{B77784AC-BD7D-491C-7D26-5B7781D30565}"/>
                </a:ext>
              </a:extLst>
            </p:cNvPr>
            <p:cNvCxnSpPr>
              <a:cxnSpLocks/>
              <a:stCxn id="15" idx="7"/>
              <a:endCxn id="20" idx="1"/>
            </p:cNvCxnSpPr>
            <p:nvPr/>
          </p:nvCxnSpPr>
          <p:spPr>
            <a:xfrm flipV="1">
              <a:off x="2032497" y="1312093"/>
              <a:ext cx="1257298" cy="259466"/>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0" name="Nhóm 39">
            <a:extLst>
              <a:ext uri="{FF2B5EF4-FFF2-40B4-BE49-F238E27FC236}">
                <a16:creationId xmlns:a16="http://schemas.microsoft.com/office/drawing/2014/main" id="{6ECE7508-DB54-41D4-4E58-5D1B707AC70B}"/>
              </a:ext>
            </a:extLst>
          </p:cNvPr>
          <p:cNvGrpSpPr/>
          <p:nvPr/>
        </p:nvGrpSpPr>
        <p:grpSpPr>
          <a:xfrm>
            <a:off x="6139873" y="3017371"/>
            <a:ext cx="3258206" cy="1003341"/>
            <a:chOff x="3139967" y="2179099"/>
            <a:chExt cx="3418488" cy="787283"/>
          </a:xfrm>
        </p:grpSpPr>
        <p:sp>
          <p:nvSpPr>
            <p:cNvPr id="34" name="Hình chữ nhật: Góc Tròn 33">
              <a:extLst>
                <a:ext uri="{FF2B5EF4-FFF2-40B4-BE49-F238E27FC236}">
                  <a16:creationId xmlns:a16="http://schemas.microsoft.com/office/drawing/2014/main" id="{B56D7139-F125-E40D-DAC4-E9E6EE499C53}"/>
                </a:ext>
              </a:extLst>
            </p:cNvPr>
            <p:cNvSpPr/>
            <p:nvPr/>
          </p:nvSpPr>
          <p:spPr>
            <a:xfrm>
              <a:off x="3139967" y="2179099"/>
              <a:ext cx="3418488" cy="787283"/>
            </a:xfrm>
            <a:prstGeom prst="roundRect">
              <a:avLst>
                <a:gd name="adj" fmla="val 50000"/>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dirty="0"/>
            </a:p>
          </p:txBody>
        </p:sp>
        <p:sp>
          <p:nvSpPr>
            <p:cNvPr id="35" name="Hộp Văn bản 34">
              <a:extLst>
                <a:ext uri="{FF2B5EF4-FFF2-40B4-BE49-F238E27FC236}">
                  <a16:creationId xmlns:a16="http://schemas.microsoft.com/office/drawing/2014/main" id="{C946830A-0848-C426-0072-63A6C79FC8E2}"/>
                </a:ext>
              </a:extLst>
            </p:cNvPr>
            <p:cNvSpPr txBox="1"/>
            <p:nvPr/>
          </p:nvSpPr>
          <p:spPr>
            <a:xfrm>
              <a:off x="3145220" y="2367464"/>
              <a:ext cx="3413235" cy="410551"/>
            </a:xfrm>
            <a:prstGeom prst="rect">
              <a:avLst/>
            </a:prstGeom>
            <a:noFill/>
          </p:spPr>
          <p:txBody>
            <a:bodyPr wrap="square" rtlCol="0">
              <a:spAutoFit/>
            </a:bodyPr>
            <a:lstStyle/>
            <a:p>
              <a:pPr algn="ctr"/>
              <a:r>
                <a:rPr lang="en-US" sz="2800" dirty="0" err="1">
                  <a:solidFill>
                    <a:srgbClr val="3333FF"/>
                  </a:solidFill>
                  <a:latin typeface="Times New Roman" panose="02020603050405020304" pitchFamily="18" charset="0"/>
                  <a:cs typeface="Times New Roman" panose="02020603050405020304" pitchFamily="18" charset="0"/>
                </a:rPr>
                <a:t>Hoạt</a:t>
              </a:r>
              <a:r>
                <a:rPr lang="en-US" sz="2800" dirty="0">
                  <a:solidFill>
                    <a:srgbClr val="3333FF"/>
                  </a:solidFill>
                  <a:latin typeface="Times New Roman" panose="02020603050405020304" pitchFamily="18" charset="0"/>
                  <a:cs typeface="Times New Roman" panose="02020603050405020304" pitchFamily="18" charset="0"/>
                </a:rPr>
                <a:t> </a:t>
              </a:r>
              <a:r>
                <a:rPr lang="en-US" sz="2800" dirty="0" err="1">
                  <a:solidFill>
                    <a:srgbClr val="3333FF"/>
                  </a:solidFill>
                  <a:latin typeface="Times New Roman" panose="02020603050405020304" pitchFamily="18" charset="0"/>
                  <a:cs typeface="Times New Roman" panose="02020603050405020304" pitchFamily="18" charset="0"/>
                </a:rPr>
                <a:t>động</a:t>
              </a:r>
              <a:r>
                <a:rPr lang="en-US" sz="2800" dirty="0">
                  <a:solidFill>
                    <a:srgbClr val="3333FF"/>
                  </a:solidFill>
                  <a:latin typeface="Times New Roman" panose="02020603050405020304" pitchFamily="18" charset="0"/>
                  <a:cs typeface="Times New Roman" panose="02020603050405020304" pitchFamily="18" charset="0"/>
                </a:rPr>
                <a:t> </a:t>
              </a:r>
              <a:r>
                <a:rPr lang="en-US" sz="2800" dirty="0" err="1">
                  <a:solidFill>
                    <a:srgbClr val="3333FF"/>
                  </a:solidFill>
                  <a:latin typeface="Times New Roman" panose="02020603050405020304" pitchFamily="18" charset="0"/>
                  <a:cs typeface="Times New Roman" panose="02020603050405020304" pitchFamily="18" charset="0"/>
                </a:rPr>
                <a:t>của</a:t>
              </a:r>
              <a:r>
                <a:rPr lang="en-US" sz="2800" dirty="0">
                  <a:solidFill>
                    <a:srgbClr val="3333FF"/>
                  </a:solidFill>
                  <a:latin typeface="Times New Roman" panose="02020603050405020304" pitchFamily="18" charset="0"/>
                  <a:cs typeface="Times New Roman" panose="02020603050405020304" pitchFamily="18" charset="0"/>
                </a:rPr>
                <a:t> </a:t>
              </a:r>
              <a:r>
                <a:rPr lang="en-US" sz="2800" dirty="0" err="1">
                  <a:solidFill>
                    <a:srgbClr val="3333FF"/>
                  </a:solidFill>
                  <a:latin typeface="Times New Roman" panose="02020603050405020304" pitchFamily="18" charset="0"/>
                  <a:cs typeface="Times New Roman" panose="02020603050405020304" pitchFamily="18" charset="0"/>
                </a:rPr>
                <a:t>dự</a:t>
              </a:r>
              <a:r>
                <a:rPr lang="en-US" sz="2800" dirty="0">
                  <a:solidFill>
                    <a:srgbClr val="3333FF"/>
                  </a:solidFill>
                  <a:latin typeface="Times New Roman" panose="02020603050405020304" pitchFamily="18" charset="0"/>
                  <a:cs typeface="Times New Roman" panose="02020603050405020304" pitchFamily="18" charset="0"/>
                </a:rPr>
                <a:t> </a:t>
              </a:r>
              <a:r>
                <a:rPr lang="en-US" sz="2800" dirty="0" err="1">
                  <a:solidFill>
                    <a:srgbClr val="3333FF"/>
                  </a:solidFill>
                  <a:latin typeface="Times New Roman" panose="02020603050405020304" pitchFamily="18" charset="0"/>
                  <a:cs typeface="Times New Roman" panose="02020603050405020304" pitchFamily="18" charset="0"/>
                </a:rPr>
                <a:t>án</a:t>
              </a:r>
              <a:endParaRPr lang="en-US" sz="2800" dirty="0">
                <a:solidFill>
                  <a:srgbClr val="3333FF"/>
                </a:solidFill>
                <a:latin typeface="Times New Roman" panose="02020603050405020304" pitchFamily="18" charset="0"/>
                <a:cs typeface="Times New Roman" panose="02020603050405020304" pitchFamily="18" charset="0"/>
              </a:endParaRPr>
            </a:p>
          </p:txBody>
        </p:sp>
      </p:grpSp>
      <p:grpSp>
        <p:nvGrpSpPr>
          <p:cNvPr id="5" name="Nhóm 4">
            <a:extLst>
              <a:ext uri="{FF2B5EF4-FFF2-40B4-BE49-F238E27FC236}">
                <a16:creationId xmlns:a16="http://schemas.microsoft.com/office/drawing/2014/main" id="{4B849EEA-5642-F57B-61D5-D5DA55C75CAF}"/>
              </a:ext>
            </a:extLst>
          </p:cNvPr>
          <p:cNvGrpSpPr/>
          <p:nvPr/>
        </p:nvGrpSpPr>
        <p:grpSpPr>
          <a:xfrm>
            <a:off x="5514753" y="3410551"/>
            <a:ext cx="630127" cy="349469"/>
            <a:chOff x="2829912" y="3410551"/>
            <a:chExt cx="630127" cy="349469"/>
          </a:xfrm>
        </p:grpSpPr>
        <p:sp>
          <p:nvSpPr>
            <p:cNvPr id="14" name="Hình Bầu dục 13">
              <a:extLst>
                <a:ext uri="{FF2B5EF4-FFF2-40B4-BE49-F238E27FC236}">
                  <a16:creationId xmlns:a16="http://schemas.microsoft.com/office/drawing/2014/main" id="{EB379146-1785-6521-4EC3-FD3C232EAB69}"/>
                </a:ext>
              </a:extLst>
            </p:cNvPr>
            <p:cNvSpPr/>
            <p:nvPr/>
          </p:nvSpPr>
          <p:spPr>
            <a:xfrm>
              <a:off x="2829912" y="3410551"/>
              <a:ext cx="349469" cy="349469"/>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2" name="Đường kết nối Mũi tên Thẳng 41">
              <a:extLst>
                <a:ext uri="{FF2B5EF4-FFF2-40B4-BE49-F238E27FC236}">
                  <a16:creationId xmlns:a16="http://schemas.microsoft.com/office/drawing/2014/main" id="{D49935B6-0D65-18CC-D67F-D10401B0B7C1}"/>
                </a:ext>
              </a:extLst>
            </p:cNvPr>
            <p:cNvCxnSpPr>
              <a:cxnSpLocks/>
              <a:stCxn id="14" idx="6"/>
              <a:endCxn id="35" idx="1"/>
            </p:cNvCxnSpPr>
            <p:nvPr/>
          </p:nvCxnSpPr>
          <p:spPr>
            <a:xfrm flipV="1">
              <a:off x="3179381" y="3519041"/>
              <a:ext cx="280658" cy="6624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7" name="Nhóm 6">
            <a:extLst>
              <a:ext uri="{FF2B5EF4-FFF2-40B4-BE49-F238E27FC236}">
                <a16:creationId xmlns:a16="http://schemas.microsoft.com/office/drawing/2014/main" id="{1CCEC485-58A0-A83C-8EC2-5825BEE261D7}"/>
              </a:ext>
            </a:extLst>
          </p:cNvPr>
          <p:cNvGrpSpPr/>
          <p:nvPr/>
        </p:nvGrpSpPr>
        <p:grpSpPr>
          <a:xfrm>
            <a:off x="5202530" y="4615793"/>
            <a:ext cx="1008848" cy="349469"/>
            <a:chOff x="2236763" y="5111706"/>
            <a:chExt cx="1008848" cy="349469"/>
          </a:xfrm>
        </p:grpSpPr>
        <p:sp>
          <p:nvSpPr>
            <p:cNvPr id="17" name="Hình Bầu dục 16">
              <a:extLst>
                <a:ext uri="{FF2B5EF4-FFF2-40B4-BE49-F238E27FC236}">
                  <a16:creationId xmlns:a16="http://schemas.microsoft.com/office/drawing/2014/main" id="{7EC6662F-D3E0-6320-A1C9-1E4A8ED8CECB}"/>
                </a:ext>
              </a:extLst>
            </p:cNvPr>
            <p:cNvSpPr/>
            <p:nvPr/>
          </p:nvSpPr>
          <p:spPr>
            <a:xfrm>
              <a:off x="2236763" y="5111706"/>
              <a:ext cx="349469" cy="349469"/>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1" name="Đường kết nối Mũi tên Thẳng 50">
              <a:extLst>
                <a:ext uri="{FF2B5EF4-FFF2-40B4-BE49-F238E27FC236}">
                  <a16:creationId xmlns:a16="http://schemas.microsoft.com/office/drawing/2014/main" id="{BD90845E-2670-9FBA-1ABE-3A9919E4B22A}"/>
                </a:ext>
              </a:extLst>
            </p:cNvPr>
            <p:cNvCxnSpPr>
              <a:cxnSpLocks/>
              <a:stCxn id="17" idx="6"/>
              <a:endCxn id="47" idx="1"/>
            </p:cNvCxnSpPr>
            <p:nvPr/>
          </p:nvCxnSpPr>
          <p:spPr>
            <a:xfrm>
              <a:off x="2586232" y="5286441"/>
              <a:ext cx="659379" cy="14403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4" name="Nhóm 53">
            <a:extLst>
              <a:ext uri="{FF2B5EF4-FFF2-40B4-BE49-F238E27FC236}">
                <a16:creationId xmlns:a16="http://schemas.microsoft.com/office/drawing/2014/main" id="{90E6BA94-01C0-CDE8-F0BA-637934B4915F}"/>
              </a:ext>
            </a:extLst>
          </p:cNvPr>
          <p:cNvGrpSpPr/>
          <p:nvPr/>
        </p:nvGrpSpPr>
        <p:grpSpPr>
          <a:xfrm>
            <a:off x="6139873" y="4336349"/>
            <a:ext cx="3728043" cy="1196419"/>
            <a:chOff x="3063094" y="5116510"/>
            <a:chExt cx="3394506" cy="936183"/>
          </a:xfrm>
        </p:grpSpPr>
        <p:sp>
          <p:nvSpPr>
            <p:cNvPr id="47" name="Hình chữ nhật: Góc Tròn 46">
              <a:extLst>
                <a:ext uri="{FF2B5EF4-FFF2-40B4-BE49-F238E27FC236}">
                  <a16:creationId xmlns:a16="http://schemas.microsoft.com/office/drawing/2014/main" id="{CA96B5BD-62D9-2727-E2A2-8CA26041F646}"/>
                </a:ext>
              </a:extLst>
            </p:cNvPr>
            <p:cNvSpPr/>
            <p:nvPr/>
          </p:nvSpPr>
          <p:spPr>
            <a:xfrm>
              <a:off x="3128202" y="5116510"/>
              <a:ext cx="3329398" cy="936183"/>
            </a:xfrm>
            <a:prstGeom prst="roundRect">
              <a:avLst>
                <a:gd name="adj" fmla="val 50000"/>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dirty="0"/>
            </a:p>
          </p:txBody>
        </p:sp>
        <p:sp>
          <p:nvSpPr>
            <p:cNvPr id="52" name="Hộp Văn bản 51">
              <a:extLst>
                <a:ext uri="{FF2B5EF4-FFF2-40B4-BE49-F238E27FC236}">
                  <a16:creationId xmlns:a16="http://schemas.microsoft.com/office/drawing/2014/main" id="{35B2176D-E621-9A1D-705F-98360F23F683}"/>
                </a:ext>
              </a:extLst>
            </p:cNvPr>
            <p:cNvSpPr txBox="1"/>
            <p:nvPr/>
          </p:nvSpPr>
          <p:spPr>
            <a:xfrm>
              <a:off x="3063094" y="5342620"/>
              <a:ext cx="3326543" cy="409413"/>
            </a:xfrm>
            <a:prstGeom prst="rect">
              <a:avLst/>
            </a:prstGeom>
            <a:noFill/>
          </p:spPr>
          <p:txBody>
            <a:bodyPr wrap="square" rtlCol="0">
              <a:spAutoFit/>
            </a:bodyPr>
            <a:lstStyle/>
            <a:p>
              <a:pPr algn="ctr"/>
              <a:r>
                <a:rPr lang="en-US" sz="2800" dirty="0" err="1">
                  <a:solidFill>
                    <a:srgbClr val="3333FF"/>
                  </a:solidFill>
                  <a:latin typeface="Times New Roman" panose="02020603050405020304" pitchFamily="18" charset="0"/>
                  <a:cs typeface="Times New Roman" panose="02020603050405020304" pitchFamily="18" charset="0"/>
                </a:rPr>
                <a:t>Tính</a:t>
              </a:r>
              <a:r>
                <a:rPr lang="en-US" sz="2800" dirty="0">
                  <a:solidFill>
                    <a:srgbClr val="3333FF"/>
                  </a:solidFill>
                  <a:latin typeface="Times New Roman" panose="02020603050405020304" pitchFamily="18" charset="0"/>
                  <a:cs typeface="Times New Roman" panose="02020603050405020304" pitchFamily="18" charset="0"/>
                </a:rPr>
                <a:t> </a:t>
              </a:r>
              <a:r>
                <a:rPr lang="en-US" sz="2800" dirty="0" err="1">
                  <a:solidFill>
                    <a:srgbClr val="3333FF"/>
                  </a:solidFill>
                  <a:latin typeface="Times New Roman" panose="02020603050405020304" pitchFamily="18" charset="0"/>
                  <a:cs typeface="Times New Roman" panose="02020603050405020304" pitchFamily="18" charset="0"/>
                </a:rPr>
                <a:t>mới</a:t>
              </a:r>
              <a:r>
                <a:rPr lang="en-US" sz="2800" dirty="0">
                  <a:solidFill>
                    <a:srgbClr val="3333FF"/>
                  </a:solidFill>
                  <a:latin typeface="Times New Roman" panose="02020603050405020304" pitchFamily="18" charset="0"/>
                  <a:cs typeface="Times New Roman" panose="02020603050405020304" pitchFamily="18" charset="0"/>
                </a:rPr>
                <a:t> </a:t>
              </a:r>
              <a:r>
                <a:rPr lang="en-US" sz="2800" dirty="0" err="1">
                  <a:solidFill>
                    <a:srgbClr val="3333FF"/>
                  </a:solidFill>
                  <a:latin typeface="Times New Roman" panose="02020603050405020304" pitchFamily="18" charset="0"/>
                  <a:cs typeface="Times New Roman" panose="02020603050405020304" pitchFamily="18" charset="0"/>
                </a:rPr>
                <a:t>của</a:t>
              </a:r>
              <a:r>
                <a:rPr lang="en-US" sz="2800" dirty="0">
                  <a:solidFill>
                    <a:srgbClr val="3333FF"/>
                  </a:solidFill>
                  <a:latin typeface="Times New Roman" panose="02020603050405020304" pitchFamily="18" charset="0"/>
                  <a:cs typeface="Times New Roman" panose="02020603050405020304" pitchFamily="18" charset="0"/>
                </a:rPr>
                <a:t> </a:t>
              </a:r>
              <a:r>
                <a:rPr lang="en-US" sz="2800" dirty="0" err="1">
                  <a:solidFill>
                    <a:srgbClr val="3333FF"/>
                  </a:solidFill>
                  <a:latin typeface="Times New Roman" panose="02020603050405020304" pitchFamily="18" charset="0"/>
                  <a:cs typeface="Times New Roman" panose="02020603050405020304" pitchFamily="18" charset="0"/>
                </a:rPr>
                <a:t>dự</a:t>
              </a:r>
              <a:r>
                <a:rPr lang="en-US" sz="2800" dirty="0">
                  <a:solidFill>
                    <a:srgbClr val="3333FF"/>
                  </a:solidFill>
                  <a:latin typeface="Times New Roman" panose="02020603050405020304" pitchFamily="18" charset="0"/>
                  <a:cs typeface="Times New Roman" panose="02020603050405020304" pitchFamily="18" charset="0"/>
                </a:rPr>
                <a:t> </a:t>
              </a:r>
              <a:r>
                <a:rPr lang="en-US" sz="2800" dirty="0" err="1">
                  <a:solidFill>
                    <a:srgbClr val="3333FF"/>
                  </a:solidFill>
                  <a:latin typeface="Times New Roman" panose="02020603050405020304" pitchFamily="18" charset="0"/>
                  <a:cs typeface="Times New Roman" panose="02020603050405020304" pitchFamily="18" charset="0"/>
                </a:rPr>
                <a:t>án</a:t>
              </a:r>
              <a:endParaRPr lang="en-US" sz="2800" dirty="0">
                <a:solidFill>
                  <a:srgbClr val="3333FF"/>
                </a:solidFill>
                <a:latin typeface="Times New Roman" panose="02020603050405020304" pitchFamily="18" charset="0"/>
                <a:cs typeface="Times New Roman" panose="02020603050405020304" pitchFamily="18" charset="0"/>
              </a:endParaRPr>
            </a:p>
          </p:txBody>
        </p:sp>
      </p:grpSp>
      <p:sp>
        <p:nvSpPr>
          <p:cNvPr id="41" name="Title 1">
            <a:extLst>
              <a:ext uri="{FF2B5EF4-FFF2-40B4-BE49-F238E27FC236}">
                <a16:creationId xmlns:a16="http://schemas.microsoft.com/office/drawing/2014/main" id="{03164036-DC54-6E53-FCF3-5B6267B38C7E}"/>
              </a:ext>
            </a:extLst>
          </p:cNvPr>
          <p:cNvSpPr txBox="1">
            <a:spLocks/>
          </p:cNvSpPr>
          <p:nvPr/>
        </p:nvSpPr>
        <p:spPr>
          <a:xfrm>
            <a:off x="0" y="-136192"/>
            <a:ext cx="10515600" cy="746234"/>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solidFill>
                  <a:srgbClr val="FF0000"/>
                </a:solidFill>
                <a:latin typeface="Times New Roman" panose="02020603050405020304" pitchFamily="18" charset="0"/>
                <a:cs typeface="Times New Roman" panose="02020603050405020304" pitchFamily="18" charset="0"/>
              </a:rPr>
              <a:t>2</a:t>
            </a:r>
            <a:r>
              <a:rPr lang="vi-VN" sz="2800" b="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NỘI DUNG DỰ ÁN</a:t>
            </a:r>
          </a:p>
        </p:txBody>
      </p:sp>
      <p:grpSp>
        <p:nvGrpSpPr>
          <p:cNvPr id="2" name="Nhóm 6">
            <a:extLst>
              <a:ext uri="{FF2B5EF4-FFF2-40B4-BE49-F238E27FC236}">
                <a16:creationId xmlns:a16="http://schemas.microsoft.com/office/drawing/2014/main" id="{79EABB08-DFE2-76E4-5642-7BCC40D62E4B}"/>
              </a:ext>
            </a:extLst>
          </p:cNvPr>
          <p:cNvGrpSpPr/>
          <p:nvPr/>
        </p:nvGrpSpPr>
        <p:grpSpPr>
          <a:xfrm>
            <a:off x="4256524" y="5692139"/>
            <a:ext cx="921627" cy="349469"/>
            <a:chOff x="2236763" y="5111706"/>
            <a:chExt cx="921627" cy="349469"/>
          </a:xfrm>
        </p:grpSpPr>
        <p:sp>
          <p:nvSpPr>
            <p:cNvPr id="3" name="Hình Bầu dục 16">
              <a:extLst>
                <a:ext uri="{FF2B5EF4-FFF2-40B4-BE49-F238E27FC236}">
                  <a16:creationId xmlns:a16="http://schemas.microsoft.com/office/drawing/2014/main" id="{C50BA6F3-BA2C-022B-B5AB-A6B0F788B3BF}"/>
                </a:ext>
              </a:extLst>
            </p:cNvPr>
            <p:cNvSpPr/>
            <p:nvPr/>
          </p:nvSpPr>
          <p:spPr>
            <a:xfrm>
              <a:off x="2236763" y="5111706"/>
              <a:ext cx="349469" cy="349469"/>
            </a:xfrm>
            <a:prstGeom prst="ellips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Đường kết nối Mũi tên Thẳng 50">
              <a:extLst>
                <a:ext uri="{FF2B5EF4-FFF2-40B4-BE49-F238E27FC236}">
                  <a16:creationId xmlns:a16="http://schemas.microsoft.com/office/drawing/2014/main" id="{68597321-7D3A-DABA-17D0-275E7A2A5CB6}"/>
                </a:ext>
              </a:extLst>
            </p:cNvPr>
            <p:cNvCxnSpPr>
              <a:cxnSpLocks/>
              <a:stCxn id="3" idx="6"/>
            </p:cNvCxnSpPr>
            <p:nvPr/>
          </p:nvCxnSpPr>
          <p:spPr>
            <a:xfrm>
              <a:off x="2586232" y="5286441"/>
              <a:ext cx="572158" cy="134512"/>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8" name="Hình chữ nhật: Góc Tròn 46">
            <a:extLst>
              <a:ext uri="{FF2B5EF4-FFF2-40B4-BE49-F238E27FC236}">
                <a16:creationId xmlns:a16="http://schemas.microsoft.com/office/drawing/2014/main" id="{5B592A18-54AB-6CBD-AD98-5F6DFC65A241}"/>
              </a:ext>
            </a:extLst>
          </p:cNvPr>
          <p:cNvSpPr/>
          <p:nvPr/>
        </p:nvSpPr>
        <p:spPr>
          <a:xfrm>
            <a:off x="5166200" y="5569862"/>
            <a:ext cx="3656538" cy="1196419"/>
          </a:xfrm>
          <a:prstGeom prst="roundRect">
            <a:avLst>
              <a:gd name="adj" fmla="val 50000"/>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vi-VN" sz="2800" dirty="0">
                <a:solidFill>
                  <a:srgbClr val="3333FF"/>
                </a:solidFill>
                <a:latin typeface="+mj-lt"/>
              </a:rPr>
              <a:t>So sánh</a:t>
            </a:r>
            <a:endParaRPr lang="en-US" sz="2800" dirty="0">
              <a:solidFill>
                <a:srgbClr val="3333FF"/>
              </a:solidFill>
              <a:latin typeface="+mj-lt"/>
            </a:endParaRPr>
          </a:p>
        </p:txBody>
      </p:sp>
    </p:spTree>
    <p:extLst>
      <p:ext uri="{BB962C8B-B14F-4D97-AF65-F5344CB8AC3E}">
        <p14:creationId xmlns:p14="http://schemas.microsoft.com/office/powerpoint/2010/main" val="42531654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up)">
                                      <p:cBhvr>
                                        <p:cTn id="14" dur="500"/>
                                        <p:tgtEl>
                                          <p:spTgt spid="19"/>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500"/>
                                        <p:tgtEl>
                                          <p:spTgt spid="38"/>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arn(inVertical)">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fade">
                                      <p:cBhvr>
                                        <p:cTn id="34" dur="500"/>
                                        <p:tgtEl>
                                          <p:spTgt spid="40"/>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barn(inVertical)">
                                      <p:cBhvr>
                                        <p:cTn id="39" dur="500"/>
                                        <p:tgtEl>
                                          <p:spTgt spid="7"/>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54"/>
                                        </p:tgtEl>
                                        <p:attrNameLst>
                                          <p:attrName>style.visibility</p:attrName>
                                        </p:attrNameLst>
                                      </p:cBhvr>
                                      <p:to>
                                        <p:strVal val="visible"/>
                                      </p:to>
                                    </p:set>
                                    <p:animEffect transition="in" filter="fade">
                                      <p:cBhvr>
                                        <p:cTn id="44" dur="500"/>
                                        <p:tgtEl>
                                          <p:spTgt spid="54"/>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arn(inVertical)">
                                      <p:cBhvr>
                                        <p:cTn id="4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03164036-DC54-6E53-FCF3-5B6267B38C7E}"/>
              </a:ext>
            </a:extLst>
          </p:cNvPr>
          <p:cNvSpPr txBox="1">
            <a:spLocks/>
          </p:cNvSpPr>
          <p:nvPr/>
        </p:nvSpPr>
        <p:spPr>
          <a:xfrm>
            <a:off x="14589" y="173205"/>
            <a:ext cx="3770333" cy="452569"/>
          </a:xfrm>
          <a:prstGeom prst="rect">
            <a:avLst/>
          </a:prstGeom>
          <a:noFill/>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solidFill>
                  <a:srgbClr val="FF0000"/>
                </a:solidFill>
                <a:latin typeface="Times New Roman" panose="02020603050405020304" pitchFamily="18" charset="0"/>
                <a:cs typeface="Times New Roman" panose="02020603050405020304" pitchFamily="18" charset="0"/>
              </a:rPr>
              <a:t>2</a:t>
            </a:r>
            <a:r>
              <a:rPr lang="vi-VN" sz="2800" b="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NỘI DUNG DỰ ÁN</a:t>
            </a:r>
          </a:p>
        </p:txBody>
      </p:sp>
      <p:sp>
        <p:nvSpPr>
          <p:cNvPr id="13" name="Title 1">
            <a:extLst>
              <a:ext uri="{FF2B5EF4-FFF2-40B4-BE49-F238E27FC236}">
                <a16:creationId xmlns:a16="http://schemas.microsoft.com/office/drawing/2014/main" id="{03164036-DC54-6E53-FCF3-5B6267B38C7E}"/>
              </a:ext>
            </a:extLst>
          </p:cNvPr>
          <p:cNvSpPr txBox="1">
            <a:spLocks/>
          </p:cNvSpPr>
          <p:nvPr/>
        </p:nvSpPr>
        <p:spPr>
          <a:xfrm>
            <a:off x="14589" y="550162"/>
            <a:ext cx="4221745" cy="520196"/>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rgbClr val="FF0000"/>
                </a:solidFill>
                <a:latin typeface="Times New Roman" panose="02020603050405020304" pitchFamily="18" charset="0"/>
                <a:cs typeface="Times New Roman" panose="02020603050405020304" pitchFamily="18" charset="0"/>
              </a:rPr>
              <a:t>2.1</a:t>
            </a:r>
            <a:r>
              <a:rPr lang="vi-VN"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Mô</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hình</a:t>
            </a:r>
            <a:endParaRPr lang="en-US" sz="2800" dirty="0">
              <a:solidFill>
                <a:srgbClr val="FF0000"/>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50878FE3-DB86-ED4B-6210-C229B76100EC}"/>
              </a:ext>
            </a:extLst>
          </p:cNvPr>
          <p:cNvPicPr>
            <a:picLocks noChangeAspect="1"/>
          </p:cNvPicPr>
          <p:nvPr/>
        </p:nvPicPr>
        <p:blipFill>
          <a:blip r:embed="rId3"/>
          <a:stretch>
            <a:fillRect/>
          </a:stretch>
        </p:blipFill>
        <p:spPr>
          <a:xfrm>
            <a:off x="1593276" y="1070358"/>
            <a:ext cx="3484934" cy="4497226"/>
          </a:xfrm>
          <a:prstGeom prst="rect">
            <a:avLst/>
          </a:prstGeom>
        </p:spPr>
      </p:pic>
      <p:pic>
        <p:nvPicPr>
          <p:cNvPr id="8" name="Picture 7">
            <a:extLst>
              <a:ext uri="{FF2B5EF4-FFF2-40B4-BE49-F238E27FC236}">
                <a16:creationId xmlns:a16="http://schemas.microsoft.com/office/drawing/2014/main" id="{F50F12FB-2C70-A411-D961-5C33ACF18AD4}"/>
              </a:ext>
            </a:extLst>
          </p:cNvPr>
          <p:cNvPicPr>
            <a:picLocks noChangeAspect="1"/>
          </p:cNvPicPr>
          <p:nvPr/>
        </p:nvPicPr>
        <p:blipFill>
          <a:blip r:embed="rId4"/>
          <a:stretch>
            <a:fillRect/>
          </a:stretch>
        </p:blipFill>
        <p:spPr>
          <a:xfrm>
            <a:off x="7599213" y="1162452"/>
            <a:ext cx="3989214" cy="4313037"/>
          </a:xfrm>
          <a:prstGeom prst="rect">
            <a:avLst/>
          </a:prstGeom>
        </p:spPr>
      </p:pic>
      <p:sp>
        <p:nvSpPr>
          <p:cNvPr id="17" name="Rectangle: Rounded Corners 16">
            <a:extLst>
              <a:ext uri="{FF2B5EF4-FFF2-40B4-BE49-F238E27FC236}">
                <a16:creationId xmlns:a16="http://schemas.microsoft.com/office/drawing/2014/main" id="{EB2591A4-1447-2339-61C0-3FA81F19E00E}"/>
              </a:ext>
            </a:extLst>
          </p:cNvPr>
          <p:cNvSpPr/>
          <p:nvPr/>
        </p:nvSpPr>
        <p:spPr>
          <a:xfrm>
            <a:off x="5422231" y="1716506"/>
            <a:ext cx="2176981" cy="294657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sz="2400" dirty="0">
                <a:latin typeface="Times New Roman" panose="02020603050405020304" pitchFamily="18" charset="0"/>
                <a:cs typeface="Times New Roman" panose="02020603050405020304" pitchFamily="18" charset="0"/>
              </a:rPr>
              <a:t>Bộ Chuyển Nguồn ATS Khi Có Sự Cố Mất Điện Sẽ Tự Động Chuyển Sang Nguồn Phụ</a:t>
            </a:r>
            <a:endParaRPr lang="en-US" sz="2400" dirty="0">
              <a:latin typeface="Times New Roman" panose="02020603050405020304" pitchFamily="18" charset="0"/>
              <a:cs typeface="Times New Roman" panose="02020603050405020304" pitchFamily="18" charset="0"/>
            </a:endParaRPr>
          </a:p>
          <a:p>
            <a:pPr algn="ctr"/>
            <a:endParaRPr lang="en-US" dirty="0"/>
          </a:p>
        </p:txBody>
      </p:sp>
      <p:sp>
        <p:nvSpPr>
          <p:cNvPr id="18" name="Rectangle: Rounded Corners 17">
            <a:extLst>
              <a:ext uri="{FF2B5EF4-FFF2-40B4-BE49-F238E27FC236}">
                <a16:creationId xmlns:a16="http://schemas.microsoft.com/office/drawing/2014/main" id="{57D638B0-1174-6E8C-1A36-B01D3BD8EE49}"/>
              </a:ext>
            </a:extLst>
          </p:cNvPr>
          <p:cNvSpPr/>
          <p:nvPr/>
        </p:nvSpPr>
        <p:spPr>
          <a:xfrm>
            <a:off x="5492047" y="4919750"/>
            <a:ext cx="2037348" cy="168959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sz="2400" dirty="0">
                <a:latin typeface="Times New Roman" panose="02020603050405020304" pitchFamily="18" charset="0"/>
                <a:cs typeface="Times New Roman" panose="02020603050405020304" pitchFamily="18" charset="0"/>
              </a:rPr>
              <a:t>Inverter Chuyển Đổi Điện DC Sang AC</a:t>
            </a:r>
            <a:endParaRPr lang="en-US" sz="2400" dirty="0">
              <a:latin typeface="Times New Roman" panose="02020603050405020304" pitchFamily="18" charset="0"/>
              <a:cs typeface="Times New Roman" panose="02020603050405020304" pitchFamily="18" charset="0"/>
            </a:endParaRPr>
          </a:p>
        </p:txBody>
      </p:sp>
      <p:sp>
        <p:nvSpPr>
          <p:cNvPr id="19" name="Rectangle: Rounded Corners 18">
            <a:extLst>
              <a:ext uri="{FF2B5EF4-FFF2-40B4-BE49-F238E27FC236}">
                <a16:creationId xmlns:a16="http://schemas.microsoft.com/office/drawing/2014/main" id="{639A1350-FC27-9019-F369-02E5D5AE55F8}"/>
              </a:ext>
            </a:extLst>
          </p:cNvPr>
          <p:cNvSpPr/>
          <p:nvPr/>
        </p:nvSpPr>
        <p:spPr>
          <a:xfrm>
            <a:off x="22649" y="2716648"/>
            <a:ext cx="1570627" cy="128703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sz="2400" dirty="0">
                <a:latin typeface="Times New Roman" panose="02020603050405020304" pitchFamily="18" charset="0"/>
                <a:cs typeface="Times New Roman" panose="02020603050405020304" pitchFamily="18" charset="0"/>
              </a:rPr>
              <a:t>Tủ Lưu Trữ Điện</a:t>
            </a:r>
          </a:p>
          <a:p>
            <a:pPr algn="ctr"/>
            <a:endParaRPr lang="en-US" dirty="0"/>
          </a:p>
        </p:txBody>
      </p:sp>
      <p:sp>
        <p:nvSpPr>
          <p:cNvPr id="20" name="Rectangle: Rounded Corners 19">
            <a:extLst>
              <a:ext uri="{FF2B5EF4-FFF2-40B4-BE49-F238E27FC236}">
                <a16:creationId xmlns:a16="http://schemas.microsoft.com/office/drawing/2014/main" id="{C624BE50-4B19-2CD9-0C84-B361ECAA9ADA}"/>
              </a:ext>
            </a:extLst>
          </p:cNvPr>
          <p:cNvSpPr/>
          <p:nvPr/>
        </p:nvSpPr>
        <p:spPr>
          <a:xfrm>
            <a:off x="104359" y="5305827"/>
            <a:ext cx="2342148" cy="156390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sz="2400" dirty="0">
                <a:latin typeface="Times New Roman" panose="02020603050405020304" pitchFamily="18" charset="0"/>
                <a:cs typeface="Times New Roman" panose="02020603050405020304" pitchFamily="18" charset="0"/>
              </a:rPr>
              <a:t>Tủ Điều Khiển Năng Lượng Mặt Trời</a:t>
            </a:r>
            <a:endParaRPr lang="en-US" sz="2400" dirty="0">
              <a:latin typeface="Times New Roman" panose="02020603050405020304" pitchFamily="18" charset="0"/>
              <a:cs typeface="Times New Roman" panose="02020603050405020304" pitchFamily="18" charset="0"/>
            </a:endParaRPr>
          </a:p>
        </p:txBody>
      </p:sp>
      <p:sp>
        <p:nvSpPr>
          <p:cNvPr id="29" name="Arrow: Right 28">
            <a:extLst>
              <a:ext uri="{FF2B5EF4-FFF2-40B4-BE49-F238E27FC236}">
                <a16:creationId xmlns:a16="http://schemas.microsoft.com/office/drawing/2014/main" id="{E0BE1864-D558-FF7A-279C-D0E76C1F168E}"/>
              </a:ext>
            </a:extLst>
          </p:cNvPr>
          <p:cNvSpPr/>
          <p:nvPr/>
        </p:nvSpPr>
        <p:spPr>
          <a:xfrm>
            <a:off x="7599212" y="3360163"/>
            <a:ext cx="1823921" cy="172309"/>
          </a:xfrm>
          <a:prstGeom prst="rightArrow">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30" name="Arrow: Right 29">
            <a:extLst>
              <a:ext uri="{FF2B5EF4-FFF2-40B4-BE49-F238E27FC236}">
                <a16:creationId xmlns:a16="http://schemas.microsoft.com/office/drawing/2014/main" id="{02321E43-114C-AC0C-3357-9038F19471F3}"/>
              </a:ext>
            </a:extLst>
          </p:cNvPr>
          <p:cNvSpPr/>
          <p:nvPr/>
        </p:nvSpPr>
        <p:spPr>
          <a:xfrm rot="19722479">
            <a:off x="7291749" y="5133971"/>
            <a:ext cx="2827892" cy="166317"/>
          </a:xfrm>
          <a:prstGeom prst="rightArrow">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31" name="Arrow: Right 30">
            <a:extLst>
              <a:ext uri="{FF2B5EF4-FFF2-40B4-BE49-F238E27FC236}">
                <a16:creationId xmlns:a16="http://schemas.microsoft.com/office/drawing/2014/main" id="{A5F53149-80C9-1119-63AE-D4E7373FB284}"/>
              </a:ext>
            </a:extLst>
          </p:cNvPr>
          <p:cNvSpPr/>
          <p:nvPr/>
        </p:nvSpPr>
        <p:spPr>
          <a:xfrm>
            <a:off x="1592890" y="3062005"/>
            <a:ext cx="986681" cy="152833"/>
          </a:xfrm>
          <a:prstGeom prst="rightArrow">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32" name="Arrow: Right 31">
            <a:extLst>
              <a:ext uri="{FF2B5EF4-FFF2-40B4-BE49-F238E27FC236}">
                <a16:creationId xmlns:a16="http://schemas.microsoft.com/office/drawing/2014/main" id="{616C07AF-71AF-62FC-569A-5AB87B373EDB}"/>
              </a:ext>
            </a:extLst>
          </p:cNvPr>
          <p:cNvSpPr/>
          <p:nvPr/>
        </p:nvSpPr>
        <p:spPr>
          <a:xfrm rot="18685016">
            <a:off x="2166986" y="5832997"/>
            <a:ext cx="1492704" cy="129068"/>
          </a:xfrm>
          <a:prstGeom prst="rightArrow">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023570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Hình ảnh 8" descr="Ảnh có chứa bản phác thảo, biểu đồ, văn bản, Đồ họa&#10;&#10;Mô tả được tạo tự động">
            <a:extLst>
              <a:ext uri="{FF2B5EF4-FFF2-40B4-BE49-F238E27FC236}">
                <a16:creationId xmlns:a16="http://schemas.microsoft.com/office/drawing/2014/main" id="{33FBCD2C-C218-135A-F59B-29C83F148A18}"/>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0" y="-2"/>
            <a:ext cx="12192000" cy="6858002"/>
          </a:xfrm>
          <a:prstGeom prst="rect">
            <a:avLst/>
          </a:prstGeom>
        </p:spPr>
      </p:pic>
      <p:sp>
        <p:nvSpPr>
          <p:cNvPr id="16" name="Arrow: Right 15">
            <a:extLst>
              <a:ext uri="{FF2B5EF4-FFF2-40B4-BE49-F238E27FC236}">
                <a16:creationId xmlns:a16="http://schemas.microsoft.com/office/drawing/2014/main" id="{38B157FD-264C-42FB-8AC2-66D87A27FA4D}"/>
              </a:ext>
            </a:extLst>
          </p:cNvPr>
          <p:cNvSpPr/>
          <p:nvPr/>
        </p:nvSpPr>
        <p:spPr>
          <a:xfrm>
            <a:off x="383851" y="2719482"/>
            <a:ext cx="3137720" cy="1419034"/>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2400" dirty="0">
                <a:solidFill>
                  <a:schemeClr val="tx1"/>
                </a:solidFill>
                <a:latin typeface="Times New Roman" panose="02020603050405020304" pitchFamily="18" charset="0"/>
                <a:cs typeface="Times New Roman" panose="02020603050405020304" pitchFamily="18" charset="0"/>
              </a:rPr>
              <a:t>Tấm pin năng lượng mặt trời</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11" name="Title 1">
            <a:extLst>
              <a:ext uri="{FF2B5EF4-FFF2-40B4-BE49-F238E27FC236}">
                <a16:creationId xmlns:a16="http://schemas.microsoft.com/office/drawing/2014/main" id="{03164036-DC54-6E53-FCF3-5B6267B38C7E}"/>
              </a:ext>
            </a:extLst>
          </p:cNvPr>
          <p:cNvSpPr txBox="1">
            <a:spLocks/>
          </p:cNvSpPr>
          <p:nvPr/>
        </p:nvSpPr>
        <p:spPr>
          <a:xfrm>
            <a:off x="14589" y="173205"/>
            <a:ext cx="3770333" cy="452569"/>
          </a:xfrm>
          <a:prstGeom prst="rect">
            <a:avLst/>
          </a:prstGeom>
          <a:noFill/>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solidFill>
                  <a:srgbClr val="FF0000"/>
                </a:solidFill>
                <a:latin typeface="Times New Roman" panose="02020603050405020304" pitchFamily="18" charset="0"/>
                <a:cs typeface="Times New Roman" panose="02020603050405020304" pitchFamily="18" charset="0"/>
              </a:rPr>
              <a:t>2</a:t>
            </a:r>
            <a:r>
              <a:rPr lang="vi-VN" sz="2800" b="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NỘI DUNG DỰ ÁN</a:t>
            </a:r>
          </a:p>
        </p:txBody>
      </p:sp>
      <p:sp>
        <p:nvSpPr>
          <p:cNvPr id="17" name="Title 1">
            <a:extLst>
              <a:ext uri="{FF2B5EF4-FFF2-40B4-BE49-F238E27FC236}">
                <a16:creationId xmlns:a16="http://schemas.microsoft.com/office/drawing/2014/main" id="{03164036-DC54-6E53-FCF3-5B6267B38C7E}"/>
              </a:ext>
            </a:extLst>
          </p:cNvPr>
          <p:cNvSpPr txBox="1">
            <a:spLocks/>
          </p:cNvSpPr>
          <p:nvPr/>
        </p:nvSpPr>
        <p:spPr>
          <a:xfrm>
            <a:off x="14589" y="550162"/>
            <a:ext cx="4221745" cy="520196"/>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rgbClr val="FF0000"/>
                </a:solidFill>
                <a:latin typeface="Times New Roman" panose="02020603050405020304" pitchFamily="18" charset="0"/>
                <a:cs typeface="Times New Roman" panose="02020603050405020304" pitchFamily="18" charset="0"/>
              </a:rPr>
              <a:t>2.1</a:t>
            </a:r>
            <a:r>
              <a:rPr lang="vi-VN"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Mô</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hình</a:t>
            </a:r>
            <a:endParaRPr lang="en-US" sz="2800" dirty="0">
              <a:solidFill>
                <a:srgbClr val="FF0000"/>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6978CDCD-A933-6F25-BAF6-0F186C324C73}"/>
              </a:ext>
            </a:extLst>
          </p:cNvPr>
          <p:cNvPicPr>
            <a:picLocks noChangeAspect="1"/>
          </p:cNvPicPr>
          <p:nvPr/>
        </p:nvPicPr>
        <p:blipFill>
          <a:blip r:embed="rId3"/>
          <a:stretch>
            <a:fillRect/>
          </a:stretch>
        </p:blipFill>
        <p:spPr>
          <a:xfrm>
            <a:off x="3521571" y="0"/>
            <a:ext cx="5148858" cy="6858000"/>
          </a:xfrm>
          <a:prstGeom prst="rect">
            <a:avLst/>
          </a:prstGeom>
        </p:spPr>
      </p:pic>
    </p:spTree>
    <p:extLst>
      <p:ext uri="{BB962C8B-B14F-4D97-AF65-F5344CB8AC3E}">
        <p14:creationId xmlns:p14="http://schemas.microsoft.com/office/powerpoint/2010/main" val="14366520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Hình ảnh 8" descr="Ảnh có chứa bản phác thảo, biểu đồ, văn bản, Đồ họa&#10;&#10;Mô tả được tạo tự động">
            <a:extLst>
              <a:ext uri="{FF2B5EF4-FFF2-40B4-BE49-F238E27FC236}">
                <a16:creationId xmlns:a16="http://schemas.microsoft.com/office/drawing/2014/main" id="{33FBCD2C-C218-135A-F59B-29C83F148A18}"/>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5938" y="-81632"/>
            <a:ext cx="12101564" cy="7021264"/>
          </a:xfrm>
          <a:prstGeom prst="rect">
            <a:avLst/>
          </a:prstGeom>
        </p:spPr>
      </p:pic>
      <p:sp>
        <p:nvSpPr>
          <p:cNvPr id="3" name="Chỗ dành sẵn cho Nội dung 2">
            <a:extLst>
              <a:ext uri="{FF2B5EF4-FFF2-40B4-BE49-F238E27FC236}">
                <a16:creationId xmlns:a16="http://schemas.microsoft.com/office/drawing/2014/main" id="{646634CE-B129-8B48-F834-1AADBE0BAD05}"/>
              </a:ext>
            </a:extLst>
          </p:cNvPr>
          <p:cNvSpPr>
            <a:spLocks noGrp="1"/>
          </p:cNvSpPr>
          <p:nvPr>
            <p:ph idx="1"/>
          </p:nvPr>
        </p:nvSpPr>
        <p:spPr>
          <a:xfrm>
            <a:off x="96374" y="2210287"/>
            <a:ext cx="5736771" cy="2110901"/>
          </a:xfrm>
        </p:spPr>
        <p:txBody>
          <a:bodyPr>
            <a:normAutofit/>
          </a:bodyPr>
          <a:lstStyle/>
          <a:p>
            <a:pPr marL="0" marR="0" indent="0" algn="just">
              <a:spcBef>
                <a:spcPts val="0"/>
              </a:spcBef>
              <a:spcAft>
                <a:spcPts val="600"/>
              </a:spcAft>
              <a:buNone/>
            </a:pPr>
            <a:endParaRPr lang="en-US" sz="2400" dirty="0">
              <a:effectLst/>
              <a:latin typeface="Times New Roman" panose="02020603050405020304" pitchFamily="18" charset="0"/>
              <a:ea typeface="SimSun" panose="02010600030101010101" pitchFamily="2" charset="-122"/>
            </a:endParaRPr>
          </a:p>
          <a:p>
            <a:endParaRPr lang="vi-VN" sz="3200" b="1" dirty="0">
              <a:latin typeface="+mj-lt"/>
            </a:endParaRPr>
          </a:p>
          <a:p>
            <a:endParaRPr lang="vi-VN" sz="3200" b="1" dirty="0">
              <a:latin typeface="+mj-lt"/>
            </a:endParaRPr>
          </a:p>
          <a:p>
            <a:endParaRPr lang="en-US" sz="3200" dirty="0">
              <a:latin typeface="+mj-lt"/>
            </a:endParaRPr>
          </a:p>
        </p:txBody>
      </p:sp>
      <p:pic>
        <p:nvPicPr>
          <p:cNvPr id="2" name="Picture 1">
            <a:extLst>
              <a:ext uri="{FF2B5EF4-FFF2-40B4-BE49-F238E27FC236}">
                <a16:creationId xmlns:a16="http://schemas.microsoft.com/office/drawing/2014/main" id="{95F8A280-742E-4A78-BEA2-028CA318F870}"/>
              </a:ext>
            </a:extLst>
          </p:cNvPr>
          <p:cNvPicPr>
            <a:picLocks noChangeAspect="1"/>
          </p:cNvPicPr>
          <p:nvPr/>
        </p:nvPicPr>
        <p:blipFill>
          <a:blip r:embed="rId3"/>
          <a:stretch>
            <a:fillRect/>
          </a:stretch>
        </p:blipFill>
        <p:spPr>
          <a:xfrm>
            <a:off x="7692811" y="1070358"/>
            <a:ext cx="2670496" cy="5462830"/>
          </a:xfrm>
          <a:prstGeom prst="rect">
            <a:avLst/>
          </a:prstGeom>
        </p:spPr>
      </p:pic>
      <p:sp>
        <p:nvSpPr>
          <p:cNvPr id="14" name="Title 1">
            <a:extLst>
              <a:ext uri="{FF2B5EF4-FFF2-40B4-BE49-F238E27FC236}">
                <a16:creationId xmlns:a16="http://schemas.microsoft.com/office/drawing/2014/main" id="{03164036-DC54-6E53-FCF3-5B6267B38C7E}"/>
              </a:ext>
            </a:extLst>
          </p:cNvPr>
          <p:cNvSpPr txBox="1">
            <a:spLocks/>
          </p:cNvSpPr>
          <p:nvPr/>
        </p:nvSpPr>
        <p:spPr>
          <a:xfrm>
            <a:off x="14589" y="173205"/>
            <a:ext cx="3770333" cy="452569"/>
          </a:xfrm>
          <a:prstGeom prst="rect">
            <a:avLst/>
          </a:prstGeom>
          <a:noFill/>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solidFill>
                  <a:srgbClr val="FF0000"/>
                </a:solidFill>
                <a:latin typeface="Times New Roman" panose="02020603050405020304" pitchFamily="18" charset="0"/>
                <a:cs typeface="Times New Roman" panose="02020603050405020304" pitchFamily="18" charset="0"/>
              </a:rPr>
              <a:t>2</a:t>
            </a:r>
            <a:r>
              <a:rPr lang="vi-VN" sz="2800" b="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NỘI DUNG DỰ ÁN</a:t>
            </a:r>
          </a:p>
        </p:txBody>
      </p:sp>
      <p:sp>
        <p:nvSpPr>
          <p:cNvPr id="17" name="Title 1">
            <a:extLst>
              <a:ext uri="{FF2B5EF4-FFF2-40B4-BE49-F238E27FC236}">
                <a16:creationId xmlns:a16="http://schemas.microsoft.com/office/drawing/2014/main" id="{03164036-DC54-6E53-FCF3-5B6267B38C7E}"/>
              </a:ext>
            </a:extLst>
          </p:cNvPr>
          <p:cNvSpPr txBox="1">
            <a:spLocks/>
          </p:cNvSpPr>
          <p:nvPr/>
        </p:nvSpPr>
        <p:spPr>
          <a:xfrm>
            <a:off x="14589" y="550162"/>
            <a:ext cx="4221745" cy="520196"/>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rgbClr val="FF0000"/>
                </a:solidFill>
                <a:latin typeface="Times New Roman" panose="02020603050405020304" pitchFamily="18" charset="0"/>
                <a:cs typeface="Times New Roman" panose="02020603050405020304" pitchFamily="18" charset="0"/>
              </a:rPr>
              <a:t>2.2</a:t>
            </a:r>
            <a:r>
              <a:rPr lang="vi-VN"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Giao</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diện</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điều</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khiển</a:t>
            </a:r>
            <a:endParaRPr lang="en-US" sz="2800" dirty="0">
              <a:solidFill>
                <a:srgbClr val="FF000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FBABE952-34CE-C57F-64A9-596E2D9D49E3}"/>
              </a:ext>
            </a:extLst>
          </p:cNvPr>
          <p:cNvPicPr>
            <a:picLocks noChangeAspect="1"/>
          </p:cNvPicPr>
          <p:nvPr/>
        </p:nvPicPr>
        <p:blipFill>
          <a:blip r:embed="rId4"/>
          <a:stretch>
            <a:fillRect/>
          </a:stretch>
        </p:blipFill>
        <p:spPr>
          <a:xfrm>
            <a:off x="4760752" y="1070358"/>
            <a:ext cx="2670496" cy="5462830"/>
          </a:xfrm>
          <a:prstGeom prst="rect">
            <a:avLst/>
          </a:prstGeom>
        </p:spPr>
      </p:pic>
      <p:pic>
        <p:nvPicPr>
          <p:cNvPr id="6" name="Picture 5">
            <a:extLst>
              <a:ext uri="{FF2B5EF4-FFF2-40B4-BE49-F238E27FC236}">
                <a16:creationId xmlns:a16="http://schemas.microsoft.com/office/drawing/2014/main" id="{468AA1A7-8A73-7F82-0332-164CF8A4FC37}"/>
              </a:ext>
            </a:extLst>
          </p:cNvPr>
          <p:cNvPicPr>
            <a:picLocks noChangeAspect="1"/>
          </p:cNvPicPr>
          <p:nvPr/>
        </p:nvPicPr>
        <p:blipFill>
          <a:blip r:embed="rId5"/>
          <a:stretch>
            <a:fillRect/>
          </a:stretch>
        </p:blipFill>
        <p:spPr>
          <a:xfrm>
            <a:off x="1837313" y="1070358"/>
            <a:ext cx="2670496" cy="5462830"/>
          </a:xfrm>
          <a:prstGeom prst="rect">
            <a:avLst/>
          </a:prstGeom>
        </p:spPr>
      </p:pic>
    </p:spTree>
    <p:extLst>
      <p:ext uri="{BB962C8B-B14F-4D97-AF65-F5344CB8AC3E}">
        <p14:creationId xmlns:p14="http://schemas.microsoft.com/office/powerpoint/2010/main" val="498624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nodePh="1">
                                  <p:stCondLst>
                                    <p:cond delay="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Hình ảnh 8" descr="Ảnh có chứa bản phác thảo, biểu đồ, văn bản, Đồ họa&#10;&#10;Mô tả được tạo tự động">
            <a:extLst>
              <a:ext uri="{FF2B5EF4-FFF2-40B4-BE49-F238E27FC236}">
                <a16:creationId xmlns:a16="http://schemas.microsoft.com/office/drawing/2014/main" id="{33FBCD2C-C218-135A-F59B-29C83F148A18}"/>
              </a:ext>
            </a:extLst>
          </p:cNvPr>
          <p:cNvPicPr>
            <a:picLocks noChangeAspect="1"/>
          </p:cNvPicPr>
          <p:nvPr/>
        </p:nvPicPr>
        <p:blipFill>
          <a:blip r:embed="rId5">
            <a:alphaModFix amt="20000"/>
            <a:extLst>
              <a:ext uri="{28A0092B-C50C-407E-A947-70E740481C1C}">
                <a14:useLocalDpi xmlns:a14="http://schemas.microsoft.com/office/drawing/2010/main" val="0"/>
              </a:ext>
            </a:extLst>
          </a:blip>
          <a:stretch>
            <a:fillRect/>
          </a:stretch>
        </p:blipFill>
        <p:spPr>
          <a:xfrm>
            <a:off x="29178" y="0"/>
            <a:ext cx="12162822" cy="7058917"/>
          </a:xfrm>
          <a:prstGeom prst="rect">
            <a:avLst/>
          </a:prstGeom>
        </p:spPr>
      </p:pic>
      <p:sp>
        <p:nvSpPr>
          <p:cNvPr id="3" name="Chỗ dành sẵn cho Nội dung 2">
            <a:extLst>
              <a:ext uri="{FF2B5EF4-FFF2-40B4-BE49-F238E27FC236}">
                <a16:creationId xmlns:a16="http://schemas.microsoft.com/office/drawing/2014/main" id="{646634CE-B129-8B48-F834-1AADBE0BAD05}"/>
              </a:ext>
            </a:extLst>
          </p:cNvPr>
          <p:cNvSpPr>
            <a:spLocks noGrp="1"/>
          </p:cNvSpPr>
          <p:nvPr>
            <p:ph idx="1"/>
          </p:nvPr>
        </p:nvSpPr>
        <p:spPr>
          <a:xfrm>
            <a:off x="159909" y="1954717"/>
            <a:ext cx="4221745" cy="4353121"/>
          </a:xfrm>
        </p:spPr>
        <p:txBody>
          <a:bodyPr>
            <a:noAutofit/>
          </a:bodyPr>
          <a:lstStyle/>
          <a:p>
            <a:pPr marL="0" indent="0" algn="just">
              <a:buNone/>
            </a:pPr>
            <a:r>
              <a:rPr lang="vi-VN" sz="2400" dirty="0">
                <a:latin typeface="+mj-lt"/>
              </a:rPr>
              <a:t>Khi bật hệ thống ban đầu sẽ sử dụng nguồn chính vào lúc trời sáng để các tấm pin sạc vào tủ lưu trữ đến tối vào lúc 6h sẽ tự động chuyển sang sài nguồn năng lượng mặt trời cho đến lúc tới 7h sáng ngày mai </a:t>
            </a:r>
          </a:p>
          <a:p>
            <a:pPr marL="0" indent="0" algn="just">
              <a:buNone/>
            </a:pPr>
            <a:r>
              <a:rPr lang="vi-VN" sz="2400" dirty="0">
                <a:latin typeface="+mj-lt"/>
              </a:rPr>
              <a:t>Hoặc khi có sự cố mất điện đột ngột hệ thống sẽ tự động chuyển sang sử dụng nguồn phụ </a:t>
            </a:r>
          </a:p>
        </p:txBody>
      </p:sp>
      <p:sp>
        <p:nvSpPr>
          <p:cNvPr id="11" name="Title 1">
            <a:extLst>
              <a:ext uri="{FF2B5EF4-FFF2-40B4-BE49-F238E27FC236}">
                <a16:creationId xmlns:a16="http://schemas.microsoft.com/office/drawing/2014/main" id="{03164036-DC54-6E53-FCF3-5B6267B38C7E}"/>
              </a:ext>
            </a:extLst>
          </p:cNvPr>
          <p:cNvSpPr txBox="1">
            <a:spLocks/>
          </p:cNvSpPr>
          <p:nvPr/>
        </p:nvSpPr>
        <p:spPr>
          <a:xfrm>
            <a:off x="14589" y="173205"/>
            <a:ext cx="3770333" cy="452569"/>
          </a:xfrm>
          <a:prstGeom prst="rect">
            <a:avLst/>
          </a:prstGeom>
          <a:noFill/>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solidFill>
                  <a:srgbClr val="FF0000"/>
                </a:solidFill>
                <a:latin typeface="Times New Roman" panose="02020603050405020304" pitchFamily="18" charset="0"/>
                <a:cs typeface="Times New Roman" panose="02020603050405020304" pitchFamily="18" charset="0"/>
              </a:rPr>
              <a:t>2</a:t>
            </a:r>
            <a:r>
              <a:rPr lang="vi-VN" sz="2800" b="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NỘI DUNG DỰ ÁN</a:t>
            </a:r>
          </a:p>
        </p:txBody>
      </p:sp>
      <p:sp>
        <p:nvSpPr>
          <p:cNvPr id="12" name="Title 1">
            <a:extLst>
              <a:ext uri="{FF2B5EF4-FFF2-40B4-BE49-F238E27FC236}">
                <a16:creationId xmlns:a16="http://schemas.microsoft.com/office/drawing/2014/main" id="{03164036-DC54-6E53-FCF3-5B6267B38C7E}"/>
              </a:ext>
            </a:extLst>
          </p:cNvPr>
          <p:cNvSpPr txBox="1">
            <a:spLocks/>
          </p:cNvSpPr>
          <p:nvPr/>
        </p:nvSpPr>
        <p:spPr>
          <a:xfrm>
            <a:off x="14589" y="550162"/>
            <a:ext cx="4221745" cy="520196"/>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rgbClr val="FF0000"/>
                </a:solidFill>
                <a:latin typeface="Times New Roman" panose="02020603050405020304" pitchFamily="18" charset="0"/>
                <a:cs typeface="Times New Roman" panose="02020603050405020304" pitchFamily="18" charset="0"/>
              </a:rPr>
              <a:t>2.3</a:t>
            </a:r>
            <a:r>
              <a:rPr lang="vi-VN"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Hoạt</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động</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của</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Mô</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hình</a:t>
            </a:r>
            <a:endParaRPr lang="en-US" sz="2800" dirty="0">
              <a:solidFill>
                <a:srgbClr val="FF0000"/>
              </a:solidFill>
              <a:latin typeface="Times New Roman" panose="02020603050405020304" pitchFamily="18" charset="0"/>
              <a:cs typeface="Times New Roman" panose="02020603050405020304" pitchFamily="18" charset="0"/>
            </a:endParaRPr>
          </a:p>
        </p:txBody>
      </p:sp>
      <p:pic>
        <p:nvPicPr>
          <p:cNvPr id="4" name="demo">
            <a:hlinkClick r:id="" action="ppaction://media"/>
            <a:extLst>
              <a:ext uri="{FF2B5EF4-FFF2-40B4-BE49-F238E27FC236}">
                <a16:creationId xmlns:a16="http://schemas.microsoft.com/office/drawing/2014/main" id="{C87DAA8C-4E7C-AB0F-7B68-F97370DAD957}"/>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6096000" y="0"/>
            <a:ext cx="4303923" cy="6858000"/>
          </a:xfrm>
          <a:prstGeom prst="rect">
            <a:avLst/>
          </a:prstGeom>
        </p:spPr>
      </p:pic>
      <p:cxnSp>
        <p:nvCxnSpPr>
          <p:cNvPr id="5" name="Straight Arrow Connector 4">
            <a:hlinkClick r:id="" action="ppaction://hlinkshowjump?jump=nextslide"/>
            <a:extLst>
              <a:ext uri="{FF2B5EF4-FFF2-40B4-BE49-F238E27FC236}">
                <a16:creationId xmlns:a16="http://schemas.microsoft.com/office/drawing/2014/main" id="{972A344A-7EE6-9075-A8CA-F7C2AC997FD2}"/>
              </a:ext>
            </a:extLst>
          </p:cNvPr>
          <p:cNvCxnSpPr>
            <a:cxnSpLocks/>
          </p:cNvCxnSpPr>
          <p:nvPr/>
        </p:nvCxnSpPr>
        <p:spPr>
          <a:xfrm flipV="1">
            <a:off x="4785756" y="3529458"/>
            <a:ext cx="2714246" cy="2170698"/>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7" name="Rectangle: Rounded Corners 6">
            <a:extLst>
              <a:ext uri="{FF2B5EF4-FFF2-40B4-BE49-F238E27FC236}">
                <a16:creationId xmlns:a16="http://schemas.microsoft.com/office/drawing/2014/main" id="{823779CF-F841-F31A-BD29-CD76756A9DC0}"/>
              </a:ext>
            </a:extLst>
          </p:cNvPr>
          <p:cNvSpPr/>
          <p:nvPr/>
        </p:nvSpPr>
        <p:spPr>
          <a:xfrm>
            <a:off x="1792077" y="5605153"/>
            <a:ext cx="2993679" cy="1079642"/>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vi-VN" dirty="0"/>
              <a:t>Tự động chuyển nguồn khi có sự cố mất điện hoặc đã đến thời gian setup của timer</a:t>
            </a:r>
            <a:endParaRPr lang="en-US" dirty="0"/>
          </a:p>
        </p:txBody>
      </p:sp>
    </p:spTree>
    <p:extLst>
      <p:ext uri="{BB962C8B-B14F-4D97-AF65-F5344CB8AC3E}">
        <p14:creationId xmlns:p14="http://schemas.microsoft.com/office/powerpoint/2010/main" val="1221589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mediacall" presetSubtype="0" fill="hold" nodeType="clickEffect">
                                  <p:stCondLst>
                                    <p:cond delay="0"/>
                                  </p:stCondLst>
                                  <p:childTnLst>
                                    <p:cmd type="call" cmd="playFrom(0.0)">
                                      <p:cBhvr>
                                        <p:cTn id="16" dur="402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7" fill="hold" display="0">
                  <p:stCondLst>
                    <p:cond delay="indefinite"/>
                  </p:stCondLst>
                </p:cTn>
                <p:tgtEl>
                  <p:spTgt spid="4"/>
                </p:tgtEl>
              </p:cMediaNode>
            </p:video>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4"/>
                                        </p:tgtEl>
                                      </p:cBhvr>
                                    </p:cmd>
                                  </p:childTnLst>
                                </p:cTn>
                              </p:par>
                            </p:childTnLst>
                          </p:cTn>
                        </p:par>
                      </p:childTnLst>
                    </p:cTn>
                  </p:par>
                </p:childTnLst>
              </p:cTn>
              <p:nextCondLst>
                <p:cond evt="onClick" delay="0">
                  <p:tgtEl>
                    <p:spTgt spid="4"/>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Hình ảnh 8" descr="Ảnh có chứa bản phác thảo, biểu đồ, văn bản, Đồ họa&#10;&#10;Mô tả được tạo tự động">
            <a:extLst>
              <a:ext uri="{FF2B5EF4-FFF2-40B4-BE49-F238E27FC236}">
                <a16:creationId xmlns:a16="http://schemas.microsoft.com/office/drawing/2014/main" id="{33FBCD2C-C218-135A-F59B-29C83F148A18}"/>
              </a:ext>
            </a:extLst>
          </p:cNvPr>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26164" y="0"/>
            <a:ext cx="12092066" cy="6858000"/>
          </a:xfrm>
          <a:prstGeom prst="rect">
            <a:avLst/>
          </a:prstGeom>
        </p:spPr>
      </p:pic>
      <p:sp>
        <p:nvSpPr>
          <p:cNvPr id="3" name="Chỗ dành sẵn cho Nội dung 2">
            <a:extLst>
              <a:ext uri="{FF2B5EF4-FFF2-40B4-BE49-F238E27FC236}">
                <a16:creationId xmlns:a16="http://schemas.microsoft.com/office/drawing/2014/main" id="{646634CE-B129-8B48-F834-1AADBE0BAD05}"/>
              </a:ext>
            </a:extLst>
          </p:cNvPr>
          <p:cNvSpPr>
            <a:spLocks noGrp="1"/>
          </p:cNvSpPr>
          <p:nvPr>
            <p:ph idx="1"/>
          </p:nvPr>
        </p:nvSpPr>
        <p:spPr>
          <a:xfrm>
            <a:off x="0" y="914401"/>
            <a:ext cx="5736771" cy="5943600"/>
          </a:xfrm>
        </p:spPr>
        <p:txBody>
          <a:bodyPr>
            <a:normAutofit/>
          </a:bodyPr>
          <a:lstStyle/>
          <a:p>
            <a:endParaRPr lang="vi-VN" sz="3200" b="1" dirty="0">
              <a:latin typeface="+mj-lt"/>
            </a:endParaRPr>
          </a:p>
          <a:p>
            <a:endParaRPr lang="en-US" sz="3200" dirty="0">
              <a:latin typeface="+mj-lt"/>
            </a:endParaRPr>
          </a:p>
        </p:txBody>
      </p:sp>
      <p:sp>
        <p:nvSpPr>
          <p:cNvPr id="8" name="Title 1">
            <a:extLst>
              <a:ext uri="{FF2B5EF4-FFF2-40B4-BE49-F238E27FC236}">
                <a16:creationId xmlns:a16="http://schemas.microsoft.com/office/drawing/2014/main" id="{03164036-DC54-6E53-FCF3-5B6267B38C7E}"/>
              </a:ext>
            </a:extLst>
          </p:cNvPr>
          <p:cNvSpPr txBox="1">
            <a:spLocks/>
          </p:cNvSpPr>
          <p:nvPr/>
        </p:nvSpPr>
        <p:spPr>
          <a:xfrm>
            <a:off x="0" y="141637"/>
            <a:ext cx="3854370" cy="434547"/>
          </a:xfrm>
          <a:prstGeom prst="rect">
            <a:avLst/>
          </a:prstGeom>
          <a:noFill/>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solidFill>
                  <a:srgbClr val="FF0000"/>
                </a:solidFill>
                <a:latin typeface="Times New Roman" panose="02020603050405020304" pitchFamily="18" charset="0"/>
                <a:cs typeface="Times New Roman" panose="02020603050405020304" pitchFamily="18" charset="0"/>
              </a:rPr>
              <a:t>2</a:t>
            </a:r>
            <a:r>
              <a:rPr lang="vi-VN" sz="2800" b="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NỘI DUNG DỰ ÁN</a:t>
            </a:r>
          </a:p>
        </p:txBody>
      </p:sp>
      <p:sp>
        <p:nvSpPr>
          <p:cNvPr id="10" name="Title 1">
            <a:extLst>
              <a:ext uri="{FF2B5EF4-FFF2-40B4-BE49-F238E27FC236}">
                <a16:creationId xmlns:a16="http://schemas.microsoft.com/office/drawing/2014/main" id="{03164036-DC54-6E53-FCF3-5B6267B38C7E}"/>
              </a:ext>
            </a:extLst>
          </p:cNvPr>
          <p:cNvSpPr txBox="1">
            <a:spLocks/>
          </p:cNvSpPr>
          <p:nvPr/>
        </p:nvSpPr>
        <p:spPr>
          <a:xfrm>
            <a:off x="14589" y="497896"/>
            <a:ext cx="12177411" cy="641093"/>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rgbClr val="FF0000"/>
                </a:solidFill>
                <a:latin typeface="Times New Roman" panose="02020603050405020304" pitchFamily="18" charset="0"/>
                <a:cs typeface="Times New Roman" panose="02020603050405020304" pitchFamily="18" charset="0"/>
              </a:rPr>
              <a:t>2.3</a:t>
            </a:r>
            <a:r>
              <a:rPr lang="vi-VN" sz="2800" dirty="0">
                <a:solidFill>
                  <a:srgbClr val="FF0000"/>
                </a:solidFill>
                <a:latin typeface="Times New Roman" panose="02020603050405020304" pitchFamily="18" charset="0"/>
                <a:cs typeface="Times New Roman" panose="02020603050405020304" pitchFamily="18" charset="0"/>
              </a:rPr>
              <a:t>. Ứng dụng IOT vào giám sát thu thập hệ thống năng lượng mặt trời</a:t>
            </a:r>
            <a:endParaRPr lang="en-US" sz="2800" dirty="0">
              <a:solidFill>
                <a:srgbClr val="FF000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3D2BD23F-BA4E-FDA2-FAFD-0CE5D44C157D}"/>
              </a:ext>
            </a:extLst>
          </p:cNvPr>
          <p:cNvPicPr>
            <a:picLocks noChangeAspect="1"/>
          </p:cNvPicPr>
          <p:nvPr/>
        </p:nvPicPr>
        <p:blipFill>
          <a:blip r:embed="rId4"/>
          <a:stretch>
            <a:fillRect/>
          </a:stretch>
        </p:blipFill>
        <p:spPr>
          <a:xfrm>
            <a:off x="593766" y="1138989"/>
            <a:ext cx="11020302" cy="5221115"/>
          </a:xfrm>
          <a:prstGeom prst="rect">
            <a:avLst/>
          </a:prstGeom>
        </p:spPr>
      </p:pic>
    </p:spTree>
    <p:extLst>
      <p:ext uri="{BB962C8B-B14F-4D97-AF65-F5344CB8AC3E}">
        <p14:creationId xmlns:p14="http://schemas.microsoft.com/office/powerpoint/2010/main" val="3944321295"/>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Hình ảnh 8" descr="Ảnh có chứa bản phác thảo, biểu đồ, văn bản, Đồ họa&#10;&#10;Mô tả được tạo tự động">
            <a:extLst>
              <a:ext uri="{FF2B5EF4-FFF2-40B4-BE49-F238E27FC236}">
                <a16:creationId xmlns:a16="http://schemas.microsoft.com/office/drawing/2014/main" id="{33FBCD2C-C218-135A-F59B-29C83F148A18}"/>
              </a:ext>
            </a:extLst>
          </p:cNvPr>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26164" y="0"/>
            <a:ext cx="12092066" cy="6858000"/>
          </a:xfrm>
          <a:prstGeom prst="rect">
            <a:avLst/>
          </a:prstGeom>
        </p:spPr>
      </p:pic>
      <p:sp>
        <p:nvSpPr>
          <p:cNvPr id="3" name="Chỗ dành sẵn cho Nội dung 2">
            <a:extLst>
              <a:ext uri="{FF2B5EF4-FFF2-40B4-BE49-F238E27FC236}">
                <a16:creationId xmlns:a16="http://schemas.microsoft.com/office/drawing/2014/main" id="{646634CE-B129-8B48-F834-1AADBE0BAD05}"/>
              </a:ext>
            </a:extLst>
          </p:cNvPr>
          <p:cNvSpPr>
            <a:spLocks noGrp="1"/>
          </p:cNvSpPr>
          <p:nvPr>
            <p:ph idx="1"/>
          </p:nvPr>
        </p:nvSpPr>
        <p:spPr>
          <a:xfrm>
            <a:off x="0" y="914401"/>
            <a:ext cx="5736771" cy="5943600"/>
          </a:xfrm>
        </p:spPr>
        <p:txBody>
          <a:bodyPr>
            <a:normAutofit/>
          </a:bodyPr>
          <a:lstStyle/>
          <a:p>
            <a:endParaRPr lang="vi-VN" sz="3200" b="1" dirty="0">
              <a:latin typeface="+mj-lt"/>
            </a:endParaRPr>
          </a:p>
          <a:p>
            <a:endParaRPr lang="en-US" sz="3200" dirty="0">
              <a:latin typeface="+mj-lt"/>
            </a:endParaRPr>
          </a:p>
        </p:txBody>
      </p:sp>
      <p:sp>
        <p:nvSpPr>
          <p:cNvPr id="8" name="Title 1">
            <a:extLst>
              <a:ext uri="{FF2B5EF4-FFF2-40B4-BE49-F238E27FC236}">
                <a16:creationId xmlns:a16="http://schemas.microsoft.com/office/drawing/2014/main" id="{03164036-DC54-6E53-FCF3-5B6267B38C7E}"/>
              </a:ext>
            </a:extLst>
          </p:cNvPr>
          <p:cNvSpPr txBox="1">
            <a:spLocks/>
          </p:cNvSpPr>
          <p:nvPr/>
        </p:nvSpPr>
        <p:spPr>
          <a:xfrm>
            <a:off x="0" y="141637"/>
            <a:ext cx="3854370" cy="434547"/>
          </a:xfrm>
          <a:prstGeom prst="rect">
            <a:avLst/>
          </a:prstGeom>
          <a:noFill/>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solidFill>
                  <a:srgbClr val="FF0000"/>
                </a:solidFill>
                <a:latin typeface="Times New Roman" panose="02020603050405020304" pitchFamily="18" charset="0"/>
                <a:cs typeface="Times New Roman" panose="02020603050405020304" pitchFamily="18" charset="0"/>
              </a:rPr>
              <a:t>2</a:t>
            </a:r>
            <a:r>
              <a:rPr lang="vi-VN" sz="2800" b="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NỘI DUNG DỰ ÁN</a:t>
            </a:r>
          </a:p>
        </p:txBody>
      </p:sp>
      <p:sp>
        <p:nvSpPr>
          <p:cNvPr id="10" name="Title 1">
            <a:extLst>
              <a:ext uri="{FF2B5EF4-FFF2-40B4-BE49-F238E27FC236}">
                <a16:creationId xmlns:a16="http://schemas.microsoft.com/office/drawing/2014/main" id="{03164036-DC54-6E53-FCF3-5B6267B38C7E}"/>
              </a:ext>
            </a:extLst>
          </p:cNvPr>
          <p:cNvSpPr txBox="1">
            <a:spLocks/>
          </p:cNvSpPr>
          <p:nvPr/>
        </p:nvSpPr>
        <p:spPr>
          <a:xfrm>
            <a:off x="14589" y="497896"/>
            <a:ext cx="12177411" cy="641093"/>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rgbClr val="FF0000"/>
                </a:solidFill>
                <a:latin typeface="Times New Roman" panose="02020603050405020304" pitchFamily="18" charset="0"/>
                <a:cs typeface="Times New Roman" panose="02020603050405020304" pitchFamily="18" charset="0"/>
              </a:rPr>
              <a:t>2.3</a:t>
            </a:r>
            <a:r>
              <a:rPr lang="vi-VN" sz="2800" dirty="0">
                <a:solidFill>
                  <a:srgbClr val="FF0000"/>
                </a:solidFill>
                <a:latin typeface="Times New Roman" panose="02020603050405020304" pitchFamily="18" charset="0"/>
                <a:cs typeface="Times New Roman" panose="02020603050405020304" pitchFamily="18" charset="0"/>
              </a:rPr>
              <a:t>. Ứng dụng IOT vào giám sát thu thập hệ thống năng lượng mặt trời</a:t>
            </a:r>
            <a:endParaRPr lang="en-US" sz="2800" dirty="0">
              <a:solidFill>
                <a:srgbClr val="FF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2F2D78F-7E5D-DD13-D8FE-3358DA8F669B}"/>
              </a:ext>
            </a:extLst>
          </p:cNvPr>
          <p:cNvPicPr>
            <a:picLocks noChangeAspect="1"/>
          </p:cNvPicPr>
          <p:nvPr/>
        </p:nvPicPr>
        <p:blipFill>
          <a:blip r:embed="rId4"/>
          <a:stretch>
            <a:fillRect/>
          </a:stretch>
        </p:blipFill>
        <p:spPr>
          <a:xfrm>
            <a:off x="700645" y="1477205"/>
            <a:ext cx="10915755" cy="4175449"/>
          </a:xfrm>
          <a:prstGeom prst="rect">
            <a:avLst/>
          </a:prstGeom>
        </p:spPr>
      </p:pic>
      <p:sp>
        <p:nvSpPr>
          <p:cNvPr id="5" name="TextBox 4">
            <a:extLst>
              <a:ext uri="{FF2B5EF4-FFF2-40B4-BE49-F238E27FC236}">
                <a16:creationId xmlns:a16="http://schemas.microsoft.com/office/drawing/2014/main" id="{127D88C2-0C5F-A3A4-9022-AB4791323E1B}"/>
              </a:ext>
            </a:extLst>
          </p:cNvPr>
          <p:cNvSpPr txBox="1"/>
          <p:nvPr/>
        </p:nvSpPr>
        <p:spPr>
          <a:xfrm>
            <a:off x="3854370" y="5943599"/>
            <a:ext cx="3710212" cy="400110"/>
          </a:xfrm>
          <a:prstGeom prst="rect">
            <a:avLst/>
          </a:prstGeom>
          <a:noFill/>
        </p:spPr>
        <p:txBody>
          <a:bodyPr wrap="square" rtlCol="0">
            <a:spAutoFit/>
          </a:bodyPr>
          <a:lstStyle/>
          <a:p>
            <a:r>
              <a:rPr lang="vi-VN" sz="2000" dirty="0">
                <a:latin typeface="Times  New Roman"/>
              </a:rPr>
              <a:t>Dữ liệu đã được gửi lên FireBase</a:t>
            </a:r>
            <a:endParaRPr lang="en-US" sz="2000" dirty="0">
              <a:latin typeface="Times  New Roman"/>
            </a:endParaRPr>
          </a:p>
        </p:txBody>
      </p:sp>
    </p:spTree>
    <p:extLst>
      <p:ext uri="{BB962C8B-B14F-4D97-AF65-F5344CB8AC3E}">
        <p14:creationId xmlns:p14="http://schemas.microsoft.com/office/powerpoint/2010/main" val="1635962003"/>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49A16DEC-3256-39FC-00FE-8A555502D9EE}"/>
              </a:ext>
            </a:extLst>
          </p:cNvPr>
          <p:cNvSpPr txBox="1">
            <a:spLocks/>
          </p:cNvSpPr>
          <p:nvPr/>
        </p:nvSpPr>
        <p:spPr>
          <a:xfrm>
            <a:off x="0" y="141637"/>
            <a:ext cx="3854370" cy="434547"/>
          </a:xfrm>
          <a:prstGeom prst="rect">
            <a:avLst/>
          </a:prstGeom>
          <a:noFill/>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solidFill>
                  <a:srgbClr val="FF0000"/>
                </a:solidFill>
                <a:latin typeface="Times New Roman" panose="02020603050405020304" pitchFamily="18" charset="0"/>
                <a:cs typeface="Times New Roman" panose="02020603050405020304" pitchFamily="18" charset="0"/>
              </a:rPr>
              <a:t>2</a:t>
            </a:r>
            <a:r>
              <a:rPr lang="vi-VN" sz="2800" b="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NỘI DUNG DỰ ÁN</a:t>
            </a:r>
          </a:p>
        </p:txBody>
      </p:sp>
      <p:sp>
        <p:nvSpPr>
          <p:cNvPr id="5" name="Title 1">
            <a:extLst>
              <a:ext uri="{FF2B5EF4-FFF2-40B4-BE49-F238E27FC236}">
                <a16:creationId xmlns:a16="http://schemas.microsoft.com/office/drawing/2014/main" id="{A2E7D90A-107B-7B80-2BCB-2EE49EEFC703}"/>
              </a:ext>
            </a:extLst>
          </p:cNvPr>
          <p:cNvSpPr txBox="1">
            <a:spLocks/>
          </p:cNvSpPr>
          <p:nvPr/>
        </p:nvSpPr>
        <p:spPr>
          <a:xfrm>
            <a:off x="14589" y="497896"/>
            <a:ext cx="12177411" cy="641093"/>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rgbClr val="FF0000"/>
                </a:solidFill>
                <a:latin typeface="Times New Roman" panose="02020603050405020304" pitchFamily="18" charset="0"/>
                <a:cs typeface="Times New Roman" panose="02020603050405020304" pitchFamily="18" charset="0"/>
              </a:rPr>
              <a:t>2.3</a:t>
            </a:r>
            <a:r>
              <a:rPr lang="vi-VN" sz="2800" dirty="0">
                <a:solidFill>
                  <a:srgbClr val="FF0000"/>
                </a:solidFill>
                <a:latin typeface="Times New Roman" panose="02020603050405020304" pitchFamily="18" charset="0"/>
                <a:cs typeface="Times New Roman" panose="02020603050405020304" pitchFamily="18" charset="0"/>
              </a:rPr>
              <a:t>. Ứng dụng IOT vào giám sát thu thập hệ thống năng lượng mặt trời</a:t>
            </a:r>
            <a:endParaRPr lang="en-US" sz="2800" dirty="0">
              <a:solidFill>
                <a:srgbClr val="FF0000"/>
              </a:solidFill>
              <a:latin typeface="Times New Roman" panose="02020603050405020304" pitchFamily="18" charset="0"/>
              <a:cs typeface="Times New Roman" panose="02020603050405020304" pitchFamily="18" charset="0"/>
            </a:endParaRPr>
          </a:p>
        </p:txBody>
      </p:sp>
      <p:pic>
        <p:nvPicPr>
          <p:cNvPr id="9" name="vddemo">
            <a:hlinkClick r:id="" action="ppaction://media"/>
            <a:extLst>
              <a:ext uri="{FF2B5EF4-FFF2-40B4-BE49-F238E27FC236}">
                <a16:creationId xmlns:a16="http://schemas.microsoft.com/office/drawing/2014/main" id="{03765B8D-F8C5-B3E6-B585-BDD84EB7F23F}"/>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854370" y="1138988"/>
            <a:ext cx="3947718" cy="5719011"/>
          </a:xfrm>
          <a:prstGeom prst="rect">
            <a:avLst/>
          </a:prstGeom>
        </p:spPr>
      </p:pic>
    </p:spTree>
    <p:extLst>
      <p:ext uri="{BB962C8B-B14F-4D97-AF65-F5344CB8AC3E}">
        <p14:creationId xmlns:p14="http://schemas.microsoft.com/office/powerpoint/2010/main" val="927576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650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Hình ảnh 8" descr="Ảnh có chứa bản phác thảo, biểu đồ, văn bản, Đồ họa&#10;&#10;Mô tả được tạo tự động">
            <a:extLst>
              <a:ext uri="{FF2B5EF4-FFF2-40B4-BE49-F238E27FC236}">
                <a16:creationId xmlns:a16="http://schemas.microsoft.com/office/drawing/2014/main" id="{33FBCD2C-C218-135A-F59B-29C83F148A18}"/>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14589" y="-2"/>
            <a:ext cx="12192000" cy="6858002"/>
          </a:xfrm>
          <a:prstGeom prst="rect">
            <a:avLst/>
          </a:prstGeom>
        </p:spPr>
      </p:pic>
      <p:sp>
        <p:nvSpPr>
          <p:cNvPr id="5" name="Chỗ dành sẵn cho Nội dung 2">
            <a:extLst>
              <a:ext uri="{FF2B5EF4-FFF2-40B4-BE49-F238E27FC236}">
                <a16:creationId xmlns:a16="http://schemas.microsoft.com/office/drawing/2014/main" id="{646634CE-B129-8B48-F834-1AADBE0BAD05}"/>
              </a:ext>
            </a:extLst>
          </p:cNvPr>
          <p:cNvSpPr>
            <a:spLocks noGrp="1"/>
          </p:cNvSpPr>
          <p:nvPr>
            <p:ph idx="1"/>
          </p:nvPr>
        </p:nvSpPr>
        <p:spPr>
          <a:xfrm>
            <a:off x="14589" y="2000962"/>
            <a:ext cx="8369247" cy="2042228"/>
          </a:xfrm>
        </p:spPr>
        <p:txBody>
          <a:bodyPr>
            <a:normAutofit fontScale="92500" lnSpcReduction="10000"/>
          </a:bodyPr>
          <a:lstStyle/>
          <a:p>
            <a:pPr marL="0" indent="0" algn="just">
              <a:buNone/>
            </a:pPr>
            <a:r>
              <a:rPr lang="en-US" sz="2400" dirty="0" err="1">
                <a:solidFill>
                  <a:srgbClr val="FF0000"/>
                </a:solidFill>
                <a:latin typeface="Times New Roman" panose="02020603050405020304" pitchFamily="18" charset="0"/>
                <a:cs typeface="Times New Roman" panose="02020603050405020304" pitchFamily="18" charset="0"/>
              </a:rPr>
              <a:t>Tính</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cs typeface="Times New Roman" panose="02020603050405020304" pitchFamily="18" charset="0"/>
              </a:rPr>
              <a:t>mới</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cs typeface="Times New Roman" panose="02020603050405020304" pitchFamily="18" charset="0"/>
              </a:rPr>
              <a:t>của</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cs typeface="Times New Roman" panose="02020603050405020304" pitchFamily="18" charset="0"/>
              </a:rPr>
              <a:t>dự</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cs typeface="Times New Roman" panose="02020603050405020304" pitchFamily="18" charset="0"/>
              </a:rPr>
              <a:t>án</a:t>
            </a:r>
            <a:r>
              <a:rPr lang="en-US" sz="2400" dirty="0">
                <a:solidFill>
                  <a:srgbClr val="FF0000"/>
                </a:solidFill>
                <a:latin typeface="Times New Roman" panose="02020603050405020304" pitchFamily="18" charset="0"/>
                <a:cs typeface="Times New Roman" panose="02020603050405020304" pitchFamily="18" charset="0"/>
              </a:rPr>
              <a:t>: </a:t>
            </a:r>
            <a:endParaRPr lang="vi-VN" sz="2400" dirty="0">
              <a:solidFill>
                <a:srgbClr val="FF0000"/>
              </a:solidFill>
              <a:latin typeface="Times New Roman" panose="02020603050405020304" pitchFamily="18" charset="0"/>
              <a:cs typeface="Times New Roman" panose="02020603050405020304" pitchFamily="18" charset="0"/>
            </a:endParaRPr>
          </a:p>
          <a:p>
            <a:pPr marL="0" indent="0" algn="just">
              <a:buNone/>
            </a:pPr>
            <a:r>
              <a:rPr lang="vi-VN"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tạo</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vào dự đoán công suất đầu ra của hệ thống năng lượng mặt trời và cảnh báo bất thường trong lúc hệ thống đang hoạt động </a:t>
            </a:r>
          </a:p>
          <a:p>
            <a:pPr marL="0" indent="0" algn="just">
              <a:buNone/>
            </a:pPr>
            <a:r>
              <a:rPr lang="vi-VN" sz="2400" dirty="0">
                <a:latin typeface="Times New Roman" panose="02020603050405020304" pitchFamily="18" charset="0"/>
                <a:cs typeface="Times New Roman" panose="02020603050405020304" pitchFamily="18" charset="0"/>
              </a:rPr>
              <a:t>+ Tính toán được dung lượng còn lại của bình ắc quy sau 1 khoản thời gian sử dụng và tự động chuyển nguồn khi ắc quy còn 20% dung lượng.</a:t>
            </a:r>
            <a:endParaRPr lang="en-US" sz="2400" dirty="0">
              <a:latin typeface="Times New Roman" panose="02020603050405020304" pitchFamily="18" charset="0"/>
              <a:cs typeface="Times New Roman" panose="02020603050405020304" pitchFamily="18" charset="0"/>
            </a:endParaRPr>
          </a:p>
        </p:txBody>
      </p:sp>
      <p:sp>
        <p:nvSpPr>
          <p:cNvPr id="10" name="Title 1">
            <a:extLst>
              <a:ext uri="{FF2B5EF4-FFF2-40B4-BE49-F238E27FC236}">
                <a16:creationId xmlns:a16="http://schemas.microsoft.com/office/drawing/2014/main" id="{03164036-DC54-6E53-FCF3-5B6267B38C7E}"/>
              </a:ext>
            </a:extLst>
          </p:cNvPr>
          <p:cNvSpPr txBox="1">
            <a:spLocks/>
          </p:cNvSpPr>
          <p:nvPr/>
        </p:nvSpPr>
        <p:spPr>
          <a:xfrm>
            <a:off x="0" y="141637"/>
            <a:ext cx="3854370" cy="434547"/>
          </a:xfrm>
          <a:prstGeom prst="rect">
            <a:avLst/>
          </a:prstGeom>
          <a:noFill/>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solidFill>
                  <a:srgbClr val="FF0000"/>
                </a:solidFill>
                <a:latin typeface="Times New Roman" panose="02020603050405020304" pitchFamily="18" charset="0"/>
                <a:cs typeface="Times New Roman" panose="02020603050405020304" pitchFamily="18" charset="0"/>
              </a:rPr>
              <a:t>2</a:t>
            </a:r>
            <a:r>
              <a:rPr lang="vi-VN" sz="2800" b="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NỘI DUNG DỰ ÁN</a:t>
            </a:r>
          </a:p>
        </p:txBody>
      </p:sp>
      <p:sp>
        <p:nvSpPr>
          <p:cNvPr id="11" name="Title 1">
            <a:extLst>
              <a:ext uri="{FF2B5EF4-FFF2-40B4-BE49-F238E27FC236}">
                <a16:creationId xmlns:a16="http://schemas.microsoft.com/office/drawing/2014/main" id="{03164036-DC54-6E53-FCF3-5B6267B38C7E}"/>
              </a:ext>
            </a:extLst>
          </p:cNvPr>
          <p:cNvSpPr txBox="1">
            <a:spLocks/>
          </p:cNvSpPr>
          <p:nvPr/>
        </p:nvSpPr>
        <p:spPr>
          <a:xfrm>
            <a:off x="14589" y="497896"/>
            <a:ext cx="2450819" cy="497530"/>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rgbClr val="FF0000"/>
                </a:solidFill>
                <a:latin typeface="Times New Roman" panose="02020603050405020304" pitchFamily="18" charset="0"/>
                <a:cs typeface="Times New Roman" panose="02020603050405020304" pitchFamily="18" charset="0"/>
              </a:rPr>
              <a:t>2.3</a:t>
            </a:r>
            <a:r>
              <a:rPr lang="vi-VN"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Tính</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mới</a:t>
            </a:r>
            <a:r>
              <a:rPr lang="en-US" sz="2800" dirty="0">
                <a:solidFill>
                  <a:srgbClr val="FF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2693838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Hình ảnh 8" descr="Ảnh có chứa bản phác thảo, biểu đồ, văn bản, Đồ họa&#10;&#10;Mô tả được tạo tự động">
            <a:extLst>
              <a:ext uri="{FF2B5EF4-FFF2-40B4-BE49-F238E27FC236}">
                <a16:creationId xmlns:a16="http://schemas.microsoft.com/office/drawing/2014/main" id="{33FBCD2C-C218-135A-F59B-29C83F148A18}"/>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175517" y="0"/>
            <a:ext cx="12192000" cy="6858002"/>
          </a:xfrm>
          <a:prstGeom prst="rect">
            <a:avLst/>
          </a:prstGeom>
        </p:spPr>
      </p:pic>
      <p:sp>
        <p:nvSpPr>
          <p:cNvPr id="10" name="Title 1">
            <a:extLst>
              <a:ext uri="{FF2B5EF4-FFF2-40B4-BE49-F238E27FC236}">
                <a16:creationId xmlns:a16="http://schemas.microsoft.com/office/drawing/2014/main" id="{03164036-DC54-6E53-FCF3-5B6267B38C7E}"/>
              </a:ext>
            </a:extLst>
          </p:cNvPr>
          <p:cNvSpPr txBox="1">
            <a:spLocks/>
          </p:cNvSpPr>
          <p:nvPr/>
        </p:nvSpPr>
        <p:spPr>
          <a:xfrm>
            <a:off x="0" y="141637"/>
            <a:ext cx="3854370" cy="434547"/>
          </a:xfrm>
          <a:prstGeom prst="rect">
            <a:avLst/>
          </a:prstGeom>
          <a:noFill/>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solidFill>
                  <a:srgbClr val="FF0000"/>
                </a:solidFill>
                <a:latin typeface="Times New Roman" panose="02020603050405020304" pitchFamily="18" charset="0"/>
                <a:cs typeface="Times New Roman" panose="02020603050405020304" pitchFamily="18" charset="0"/>
              </a:rPr>
              <a:t>2</a:t>
            </a:r>
            <a:r>
              <a:rPr lang="vi-VN" sz="2800" b="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NỘI DUNG DỰ ÁN</a:t>
            </a:r>
          </a:p>
        </p:txBody>
      </p:sp>
      <p:sp>
        <p:nvSpPr>
          <p:cNvPr id="11" name="Title 1">
            <a:extLst>
              <a:ext uri="{FF2B5EF4-FFF2-40B4-BE49-F238E27FC236}">
                <a16:creationId xmlns:a16="http://schemas.microsoft.com/office/drawing/2014/main" id="{03164036-DC54-6E53-FCF3-5B6267B38C7E}"/>
              </a:ext>
            </a:extLst>
          </p:cNvPr>
          <p:cNvSpPr txBox="1">
            <a:spLocks/>
          </p:cNvSpPr>
          <p:nvPr/>
        </p:nvSpPr>
        <p:spPr>
          <a:xfrm>
            <a:off x="14589" y="497896"/>
            <a:ext cx="2450819" cy="497530"/>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rgbClr val="FF0000"/>
                </a:solidFill>
                <a:latin typeface="Times New Roman" panose="02020603050405020304" pitchFamily="18" charset="0"/>
                <a:cs typeface="Times New Roman" panose="02020603050405020304" pitchFamily="18" charset="0"/>
              </a:rPr>
              <a:t>2.3</a:t>
            </a:r>
            <a:r>
              <a:rPr lang="vi-VN"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Tính</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mới</a:t>
            </a:r>
            <a:r>
              <a:rPr lang="en-US" sz="2800" dirty="0">
                <a:solidFill>
                  <a:srgbClr val="FF0000"/>
                </a:solidFill>
                <a:latin typeface="Times New Roman" panose="02020603050405020304" pitchFamily="18" charset="0"/>
                <a:cs typeface="Times New Roman" panose="02020603050405020304" pitchFamily="18" charset="0"/>
              </a:rPr>
              <a:t>.</a:t>
            </a:r>
          </a:p>
        </p:txBody>
      </p:sp>
      <p:pic>
        <p:nvPicPr>
          <p:cNvPr id="7" name="Picture 6">
            <a:extLst>
              <a:ext uri="{FF2B5EF4-FFF2-40B4-BE49-F238E27FC236}">
                <a16:creationId xmlns:a16="http://schemas.microsoft.com/office/drawing/2014/main" id="{ECC3ABF4-8250-E61A-260B-89AB61111772}"/>
              </a:ext>
            </a:extLst>
          </p:cNvPr>
          <p:cNvPicPr>
            <a:picLocks noChangeAspect="1"/>
          </p:cNvPicPr>
          <p:nvPr/>
        </p:nvPicPr>
        <p:blipFill>
          <a:blip r:embed="rId3"/>
          <a:stretch>
            <a:fillRect/>
          </a:stretch>
        </p:blipFill>
        <p:spPr>
          <a:xfrm>
            <a:off x="1425039" y="919370"/>
            <a:ext cx="8907982" cy="5328298"/>
          </a:xfrm>
          <a:prstGeom prst="rect">
            <a:avLst/>
          </a:prstGeom>
        </p:spPr>
      </p:pic>
      <p:sp>
        <p:nvSpPr>
          <p:cNvPr id="13" name="TextBox 12">
            <a:extLst>
              <a:ext uri="{FF2B5EF4-FFF2-40B4-BE49-F238E27FC236}">
                <a16:creationId xmlns:a16="http://schemas.microsoft.com/office/drawing/2014/main" id="{BBD02C4B-4EB0-8E9D-570C-BD2216ADC525}"/>
              </a:ext>
            </a:extLst>
          </p:cNvPr>
          <p:cNvSpPr txBox="1"/>
          <p:nvPr/>
        </p:nvSpPr>
        <p:spPr>
          <a:xfrm>
            <a:off x="2465408" y="6247668"/>
            <a:ext cx="6163292" cy="369332"/>
          </a:xfrm>
          <a:prstGeom prst="rect">
            <a:avLst/>
          </a:prstGeom>
          <a:noFill/>
        </p:spPr>
        <p:txBody>
          <a:bodyPr wrap="square">
            <a:spAutoFit/>
          </a:bodyPr>
          <a:lstStyle/>
          <a:p>
            <a:pPr algn="ctr"/>
            <a:r>
              <a:rPr lang="vi-VN" sz="1800" dirty="0">
                <a:solidFill>
                  <a:schemeClr val="tx1"/>
                </a:solidFill>
                <a:latin typeface="Times New Roman" panose="02020603050405020304" pitchFamily="18" charset="0"/>
                <a:cs typeface="Times New Roman" panose="02020603050405020304" pitchFamily="18" charset="0"/>
              </a:rPr>
              <a:t>Biểu đồ dự đoán và giám sát công suất đầu ra</a:t>
            </a:r>
            <a:endParaRPr lang="en-US" sz="1800" dirty="0">
              <a:solidFill>
                <a:schemeClr val="tx1"/>
              </a:solidFill>
              <a:latin typeface="Times New Roman" panose="02020603050405020304" pitchFamily="18" charset="0"/>
              <a:cs typeface="Times New Roman" panose="02020603050405020304" pitchFamily="18" charset="0"/>
            </a:endParaRPr>
          </a:p>
        </p:txBody>
      </p:sp>
      <p:cxnSp>
        <p:nvCxnSpPr>
          <p:cNvPr id="15" name="Straight Arrow Connector 14">
            <a:extLst>
              <a:ext uri="{FF2B5EF4-FFF2-40B4-BE49-F238E27FC236}">
                <a16:creationId xmlns:a16="http://schemas.microsoft.com/office/drawing/2014/main" id="{151EDF55-4982-5AF2-EDE6-B68A61A9423B}"/>
              </a:ext>
            </a:extLst>
          </p:cNvPr>
          <p:cNvCxnSpPr>
            <a:cxnSpLocks/>
          </p:cNvCxnSpPr>
          <p:nvPr/>
        </p:nvCxnSpPr>
        <p:spPr>
          <a:xfrm flipH="1">
            <a:off x="950026" y="2905422"/>
            <a:ext cx="1389413" cy="2415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Rectangle: Rounded Corners 15">
            <a:extLst>
              <a:ext uri="{FF2B5EF4-FFF2-40B4-BE49-F238E27FC236}">
                <a16:creationId xmlns:a16="http://schemas.microsoft.com/office/drawing/2014/main" id="{06196E07-2CF7-FE92-1682-F2E6A03C9009}"/>
              </a:ext>
            </a:extLst>
          </p:cNvPr>
          <p:cNvSpPr/>
          <p:nvPr/>
        </p:nvSpPr>
        <p:spPr>
          <a:xfrm>
            <a:off x="14589" y="3123210"/>
            <a:ext cx="1410450" cy="131816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a:t>Giá trị công suất thực tế thu thập được</a:t>
            </a:r>
            <a:endParaRPr lang="en-US" dirty="0"/>
          </a:p>
        </p:txBody>
      </p:sp>
      <p:cxnSp>
        <p:nvCxnSpPr>
          <p:cNvPr id="19" name="Straight Arrow Connector 18">
            <a:extLst>
              <a:ext uri="{FF2B5EF4-FFF2-40B4-BE49-F238E27FC236}">
                <a16:creationId xmlns:a16="http://schemas.microsoft.com/office/drawing/2014/main" id="{39CD21D7-BD86-000C-40C9-0B0013F40895}"/>
              </a:ext>
            </a:extLst>
          </p:cNvPr>
          <p:cNvCxnSpPr/>
          <p:nvPr/>
        </p:nvCxnSpPr>
        <p:spPr>
          <a:xfrm flipH="1">
            <a:off x="1615145" y="5759532"/>
            <a:ext cx="676793" cy="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20" name="Rectangle: Rounded Corners 19">
            <a:extLst>
              <a:ext uri="{FF2B5EF4-FFF2-40B4-BE49-F238E27FC236}">
                <a16:creationId xmlns:a16="http://schemas.microsoft.com/office/drawing/2014/main" id="{F7D8A904-4C83-E348-4659-50CB04E3D9B9}"/>
              </a:ext>
            </a:extLst>
          </p:cNvPr>
          <p:cNvSpPr/>
          <p:nvPr/>
        </p:nvSpPr>
        <p:spPr>
          <a:xfrm>
            <a:off x="14589" y="5142015"/>
            <a:ext cx="1517328" cy="17159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dirty="0"/>
              <a:t>Đường màu đỏ thể hiện đường dự đoán công suất đầu ra</a:t>
            </a:r>
            <a:endParaRPr lang="en-US" dirty="0"/>
          </a:p>
        </p:txBody>
      </p:sp>
    </p:spTree>
    <p:extLst>
      <p:ext uri="{BB962C8B-B14F-4D97-AF65-F5344CB8AC3E}">
        <p14:creationId xmlns:p14="http://schemas.microsoft.com/office/powerpoint/2010/main" val="9159977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Hình ảnh 8" descr="Ảnh có chứa bản phác thảo, biểu đồ, văn bản, Đồ họa&#10;&#10;Mô tả được tạo tự động">
            <a:extLst>
              <a:ext uri="{FF2B5EF4-FFF2-40B4-BE49-F238E27FC236}">
                <a16:creationId xmlns:a16="http://schemas.microsoft.com/office/drawing/2014/main" id="{33FBCD2C-C218-135A-F59B-29C83F148A18}"/>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14589" y="-9107"/>
            <a:ext cx="12192000" cy="6858002"/>
          </a:xfrm>
          <a:prstGeom prst="rect">
            <a:avLst/>
          </a:prstGeom>
        </p:spPr>
      </p:pic>
      <p:sp>
        <p:nvSpPr>
          <p:cNvPr id="10" name="Title 1">
            <a:extLst>
              <a:ext uri="{FF2B5EF4-FFF2-40B4-BE49-F238E27FC236}">
                <a16:creationId xmlns:a16="http://schemas.microsoft.com/office/drawing/2014/main" id="{03164036-DC54-6E53-FCF3-5B6267B38C7E}"/>
              </a:ext>
            </a:extLst>
          </p:cNvPr>
          <p:cNvSpPr txBox="1">
            <a:spLocks/>
          </p:cNvSpPr>
          <p:nvPr/>
        </p:nvSpPr>
        <p:spPr>
          <a:xfrm>
            <a:off x="0" y="141637"/>
            <a:ext cx="3854370" cy="434547"/>
          </a:xfrm>
          <a:prstGeom prst="rect">
            <a:avLst/>
          </a:prstGeom>
          <a:noFill/>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solidFill>
                  <a:srgbClr val="FF0000"/>
                </a:solidFill>
                <a:latin typeface="Times New Roman" panose="02020603050405020304" pitchFamily="18" charset="0"/>
                <a:cs typeface="Times New Roman" panose="02020603050405020304" pitchFamily="18" charset="0"/>
              </a:rPr>
              <a:t>2</a:t>
            </a:r>
            <a:r>
              <a:rPr lang="vi-VN" sz="2800" b="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NỘI DUNG DỰ ÁN</a:t>
            </a:r>
          </a:p>
        </p:txBody>
      </p:sp>
      <p:sp>
        <p:nvSpPr>
          <p:cNvPr id="11" name="Title 1">
            <a:extLst>
              <a:ext uri="{FF2B5EF4-FFF2-40B4-BE49-F238E27FC236}">
                <a16:creationId xmlns:a16="http://schemas.microsoft.com/office/drawing/2014/main" id="{03164036-DC54-6E53-FCF3-5B6267B38C7E}"/>
              </a:ext>
            </a:extLst>
          </p:cNvPr>
          <p:cNvSpPr txBox="1">
            <a:spLocks/>
          </p:cNvSpPr>
          <p:nvPr/>
        </p:nvSpPr>
        <p:spPr>
          <a:xfrm>
            <a:off x="0" y="576184"/>
            <a:ext cx="12177411" cy="2597696"/>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latin typeface="Times New Roman" panose="02020603050405020304" pitchFamily="18" charset="0"/>
                <a:cs typeface="Times New Roman" panose="02020603050405020304" pitchFamily="18" charset="0"/>
              </a:rPr>
              <a:t>2.</a:t>
            </a:r>
            <a:r>
              <a:rPr lang="vi-VN" sz="2800" dirty="0">
                <a:latin typeface="Times New Roman" panose="02020603050405020304" pitchFamily="18" charset="0"/>
                <a:cs typeface="Times New Roman" panose="02020603050405020304" pitchFamily="18" charset="0"/>
              </a:rPr>
              <a:t>3.1 Mục Đích Dự Đoán</a:t>
            </a:r>
          </a:p>
          <a:p>
            <a:pPr marL="457200" indent="-457200">
              <a:buFont typeface="Wingdings" panose="05000000000000000000" pitchFamily="2" charset="2"/>
              <a:buChar char="Ø"/>
            </a:pPr>
            <a:r>
              <a:rPr lang="vi-VN" sz="2800" dirty="0">
                <a:latin typeface="Times New Roman" panose="02020603050405020304" pitchFamily="18" charset="0"/>
                <a:cs typeface="Times New Roman" panose="02020603050405020304" pitchFamily="18" charset="0"/>
              </a:rPr>
              <a:t>Tăng hiệu suất hoạt động và tuổi thọ của hệ thống</a:t>
            </a:r>
          </a:p>
          <a:p>
            <a:pPr marL="457200" indent="-457200">
              <a:buFont typeface="Wingdings" panose="05000000000000000000" pitchFamily="2" charset="2"/>
              <a:buChar char="Ø"/>
            </a:pPr>
            <a:r>
              <a:rPr lang="vi-VN" sz="2800" dirty="0">
                <a:latin typeface="Times New Roman" panose="02020603050405020304" pitchFamily="18" charset="0"/>
                <a:cs typeface="Times New Roman" panose="02020603050405020304" pitchFamily="18" charset="0"/>
              </a:rPr>
              <a:t>Giảm thiểu hao phí năng lượng </a:t>
            </a:r>
          </a:p>
          <a:p>
            <a:pPr marL="457200" indent="-457200">
              <a:buFont typeface="Wingdings" panose="05000000000000000000" pitchFamily="2" charset="2"/>
              <a:buChar char="Ø"/>
            </a:pPr>
            <a:r>
              <a:rPr lang="vi-VN" sz="2800" dirty="0">
                <a:latin typeface="Times New Roman" panose="02020603050405020304" pitchFamily="18" charset="0"/>
                <a:cs typeface="Times New Roman" panose="02020603050405020304" pitchFamily="18" charset="0"/>
              </a:rPr>
              <a:t>Tối đa hóa sản lượng điện năng</a:t>
            </a:r>
          </a:p>
          <a:p>
            <a:pPr marL="457200" indent="-457200">
              <a:buFont typeface="Wingdings" panose="05000000000000000000" pitchFamily="2" charset="2"/>
              <a:buChar char="Ø"/>
            </a:pPr>
            <a:r>
              <a:rPr lang="vi-VN" sz="2800" dirty="0">
                <a:latin typeface="Times New Roman" panose="02020603050405020304" pitchFamily="18" charset="0"/>
                <a:cs typeface="Times New Roman" panose="02020603050405020304" pitchFamily="18" charset="0"/>
              </a:rPr>
              <a:t>Giảm chi phí bảo trì và vận hành nhờ vào khả năng dự đoán và xử lý xự cố kịp thời mà hệ thống đã dự đoán</a:t>
            </a:r>
          </a:p>
        </p:txBody>
      </p:sp>
    </p:spTree>
    <p:extLst>
      <p:ext uri="{BB962C8B-B14F-4D97-AF65-F5344CB8AC3E}">
        <p14:creationId xmlns:p14="http://schemas.microsoft.com/office/powerpoint/2010/main" val="42938832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Hình ảnh 8" descr="Ảnh có chứa bản phác thảo, biểu đồ, văn bản, Đồ họa&#10;&#10;Mô tả được tạo tự động">
            <a:extLst>
              <a:ext uri="{FF2B5EF4-FFF2-40B4-BE49-F238E27FC236}">
                <a16:creationId xmlns:a16="http://schemas.microsoft.com/office/drawing/2014/main" id="{33FBCD2C-C218-135A-F59B-29C83F148A18}"/>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14589" y="0"/>
            <a:ext cx="12192000" cy="6858002"/>
          </a:xfrm>
          <a:prstGeom prst="rect">
            <a:avLst/>
          </a:prstGeom>
        </p:spPr>
      </p:pic>
      <p:sp>
        <p:nvSpPr>
          <p:cNvPr id="10" name="Title 1">
            <a:extLst>
              <a:ext uri="{FF2B5EF4-FFF2-40B4-BE49-F238E27FC236}">
                <a16:creationId xmlns:a16="http://schemas.microsoft.com/office/drawing/2014/main" id="{03164036-DC54-6E53-FCF3-5B6267B38C7E}"/>
              </a:ext>
            </a:extLst>
          </p:cNvPr>
          <p:cNvSpPr txBox="1">
            <a:spLocks/>
          </p:cNvSpPr>
          <p:nvPr/>
        </p:nvSpPr>
        <p:spPr>
          <a:xfrm>
            <a:off x="0" y="141637"/>
            <a:ext cx="3854370" cy="434547"/>
          </a:xfrm>
          <a:prstGeom prst="rect">
            <a:avLst/>
          </a:prstGeom>
          <a:noFill/>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solidFill>
                  <a:srgbClr val="FF0000"/>
                </a:solidFill>
                <a:latin typeface="Times New Roman" panose="02020603050405020304" pitchFamily="18" charset="0"/>
                <a:cs typeface="Times New Roman" panose="02020603050405020304" pitchFamily="18" charset="0"/>
              </a:rPr>
              <a:t>2</a:t>
            </a:r>
            <a:r>
              <a:rPr lang="vi-VN" sz="2800" b="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NỘI DUNG DỰ ÁN</a:t>
            </a:r>
          </a:p>
        </p:txBody>
      </p:sp>
      <p:sp>
        <p:nvSpPr>
          <p:cNvPr id="11" name="Title 1">
            <a:extLst>
              <a:ext uri="{FF2B5EF4-FFF2-40B4-BE49-F238E27FC236}">
                <a16:creationId xmlns:a16="http://schemas.microsoft.com/office/drawing/2014/main" id="{03164036-DC54-6E53-FCF3-5B6267B38C7E}"/>
              </a:ext>
            </a:extLst>
          </p:cNvPr>
          <p:cNvSpPr txBox="1">
            <a:spLocks/>
          </p:cNvSpPr>
          <p:nvPr/>
        </p:nvSpPr>
        <p:spPr>
          <a:xfrm>
            <a:off x="14589" y="497896"/>
            <a:ext cx="2450819" cy="497530"/>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rgbClr val="FF0000"/>
                </a:solidFill>
                <a:latin typeface="Times New Roman" panose="02020603050405020304" pitchFamily="18" charset="0"/>
                <a:cs typeface="Times New Roman" panose="02020603050405020304" pitchFamily="18" charset="0"/>
              </a:rPr>
              <a:t>2.3</a:t>
            </a:r>
            <a:r>
              <a:rPr lang="vi-VN"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Tính</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mới</a:t>
            </a:r>
            <a:r>
              <a:rPr lang="en-US" sz="2800" dirty="0">
                <a:solidFill>
                  <a:srgbClr val="FF0000"/>
                </a:solidFill>
                <a:latin typeface="Times New Roman" panose="02020603050405020304" pitchFamily="18" charset="0"/>
                <a:cs typeface="Times New Roman" panose="02020603050405020304" pitchFamily="18" charset="0"/>
              </a:rPr>
              <a:t>.</a:t>
            </a:r>
          </a:p>
        </p:txBody>
      </p:sp>
      <p:pic>
        <p:nvPicPr>
          <p:cNvPr id="8" name="Picture 7">
            <a:extLst>
              <a:ext uri="{FF2B5EF4-FFF2-40B4-BE49-F238E27FC236}">
                <a16:creationId xmlns:a16="http://schemas.microsoft.com/office/drawing/2014/main" id="{7FE5C1BC-C600-5B08-B687-6AFA77F4BFAD}"/>
              </a:ext>
            </a:extLst>
          </p:cNvPr>
          <p:cNvPicPr>
            <a:picLocks noChangeAspect="1"/>
          </p:cNvPicPr>
          <p:nvPr/>
        </p:nvPicPr>
        <p:blipFill>
          <a:blip r:embed="rId3"/>
          <a:stretch>
            <a:fillRect/>
          </a:stretch>
        </p:blipFill>
        <p:spPr>
          <a:xfrm>
            <a:off x="255568" y="995427"/>
            <a:ext cx="11655383" cy="4241592"/>
          </a:xfrm>
          <a:prstGeom prst="rect">
            <a:avLst/>
          </a:prstGeom>
        </p:spPr>
      </p:pic>
      <p:sp>
        <p:nvSpPr>
          <p:cNvPr id="13" name="TextBox 12">
            <a:extLst>
              <a:ext uri="{FF2B5EF4-FFF2-40B4-BE49-F238E27FC236}">
                <a16:creationId xmlns:a16="http://schemas.microsoft.com/office/drawing/2014/main" id="{E1B27AFE-727C-48F6-60EF-AA482D326503}"/>
              </a:ext>
            </a:extLst>
          </p:cNvPr>
          <p:cNvSpPr txBox="1"/>
          <p:nvPr/>
        </p:nvSpPr>
        <p:spPr>
          <a:xfrm>
            <a:off x="2886338" y="5237019"/>
            <a:ext cx="6163292" cy="369332"/>
          </a:xfrm>
          <a:prstGeom prst="rect">
            <a:avLst/>
          </a:prstGeom>
          <a:noFill/>
        </p:spPr>
        <p:txBody>
          <a:bodyPr wrap="square">
            <a:spAutoFit/>
          </a:bodyPr>
          <a:lstStyle/>
          <a:p>
            <a:pPr algn="ctr"/>
            <a:r>
              <a:rPr lang="vi-VN" sz="1800" dirty="0">
                <a:solidFill>
                  <a:schemeClr val="tx1"/>
                </a:solidFill>
                <a:latin typeface="Times New Roman" panose="02020603050405020304" pitchFamily="18" charset="0"/>
                <a:cs typeface="Times New Roman" panose="02020603050405020304" pitchFamily="18" charset="0"/>
              </a:rPr>
              <a:t>Biểu đồ giám sát hệ thống và phát hiện ra bất thường</a:t>
            </a:r>
            <a:endParaRPr lang="en-US" sz="1800" dirty="0">
              <a:solidFill>
                <a:schemeClr val="tx1"/>
              </a:solidFill>
              <a:latin typeface="Times New Roman" panose="02020603050405020304" pitchFamily="18" charset="0"/>
              <a:cs typeface="Times New Roman" panose="02020603050405020304" pitchFamily="18" charset="0"/>
            </a:endParaRPr>
          </a:p>
        </p:txBody>
      </p:sp>
      <p:cxnSp>
        <p:nvCxnSpPr>
          <p:cNvPr id="15" name="Straight Arrow Connector 14">
            <a:extLst>
              <a:ext uri="{FF2B5EF4-FFF2-40B4-BE49-F238E27FC236}">
                <a16:creationId xmlns:a16="http://schemas.microsoft.com/office/drawing/2014/main" id="{FA7D89E4-67FC-A171-928E-EFA1D46D7BF8}"/>
              </a:ext>
            </a:extLst>
          </p:cNvPr>
          <p:cNvCxnSpPr/>
          <p:nvPr/>
        </p:nvCxnSpPr>
        <p:spPr>
          <a:xfrm flipH="1">
            <a:off x="1239998" y="4310743"/>
            <a:ext cx="446298" cy="1110942"/>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7" name="Straight Arrow Connector 16">
            <a:extLst>
              <a:ext uri="{FF2B5EF4-FFF2-40B4-BE49-F238E27FC236}">
                <a16:creationId xmlns:a16="http://schemas.microsoft.com/office/drawing/2014/main" id="{68775C7F-8E78-A3CC-E94E-9148314828F7}"/>
              </a:ext>
            </a:extLst>
          </p:cNvPr>
          <p:cNvCxnSpPr>
            <a:cxnSpLocks/>
          </p:cNvCxnSpPr>
          <p:nvPr/>
        </p:nvCxnSpPr>
        <p:spPr>
          <a:xfrm flipH="1">
            <a:off x="8656856" y="3880823"/>
            <a:ext cx="751104" cy="17754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C0A3F432-EA80-147A-1391-12FC15B193BA}"/>
              </a:ext>
            </a:extLst>
          </p:cNvPr>
          <p:cNvCxnSpPr>
            <a:cxnSpLocks/>
          </p:cNvCxnSpPr>
          <p:nvPr/>
        </p:nvCxnSpPr>
        <p:spPr>
          <a:xfrm flipH="1">
            <a:off x="10952002" y="3429000"/>
            <a:ext cx="282055" cy="2068652"/>
          </a:xfrm>
          <a:prstGeom prst="straightConnector1">
            <a:avLst/>
          </a:prstGeom>
          <a:ln>
            <a:tailEnd type="triangle"/>
          </a:ln>
        </p:spPr>
        <p:style>
          <a:lnRef idx="2">
            <a:schemeClr val="accent6"/>
          </a:lnRef>
          <a:fillRef idx="0">
            <a:schemeClr val="accent6"/>
          </a:fillRef>
          <a:effectRef idx="1">
            <a:schemeClr val="accent6"/>
          </a:effectRef>
          <a:fontRef idx="minor">
            <a:schemeClr val="tx1"/>
          </a:fontRef>
        </p:style>
      </p:cxnSp>
      <p:sp>
        <p:nvSpPr>
          <p:cNvPr id="21" name="Rectangle: Rounded Corners 20">
            <a:extLst>
              <a:ext uri="{FF2B5EF4-FFF2-40B4-BE49-F238E27FC236}">
                <a16:creationId xmlns:a16="http://schemas.microsoft.com/office/drawing/2014/main" id="{590B4F4D-BB6E-269F-7395-EAED8D31ECFB}"/>
              </a:ext>
            </a:extLst>
          </p:cNvPr>
          <p:cNvSpPr/>
          <p:nvPr/>
        </p:nvSpPr>
        <p:spPr>
          <a:xfrm>
            <a:off x="128016" y="5179967"/>
            <a:ext cx="2935129" cy="165428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dirty="0"/>
              <a:t>Đường trung bình dự đoán bất thường nếu giá trị của công suất vượt qua đường này sẽ coi là bất thường và báo về app</a:t>
            </a:r>
            <a:endParaRPr lang="en-US" dirty="0"/>
          </a:p>
        </p:txBody>
      </p:sp>
      <p:sp>
        <p:nvSpPr>
          <p:cNvPr id="22" name="Rectangle: Rounded Corners 21">
            <a:extLst>
              <a:ext uri="{FF2B5EF4-FFF2-40B4-BE49-F238E27FC236}">
                <a16:creationId xmlns:a16="http://schemas.microsoft.com/office/drawing/2014/main" id="{6165FBBC-6ABB-D5A9-E40F-46539B8F41B7}"/>
              </a:ext>
            </a:extLst>
          </p:cNvPr>
          <p:cNvSpPr/>
          <p:nvPr/>
        </p:nvSpPr>
        <p:spPr>
          <a:xfrm>
            <a:off x="7863375" y="5676491"/>
            <a:ext cx="1586963" cy="79529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dirty="0"/>
              <a:t>Giá trị thực tế thu thập được</a:t>
            </a:r>
            <a:endParaRPr lang="en-US" dirty="0"/>
          </a:p>
        </p:txBody>
      </p:sp>
      <p:sp>
        <p:nvSpPr>
          <p:cNvPr id="23" name="Rectangle: Rounded Corners 22">
            <a:extLst>
              <a:ext uri="{FF2B5EF4-FFF2-40B4-BE49-F238E27FC236}">
                <a16:creationId xmlns:a16="http://schemas.microsoft.com/office/drawing/2014/main" id="{FB7B8A6A-2D2C-0841-C5D6-90CFDED6E97C}"/>
              </a:ext>
            </a:extLst>
          </p:cNvPr>
          <p:cNvSpPr/>
          <p:nvPr/>
        </p:nvSpPr>
        <p:spPr>
          <a:xfrm>
            <a:off x="9642588" y="5554574"/>
            <a:ext cx="2492648" cy="119655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a:t>Đường xu hướng này giúp dự báo chính xác hơn vị trí gặp bất thường</a:t>
            </a:r>
            <a:endParaRPr lang="en-US" dirty="0"/>
          </a:p>
        </p:txBody>
      </p:sp>
    </p:spTree>
    <p:extLst>
      <p:ext uri="{BB962C8B-B14F-4D97-AF65-F5344CB8AC3E}">
        <p14:creationId xmlns:p14="http://schemas.microsoft.com/office/powerpoint/2010/main" val="1721979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Hình ảnh 8" descr="Ảnh có chứa bản phác thảo, biểu đồ, văn bản, Đồ họa&#10;&#10;Mô tả được tạo tự động">
            <a:extLst>
              <a:ext uri="{FF2B5EF4-FFF2-40B4-BE49-F238E27FC236}">
                <a16:creationId xmlns:a16="http://schemas.microsoft.com/office/drawing/2014/main" id="{33FBCD2C-C218-135A-F59B-29C83F148A18}"/>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16569" y="-18858"/>
            <a:ext cx="12192000" cy="6858002"/>
          </a:xfrm>
          <a:prstGeom prst="rect">
            <a:avLst/>
          </a:prstGeom>
        </p:spPr>
      </p:pic>
      <p:sp>
        <p:nvSpPr>
          <p:cNvPr id="10" name="Title 1">
            <a:extLst>
              <a:ext uri="{FF2B5EF4-FFF2-40B4-BE49-F238E27FC236}">
                <a16:creationId xmlns:a16="http://schemas.microsoft.com/office/drawing/2014/main" id="{03164036-DC54-6E53-FCF3-5B6267B38C7E}"/>
              </a:ext>
            </a:extLst>
          </p:cNvPr>
          <p:cNvSpPr txBox="1">
            <a:spLocks/>
          </p:cNvSpPr>
          <p:nvPr/>
        </p:nvSpPr>
        <p:spPr>
          <a:xfrm>
            <a:off x="0" y="141637"/>
            <a:ext cx="3854370" cy="434547"/>
          </a:xfrm>
          <a:prstGeom prst="rect">
            <a:avLst/>
          </a:prstGeom>
          <a:noFill/>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solidFill>
                  <a:srgbClr val="FF0000"/>
                </a:solidFill>
                <a:latin typeface="Times New Roman" panose="02020603050405020304" pitchFamily="18" charset="0"/>
                <a:cs typeface="Times New Roman" panose="02020603050405020304" pitchFamily="18" charset="0"/>
              </a:rPr>
              <a:t>2</a:t>
            </a:r>
            <a:r>
              <a:rPr lang="vi-VN" sz="2800" b="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NỘI DUNG DỰ ÁN</a:t>
            </a:r>
          </a:p>
        </p:txBody>
      </p:sp>
      <p:sp>
        <p:nvSpPr>
          <p:cNvPr id="11" name="Title 1">
            <a:extLst>
              <a:ext uri="{FF2B5EF4-FFF2-40B4-BE49-F238E27FC236}">
                <a16:creationId xmlns:a16="http://schemas.microsoft.com/office/drawing/2014/main" id="{03164036-DC54-6E53-FCF3-5B6267B38C7E}"/>
              </a:ext>
            </a:extLst>
          </p:cNvPr>
          <p:cNvSpPr txBox="1">
            <a:spLocks/>
          </p:cNvSpPr>
          <p:nvPr/>
        </p:nvSpPr>
        <p:spPr>
          <a:xfrm>
            <a:off x="14588" y="497896"/>
            <a:ext cx="8748411" cy="497530"/>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rgbClr val="FF0000"/>
                </a:solidFill>
                <a:latin typeface="Times New Roman" panose="02020603050405020304" pitchFamily="18" charset="0"/>
                <a:cs typeface="Times New Roman" panose="02020603050405020304" pitchFamily="18" charset="0"/>
              </a:rPr>
              <a:t>2.3</a:t>
            </a:r>
            <a:r>
              <a:rPr lang="vi-VN" sz="2800" dirty="0">
                <a:solidFill>
                  <a:srgbClr val="FF0000"/>
                </a:solidFill>
                <a:latin typeface="Times New Roman" panose="02020603050405020304" pitchFamily="18" charset="0"/>
                <a:cs typeface="Times New Roman" panose="02020603050405020304" pitchFamily="18" charset="0"/>
              </a:rPr>
              <a:t>.2 Đầu vào và đầu ra của mô hình AI</a:t>
            </a:r>
            <a:endParaRPr lang="en-US" sz="2800" dirty="0">
              <a:solidFill>
                <a:srgbClr val="FF0000"/>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3DFCCDE6-16F3-EEDE-578D-8221D827B110}"/>
              </a:ext>
            </a:extLst>
          </p:cNvPr>
          <p:cNvSpPr/>
          <p:nvPr/>
        </p:nvSpPr>
        <p:spPr>
          <a:xfrm>
            <a:off x="14589" y="1187879"/>
            <a:ext cx="1543792" cy="77189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sz="2200" dirty="0">
                <a:latin typeface="Times New Roman" panose="02020603050405020304" pitchFamily="18" charset="0"/>
                <a:cs typeface="Times New Roman" panose="02020603050405020304" pitchFamily="18" charset="0"/>
              </a:rPr>
              <a:t>Nhiệt độ môi trường</a:t>
            </a:r>
            <a:endParaRPr lang="en-US" sz="2200" dirty="0">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8CA70974-BE41-F793-1A5B-422D45E12BBF}"/>
              </a:ext>
            </a:extLst>
          </p:cNvPr>
          <p:cNvSpPr/>
          <p:nvPr/>
        </p:nvSpPr>
        <p:spPr>
          <a:xfrm>
            <a:off x="2136091" y="5641716"/>
            <a:ext cx="1543792" cy="77189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dirty="0"/>
              <a:t>Tháng </a:t>
            </a:r>
            <a:endParaRPr lang="en-US" dirty="0"/>
          </a:p>
        </p:txBody>
      </p:sp>
      <p:sp>
        <p:nvSpPr>
          <p:cNvPr id="5" name="Rectangle: Rounded Corners 4">
            <a:extLst>
              <a:ext uri="{FF2B5EF4-FFF2-40B4-BE49-F238E27FC236}">
                <a16:creationId xmlns:a16="http://schemas.microsoft.com/office/drawing/2014/main" id="{6F6D01CD-3878-0788-4FED-20B7B83ED74E}"/>
              </a:ext>
            </a:extLst>
          </p:cNvPr>
          <p:cNvSpPr/>
          <p:nvPr/>
        </p:nvSpPr>
        <p:spPr>
          <a:xfrm>
            <a:off x="2136091" y="3672392"/>
            <a:ext cx="1543792" cy="77189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dirty="0"/>
              <a:t>Ngày </a:t>
            </a:r>
            <a:endParaRPr lang="en-US" dirty="0"/>
          </a:p>
        </p:txBody>
      </p:sp>
      <p:sp>
        <p:nvSpPr>
          <p:cNvPr id="6" name="Rectangle: Rounded Corners 5">
            <a:extLst>
              <a:ext uri="{FF2B5EF4-FFF2-40B4-BE49-F238E27FC236}">
                <a16:creationId xmlns:a16="http://schemas.microsoft.com/office/drawing/2014/main" id="{A04432C9-ACDF-FE6A-D976-1F70CD8CB79D}"/>
              </a:ext>
            </a:extLst>
          </p:cNvPr>
          <p:cNvSpPr/>
          <p:nvPr/>
        </p:nvSpPr>
        <p:spPr>
          <a:xfrm>
            <a:off x="2136091" y="1548511"/>
            <a:ext cx="1543792" cy="77189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dirty="0"/>
              <a:t>Cường độ ánh sáng mt</a:t>
            </a:r>
            <a:endParaRPr lang="en-US" dirty="0"/>
          </a:p>
        </p:txBody>
      </p:sp>
      <p:sp>
        <p:nvSpPr>
          <p:cNvPr id="7" name="Rectangle: Rounded Corners 6">
            <a:extLst>
              <a:ext uri="{FF2B5EF4-FFF2-40B4-BE49-F238E27FC236}">
                <a16:creationId xmlns:a16="http://schemas.microsoft.com/office/drawing/2014/main" id="{3025E26F-90A5-DDFD-B283-68EE9C3524A2}"/>
              </a:ext>
            </a:extLst>
          </p:cNvPr>
          <p:cNvSpPr/>
          <p:nvPr/>
        </p:nvSpPr>
        <p:spPr>
          <a:xfrm>
            <a:off x="5203" y="1999359"/>
            <a:ext cx="1543792" cy="77189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sz="2200" dirty="0">
                <a:latin typeface="Times New Roman" panose="02020603050405020304" pitchFamily="18" charset="0"/>
                <a:cs typeface="Times New Roman" panose="02020603050405020304" pitchFamily="18" charset="0"/>
              </a:rPr>
              <a:t>Độ ẩm môi trường</a:t>
            </a:r>
            <a:endParaRPr lang="en-US" sz="2200" dirty="0">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609C6281-5554-0C86-4E30-DC3A33BFD850}"/>
              </a:ext>
            </a:extLst>
          </p:cNvPr>
          <p:cNvSpPr/>
          <p:nvPr/>
        </p:nvSpPr>
        <p:spPr>
          <a:xfrm>
            <a:off x="0" y="2821328"/>
            <a:ext cx="1543792" cy="77189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dirty="0"/>
              <a:t>Tốc độ gió</a:t>
            </a:r>
            <a:endParaRPr lang="en-US" dirty="0"/>
          </a:p>
        </p:txBody>
      </p:sp>
      <p:sp>
        <p:nvSpPr>
          <p:cNvPr id="12" name="Rectangle: Rounded Corners 11">
            <a:extLst>
              <a:ext uri="{FF2B5EF4-FFF2-40B4-BE49-F238E27FC236}">
                <a16:creationId xmlns:a16="http://schemas.microsoft.com/office/drawing/2014/main" id="{81F89D09-E0A6-485D-06CC-2A3228EE644B}"/>
              </a:ext>
            </a:extLst>
          </p:cNvPr>
          <p:cNvSpPr/>
          <p:nvPr/>
        </p:nvSpPr>
        <p:spPr>
          <a:xfrm>
            <a:off x="16569" y="3632808"/>
            <a:ext cx="1543792" cy="77189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sz="2200" dirty="0">
                <a:latin typeface="Times New Roman" panose="02020603050405020304" pitchFamily="18" charset="0"/>
                <a:cs typeface="Times New Roman" panose="02020603050405020304" pitchFamily="18" charset="0"/>
              </a:rPr>
              <a:t>Hướng gió</a:t>
            </a:r>
            <a:endParaRPr lang="en-US" sz="2200" dirty="0">
              <a:latin typeface="Times New Roman" panose="02020603050405020304" pitchFamily="18" charset="0"/>
              <a:cs typeface="Times New Roman" panose="02020603050405020304" pitchFamily="18" charset="0"/>
            </a:endParaRPr>
          </a:p>
        </p:txBody>
      </p:sp>
      <p:sp>
        <p:nvSpPr>
          <p:cNvPr id="14" name="Rectangle: Rounded Corners 13">
            <a:extLst>
              <a:ext uri="{FF2B5EF4-FFF2-40B4-BE49-F238E27FC236}">
                <a16:creationId xmlns:a16="http://schemas.microsoft.com/office/drawing/2014/main" id="{49248657-AE17-E301-3FF3-4147D9CB33CC}"/>
              </a:ext>
            </a:extLst>
          </p:cNvPr>
          <p:cNvSpPr/>
          <p:nvPr/>
        </p:nvSpPr>
        <p:spPr>
          <a:xfrm>
            <a:off x="16568" y="4444288"/>
            <a:ext cx="1634431" cy="77189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sz="2200" dirty="0">
                <a:latin typeface="Times New Roman" panose="02020603050405020304" pitchFamily="18" charset="0"/>
                <a:cs typeface="Times New Roman" panose="02020603050405020304" pitchFamily="18" charset="0"/>
              </a:rPr>
              <a:t>Công suất</a:t>
            </a:r>
            <a:endParaRPr lang="en-US" sz="2200" dirty="0">
              <a:latin typeface="Times New Roman" panose="02020603050405020304" pitchFamily="18"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6FD74FF9-03A7-9924-A34B-860BA6C8A855}"/>
              </a:ext>
            </a:extLst>
          </p:cNvPr>
          <p:cNvSpPr/>
          <p:nvPr/>
        </p:nvSpPr>
        <p:spPr>
          <a:xfrm>
            <a:off x="16569" y="5255768"/>
            <a:ext cx="1543792" cy="77189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sz="2200" dirty="0">
                <a:latin typeface="Times New Roman" panose="02020603050405020304" pitchFamily="18" charset="0"/>
                <a:cs typeface="Times New Roman" panose="02020603050405020304" pitchFamily="18" charset="0"/>
              </a:rPr>
              <a:t>Nhiệt độ inverter</a:t>
            </a:r>
            <a:endParaRPr lang="en-US" sz="2200" dirty="0">
              <a:latin typeface="Times New Roman" panose="02020603050405020304" pitchFamily="18" charset="0"/>
              <a:cs typeface="Times New Roman" panose="02020603050405020304" pitchFamily="18" charset="0"/>
            </a:endParaRPr>
          </a:p>
        </p:txBody>
      </p:sp>
      <p:sp>
        <p:nvSpPr>
          <p:cNvPr id="18" name="Rectangle: Rounded Corners 17">
            <a:extLst>
              <a:ext uri="{FF2B5EF4-FFF2-40B4-BE49-F238E27FC236}">
                <a16:creationId xmlns:a16="http://schemas.microsoft.com/office/drawing/2014/main" id="{EE964A55-CE70-35B4-5ACA-0EA68F237ED3}"/>
              </a:ext>
            </a:extLst>
          </p:cNvPr>
          <p:cNvSpPr/>
          <p:nvPr/>
        </p:nvSpPr>
        <p:spPr>
          <a:xfrm>
            <a:off x="16569" y="6067248"/>
            <a:ext cx="1543792" cy="77189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dirty="0"/>
              <a:t>Nhiệt độ biến tần</a:t>
            </a:r>
            <a:endParaRPr lang="en-US" dirty="0"/>
          </a:p>
        </p:txBody>
      </p:sp>
      <p:sp>
        <p:nvSpPr>
          <p:cNvPr id="19" name="Rectangle: Rounded Corners 18">
            <a:extLst>
              <a:ext uri="{FF2B5EF4-FFF2-40B4-BE49-F238E27FC236}">
                <a16:creationId xmlns:a16="http://schemas.microsoft.com/office/drawing/2014/main" id="{DD9DD093-A036-FBDA-6EEE-9F2FF304F450}"/>
              </a:ext>
            </a:extLst>
          </p:cNvPr>
          <p:cNvSpPr/>
          <p:nvPr/>
        </p:nvSpPr>
        <p:spPr>
          <a:xfrm>
            <a:off x="4726380" y="3658768"/>
            <a:ext cx="1543792" cy="77189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dirty="0"/>
              <a:t>Model AI </a:t>
            </a:r>
            <a:endParaRPr lang="en-US" dirty="0"/>
          </a:p>
        </p:txBody>
      </p:sp>
      <p:sp>
        <p:nvSpPr>
          <p:cNvPr id="24" name="Rectangle: Rounded Corners 23">
            <a:extLst>
              <a:ext uri="{FF2B5EF4-FFF2-40B4-BE49-F238E27FC236}">
                <a16:creationId xmlns:a16="http://schemas.microsoft.com/office/drawing/2014/main" id="{A81183DC-055D-82CA-8AB3-4E1298F1E8AF}"/>
              </a:ext>
            </a:extLst>
          </p:cNvPr>
          <p:cNvSpPr/>
          <p:nvPr/>
        </p:nvSpPr>
        <p:spPr>
          <a:xfrm>
            <a:off x="7679999" y="3672392"/>
            <a:ext cx="1543792" cy="77189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sz="2200" dirty="0">
                <a:latin typeface="Times New Roman" panose="02020603050405020304" pitchFamily="18" charset="0"/>
                <a:cs typeface="Times New Roman" panose="02020603050405020304" pitchFamily="18" charset="0"/>
              </a:rPr>
              <a:t>Công suất dự đoán</a:t>
            </a:r>
            <a:endParaRPr lang="en-US" sz="2200" dirty="0">
              <a:latin typeface="Times New Roman" panose="02020603050405020304" pitchFamily="18" charset="0"/>
              <a:cs typeface="Times New Roman" panose="02020603050405020304" pitchFamily="18" charset="0"/>
            </a:endParaRPr>
          </a:p>
        </p:txBody>
      </p:sp>
      <p:cxnSp>
        <p:nvCxnSpPr>
          <p:cNvPr id="28" name="Straight Connector 27">
            <a:extLst>
              <a:ext uri="{FF2B5EF4-FFF2-40B4-BE49-F238E27FC236}">
                <a16:creationId xmlns:a16="http://schemas.microsoft.com/office/drawing/2014/main" id="{7E32AB72-35C0-E714-D8EB-C8BCD7D89753}"/>
              </a:ext>
            </a:extLst>
          </p:cNvPr>
          <p:cNvCxnSpPr>
            <a:stCxn id="2" idx="3"/>
          </p:cNvCxnSpPr>
          <p:nvPr/>
        </p:nvCxnSpPr>
        <p:spPr>
          <a:xfrm>
            <a:off x="1558381" y="1573827"/>
            <a:ext cx="907027" cy="1633449"/>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645680B4-2D1D-F8ED-EFA1-1C6342385630}"/>
              </a:ext>
            </a:extLst>
          </p:cNvPr>
          <p:cNvCxnSpPr>
            <a:cxnSpLocks/>
            <a:stCxn id="7" idx="3"/>
          </p:cNvCxnSpPr>
          <p:nvPr/>
        </p:nvCxnSpPr>
        <p:spPr>
          <a:xfrm>
            <a:off x="1548995" y="2385307"/>
            <a:ext cx="916413" cy="821969"/>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D41A93F-34D1-18D7-3149-D978DC70065D}"/>
              </a:ext>
            </a:extLst>
          </p:cNvPr>
          <p:cNvCxnSpPr>
            <a:cxnSpLocks/>
            <a:stCxn id="9" idx="3"/>
          </p:cNvCxnSpPr>
          <p:nvPr/>
        </p:nvCxnSpPr>
        <p:spPr>
          <a:xfrm>
            <a:off x="1543792" y="3207276"/>
            <a:ext cx="92161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6A4B778A-AF64-A0EC-ADB1-C4C80355F81D}"/>
              </a:ext>
            </a:extLst>
          </p:cNvPr>
          <p:cNvCxnSpPr>
            <a:cxnSpLocks/>
            <a:stCxn id="12" idx="3"/>
          </p:cNvCxnSpPr>
          <p:nvPr/>
        </p:nvCxnSpPr>
        <p:spPr>
          <a:xfrm>
            <a:off x="1560361" y="4018756"/>
            <a:ext cx="948086" cy="887680"/>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3DD80C1-8383-4AD9-5014-0D1D75F9F78D}"/>
              </a:ext>
            </a:extLst>
          </p:cNvPr>
          <p:cNvCxnSpPr>
            <a:cxnSpLocks/>
            <a:stCxn id="18" idx="3"/>
          </p:cNvCxnSpPr>
          <p:nvPr/>
        </p:nvCxnSpPr>
        <p:spPr>
          <a:xfrm flipV="1">
            <a:off x="1560361" y="4906436"/>
            <a:ext cx="948086" cy="1546760"/>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027AA022-B6E5-D1AA-6B8F-3833260A098B}"/>
              </a:ext>
            </a:extLst>
          </p:cNvPr>
          <p:cNvCxnSpPr>
            <a:cxnSpLocks/>
            <a:stCxn id="16" idx="3"/>
          </p:cNvCxnSpPr>
          <p:nvPr/>
        </p:nvCxnSpPr>
        <p:spPr>
          <a:xfrm flipV="1">
            <a:off x="1560361" y="4906436"/>
            <a:ext cx="948086" cy="73528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B9FE2876-C5D6-BA54-93DC-9A745979E962}"/>
              </a:ext>
            </a:extLst>
          </p:cNvPr>
          <p:cNvCxnSpPr>
            <a:cxnSpLocks/>
            <a:endCxn id="14" idx="3"/>
          </p:cNvCxnSpPr>
          <p:nvPr/>
        </p:nvCxnSpPr>
        <p:spPr>
          <a:xfrm flipH="1" flipV="1">
            <a:off x="1650999" y="4830236"/>
            <a:ext cx="857448" cy="76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82CC2C94-676F-D035-8AF5-37570E6F9350}"/>
              </a:ext>
            </a:extLst>
          </p:cNvPr>
          <p:cNvCxnSpPr/>
          <p:nvPr/>
        </p:nvCxnSpPr>
        <p:spPr>
          <a:xfrm>
            <a:off x="2465408" y="3207276"/>
            <a:ext cx="2260972" cy="7718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a:extLst>
              <a:ext uri="{FF2B5EF4-FFF2-40B4-BE49-F238E27FC236}">
                <a16:creationId xmlns:a16="http://schemas.microsoft.com/office/drawing/2014/main" id="{CEE59E32-534E-2CC3-14F0-DDF2D5FF7FE4}"/>
              </a:ext>
            </a:extLst>
          </p:cNvPr>
          <p:cNvCxnSpPr>
            <a:cxnSpLocks/>
            <a:endCxn id="19" idx="1"/>
          </p:cNvCxnSpPr>
          <p:nvPr/>
        </p:nvCxnSpPr>
        <p:spPr>
          <a:xfrm flipV="1">
            <a:off x="2508447" y="4044716"/>
            <a:ext cx="2217933" cy="861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7" name="Straight Arrow Connector 56">
            <a:extLst>
              <a:ext uri="{FF2B5EF4-FFF2-40B4-BE49-F238E27FC236}">
                <a16:creationId xmlns:a16="http://schemas.microsoft.com/office/drawing/2014/main" id="{2FE81045-F724-7CEB-EDA6-89660BCD9618}"/>
              </a:ext>
            </a:extLst>
          </p:cNvPr>
          <p:cNvCxnSpPr>
            <a:stCxn id="5" idx="3"/>
            <a:endCxn id="19" idx="1"/>
          </p:cNvCxnSpPr>
          <p:nvPr/>
        </p:nvCxnSpPr>
        <p:spPr>
          <a:xfrm flipV="1">
            <a:off x="3679883" y="4044716"/>
            <a:ext cx="1046497" cy="136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D271B926-6FC8-7DB8-E0FA-2E99943B59E7}"/>
              </a:ext>
            </a:extLst>
          </p:cNvPr>
          <p:cNvCxnSpPr>
            <a:stCxn id="6" idx="3"/>
            <a:endCxn id="19" idx="1"/>
          </p:cNvCxnSpPr>
          <p:nvPr/>
        </p:nvCxnSpPr>
        <p:spPr>
          <a:xfrm>
            <a:off x="3679883" y="1934459"/>
            <a:ext cx="1046497" cy="21102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a:extLst>
              <a:ext uri="{FF2B5EF4-FFF2-40B4-BE49-F238E27FC236}">
                <a16:creationId xmlns:a16="http://schemas.microsoft.com/office/drawing/2014/main" id="{BAEC0104-6486-C82E-0A0F-9B6D394377B9}"/>
              </a:ext>
            </a:extLst>
          </p:cNvPr>
          <p:cNvCxnSpPr>
            <a:stCxn id="3" idx="3"/>
          </p:cNvCxnSpPr>
          <p:nvPr/>
        </p:nvCxnSpPr>
        <p:spPr>
          <a:xfrm flipV="1">
            <a:off x="3679883" y="4058340"/>
            <a:ext cx="1046496" cy="19693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a:extLst>
              <a:ext uri="{FF2B5EF4-FFF2-40B4-BE49-F238E27FC236}">
                <a16:creationId xmlns:a16="http://schemas.microsoft.com/office/drawing/2014/main" id="{DBB9E31D-987F-4705-7723-3D83E017E601}"/>
              </a:ext>
            </a:extLst>
          </p:cNvPr>
          <p:cNvCxnSpPr>
            <a:cxnSpLocks/>
            <a:stCxn id="19" idx="3"/>
            <a:endCxn id="24" idx="1"/>
          </p:cNvCxnSpPr>
          <p:nvPr/>
        </p:nvCxnSpPr>
        <p:spPr>
          <a:xfrm>
            <a:off x="6270172" y="4044716"/>
            <a:ext cx="1409827" cy="136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19231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Hình ảnh 8" descr="Ảnh có chứa bản phác thảo, biểu đồ, văn bản, Đồ họa&#10;&#10;Mô tả được tạo tự động">
            <a:extLst>
              <a:ext uri="{FF2B5EF4-FFF2-40B4-BE49-F238E27FC236}">
                <a16:creationId xmlns:a16="http://schemas.microsoft.com/office/drawing/2014/main" id="{33FBCD2C-C218-135A-F59B-29C83F148A18}"/>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0" y="-2"/>
            <a:ext cx="12192000" cy="6858002"/>
          </a:xfrm>
          <a:prstGeom prst="rect">
            <a:avLst/>
          </a:prstGeom>
        </p:spPr>
      </p:pic>
      <p:sp>
        <p:nvSpPr>
          <p:cNvPr id="5" name="Chỗ dành sẵn cho Nội dung 2">
            <a:extLst>
              <a:ext uri="{FF2B5EF4-FFF2-40B4-BE49-F238E27FC236}">
                <a16:creationId xmlns:a16="http://schemas.microsoft.com/office/drawing/2014/main" id="{646634CE-B129-8B48-F834-1AADBE0BAD05}"/>
              </a:ext>
            </a:extLst>
          </p:cNvPr>
          <p:cNvSpPr txBox="1">
            <a:spLocks/>
          </p:cNvSpPr>
          <p:nvPr/>
        </p:nvSpPr>
        <p:spPr>
          <a:xfrm>
            <a:off x="0" y="914401"/>
            <a:ext cx="5736771" cy="594360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vi-VN" sz="3200" b="1">
              <a:latin typeface="+mj-lt"/>
            </a:endParaRPr>
          </a:p>
          <a:p>
            <a:endParaRPr lang="en-US" sz="3200" dirty="0">
              <a:latin typeface="+mj-lt"/>
            </a:endParaRPr>
          </a:p>
        </p:txBody>
      </p:sp>
      <p:sp>
        <p:nvSpPr>
          <p:cNvPr id="6" name="Title 1">
            <a:extLst>
              <a:ext uri="{FF2B5EF4-FFF2-40B4-BE49-F238E27FC236}">
                <a16:creationId xmlns:a16="http://schemas.microsoft.com/office/drawing/2014/main" id="{03164036-DC54-6E53-FCF3-5B6267B38C7E}"/>
              </a:ext>
            </a:extLst>
          </p:cNvPr>
          <p:cNvSpPr txBox="1">
            <a:spLocks/>
          </p:cNvSpPr>
          <p:nvPr/>
        </p:nvSpPr>
        <p:spPr>
          <a:xfrm>
            <a:off x="0" y="-262649"/>
            <a:ext cx="10515600" cy="746234"/>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solidFill>
                  <a:srgbClr val="FF0000"/>
                </a:solidFill>
                <a:latin typeface="Times New Roman" panose="02020603050405020304" pitchFamily="18" charset="0"/>
                <a:cs typeface="Times New Roman" panose="02020603050405020304" pitchFamily="18" charset="0"/>
              </a:rPr>
              <a:t>3</a:t>
            </a:r>
            <a:r>
              <a:rPr lang="vi-VN" sz="2800" b="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THỊ TRƯỜNG </a:t>
            </a:r>
            <a:r>
              <a:rPr lang="en-US" sz="2800" b="1">
                <a:solidFill>
                  <a:srgbClr val="FF0000"/>
                </a:solidFill>
                <a:latin typeface="Times New Roman" panose="02020603050405020304" pitchFamily="18" charset="0"/>
                <a:cs typeface="Times New Roman" panose="02020603050405020304" pitchFamily="18" charset="0"/>
              </a:rPr>
              <a:t>MỤC TIÊU</a:t>
            </a:r>
            <a:endParaRPr lang="en-US" sz="2800" b="1" dirty="0">
              <a:solidFill>
                <a:srgbClr val="FF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9AF0050C-4A82-3B91-B64B-CBC2097B2B98}"/>
              </a:ext>
            </a:extLst>
          </p:cNvPr>
          <p:cNvPicPr>
            <a:picLocks noChangeAspect="1"/>
          </p:cNvPicPr>
          <p:nvPr/>
        </p:nvPicPr>
        <p:blipFill>
          <a:blip r:embed="rId3"/>
          <a:stretch>
            <a:fillRect/>
          </a:stretch>
        </p:blipFill>
        <p:spPr>
          <a:xfrm>
            <a:off x="7120341" y="1331089"/>
            <a:ext cx="2706565" cy="5107558"/>
          </a:xfrm>
          <a:prstGeom prst="rect">
            <a:avLst/>
          </a:prstGeom>
        </p:spPr>
      </p:pic>
      <p:sp>
        <p:nvSpPr>
          <p:cNvPr id="3" name="TextBox 2">
            <a:extLst>
              <a:ext uri="{FF2B5EF4-FFF2-40B4-BE49-F238E27FC236}">
                <a16:creationId xmlns:a16="http://schemas.microsoft.com/office/drawing/2014/main" id="{5D3D7239-32C9-354D-6F35-C7E2A248ED41}"/>
              </a:ext>
            </a:extLst>
          </p:cNvPr>
          <p:cNvSpPr txBox="1"/>
          <p:nvPr/>
        </p:nvSpPr>
        <p:spPr>
          <a:xfrm>
            <a:off x="763929" y="1562582"/>
            <a:ext cx="5332071" cy="3046988"/>
          </a:xfrm>
          <a:prstGeom prst="rect">
            <a:avLst/>
          </a:prstGeom>
          <a:noFill/>
        </p:spPr>
        <p:txBody>
          <a:bodyPr wrap="square" rtlCol="0">
            <a:spAutoFit/>
          </a:bodyPr>
          <a:lstStyle/>
          <a:p>
            <a:r>
              <a:rPr lang="vi-VN" sz="2400" dirty="0">
                <a:latin typeface="Times New Roman" panose="02020603050405020304" pitchFamily="18" charset="0"/>
                <a:cs typeface="Times New Roman" panose="02020603050405020304" pitchFamily="18" charset="0"/>
              </a:rPr>
              <a:t>Với điều kiện bức xạ cao và ổn định hiện tại Bình Thuận  có hơn 40 vị trí quy hoạch đưa vào danh mục thu hút dự án điện năng lượng mặt trời với nhu cầu sử dụng đất khoản 7.730ha tập trung nhiều nhất ở huyện bắc Bình, Tuy Phong, Hàm Tân </a:t>
            </a:r>
            <a:br>
              <a:rPr lang="vi-VN"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11031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Hình ảnh 8" descr="Ảnh có chứa bản phác thảo, biểu đồ, văn bản, Đồ họa&#10;&#10;Mô tả được tạo tự động">
            <a:extLst>
              <a:ext uri="{FF2B5EF4-FFF2-40B4-BE49-F238E27FC236}">
                <a16:creationId xmlns:a16="http://schemas.microsoft.com/office/drawing/2014/main" id="{33FBCD2C-C218-135A-F59B-29C83F148A18}"/>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
        <p:nvSpPr>
          <p:cNvPr id="5" name="Chỗ dành sẵn cho Nội dung 2">
            <a:extLst>
              <a:ext uri="{FF2B5EF4-FFF2-40B4-BE49-F238E27FC236}">
                <a16:creationId xmlns:a16="http://schemas.microsoft.com/office/drawing/2014/main" id="{646634CE-B129-8B48-F834-1AADBE0BAD05}"/>
              </a:ext>
            </a:extLst>
          </p:cNvPr>
          <p:cNvSpPr txBox="1">
            <a:spLocks/>
          </p:cNvSpPr>
          <p:nvPr/>
        </p:nvSpPr>
        <p:spPr>
          <a:xfrm>
            <a:off x="0" y="914401"/>
            <a:ext cx="5736771" cy="594360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vi-VN" sz="3200" b="1">
              <a:latin typeface="+mj-lt"/>
            </a:endParaRPr>
          </a:p>
          <a:p>
            <a:endParaRPr lang="en-US" sz="3200" dirty="0">
              <a:latin typeface="+mj-lt"/>
            </a:endParaRPr>
          </a:p>
        </p:txBody>
      </p:sp>
      <p:sp>
        <p:nvSpPr>
          <p:cNvPr id="6" name="Title 1">
            <a:extLst>
              <a:ext uri="{FF2B5EF4-FFF2-40B4-BE49-F238E27FC236}">
                <a16:creationId xmlns:a16="http://schemas.microsoft.com/office/drawing/2014/main" id="{03164036-DC54-6E53-FCF3-5B6267B38C7E}"/>
              </a:ext>
            </a:extLst>
          </p:cNvPr>
          <p:cNvSpPr txBox="1">
            <a:spLocks/>
          </p:cNvSpPr>
          <p:nvPr/>
        </p:nvSpPr>
        <p:spPr>
          <a:xfrm>
            <a:off x="0" y="220938"/>
            <a:ext cx="4774100" cy="416198"/>
          </a:xfrm>
          <a:prstGeom prst="rect">
            <a:avLst/>
          </a:prstGeom>
          <a:noFill/>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solidFill>
                  <a:srgbClr val="FF0000"/>
                </a:solidFill>
                <a:latin typeface="Times New Roman" panose="02020603050405020304" pitchFamily="18" charset="0"/>
                <a:cs typeface="Times New Roman" panose="02020603050405020304" pitchFamily="18" charset="0"/>
              </a:rPr>
              <a:t>3</a:t>
            </a:r>
            <a:r>
              <a:rPr lang="vi-VN" sz="2800" b="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THỊ TRƯỜNG MỤC TIÊU</a:t>
            </a:r>
          </a:p>
        </p:txBody>
      </p:sp>
      <p:pic>
        <p:nvPicPr>
          <p:cNvPr id="9" name="Picture 8">
            <a:extLst>
              <a:ext uri="{FF2B5EF4-FFF2-40B4-BE49-F238E27FC236}">
                <a16:creationId xmlns:a16="http://schemas.microsoft.com/office/drawing/2014/main" id="{7DBCB0CA-558D-44AB-B85B-E0F103861C4B}"/>
              </a:ext>
            </a:extLst>
          </p:cNvPr>
          <p:cNvPicPr>
            <a:picLocks noChangeAspect="1"/>
          </p:cNvPicPr>
          <p:nvPr/>
        </p:nvPicPr>
        <p:blipFill>
          <a:blip r:embed="rId3"/>
          <a:stretch>
            <a:fillRect/>
          </a:stretch>
        </p:blipFill>
        <p:spPr>
          <a:xfrm>
            <a:off x="6444436" y="1175813"/>
            <a:ext cx="3672059" cy="2436758"/>
          </a:xfrm>
          <a:prstGeom prst="rect">
            <a:avLst/>
          </a:prstGeom>
        </p:spPr>
      </p:pic>
      <p:pic>
        <p:nvPicPr>
          <p:cNvPr id="10" name="Picture 9">
            <a:extLst>
              <a:ext uri="{FF2B5EF4-FFF2-40B4-BE49-F238E27FC236}">
                <a16:creationId xmlns:a16="http://schemas.microsoft.com/office/drawing/2014/main" id="{187F9113-3982-EB7C-5CCC-C1DF5C33992E}"/>
              </a:ext>
            </a:extLst>
          </p:cNvPr>
          <p:cNvPicPr>
            <a:picLocks noChangeAspect="1"/>
          </p:cNvPicPr>
          <p:nvPr/>
        </p:nvPicPr>
        <p:blipFill>
          <a:blip r:embed="rId4"/>
          <a:stretch>
            <a:fillRect/>
          </a:stretch>
        </p:blipFill>
        <p:spPr>
          <a:xfrm>
            <a:off x="6444436" y="3612571"/>
            <a:ext cx="3672060" cy="2591459"/>
          </a:xfrm>
          <a:prstGeom prst="rect">
            <a:avLst/>
          </a:prstGeom>
        </p:spPr>
      </p:pic>
      <p:sp>
        <p:nvSpPr>
          <p:cNvPr id="11" name="TextBox 10">
            <a:extLst>
              <a:ext uri="{FF2B5EF4-FFF2-40B4-BE49-F238E27FC236}">
                <a16:creationId xmlns:a16="http://schemas.microsoft.com/office/drawing/2014/main" id="{12007226-C3DA-5EC0-EA3F-882C8FF38D0A}"/>
              </a:ext>
            </a:extLst>
          </p:cNvPr>
          <p:cNvSpPr txBox="1"/>
          <p:nvPr/>
        </p:nvSpPr>
        <p:spPr>
          <a:xfrm>
            <a:off x="324091" y="1597306"/>
            <a:ext cx="4710896" cy="1569660"/>
          </a:xfrm>
          <a:prstGeom prst="rect">
            <a:avLst/>
          </a:prstGeom>
          <a:noFill/>
        </p:spPr>
        <p:txBody>
          <a:bodyPr wrap="square" rtlCol="0">
            <a:spAutoFit/>
          </a:bodyPr>
          <a:lstStyle/>
          <a:p>
            <a:r>
              <a:rPr lang="vi-VN" sz="2400" dirty="0">
                <a:latin typeface="Times New Roman" panose="02020603050405020304" pitchFamily="18" charset="0"/>
                <a:cs typeface="Times New Roman" panose="02020603050405020304" pitchFamily="18" charset="0"/>
              </a:rPr>
              <a:t>Chuyên thi công lắp đặt các hệ thống điện năng lượng mặt trời áp mái cho các phân xưởng nhà máy công ty hoặc các hộ dân</a:t>
            </a:r>
            <a:endParaRPr lang="en-US" sz="2400" dirty="0">
              <a:latin typeface="Times New Roman" panose="02020603050405020304" pitchFamily="18" charset="0"/>
              <a:cs typeface="Times New Roman" panose="02020603050405020304" pitchFamily="18" charset="0"/>
            </a:endParaRPr>
          </a:p>
        </p:txBody>
      </p:sp>
      <p:sp>
        <p:nvSpPr>
          <p:cNvPr id="12" name="Arrow: Right 11">
            <a:extLst>
              <a:ext uri="{FF2B5EF4-FFF2-40B4-BE49-F238E27FC236}">
                <a16:creationId xmlns:a16="http://schemas.microsoft.com/office/drawing/2014/main" id="{2806ACF4-17E6-5F03-9674-8634AD5ADCE0}"/>
              </a:ext>
            </a:extLst>
          </p:cNvPr>
          <p:cNvSpPr/>
          <p:nvPr/>
        </p:nvSpPr>
        <p:spPr>
          <a:xfrm>
            <a:off x="5127585" y="2048719"/>
            <a:ext cx="1316850" cy="16204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628891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Hình ảnh 8" descr="Ảnh có chứa bản phác thảo, biểu đồ, văn bản, Đồ họa&#10;&#10;Mô tả được tạo tự động">
            <a:extLst>
              <a:ext uri="{FF2B5EF4-FFF2-40B4-BE49-F238E27FC236}">
                <a16:creationId xmlns:a16="http://schemas.microsoft.com/office/drawing/2014/main" id="{33FBCD2C-C218-135A-F59B-29C83F148A18}"/>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14589" y="0"/>
            <a:ext cx="12192000" cy="6858002"/>
          </a:xfrm>
          <a:prstGeom prst="rect">
            <a:avLst/>
          </a:prstGeom>
        </p:spPr>
      </p:pic>
      <p:sp>
        <p:nvSpPr>
          <p:cNvPr id="10" name="Title 1">
            <a:extLst>
              <a:ext uri="{FF2B5EF4-FFF2-40B4-BE49-F238E27FC236}">
                <a16:creationId xmlns:a16="http://schemas.microsoft.com/office/drawing/2014/main" id="{03164036-DC54-6E53-FCF3-5B6267B38C7E}"/>
              </a:ext>
            </a:extLst>
          </p:cNvPr>
          <p:cNvSpPr txBox="1">
            <a:spLocks/>
          </p:cNvSpPr>
          <p:nvPr/>
        </p:nvSpPr>
        <p:spPr>
          <a:xfrm>
            <a:off x="0" y="141637"/>
            <a:ext cx="3854370" cy="434547"/>
          </a:xfrm>
          <a:prstGeom prst="rect">
            <a:avLst/>
          </a:prstGeom>
          <a:noFill/>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vi-VN" sz="2800" b="1" dirty="0">
                <a:solidFill>
                  <a:srgbClr val="FF0000"/>
                </a:solidFill>
                <a:latin typeface="Times New Roman" panose="02020603050405020304" pitchFamily="18" charset="0"/>
                <a:cs typeface="Times New Roman" panose="02020603050405020304" pitchFamily="18" charset="0"/>
              </a:rPr>
              <a:t>4. SO SÁNH </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F0478D-C443-ECE0-57AC-77DA92A4EB3A}"/>
              </a:ext>
            </a:extLst>
          </p:cNvPr>
          <p:cNvSpPr txBox="1"/>
          <p:nvPr/>
        </p:nvSpPr>
        <p:spPr>
          <a:xfrm>
            <a:off x="0" y="914400"/>
            <a:ext cx="12192000" cy="461665"/>
          </a:xfrm>
          <a:prstGeom prst="rect">
            <a:avLst/>
          </a:prstGeom>
          <a:noFill/>
        </p:spPr>
        <p:txBody>
          <a:bodyPr wrap="square" rtlCol="0">
            <a:spAutoFit/>
          </a:bodyPr>
          <a:lstStyle/>
          <a:p>
            <a:r>
              <a:rPr lang="vi-VN" sz="2400" dirty="0">
                <a:latin typeface="Times New Roman" panose="02020603050405020304" pitchFamily="18" charset="0"/>
                <a:cs typeface="Times New Roman" panose="02020603050405020304" pitchFamily="18" charset="0"/>
              </a:rPr>
              <a:t>Một ví dụ tại 1 công ty nào đó</a:t>
            </a: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C752E8ED-2053-50FC-2F9F-DACB77E6E387}"/>
              </a:ext>
            </a:extLst>
          </p:cNvPr>
          <p:cNvPicPr>
            <a:picLocks noChangeAspect="1"/>
          </p:cNvPicPr>
          <p:nvPr/>
        </p:nvPicPr>
        <p:blipFill>
          <a:blip r:embed="rId3"/>
          <a:stretch>
            <a:fillRect/>
          </a:stretch>
        </p:blipFill>
        <p:spPr>
          <a:xfrm>
            <a:off x="-14588" y="1376065"/>
            <a:ext cx="5937686" cy="2554667"/>
          </a:xfrm>
          <a:prstGeom prst="rect">
            <a:avLst/>
          </a:prstGeom>
        </p:spPr>
      </p:pic>
      <p:sp>
        <p:nvSpPr>
          <p:cNvPr id="6" name="TextBox 5">
            <a:extLst>
              <a:ext uri="{FF2B5EF4-FFF2-40B4-BE49-F238E27FC236}">
                <a16:creationId xmlns:a16="http://schemas.microsoft.com/office/drawing/2014/main" id="{44BAB36D-A8C4-969A-CD3B-652177C97526}"/>
              </a:ext>
            </a:extLst>
          </p:cNvPr>
          <p:cNvSpPr txBox="1"/>
          <p:nvPr/>
        </p:nvSpPr>
        <p:spPr>
          <a:xfrm>
            <a:off x="-29178" y="3886201"/>
            <a:ext cx="12192000" cy="3046988"/>
          </a:xfrm>
          <a:prstGeom prst="rect">
            <a:avLst/>
          </a:prstGeom>
          <a:noFill/>
        </p:spPr>
        <p:txBody>
          <a:bodyPr wrap="square" rtlCol="0">
            <a:spAutoFit/>
          </a:bodyPr>
          <a:lstStyle/>
          <a:p>
            <a:r>
              <a:rPr lang="vi-VN" sz="2400" dirty="0">
                <a:latin typeface="Times New Roman" panose="02020603050405020304" pitchFamily="18" charset="0"/>
                <a:cs typeface="Times New Roman" panose="02020603050405020304" pitchFamily="18" charset="0"/>
              </a:rPr>
              <a:t>Hiện nay các chức năng và lợi ích đều tập trung vào số điện mà hệ thống tạo ra mỗi ngày và lợi ích từ nó mang lại là rất lớn trong việc tiết kiệm điện nhưng không ai chú í đến 1 việc là nếu như bộ lưu trữ điện năng bổng hết điện thì làm sao?</a:t>
            </a:r>
            <a:br>
              <a:rPr lang="vi-VN" sz="2400" dirty="0">
                <a:latin typeface="Times New Roman" panose="02020603050405020304" pitchFamily="18" charset="0"/>
                <a:cs typeface="Times New Roman" panose="02020603050405020304" pitchFamily="18" charset="0"/>
              </a:rPr>
            </a:br>
            <a:r>
              <a:rPr lang="vi-VN" sz="2400" dirty="0">
                <a:latin typeface="Times New Roman" panose="02020603050405020304" pitchFamily="18" charset="0"/>
                <a:cs typeface="Times New Roman" panose="02020603050405020304" pitchFamily="18" charset="0"/>
              </a:rPr>
              <a:t>- Một số công ty có giải pháp sử dụng bộ đảo nguồn tự động nhưng phải đợi đến lúc cái tủ lưu trữ cạn kiệt thì mới đảo nguồn</a:t>
            </a:r>
            <a:br>
              <a:rPr lang="vi-VN" sz="2400" dirty="0">
                <a:latin typeface="Times New Roman" panose="02020603050405020304" pitchFamily="18" charset="0"/>
                <a:cs typeface="Times New Roman" panose="02020603050405020304" pitchFamily="18" charset="0"/>
              </a:rPr>
            </a:br>
            <a:r>
              <a:rPr lang="vi-VN" sz="2400" dirty="0">
                <a:latin typeface="Times New Roman" panose="02020603050405020304" pitchFamily="18" charset="0"/>
                <a:cs typeface="Times New Roman" panose="02020603050405020304" pitchFamily="18" charset="0"/>
              </a:rPr>
              <a:t>- Còn sản phẩm của em kiêm luôn cả việc tính ra được dung lượng trong tủ lưu trữ còn 20% sẽ tự động đảo nguồn và giá của hệ thống phía trên lên tới 116tr đã chiếc khấu </a:t>
            </a:r>
            <a:br>
              <a:rPr lang="vi-VN" sz="2400" dirty="0">
                <a:latin typeface="Times New Roman" panose="02020603050405020304" pitchFamily="18" charset="0"/>
                <a:cs typeface="Times New Roman" panose="02020603050405020304" pitchFamily="18" charset="0"/>
              </a:rPr>
            </a:br>
            <a:r>
              <a:rPr lang="vi-VN" sz="2400" dirty="0">
                <a:latin typeface="Times New Roman" panose="02020603050405020304" pitchFamily="18" charset="0"/>
                <a:cs typeface="Times New Roman" panose="02020603050405020304" pitchFamily="18" charset="0"/>
              </a:rPr>
              <a:t>- còn sản phẩm của bên em chỉ 19tr240 nếu được đầu tư thêm chắc chắn sẽ ngoài mong đợi.</a:t>
            </a:r>
            <a:endParaRPr lang="en-US" sz="24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DA03DEB1-B8AA-3890-C799-A12834FE817B}"/>
              </a:ext>
            </a:extLst>
          </p:cNvPr>
          <p:cNvPicPr>
            <a:picLocks noChangeAspect="1"/>
          </p:cNvPicPr>
          <p:nvPr/>
        </p:nvPicPr>
        <p:blipFill>
          <a:blip r:embed="rId4"/>
          <a:stretch>
            <a:fillRect/>
          </a:stretch>
        </p:blipFill>
        <p:spPr>
          <a:xfrm>
            <a:off x="4185971" y="3351581"/>
            <a:ext cx="3820058" cy="543001"/>
          </a:xfrm>
          <a:prstGeom prst="rect">
            <a:avLst/>
          </a:prstGeom>
        </p:spPr>
      </p:pic>
    </p:spTree>
    <p:extLst>
      <p:ext uri="{BB962C8B-B14F-4D97-AF65-F5344CB8AC3E}">
        <p14:creationId xmlns:p14="http://schemas.microsoft.com/office/powerpoint/2010/main" val="20092408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Hình ảnh 8" descr="Ảnh có chứa bản phác thảo, biểu đồ, văn bản, Đồ họa&#10;&#10;Mô tả được tạo tự động">
            <a:extLst>
              <a:ext uri="{FF2B5EF4-FFF2-40B4-BE49-F238E27FC236}">
                <a16:creationId xmlns:a16="http://schemas.microsoft.com/office/drawing/2014/main" id="{33FBCD2C-C218-135A-F59B-29C83F148A18}"/>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0" y="-2"/>
            <a:ext cx="12192000" cy="6858002"/>
          </a:xfrm>
          <a:prstGeom prst="rect">
            <a:avLst/>
          </a:prstGeom>
        </p:spPr>
      </p:pic>
      <p:sp>
        <p:nvSpPr>
          <p:cNvPr id="7" name="Title 1">
            <a:extLst>
              <a:ext uri="{FF2B5EF4-FFF2-40B4-BE49-F238E27FC236}">
                <a16:creationId xmlns:a16="http://schemas.microsoft.com/office/drawing/2014/main" id="{03164036-DC54-6E53-FCF3-5B6267B38C7E}"/>
              </a:ext>
            </a:extLst>
          </p:cNvPr>
          <p:cNvSpPr txBox="1">
            <a:spLocks/>
          </p:cNvSpPr>
          <p:nvPr/>
        </p:nvSpPr>
        <p:spPr>
          <a:xfrm>
            <a:off x="24268" y="55425"/>
            <a:ext cx="6071732" cy="577925"/>
          </a:xfrm>
          <a:prstGeom prst="rect">
            <a:avLst/>
          </a:prstGeom>
          <a:noFill/>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solidFill>
                  <a:srgbClr val="FF0000"/>
                </a:solidFill>
                <a:latin typeface="Times New Roman" panose="02020603050405020304" pitchFamily="18" charset="0"/>
                <a:cs typeface="Times New Roman" panose="02020603050405020304" pitchFamily="18" charset="0"/>
              </a:rPr>
              <a:t>4</a:t>
            </a:r>
            <a:r>
              <a:rPr lang="vi-VN" sz="2800" b="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DỰ KIẾN KẾT QUẢ KINH DOANH</a:t>
            </a:r>
            <a:endParaRPr lang="vi-VN" sz="2800" b="1" dirty="0">
              <a:solidFill>
                <a:srgbClr val="FF0000"/>
              </a:solidFill>
              <a:latin typeface="Times New Roman" panose="02020603050405020304" pitchFamily="18" charset="0"/>
              <a:cs typeface="Times New Roman" panose="02020603050405020304" pitchFamily="18" charset="0"/>
            </a:endParaRPr>
          </a:p>
        </p:txBody>
      </p:sp>
      <p:sp>
        <p:nvSpPr>
          <p:cNvPr id="2" name="Subtitle 2">
            <a:extLst>
              <a:ext uri="{FF2B5EF4-FFF2-40B4-BE49-F238E27FC236}">
                <a16:creationId xmlns:a16="http://schemas.microsoft.com/office/drawing/2014/main" id="{09076E2D-01AD-ECB5-1606-C8F6F1A45473}"/>
              </a:ext>
            </a:extLst>
          </p:cNvPr>
          <p:cNvSpPr>
            <a:spLocks noGrp="1"/>
          </p:cNvSpPr>
          <p:nvPr>
            <p:ph type="subTitle" idx="1"/>
          </p:nvPr>
        </p:nvSpPr>
        <p:spPr>
          <a:xfrm>
            <a:off x="1618625" y="5329502"/>
            <a:ext cx="8954749" cy="1528498"/>
          </a:xfrm>
        </p:spPr>
        <p:txBody>
          <a:bodyPr>
            <a:noAutofit/>
          </a:bodyPr>
          <a:lstStyle/>
          <a:p>
            <a:r>
              <a:rPr lang="vi-VN" dirty="0">
                <a:latin typeface="Times New Roman" panose="02020603050405020304" pitchFamily="18" charset="0"/>
                <a:cs typeface="Times New Roman" panose="02020603050405020304" pitchFamily="18" charset="0"/>
              </a:rPr>
              <a:t>Bảng Báo Giá giải pháp Giải pháp giám sát và dự báo năng lượng cho hệ thống năng lượng trời ứng dụng AI và IoT </a:t>
            </a:r>
            <a:endParaRPr lang="en-US"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037E6D03-F223-7FEE-032B-C526DB65BAFC}"/>
              </a:ext>
            </a:extLst>
          </p:cNvPr>
          <p:cNvPicPr>
            <a:picLocks noChangeAspect="1"/>
          </p:cNvPicPr>
          <p:nvPr/>
        </p:nvPicPr>
        <p:blipFill>
          <a:blip r:embed="rId3"/>
          <a:stretch>
            <a:fillRect/>
          </a:stretch>
        </p:blipFill>
        <p:spPr>
          <a:xfrm>
            <a:off x="1212503" y="556161"/>
            <a:ext cx="9766991" cy="4773341"/>
          </a:xfrm>
          <a:prstGeom prst="rect">
            <a:avLst/>
          </a:prstGeom>
        </p:spPr>
      </p:pic>
    </p:spTree>
    <p:extLst>
      <p:ext uri="{BB962C8B-B14F-4D97-AF65-F5344CB8AC3E}">
        <p14:creationId xmlns:p14="http://schemas.microsoft.com/office/powerpoint/2010/main" val="2831058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Hình ảnh 8" descr="Ảnh có chứa bản phác thảo, biểu đồ, văn bản, Đồ họa&#10;&#10;Mô tả được tạo tự động">
            <a:extLst>
              <a:ext uri="{FF2B5EF4-FFF2-40B4-BE49-F238E27FC236}">
                <a16:creationId xmlns:a16="http://schemas.microsoft.com/office/drawing/2014/main" id="{33FBCD2C-C218-135A-F59B-29C83F148A18}"/>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0" y="-2"/>
            <a:ext cx="12192000" cy="6858002"/>
          </a:xfrm>
          <a:prstGeom prst="rect">
            <a:avLst/>
          </a:prstGeom>
        </p:spPr>
      </p:pic>
      <p:sp>
        <p:nvSpPr>
          <p:cNvPr id="6" name="Chỗ dành sẵn cho Nội dung 2">
            <a:extLst>
              <a:ext uri="{FF2B5EF4-FFF2-40B4-BE49-F238E27FC236}">
                <a16:creationId xmlns:a16="http://schemas.microsoft.com/office/drawing/2014/main" id="{646634CE-B129-8B48-F834-1AADBE0BAD05}"/>
              </a:ext>
            </a:extLst>
          </p:cNvPr>
          <p:cNvSpPr txBox="1">
            <a:spLocks/>
          </p:cNvSpPr>
          <p:nvPr/>
        </p:nvSpPr>
        <p:spPr>
          <a:xfrm>
            <a:off x="0" y="914401"/>
            <a:ext cx="5736771" cy="594360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vi-VN" sz="3200" b="1">
              <a:latin typeface="+mj-lt"/>
            </a:endParaRPr>
          </a:p>
          <a:p>
            <a:endParaRPr lang="en-US" sz="3200" dirty="0">
              <a:latin typeface="+mj-lt"/>
            </a:endParaRPr>
          </a:p>
        </p:txBody>
      </p:sp>
      <p:sp>
        <p:nvSpPr>
          <p:cNvPr id="9" name="Title 1">
            <a:extLst>
              <a:ext uri="{FF2B5EF4-FFF2-40B4-BE49-F238E27FC236}">
                <a16:creationId xmlns:a16="http://schemas.microsoft.com/office/drawing/2014/main" id="{03164036-DC54-6E53-FCF3-5B6267B38C7E}"/>
              </a:ext>
            </a:extLst>
          </p:cNvPr>
          <p:cNvSpPr txBox="1">
            <a:spLocks/>
          </p:cNvSpPr>
          <p:nvPr/>
        </p:nvSpPr>
        <p:spPr>
          <a:xfrm>
            <a:off x="24268" y="55425"/>
            <a:ext cx="6071732" cy="577925"/>
          </a:xfrm>
          <a:prstGeom prst="rect">
            <a:avLst/>
          </a:prstGeom>
          <a:noFill/>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solidFill>
                  <a:srgbClr val="FF0000"/>
                </a:solidFill>
                <a:latin typeface="Times New Roman" panose="02020603050405020304" pitchFamily="18" charset="0"/>
                <a:cs typeface="Times New Roman" panose="02020603050405020304" pitchFamily="18" charset="0"/>
              </a:rPr>
              <a:t>4</a:t>
            </a:r>
            <a:r>
              <a:rPr lang="vi-VN" sz="2800" b="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DỰ KIẾN KẾT QUẢ KINH DOANH</a:t>
            </a:r>
            <a:endParaRPr lang="vi-VN" sz="28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4" name="Chart 3">
            <a:extLst>
              <a:ext uri="{FF2B5EF4-FFF2-40B4-BE49-F238E27FC236}">
                <a16:creationId xmlns:a16="http://schemas.microsoft.com/office/drawing/2014/main" id="{CA1A2516-5B23-CAA7-A62F-E99CC89C35C1}"/>
              </a:ext>
            </a:extLst>
          </p:cNvPr>
          <p:cNvGraphicFramePr>
            <a:graphicFrameLocks/>
          </p:cNvGraphicFramePr>
          <p:nvPr>
            <p:extLst>
              <p:ext uri="{D42A27DB-BD31-4B8C-83A1-F6EECF244321}">
                <p14:modId xmlns:p14="http://schemas.microsoft.com/office/powerpoint/2010/main" val="737497659"/>
              </p:ext>
            </p:extLst>
          </p:nvPr>
        </p:nvGraphicFramePr>
        <p:xfrm>
          <a:off x="315458" y="1118264"/>
          <a:ext cx="11561084" cy="525482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6685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Hình ảnh 8" descr="Ảnh có chứa bản phác thảo, biểu đồ, văn bản, Đồ họa&#10;&#10;Mô tả được tạo tự động">
            <a:extLst>
              <a:ext uri="{FF2B5EF4-FFF2-40B4-BE49-F238E27FC236}">
                <a16:creationId xmlns:a16="http://schemas.microsoft.com/office/drawing/2014/main" id="{33FBCD2C-C218-135A-F59B-29C83F148A18}"/>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0" y="-55427"/>
            <a:ext cx="12192000" cy="6858002"/>
          </a:xfrm>
          <a:prstGeom prst="rect">
            <a:avLst/>
          </a:prstGeom>
        </p:spPr>
      </p:pic>
      <p:sp>
        <p:nvSpPr>
          <p:cNvPr id="6" name="Chỗ dành sẵn cho Nội dung 2">
            <a:extLst>
              <a:ext uri="{FF2B5EF4-FFF2-40B4-BE49-F238E27FC236}">
                <a16:creationId xmlns:a16="http://schemas.microsoft.com/office/drawing/2014/main" id="{646634CE-B129-8B48-F834-1AADBE0BAD05}"/>
              </a:ext>
            </a:extLst>
          </p:cNvPr>
          <p:cNvSpPr txBox="1">
            <a:spLocks/>
          </p:cNvSpPr>
          <p:nvPr/>
        </p:nvSpPr>
        <p:spPr>
          <a:xfrm>
            <a:off x="0" y="914401"/>
            <a:ext cx="5736771" cy="594360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vi-VN" sz="3200" b="1">
              <a:latin typeface="+mj-lt"/>
            </a:endParaRPr>
          </a:p>
          <a:p>
            <a:endParaRPr lang="en-US" sz="3200" dirty="0">
              <a:latin typeface="+mj-lt"/>
            </a:endParaRPr>
          </a:p>
        </p:txBody>
      </p:sp>
      <p:sp>
        <p:nvSpPr>
          <p:cNvPr id="8" name="Title 1">
            <a:extLst>
              <a:ext uri="{FF2B5EF4-FFF2-40B4-BE49-F238E27FC236}">
                <a16:creationId xmlns:a16="http://schemas.microsoft.com/office/drawing/2014/main" id="{03164036-DC54-6E53-FCF3-5B6267B38C7E}"/>
              </a:ext>
            </a:extLst>
          </p:cNvPr>
          <p:cNvSpPr txBox="1">
            <a:spLocks/>
          </p:cNvSpPr>
          <p:nvPr/>
        </p:nvSpPr>
        <p:spPr>
          <a:xfrm>
            <a:off x="24268" y="55425"/>
            <a:ext cx="6071732" cy="577925"/>
          </a:xfrm>
          <a:prstGeom prst="rect">
            <a:avLst/>
          </a:prstGeom>
          <a:noFill/>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solidFill>
                  <a:srgbClr val="FF0000"/>
                </a:solidFill>
                <a:latin typeface="Times New Roman" panose="02020603050405020304" pitchFamily="18" charset="0"/>
                <a:cs typeface="Times New Roman" panose="02020603050405020304" pitchFamily="18" charset="0"/>
              </a:rPr>
              <a:t>4</a:t>
            </a:r>
            <a:r>
              <a:rPr lang="vi-VN" sz="2800" b="1" dirty="0">
                <a:solidFill>
                  <a:srgbClr val="FF0000"/>
                </a:solidFill>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DỰ KIẾN KẾT QUẢ KINH DOANH</a:t>
            </a:r>
            <a:endParaRPr lang="vi-VN" sz="28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4" name="Chart 3">
            <a:extLst>
              <a:ext uri="{FF2B5EF4-FFF2-40B4-BE49-F238E27FC236}">
                <a16:creationId xmlns:a16="http://schemas.microsoft.com/office/drawing/2014/main" id="{B008D147-6040-35E3-EE7F-BDF0593C1BDA}"/>
              </a:ext>
            </a:extLst>
          </p:cNvPr>
          <p:cNvGraphicFramePr>
            <a:graphicFrameLocks/>
          </p:cNvGraphicFramePr>
          <p:nvPr>
            <p:extLst>
              <p:ext uri="{D42A27DB-BD31-4B8C-83A1-F6EECF244321}">
                <p14:modId xmlns:p14="http://schemas.microsoft.com/office/powerpoint/2010/main" val="1618475384"/>
              </p:ext>
            </p:extLst>
          </p:nvPr>
        </p:nvGraphicFramePr>
        <p:xfrm>
          <a:off x="0" y="858975"/>
          <a:ext cx="12192000" cy="59436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337273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Hình ảnh 17" descr="Ảnh có chứa bầu trời, chất lỏng, giọt, mây&#10;&#10;Mô tả được tạo tự động">
            <a:extLst>
              <a:ext uri="{FF2B5EF4-FFF2-40B4-BE49-F238E27FC236}">
                <a16:creationId xmlns:a16="http://schemas.microsoft.com/office/drawing/2014/main" id="{1F8A7864-D160-FD47-43E3-79659173078A}"/>
              </a:ext>
            </a:extLst>
          </p:cNvPr>
          <p:cNvPicPr>
            <a:picLocks noChangeAspect="1"/>
          </p:cNvPicPr>
          <p:nvPr/>
        </p:nvPicPr>
        <p:blipFill>
          <a:blip r:embed="rId2">
            <a:alphaModFix amt="50000"/>
            <a:extLst>
              <a:ext uri="{28A0092B-C50C-407E-A947-70E740481C1C}">
                <a14:useLocalDpi xmlns:a14="http://schemas.microsoft.com/office/drawing/2010/main" val="0"/>
              </a:ext>
            </a:extLst>
          </a:blip>
          <a:stretch>
            <a:fillRect/>
          </a:stretch>
        </p:blipFill>
        <p:spPr>
          <a:xfrm>
            <a:off x="0" y="-1"/>
            <a:ext cx="12192000" cy="6858002"/>
          </a:xfrm>
          <a:prstGeom prst="rect">
            <a:avLst/>
          </a:prstGeom>
        </p:spPr>
      </p:pic>
      <p:sp>
        <p:nvSpPr>
          <p:cNvPr id="11" name="Hộp Văn bản 10">
            <a:extLst>
              <a:ext uri="{FF2B5EF4-FFF2-40B4-BE49-F238E27FC236}">
                <a16:creationId xmlns:a16="http://schemas.microsoft.com/office/drawing/2014/main" id="{062DD664-79AE-271F-8D90-778DF88F61AC}"/>
              </a:ext>
            </a:extLst>
          </p:cNvPr>
          <p:cNvSpPr txBox="1"/>
          <p:nvPr/>
        </p:nvSpPr>
        <p:spPr>
          <a:xfrm>
            <a:off x="770106" y="3236404"/>
            <a:ext cx="10651788" cy="1569660"/>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wrap="square" rtlCol="0">
            <a:spAutoFit/>
          </a:bodyPr>
          <a:lstStyle/>
          <a:p>
            <a:pPr marL="457200" indent="-457200">
              <a:buFont typeface="Wingdings" panose="05000000000000000000" pitchFamily="2" charset="2"/>
              <a:buChar char="Ø"/>
            </a:pPr>
            <a:r>
              <a:rPr lang="vi-VN" sz="3200" b="1" dirty="0">
                <a:latin typeface="Times New Roman" panose="02020603050405020304" pitchFamily="18" charset="0"/>
                <a:cs typeface="Times New Roman" panose="02020603050405020304" pitchFamily="18" charset="0"/>
              </a:rPr>
              <a:t>Giải pháp giám sát và dự báo công suất đầu ra cho hệ thống năng lượng mặt trời ứng dụng AI và IOT</a:t>
            </a:r>
          </a:p>
          <a:p>
            <a:pPr marL="457200" indent="-457200">
              <a:buFont typeface="Wingdings" panose="05000000000000000000" pitchFamily="2" charset="2"/>
              <a:buChar char="Ø"/>
            </a:pPr>
            <a:r>
              <a:rPr lang="vi-VN" sz="3200" b="1" dirty="0">
                <a:latin typeface="Times New Roman" panose="02020603050405020304" pitchFamily="18" charset="0"/>
                <a:cs typeface="Times New Roman" panose="02020603050405020304" pitchFamily="18" charset="0"/>
              </a:rPr>
              <a:t>Có tiềm năng </a:t>
            </a:r>
            <a:r>
              <a:rPr lang="en-US" sz="3200" b="1" dirty="0" err="1">
                <a:latin typeface="Times New Roman" panose="02020603050405020304" pitchFamily="18" charset="0"/>
                <a:cs typeface="Times New Roman" panose="02020603050405020304" pitchFamily="18" charset="0"/>
              </a:rPr>
              <a:t>cạnh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tranh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với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sản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phẩm</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trên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thị</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trường</a:t>
            </a:r>
            <a:r>
              <a:rPr lang="vi-VN" sz="3200" b="1" dirty="0">
                <a:latin typeface="Times New Roman" panose="02020603050405020304" pitchFamily="18" charset="0"/>
                <a:cs typeface="Times New Roman" panose="02020603050405020304" pitchFamily="18" charset="0"/>
              </a:rPr>
              <a:t>.</a:t>
            </a:r>
            <a:endParaRPr lang="en-US" sz="3200" b="1" dirty="0">
              <a:latin typeface="Times New Roman" panose="02020603050405020304" pitchFamily="18" charset="0"/>
              <a:cs typeface="Times New Roman" panose="02020603050405020304" pitchFamily="18" charset="0"/>
            </a:endParaRPr>
          </a:p>
        </p:txBody>
      </p:sp>
      <p:grpSp>
        <p:nvGrpSpPr>
          <p:cNvPr id="14" name="Nhóm 13">
            <a:extLst>
              <a:ext uri="{FF2B5EF4-FFF2-40B4-BE49-F238E27FC236}">
                <a16:creationId xmlns:a16="http://schemas.microsoft.com/office/drawing/2014/main" id="{3B002E57-4FAD-30BE-6296-CBD963E05A50}"/>
              </a:ext>
            </a:extLst>
          </p:cNvPr>
          <p:cNvGrpSpPr/>
          <p:nvPr/>
        </p:nvGrpSpPr>
        <p:grpSpPr>
          <a:xfrm>
            <a:off x="4088524" y="0"/>
            <a:ext cx="3678620" cy="3016469"/>
            <a:chOff x="4088524" y="0"/>
            <a:chExt cx="3678620" cy="3016469"/>
          </a:xfrm>
        </p:grpSpPr>
        <p:grpSp>
          <p:nvGrpSpPr>
            <p:cNvPr id="10" name="Nhóm 9">
              <a:extLst>
                <a:ext uri="{FF2B5EF4-FFF2-40B4-BE49-F238E27FC236}">
                  <a16:creationId xmlns:a16="http://schemas.microsoft.com/office/drawing/2014/main" id="{B1F9B8A8-6C58-FF1B-DE36-4D87733E08EA}"/>
                </a:ext>
              </a:extLst>
            </p:cNvPr>
            <p:cNvGrpSpPr/>
            <p:nvPr/>
          </p:nvGrpSpPr>
          <p:grpSpPr>
            <a:xfrm>
              <a:off x="4088524" y="0"/>
              <a:ext cx="3678620" cy="3016469"/>
              <a:chOff x="3762704" y="819807"/>
              <a:chExt cx="3678620" cy="3016469"/>
            </a:xfrm>
          </p:grpSpPr>
          <p:sp>
            <p:nvSpPr>
              <p:cNvPr id="9" name="Mũi tên: Xuống 8">
                <a:extLst>
                  <a:ext uri="{FF2B5EF4-FFF2-40B4-BE49-F238E27FC236}">
                    <a16:creationId xmlns:a16="http://schemas.microsoft.com/office/drawing/2014/main" id="{65BE907F-DD59-0FC9-8FEE-E48D019963B5}"/>
                  </a:ext>
                </a:extLst>
              </p:cNvPr>
              <p:cNvSpPr/>
              <p:nvPr/>
            </p:nvSpPr>
            <p:spPr>
              <a:xfrm>
                <a:off x="3762704" y="819807"/>
                <a:ext cx="3678620" cy="3016469"/>
              </a:xfrm>
              <a:prstGeom prst="downArrow">
                <a:avLst>
                  <a:gd name="adj1" fmla="val 50000"/>
                  <a:gd name="adj2" fmla="val 50348"/>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Hộp Văn bản 5">
                <a:extLst>
                  <a:ext uri="{FF2B5EF4-FFF2-40B4-BE49-F238E27FC236}">
                    <a16:creationId xmlns:a16="http://schemas.microsoft.com/office/drawing/2014/main" id="{1D6E4734-D065-0FAD-FE52-51B4AFC7710D}"/>
                  </a:ext>
                </a:extLst>
              </p:cNvPr>
              <p:cNvSpPr txBox="1"/>
              <p:nvPr/>
            </p:nvSpPr>
            <p:spPr>
              <a:xfrm>
                <a:off x="4282966" y="2190682"/>
                <a:ext cx="2638096" cy="646331"/>
              </a:xfrm>
              <a:prstGeom prst="rect">
                <a:avLst/>
              </a:prstGeom>
              <a:noFill/>
            </p:spPr>
            <p:txBody>
              <a:bodyPr wrap="square" rtlCol="0">
                <a:spAutoFit/>
              </a:bodyPr>
              <a:lstStyle/>
              <a:p>
                <a:pPr algn="ctr"/>
                <a:r>
                  <a:rPr lang="vi-VN" sz="36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mj-lt"/>
                  </a:rPr>
                  <a:t>TỔNG KẾT</a:t>
                </a:r>
                <a:endParaRPr lang="en-US" sz="36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mj-lt"/>
                </a:endParaRPr>
              </a:p>
            </p:txBody>
          </p:sp>
        </p:grpSp>
        <p:pic>
          <p:nvPicPr>
            <p:cNvPr id="13" name="Đồ họa 12" descr="Badge Tick with solid fill">
              <a:extLst>
                <a:ext uri="{FF2B5EF4-FFF2-40B4-BE49-F238E27FC236}">
                  <a16:creationId xmlns:a16="http://schemas.microsoft.com/office/drawing/2014/main" id="{11F9042F-F155-47C2-3222-276A0A595D1D}"/>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70633" y="1931276"/>
              <a:ext cx="914400" cy="914400"/>
            </a:xfrm>
            <a:prstGeom prst="rect">
              <a:avLst/>
            </a:prstGeom>
          </p:spPr>
        </p:pic>
      </p:grpSp>
    </p:spTree>
    <p:extLst>
      <p:ext uri="{BB962C8B-B14F-4D97-AF65-F5344CB8AC3E}">
        <p14:creationId xmlns:p14="http://schemas.microsoft.com/office/powerpoint/2010/main" val="20981587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circle(in)">
                                      <p:cBhvr>
                                        <p:cTn id="14"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Hình ảnh 4" descr="Ảnh có chứa Hình chữ nhật, tòa nhà, ô gạch, tường&#10;&#10;Mô tả được tạo tự động">
            <a:extLst>
              <a:ext uri="{FF2B5EF4-FFF2-40B4-BE49-F238E27FC236}">
                <a16:creationId xmlns:a16="http://schemas.microsoft.com/office/drawing/2014/main" id="{93D10092-2436-5EE4-4451-B9AF43DE8C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5CE67BD-DA37-23F2-59CF-9DAD5DECBDB0}"/>
              </a:ext>
            </a:extLst>
          </p:cNvPr>
          <p:cNvSpPr>
            <a:spLocks noGrp="1"/>
          </p:cNvSpPr>
          <p:nvPr>
            <p:ph type="ctrTitle"/>
          </p:nvPr>
        </p:nvSpPr>
        <p:spPr>
          <a:xfrm>
            <a:off x="473529" y="2394857"/>
            <a:ext cx="11244942" cy="1572306"/>
          </a:xfrm>
        </p:spPr>
        <p:txBody>
          <a:bodyPr/>
          <a:lstStyle/>
          <a:p>
            <a:r>
              <a:rPr lang="vi-VN" b="1" dirty="0">
                <a:ln w="9525">
                  <a:solidFill>
                    <a:schemeClr val="bg1"/>
                  </a:solidFill>
                  <a:prstDash val="solid"/>
                </a:ln>
                <a:effectLst>
                  <a:outerShdw blurRad="12700" dist="38100" dir="2700000" algn="tl" rotWithShape="0">
                    <a:schemeClr val="bg1">
                      <a:lumMod val="50000"/>
                    </a:schemeClr>
                  </a:outerShdw>
                </a:effectLst>
              </a:rPr>
              <a:t>THANKS FOR WATCHING</a:t>
            </a:r>
            <a:endParaRPr lang="en-US"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2746177542"/>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3625</TotalTime>
  <Words>1243</Words>
  <Application>Microsoft Office PowerPoint</Application>
  <PresentationFormat>Widescreen</PresentationFormat>
  <Paragraphs>132</Paragraphs>
  <Slides>26</Slides>
  <Notes>6</Notes>
  <HiddenSlides>0</HiddenSlides>
  <MMClips>4</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Calibri</vt:lpstr>
      <vt:lpstr>Calibri Light</vt:lpstr>
      <vt:lpstr>Times  New Roman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THANKS FOR WATCHING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Gấu nôby</dc:creator>
  <cp:lastModifiedBy>tony00bt5@outlook.com</cp:lastModifiedBy>
  <cp:revision>237</cp:revision>
  <dcterms:created xsi:type="dcterms:W3CDTF">2023-09-20T10:26:20Z</dcterms:created>
  <dcterms:modified xsi:type="dcterms:W3CDTF">2024-08-06T08:33:02Z</dcterms:modified>
</cp:coreProperties>
</file>