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0" r:id="rId3"/>
  </p:sldMasterIdLst>
  <p:notesMasterIdLst>
    <p:notesMasterId r:id="rId88"/>
  </p:notesMasterIdLst>
  <p:sldIdLst>
    <p:sldId id="256" r:id="rId4"/>
    <p:sldId id="469" r:id="rId5"/>
    <p:sldId id="262" r:id="rId6"/>
    <p:sldId id="263" r:id="rId7"/>
    <p:sldId id="305" r:id="rId8"/>
    <p:sldId id="470" r:id="rId9"/>
    <p:sldId id="267" r:id="rId10"/>
    <p:sldId id="306" r:id="rId11"/>
    <p:sldId id="307" r:id="rId12"/>
    <p:sldId id="264" r:id="rId13"/>
    <p:sldId id="308" r:id="rId14"/>
    <p:sldId id="309" r:id="rId15"/>
    <p:sldId id="471" r:id="rId16"/>
    <p:sldId id="472" r:id="rId17"/>
    <p:sldId id="312" r:id="rId18"/>
    <p:sldId id="473" r:id="rId19"/>
    <p:sldId id="265" r:id="rId20"/>
    <p:sldId id="268" r:id="rId21"/>
    <p:sldId id="314" r:id="rId22"/>
    <p:sldId id="316" r:id="rId23"/>
    <p:sldId id="315" r:id="rId24"/>
    <p:sldId id="317" r:id="rId25"/>
    <p:sldId id="319" r:id="rId26"/>
    <p:sldId id="320" r:id="rId27"/>
    <p:sldId id="321" r:id="rId28"/>
    <p:sldId id="322" r:id="rId29"/>
    <p:sldId id="323" r:id="rId30"/>
    <p:sldId id="269" r:id="rId31"/>
    <p:sldId id="479" r:id="rId32"/>
    <p:sldId id="489" r:id="rId33"/>
    <p:sldId id="493" r:id="rId34"/>
    <p:sldId id="494" r:id="rId35"/>
    <p:sldId id="495" r:id="rId36"/>
    <p:sldId id="491" r:id="rId37"/>
    <p:sldId id="490" r:id="rId38"/>
    <p:sldId id="500" r:id="rId39"/>
    <p:sldId id="499" r:id="rId40"/>
    <p:sldId id="497" r:id="rId41"/>
    <p:sldId id="502" r:id="rId42"/>
    <p:sldId id="506" r:id="rId43"/>
    <p:sldId id="507" r:id="rId44"/>
    <p:sldId id="508" r:id="rId45"/>
    <p:sldId id="509" r:id="rId46"/>
    <p:sldId id="510" r:id="rId47"/>
    <p:sldId id="511" r:id="rId48"/>
    <p:sldId id="512" r:id="rId49"/>
    <p:sldId id="515" r:id="rId50"/>
    <p:sldId id="513" r:id="rId51"/>
    <p:sldId id="514" r:id="rId52"/>
    <p:sldId id="324" r:id="rId53"/>
    <p:sldId id="271" r:id="rId54"/>
    <p:sldId id="272" r:id="rId55"/>
    <p:sldId id="273" r:id="rId56"/>
    <p:sldId id="274" r:id="rId57"/>
    <p:sldId id="325" r:id="rId58"/>
    <p:sldId id="327" r:id="rId59"/>
    <p:sldId id="326" r:id="rId60"/>
    <p:sldId id="275" r:id="rId61"/>
    <p:sldId id="328" r:id="rId62"/>
    <p:sldId id="329" r:id="rId63"/>
    <p:sldId id="330" r:id="rId64"/>
    <p:sldId id="331" r:id="rId65"/>
    <p:sldId id="474" r:id="rId66"/>
    <p:sldId id="276" r:id="rId67"/>
    <p:sldId id="332" r:id="rId68"/>
    <p:sldId id="476" r:id="rId69"/>
    <p:sldId id="277" r:id="rId70"/>
    <p:sldId id="278" r:id="rId71"/>
    <p:sldId id="335" r:id="rId72"/>
    <p:sldId id="336" r:id="rId73"/>
    <p:sldId id="475" r:id="rId74"/>
    <p:sldId id="297" r:id="rId75"/>
    <p:sldId id="298" r:id="rId76"/>
    <p:sldId id="299" r:id="rId77"/>
    <p:sldId id="300" r:id="rId78"/>
    <p:sldId id="477" r:id="rId79"/>
    <p:sldId id="501" r:id="rId80"/>
    <p:sldId id="504" r:id="rId81"/>
    <p:sldId id="503" r:id="rId82"/>
    <p:sldId id="505" r:id="rId83"/>
    <p:sldId id="478" r:id="rId84"/>
    <p:sldId id="303" r:id="rId85"/>
    <p:sldId id="338" r:id="rId86"/>
    <p:sldId id="257" r:id="rId8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2" d="100"/>
          <a:sy n="102" d="100"/>
        </p:scale>
        <p:origin x="8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presProps" Target="presProp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viewProps" Target="viewProps.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notesMaster" Target="notesMasters/notes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tableStyles" Target="tableStyles.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F1B1EA-8B27-4EA1-BB17-9BB06B720365}" type="datetimeFigureOut">
              <a:rPr lang="en-US" smtClean="0"/>
              <a:t>23/09/2024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E92932-47A7-4E80-9C57-BE2DE998E9FC}" type="slidenum">
              <a:rPr lang="en-US" smtClean="0"/>
              <a:t>‹#›</a:t>
            </a:fld>
            <a:endParaRPr lang="en-US"/>
          </a:p>
        </p:txBody>
      </p:sp>
    </p:spTree>
    <p:extLst>
      <p:ext uri="{BB962C8B-B14F-4D97-AF65-F5344CB8AC3E}">
        <p14:creationId xmlns:p14="http://schemas.microsoft.com/office/powerpoint/2010/main" val="989767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7"/>
        <p:cNvGrpSpPr/>
        <p:nvPr/>
      </p:nvGrpSpPr>
      <p:grpSpPr>
        <a:xfrm>
          <a:off x="0" y="0"/>
          <a:ext cx="0" cy="0"/>
          <a:chOff x="0" y="0"/>
          <a:chExt cx="0" cy="0"/>
        </a:xfrm>
      </p:grpSpPr>
      <p:sp>
        <p:nvSpPr>
          <p:cNvPr id="2188" name="Google Shape;2188;g131cd8db3ce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9" name="Google Shape;2189;g131cd8db3ce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2646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0377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06941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7"/>
        <p:cNvGrpSpPr/>
        <p:nvPr/>
      </p:nvGrpSpPr>
      <p:grpSpPr>
        <a:xfrm>
          <a:off x="0" y="0"/>
          <a:ext cx="0" cy="0"/>
          <a:chOff x="0" y="0"/>
          <a:chExt cx="0" cy="0"/>
        </a:xfrm>
      </p:grpSpPr>
      <p:sp>
        <p:nvSpPr>
          <p:cNvPr id="2188" name="Google Shape;2188;g131cd8db3ce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9" name="Google Shape;2189;g131cd8db3ce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1037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48832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6838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3519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93670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6"/>
        <p:cNvGrpSpPr/>
        <p:nvPr/>
      </p:nvGrpSpPr>
      <p:grpSpPr>
        <a:xfrm>
          <a:off x="0" y="0"/>
          <a:ext cx="0" cy="0"/>
          <a:chOff x="0" y="0"/>
          <a:chExt cx="0" cy="0"/>
        </a:xfrm>
      </p:grpSpPr>
      <p:sp>
        <p:nvSpPr>
          <p:cNvPr id="2227" name="Google Shape;2227;g131cd8db3ce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8" name="Google Shape;2228;g131cd8db3ce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0382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72179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1189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99470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41109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89190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7"/>
        <p:cNvGrpSpPr/>
        <p:nvPr/>
      </p:nvGrpSpPr>
      <p:grpSpPr>
        <a:xfrm>
          <a:off x="0" y="0"/>
          <a:ext cx="0" cy="0"/>
          <a:chOff x="0" y="0"/>
          <a:chExt cx="0" cy="0"/>
        </a:xfrm>
      </p:grpSpPr>
      <p:sp>
        <p:nvSpPr>
          <p:cNvPr id="2188" name="Google Shape;2188;g131cd8db3ce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9" name="Google Shape;2189;g131cd8db3ce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211964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476938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6"/>
        <p:cNvGrpSpPr/>
        <p:nvPr/>
      </p:nvGrpSpPr>
      <p:grpSpPr>
        <a:xfrm>
          <a:off x="0" y="0"/>
          <a:ext cx="0" cy="0"/>
          <a:chOff x="0" y="0"/>
          <a:chExt cx="0" cy="0"/>
        </a:xfrm>
      </p:grpSpPr>
      <p:sp>
        <p:nvSpPr>
          <p:cNvPr id="2227" name="Google Shape;2227;g131cd8db3ce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8" name="Google Shape;2228;g131cd8db3ce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42869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2292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1889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579801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763479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82621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7"/>
        <p:cNvGrpSpPr/>
        <p:nvPr/>
      </p:nvGrpSpPr>
      <p:grpSpPr>
        <a:xfrm>
          <a:off x="0" y="0"/>
          <a:ext cx="0" cy="0"/>
          <a:chOff x="0" y="0"/>
          <a:chExt cx="0" cy="0"/>
        </a:xfrm>
      </p:grpSpPr>
      <p:sp>
        <p:nvSpPr>
          <p:cNvPr id="2188" name="Google Shape;2188;g131cd8db3ce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9" name="Google Shape;2189;g131cd8db3ce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23261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30724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37767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35769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817727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515466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28520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59262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6"/>
        <p:cNvGrpSpPr/>
        <p:nvPr/>
      </p:nvGrpSpPr>
      <p:grpSpPr>
        <a:xfrm>
          <a:off x="0" y="0"/>
          <a:ext cx="0" cy="0"/>
          <a:chOff x="0" y="0"/>
          <a:chExt cx="0" cy="0"/>
        </a:xfrm>
      </p:grpSpPr>
      <p:sp>
        <p:nvSpPr>
          <p:cNvPr id="2227" name="Google Shape;2227;g131cd8db3ce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8" name="Google Shape;2228;g131cd8db3ce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55764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6"/>
        <p:cNvGrpSpPr/>
        <p:nvPr/>
      </p:nvGrpSpPr>
      <p:grpSpPr>
        <a:xfrm>
          <a:off x="0" y="0"/>
          <a:ext cx="0" cy="0"/>
          <a:chOff x="0" y="0"/>
          <a:chExt cx="0" cy="0"/>
        </a:xfrm>
      </p:grpSpPr>
      <p:sp>
        <p:nvSpPr>
          <p:cNvPr id="2227" name="Google Shape;2227;g131cd8db3ce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8" name="Google Shape;2228;g131cd8db3ce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17209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6"/>
        <p:cNvGrpSpPr/>
        <p:nvPr/>
      </p:nvGrpSpPr>
      <p:grpSpPr>
        <a:xfrm>
          <a:off x="0" y="0"/>
          <a:ext cx="0" cy="0"/>
          <a:chOff x="0" y="0"/>
          <a:chExt cx="0" cy="0"/>
        </a:xfrm>
      </p:grpSpPr>
      <p:sp>
        <p:nvSpPr>
          <p:cNvPr id="2227" name="Google Shape;2227;g131cd8db3ce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8" name="Google Shape;2228;g131cd8db3ce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66096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6"/>
        <p:cNvGrpSpPr/>
        <p:nvPr/>
      </p:nvGrpSpPr>
      <p:grpSpPr>
        <a:xfrm>
          <a:off x="0" y="0"/>
          <a:ext cx="0" cy="0"/>
          <a:chOff x="0" y="0"/>
          <a:chExt cx="0" cy="0"/>
        </a:xfrm>
      </p:grpSpPr>
      <p:sp>
        <p:nvSpPr>
          <p:cNvPr id="2227" name="Google Shape;2227;g131cd8db3ce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8" name="Google Shape;2228;g131cd8db3ce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491754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6"/>
        <p:cNvGrpSpPr/>
        <p:nvPr/>
      </p:nvGrpSpPr>
      <p:grpSpPr>
        <a:xfrm>
          <a:off x="0" y="0"/>
          <a:ext cx="0" cy="0"/>
          <a:chOff x="0" y="0"/>
          <a:chExt cx="0" cy="0"/>
        </a:xfrm>
      </p:grpSpPr>
      <p:sp>
        <p:nvSpPr>
          <p:cNvPr id="2227" name="Google Shape;2227;g131cd8db3ce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8" name="Google Shape;2228;g131cd8db3ce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216701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91327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52987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64847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32171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054737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27244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75122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92465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06180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3"/>
        <p:cNvGrpSpPr/>
        <p:nvPr/>
      </p:nvGrpSpPr>
      <p:grpSpPr>
        <a:xfrm>
          <a:off x="0" y="0"/>
          <a:ext cx="0" cy="0"/>
          <a:chOff x="0" y="0"/>
          <a:chExt cx="0" cy="0"/>
        </a:xfrm>
      </p:grpSpPr>
      <p:sp>
        <p:nvSpPr>
          <p:cNvPr id="2104" name="Google Shape;2104;g132c0d347fb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5" name="Google Shape;2105;g132c0d347fb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3602780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7"/>
        <p:cNvGrpSpPr/>
        <p:nvPr/>
      </p:nvGrpSpPr>
      <p:grpSpPr>
        <a:xfrm>
          <a:off x="0" y="0"/>
          <a:ext cx="0" cy="0"/>
          <a:chOff x="0" y="0"/>
          <a:chExt cx="0" cy="0"/>
        </a:xfrm>
      </p:grpSpPr>
      <p:sp>
        <p:nvSpPr>
          <p:cNvPr id="2828" name="Google Shape;2828;g132c0d347fb_0_11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9" name="Google Shape;2829;g132c0d347fb_0_11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7162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FA0D9-EC92-E3A9-6D6E-94C834B41E5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83618B5-5062-F8C4-5CDE-3E23F88733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5C0E17F-A76E-B632-B9FD-BC3F0E8BBB9D}"/>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5" name="Footer Placeholder 4">
            <a:extLst>
              <a:ext uri="{FF2B5EF4-FFF2-40B4-BE49-F238E27FC236}">
                <a16:creationId xmlns:a16="http://schemas.microsoft.com/office/drawing/2014/main" id="{F3F23C4F-2C91-6296-EFCD-45334EAE58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3762DE-5ADF-34B8-7EAF-65FEF23A2664}"/>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2485133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4C496-0F26-9664-9BA4-376031893F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E6567FC-3A54-A756-6423-75ADE974B0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D86669-2688-E128-2A4A-405C8325DF54}"/>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5" name="Footer Placeholder 4">
            <a:extLst>
              <a:ext uri="{FF2B5EF4-FFF2-40B4-BE49-F238E27FC236}">
                <a16:creationId xmlns:a16="http://schemas.microsoft.com/office/drawing/2014/main" id="{D4B89328-E34B-7E1E-8F91-A070A566D1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417EC1-C279-C7BF-609C-1C7142C20B20}"/>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3463026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E97BA-BBC8-18BD-3023-FA7EA25C32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568D2FE-2EEB-1DC7-070B-F9BE95041B7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0B2DBC-69DD-5E10-A089-EE4DA73DE153}"/>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5" name="Footer Placeholder 4">
            <a:extLst>
              <a:ext uri="{FF2B5EF4-FFF2-40B4-BE49-F238E27FC236}">
                <a16:creationId xmlns:a16="http://schemas.microsoft.com/office/drawing/2014/main" id="{4B36D1FF-6341-5446-6511-28A34546C8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944FF9-D9E5-F6E4-C1E4-2D209976C779}"/>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3225583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BBD0F-8F78-60F7-0066-493BAC8792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75450C9-4CA9-1930-5A2D-345A5A1E44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6A1DFCE-A04A-1926-95E3-A966976BD6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C45B292-2E50-CD76-D6FF-E288BB04FF46}"/>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6" name="Footer Placeholder 5">
            <a:extLst>
              <a:ext uri="{FF2B5EF4-FFF2-40B4-BE49-F238E27FC236}">
                <a16:creationId xmlns:a16="http://schemas.microsoft.com/office/drawing/2014/main" id="{2AD7B1C6-89B4-9FEA-AA2E-24CC6B86F2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514FC3B-046F-E854-717B-EA0621CAEA99}"/>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3411647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CDA08-B9BA-C316-DFB8-FF3432106F7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F310619-9F40-6F05-BEDC-CFA1B18832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655309-BC40-BD69-9575-AF9ED1EEC1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53CC520-B38E-6BD5-8E49-F922AD7D35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0AC2C6-2221-8141-AFAC-94C019FEAC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E622B53-1323-90BB-D1D5-41C74A8AD4A9}"/>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8" name="Footer Placeholder 7">
            <a:extLst>
              <a:ext uri="{FF2B5EF4-FFF2-40B4-BE49-F238E27FC236}">
                <a16:creationId xmlns:a16="http://schemas.microsoft.com/office/drawing/2014/main" id="{F6A6B719-8BB2-B70B-30A8-D9FF02B1C31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E5D0617-C940-3E30-655E-C7FF10400E9E}"/>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675402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B11D7-5901-D8C2-F2A5-798CE45A15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70EC35-2922-B33F-FC4A-550D8B111FFC}"/>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4" name="Footer Placeholder 3">
            <a:extLst>
              <a:ext uri="{FF2B5EF4-FFF2-40B4-BE49-F238E27FC236}">
                <a16:creationId xmlns:a16="http://schemas.microsoft.com/office/drawing/2014/main" id="{B7F18014-A638-9834-E7E1-89083D5830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E1C91A1-5842-AD45-4A39-246C5A204474}"/>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136353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661BE9-D789-4BDA-243B-A4C5E26BE53D}"/>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3" name="Footer Placeholder 2">
            <a:extLst>
              <a:ext uri="{FF2B5EF4-FFF2-40B4-BE49-F238E27FC236}">
                <a16:creationId xmlns:a16="http://schemas.microsoft.com/office/drawing/2014/main" id="{EBF723A0-B3CF-76FF-E040-51AA72B1820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B73F3B7-0D71-AC70-77F1-284ADB178BF7}"/>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3233570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31C04-0387-B74E-A290-45B7A21E86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26B934-C58D-B1AA-212E-90E333AF9E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9D4058B-A10D-8EA2-300E-08D9B23BED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D11986-0E50-53A7-EA68-F18A1435BFB5}"/>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6" name="Footer Placeholder 5">
            <a:extLst>
              <a:ext uri="{FF2B5EF4-FFF2-40B4-BE49-F238E27FC236}">
                <a16:creationId xmlns:a16="http://schemas.microsoft.com/office/drawing/2014/main" id="{B991363C-7E3A-B59E-CFF1-FBD9583DD3E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C1F7C9-77FA-DC3E-855B-ED865535DFE3}"/>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584357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3CDBD-6E1E-F7D5-6896-A7AB4F4191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DAD794B-795F-9A7A-9F09-DA809AC2CB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9798469-9138-465A-C1A8-98CF63665D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CBCB0D-8FA6-3DFA-7736-944A8954CC84}"/>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6" name="Footer Placeholder 5">
            <a:extLst>
              <a:ext uri="{FF2B5EF4-FFF2-40B4-BE49-F238E27FC236}">
                <a16:creationId xmlns:a16="http://schemas.microsoft.com/office/drawing/2014/main" id="{597A8295-AB07-10F8-4887-8F41C47944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5FBFAB-C1DF-2B26-8CA6-BDC89BE41F9F}"/>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22785737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7281D-5AE6-5515-CED0-ECAF11FC8EB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9B7D469-C5CF-3BAF-0425-D1B604AB78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47EDA4-87B9-2C91-7F31-81E7380FE469}"/>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5" name="Footer Placeholder 4">
            <a:extLst>
              <a:ext uri="{FF2B5EF4-FFF2-40B4-BE49-F238E27FC236}">
                <a16:creationId xmlns:a16="http://schemas.microsoft.com/office/drawing/2014/main" id="{E1A5F426-6839-CB19-0EA8-8DD4F7FFED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B3F476-4DA0-265C-03C2-0D9954A1EBED}"/>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2056336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6C3909-F00F-3B79-CE20-C1480C62793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56BD67E-033C-26EF-9EC3-E082867224D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FEC2C7-28C6-550E-4915-10013AC66C13}"/>
              </a:ext>
            </a:extLst>
          </p:cNvPr>
          <p:cNvSpPr>
            <a:spLocks noGrp="1"/>
          </p:cNvSpPr>
          <p:nvPr>
            <p:ph type="dt" sz="half" idx="10"/>
          </p:nvPr>
        </p:nvSpPr>
        <p:spPr/>
        <p:txBody>
          <a:bodyPr/>
          <a:lstStyle/>
          <a:p>
            <a:fld id="{BDF3F9B3-AF4E-4940-9192-41FE9C2727DD}" type="datetimeFigureOut">
              <a:rPr lang="en-US" smtClean="0"/>
              <a:t>23/09/2024</a:t>
            </a:fld>
            <a:endParaRPr lang="en-US"/>
          </a:p>
        </p:txBody>
      </p:sp>
      <p:sp>
        <p:nvSpPr>
          <p:cNvPr id="5" name="Footer Placeholder 4">
            <a:extLst>
              <a:ext uri="{FF2B5EF4-FFF2-40B4-BE49-F238E27FC236}">
                <a16:creationId xmlns:a16="http://schemas.microsoft.com/office/drawing/2014/main" id="{B5C5FB06-FCE7-EFD4-1F1E-E50FB088C9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C867F5-53F7-F597-5E2C-ECEF33C42A85}"/>
              </a:ext>
            </a:extLst>
          </p:cNvPr>
          <p:cNvSpPr>
            <a:spLocks noGrp="1"/>
          </p:cNvSpPr>
          <p:nvPr>
            <p:ph type="sldNum" sz="quarter" idx="12"/>
          </p:nvPr>
        </p:nvSpPr>
        <p:spPr/>
        <p:txBody>
          <a:bodyPr/>
          <a:lstStyle/>
          <a:p>
            <a:fld id="{4447AEF8-AFEB-438A-BA4B-9ECEE5BD36B5}" type="slidenum">
              <a:rPr lang="en-US" smtClean="0"/>
              <a:t>‹#›</a:t>
            </a:fld>
            <a:endParaRPr lang="en-US"/>
          </a:p>
        </p:txBody>
      </p:sp>
    </p:spTree>
    <p:extLst>
      <p:ext uri="{BB962C8B-B14F-4D97-AF65-F5344CB8AC3E}">
        <p14:creationId xmlns:p14="http://schemas.microsoft.com/office/powerpoint/2010/main" val="33764758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94"/>
        <p:cNvGrpSpPr/>
        <p:nvPr/>
      </p:nvGrpSpPr>
      <p:grpSpPr>
        <a:xfrm>
          <a:off x="0" y="0"/>
          <a:ext cx="0" cy="0"/>
          <a:chOff x="0" y="0"/>
          <a:chExt cx="0" cy="0"/>
        </a:xfrm>
      </p:grpSpPr>
      <p:grpSp>
        <p:nvGrpSpPr>
          <p:cNvPr id="95" name="Google Shape;95;p3"/>
          <p:cNvGrpSpPr/>
          <p:nvPr/>
        </p:nvGrpSpPr>
        <p:grpSpPr>
          <a:xfrm>
            <a:off x="-201367" y="-116611"/>
            <a:ext cx="12591933" cy="7115924"/>
            <a:chOff x="1366600" y="892542"/>
            <a:chExt cx="757200" cy="649200"/>
          </a:xfrm>
        </p:grpSpPr>
        <p:grpSp>
          <p:nvGrpSpPr>
            <p:cNvPr id="96" name="Google Shape;96;p3"/>
            <p:cNvGrpSpPr/>
            <p:nvPr/>
          </p:nvGrpSpPr>
          <p:grpSpPr>
            <a:xfrm>
              <a:off x="1366600" y="892542"/>
              <a:ext cx="757199" cy="649200"/>
              <a:chOff x="1366600" y="892542"/>
              <a:chExt cx="757199" cy="649200"/>
            </a:xfrm>
          </p:grpSpPr>
          <p:cxnSp>
            <p:nvCxnSpPr>
              <p:cNvPr id="97" name="Google Shape;97;p3"/>
              <p:cNvCxnSpPr/>
              <p:nvPr/>
            </p:nvCxnSpPr>
            <p:spPr>
              <a:xfrm>
                <a:off x="1366600"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98" name="Google Shape;98;p3"/>
              <p:cNvCxnSpPr/>
              <p:nvPr/>
            </p:nvCxnSpPr>
            <p:spPr>
              <a:xfrm>
                <a:off x="1555900"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99" name="Google Shape;99;p3"/>
              <p:cNvCxnSpPr/>
              <p:nvPr/>
            </p:nvCxnSpPr>
            <p:spPr>
              <a:xfrm>
                <a:off x="1745200"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100" name="Google Shape;100;p3"/>
              <p:cNvCxnSpPr/>
              <p:nvPr/>
            </p:nvCxnSpPr>
            <p:spPr>
              <a:xfrm>
                <a:off x="1934499"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101" name="Google Shape;101;p3"/>
              <p:cNvCxnSpPr/>
              <p:nvPr/>
            </p:nvCxnSpPr>
            <p:spPr>
              <a:xfrm>
                <a:off x="2123799" y="892542"/>
                <a:ext cx="0" cy="649200"/>
              </a:xfrm>
              <a:prstGeom prst="straightConnector1">
                <a:avLst/>
              </a:prstGeom>
              <a:noFill/>
              <a:ln w="9525" cap="flat" cmpd="sng">
                <a:solidFill>
                  <a:schemeClr val="dk2"/>
                </a:solidFill>
                <a:prstDash val="solid"/>
                <a:round/>
                <a:headEnd type="none" w="med" len="med"/>
                <a:tailEnd type="none" w="med" len="med"/>
              </a:ln>
            </p:spPr>
          </p:cxnSp>
        </p:grpSp>
        <p:grpSp>
          <p:nvGrpSpPr>
            <p:cNvPr id="102" name="Google Shape;102;p3"/>
            <p:cNvGrpSpPr/>
            <p:nvPr/>
          </p:nvGrpSpPr>
          <p:grpSpPr>
            <a:xfrm>
              <a:off x="1366600" y="892542"/>
              <a:ext cx="757200" cy="645919"/>
              <a:chOff x="1366600" y="892542"/>
              <a:chExt cx="757200" cy="645919"/>
            </a:xfrm>
          </p:grpSpPr>
          <p:cxnSp>
            <p:nvCxnSpPr>
              <p:cNvPr id="103" name="Google Shape;103;p3"/>
              <p:cNvCxnSpPr/>
              <p:nvPr/>
            </p:nvCxnSpPr>
            <p:spPr>
              <a:xfrm>
                <a:off x="1366600" y="892542"/>
                <a:ext cx="757200" cy="0"/>
              </a:xfrm>
              <a:prstGeom prst="straightConnector1">
                <a:avLst/>
              </a:prstGeom>
              <a:noFill/>
              <a:ln w="9525" cap="flat" cmpd="sng">
                <a:solidFill>
                  <a:schemeClr val="dk2"/>
                </a:solidFill>
                <a:prstDash val="solid"/>
                <a:round/>
                <a:headEnd type="none" w="med" len="med"/>
                <a:tailEnd type="none" w="med" len="med"/>
              </a:ln>
            </p:spPr>
          </p:cxnSp>
          <p:cxnSp>
            <p:nvCxnSpPr>
              <p:cNvPr id="104" name="Google Shape;104;p3"/>
              <p:cNvCxnSpPr/>
              <p:nvPr/>
            </p:nvCxnSpPr>
            <p:spPr>
              <a:xfrm>
                <a:off x="1366600" y="1107849"/>
                <a:ext cx="757200" cy="0"/>
              </a:xfrm>
              <a:prstGeom prst="straightConnector1">
                <a:avLst/>
              </a:prstGeom>
              <a:noFill/>
              <a:ln w="9525" cap="flat" cmpd="sng">
                <a:solidFill>
                  <a:schemeClr val="dk2"/>
                </a:solidFill>
                <a:prstDash val="solid"/>
                <a:round/>
                <a:headEnd type="none" w="med" len="med"/>
                <a:tailEnd type="none" w="med" len="med"/>
              </a:ln>
            </p:spPr>
          </p:cxnSp>
          <p:cxnSp>
            <p:nvCxnSpPr>
              <p:cNvPr id="105" name="Google Shape;105;p3"/>
              <p:cNvCxnSpPr/>
              <p:nvPr/>
            </p:nvCxnSpPr>
            <p:spPr>
              <a:xfrm>
                <a:off x="1366600" y="1323155"/>
                <a:ext cx="757200" cy="0"/>
              </a:xfrm>
              <a:prstGeom prst="straightConnector1">
                <a:avLst/>
              </a:prstGeom>
              <a:noFill/>
              <a:ln w="9525" cap="flat" cmpd="sng">
                <a:solidFill>
                  <a:schemeClr val="dk2"/>
                </a:solidFill>
                <a:prstDash val="solid"/>
                <a:round/>
                <a:headEnd type="none" w="med" len="med"/>
                <a:tailEnd type="none" w="med" len="med"/>
              </a:ln>
            </p:spPr>
          </p:cxnSp>
          <p:cxnSp>
            <p:nvCxnSpPr>
              <p:cNvPr id="106" name="Google Shape;106;p3"/>
              <p:cNvCxnSpPr/>
              <p:nvPr/>
            </p:nvCxnSpPr>
            <p:spPr>
              <a:xfrm>
                <a:off x="1366600" y="1538461"/>
                <a:ext cx="757200" cy="0"/>
              </a:xfrm>
              <a:prstGeom prst="straightConnector1">
                <a:avLst/>
              </a:prstGeom>
              <a:noFill/>
              <a:ln w="9525" cap="flat" cmpd="sng">
                <a:solidFill>
                  <a:schemeClr val="dk2"/>
                </a:solidFill>
                <a:prstDash val="solid"/>
                <a:round/>
                <a:headEnd type="none" w="med" len="med"/>
                <a:tailEnd type="none" w="med" len="med"/>
              </a:ln>
            </p:spPr>
          </p:cxnSp>
        </p:grpSp>
      </p:grpSp>
      <p:sp>
        <p:nvSpPr>
          <p:cNvPr id="107" name="Google Shape;107;p3"/>
          <p:cNvSpPr txBox="1">
            <a:spLocks noGrp="1"/>
          </p:cNvSpPr>
          <p:nvPr>
            <p:ph type="title" hasCustomPrompt="1"/>
          </p:nvPr>
        </p:nvSpPr>
        <p:spPr>
          <a:xfrm>
            <a:off x="2997533" y="719333"/>
            <a:ext cx="3064400" cy="1524800"/>
          </a:xfrm>
          <a:prstGeom prst="rect">
            <a:avLst/>
          </a:prstGeom>
          <a:solidFill>
            <a:schemeClr val="dk1"/>
          </a:solidFill>
        </p:spPr>
        <p:txBody>
          <a:bodyPr spcFirstLastPara="1" wrap="square" lIns="91425" tIns="91425" rIns="91425" bIns="91425" anchor="b" anchorCtr="0">
            <a:noAutofit/>
          </a:bodyPr>
          <a:lstStyle>
            <a:lvl1pPr lvl="0" algn="r" rtl="0">
              <a:spcBef>
                <a:spcPts val="0"/>
              </a:spcBef>
              <a:spcAft>
                <a:spcPts val="0"/>
              </a:spcAft>
              <a:buClr>
                <a:schemeClr val="lt1"/>
              </a:buClr>
              <a:buSzPts val="12000"/>
              <a:buNone/>
              <a:defRPr sz="16001">
                <a:solidFill>
                  <a:schemeClr val="lt1"/>
                </a:solidFill>
              </a:defRPr>
            </a:lvl1pPr>
            <a:lvl2pPr lvl="1" algn="ctr" rtl="0">
              <a:spcBef>
                <a:spcPts val="0"/>
              </a:spcBef>
              <a:spcAft>
                <a:spcPts val="0"/>
              </a:spcAft>
              <a:buClr>
                <a:schemeClr val="lt1"/>
              </a:buClr>
              <a:buSzPts val="12000"/>
              <a:buNone/>
              <a:defRPr sz="16001">
                <a:solidFill>
                  <a:schemeClr val="lt1"/>
                </a:solidFill>
              </a:defRPr>
            </a:lvl2pPr>
            <a:lvl3pPr lvl="2" algn="ctr" rtl="0">
              <a:spcBef>
                <a:spcPts val="0"/>
              </a:spcBef>
              <a:spcAft>
                <a:spcPts val="0"/>
              </a:spcAft>
              <a:buClr>
                <a:schemeClr val="lt1"/>
              </a:buClr>
              <a:buSzPts val="12000"/>
              <a:buNone/>
              <a:defRPr sz="16001">
                <a:solidFill>
                  <a:schemeClr val="lt1"/>
                </a:solidFill>
              </a:defRPr>
            </a:lvl3pPr>
            <a:lvl4pPr lvl="3" algn="ctr" rtl="0">
              <a:spcBef>
                <a:spcPts val="0"/>
              </a:spcBef>
              <a:spcAft>
                <a:spcPts val="0"/>
              </a:spcAft>
              <a:buClr>
                <a:schemeClr val="lt1"/>
              </a:buClr>
              <a:buSzPts val="12000"/>
              <a:buNone/>
              <a:defRPr sz="16001">
                <a:solidFill>
                  <a:schemeClr val="lt1"/>
                </a:solidFill>
              </a:defRPr>
            </a:lvl4pPr>
            <a:lvl5pPr lvl="4" algn="ctr" rtl="0">
              <a:spcBef>
                <a:spcPts val="0"/>
              </a:spcBef>
              <a:spcAft>
                <a:spcPts val="0"/>
              </a:spcAft>
              <a:buClr>
                <a:schemeClr val="lt1"/>
              </a:buClr>
              <a:buSzPts val="12000"/>
              <a:buNone/>
              <a:defRPr sz="16001">
                <a:solidFill>
                  <a:schemeClr val="lt1"/>
                </a:solidFill>
              </a:defRPr>
            </a:lvl5pPr>
            <a:lvl6pPr lvl="5" algn="ctr" rtl="0">
              <a:spcBef>
                <a:spcPts val="0"/>
              </a:spcBef>
              <a:spcAft>
                <a:spcPts val="0"/>
              </a:spcAft>
              <a:buClr>
                <a:schemeClr val="lt1"/>
              </a:buClr>
              <a:buSzPts val="12000"/>
              <a:buNone/>
              <a:defRPr sz="16001">
                <a:solidFill>
                  <a:schemeClr val="lt1"/>
                </a:solidFill>
              </a:defRPr>
            </a:lvl6pPr>
            <a:lvl7pPr lvl="6" algn="ctr" rtl="0">
              <a:spcBef>
                <a:spcPts val="0"/>
              </a:spcBef>
              <a:spcAft>
                <a:spcPts val="0"/>
              </a:spcAft>
              <a:buClr>
                <a:schemeClr val="lt1"/>
              </a:buClr>
              <a:buSzPts val="12000"/>
              <a:buNone/>
              <a:defRPr sz="16001">
                <a:solidFill>
                  <a:schemeClr val="lt1"/>
                </a:solidFill>
              </a:defRPr>
            </a:lvl7pPr>
            <a:lvl8pPr lvl="7" algn="ctr" rtl="0">
              <a:spcBef>
                <a:spcPts val="0"/>
              </a:spcBef>
              <a:spcAft>
                <a:spcPts val="0"/>
              </a:spcAft>
              <a:buClr>
                <a:schemeClr val="lt1"/>
              </a:buClr>
              <a:buSzPts val="12000"/>
              <a:buNone/>
              <a:defRPr sz="16001">
                <a:solidFill>
                  <a:schemeClr val="lt1"/>
                </a:solidFill>
              </a:defRPr>
            </a:lvl8pPr>
            <a:lvl9pPr lvl="8" algn="ctr" rtl="0">
              <a:spcBef>
                <a:spcPts val="0"/>
              </a:spcBef>
              <a:spcAft>
                <a:spcPts val="0"/>
              </a:spcAft>
              <a:buClr>
                <a:schemeClr val="lt1"/>
              </a:buClr>
              <a:buSzPts val="12000"/>
              <a:buNone/>
              <a:defRPr sz="16001">
                <a:solidFill>
                  <a:schemeClr val="lt1"/>
                </a:solidFill>
              </a:defRPr>
            </a:lvl9pPr>
          </a:lstStyle>
          <a:p>
            <a:r>
              <a:t>xx%</a:t>
            </a:r>
          </a:p>
        </p:txBody>
      </p:sp>
      <p:sp>
        <p:nvSpPr>
          <p:cNvPr id="108" name="Google Shape;108;p3"/>
          <p:cNvSpPr txBox="1">
            <a:spLocks noGrp="1"/>
          </p:cNvSpPr>
          <p:nvPr>
            <p:ph type="title" idx="2"/>
          </p:nvPr>
        </p:nvSpPr>
        <p:spPr>
          <a:xfrm>
            <a:off x="2947533" y="2244100"/>
            <a:ext cx="6293600" cy="23528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lvl="0">
              <a:spcBef>
                <a:spcPts val="0"/>
              </a:spcBef>
              <a:spcAft>
                <a:spcPts val="0"/>
              </a:spcAft>
              <a:buClr>
                <a:schemeClr val="lt1"/>
              </a:buClr>
              <a:buSzPts val="3500"/>
              <a:buNone/>
              <a:defRPr sz="7200">
                <a:solidFill>
                  <a:schemeClr val="lt1"/>
                </a:solidFill>
                <a:latin typeface="Merriweather"/>
                <a:ea typeface="Merriweather"/>
                <a:cs typeface="Merriweather"/>
                <a:sym typeface="Merriweather"/>
              </a:defRPr>
            </a:lvl1pPr>
            <a:lvl2pPr lvl="1" algn="ctr">
              <a:spcBef>
                <a:spcPts val="0"/>
              </a:spcBef>
              <a:spcAft>
                <a:spcPts val="0"/>
              </a:spcAft>
              <a:buClr>
                <a:schemeClr val="lt1"/>
              </a:buClr>
              <a:buSzPts val="3500"/>
              <a:buNone/>
              <a:defRPr sz="4667">
                <a:solidFill>
                  <a:schemeClr val="lt1"/>
                </a:solidFill>
              </a:defRPr>
            </a:lvl2pPr>
            <a:lvl3pPr lvl="2" algn="ctr">
              <a:spcBef>
                <a:spcPts val="0"/>
              </a:spcBef>
              <a:spcAft>
                <a:spcPts val="0"/>
              </a:spcAft>
              <a:buClr>
                <a:schemeClr val="lt1"/>
              </a:buClr>
              <a:buSzPts val="3500"/>
              <a:buNone/>
              <a:defRPr sz="4667">
                <a:solidFill>
                  <a:schemeClr val="lt1"/>
                </a:solidFill>
              </a:defRPr>
            </a:lvl3pPr>
            <a:lvl4pPr lvl="3" algn="ctr">
              <a:spcBef>
                <a:spcPts val="0"/>
              </a:spcBef>
              <a:spcAft>
                <a:spcPts val="0"/>
              </a:spcAft>
              <a:buClr>
                <a:schemeClr val="lt1"/>
              </a:buClr>
              <a:buSzPts val="3500"/>
              <a:buNone/>
              <a:defRPr sz="4667">
                <a:solidFill>
                  <a:schemeClr val="lt1"/>
                </a:solidFill>
              </a:defRPr>
            </a:lvl4pPr>
            <a:lvl5pPr lvl="4" algn="ctr">
              <a:spcBef>
                <a:spcPts val="0"/>
              </a:spcBef>
              <a:spcAft>
                <a:spcPts val="0"/>
              </a:spcAft>
              <a:buClr>
                <a:schemeClr val="lt1"/>
              </a:buClr>
              <a:buSzPts val="3500"/>
              <a:buNone/>
              <a:defRPr sz="4667">
                <a:solidFill>
                  <a:schemeClr val="lt1"/>
                </a:solidFill>
              </a:defRPr>
            </a:lvl5pPr>
            <a:lvl6pPr lvl="5" algn="ctr">
              <a:spcBef>
                <a:spcPts val="0"/>
              </a:spcBef>
              <a:spcAft>
                <a:spcPts val="0"/>
              </a:spcAft>
              <a:buClr>
                <a:schemeClr val="lt1"/>
              </a:buClr>
              <a:buSzPts val="3500"/>
              <a:buNone/>
              <a:defRPr sz="4667">
                <a:solidFill>
                  <a:schemeClr val="lt1"/>
                </a:solidFill>
              </a:defRPr>
            </a:lvl6pPr>
            <a:lvl7pPr lvl="6" algn="ctr">
              <a:spcBef>
                <a:spcPts val="0"/>
              </a:spcBef>
              <a:spcAft>
                <a:spcPts val="0"/>
              </a:spcAft>
              <a:buClr>
                <a:schemeClr val="lt1"/>
              </a:buClr>
              <a:buSzPts val="3500"/>
              <a:buNone/>
              <a:defRPr sz="4667">
                <a:solidFill>
                  <a:schemeClr val="lt1"/>
                </a:solidFill>
              </a:defRPr>
            </a:lvl7pPr>
            <a:lvl8pPr lvl="7" algn="ctr">
              <a:spcBef>
                <a:spcPts val="0"/>
              </a:spcBef>
              <a:spcAft>
                <a:spcPts val="0"/>
              </a:spcAft>
              <a:buClr>
                <a:schemeClr val="lt1"/>
              </a:buClr>
              <a:buSzPts val="3500"/>
              <a:buNone/>
              <a:defRPr sz="4667">
                <a:solidFill>
                  <a:schemeClr val="lt1"/>
                </a:solidFill>
              </a:defRPr>
            </a:lvl8pPr>
            <a:lvl9pPr lvl="8" algn="ctr">
              <a:spcBef>
                <a:spcPts val="0"/>
              </a:spcBef>
              <a:spcAft>
                <a:spcPts val="0"/>
              </a:spcAft>
              <a:buClr>
                <a:schemeClr val="lt1"/>
              </a:buClr>
              <a:buSzPts val="3500"/>
              <a:buNone/>
              <a:defRPr sz="4667">
                <a:solidFill>
                  <a:schemeClr val="lt1"/>
                </a:solidFill>
              </a:defRPr>
            </a:lvl9pPr>
          </a:lstStyle>
          <a:p>
            <a:endParaRPr/>
          </a:p>
        </p:txBody>
      </p:sp>
      <p:sp>
        <p:nvSpPr>
          <p:cNvPr id="109" name="Google Shape;109;p3"/>
          <p:cNvSpPr txBox="1">
            <a:spLocks noGrp="1"/>
          </p:cNvSpPr>
          <p:nvPr>
            <p:ph type="subTitle" idx="1"/>
          </p:nvPr>
        </p:nvSpPr>
        <p:spPr>
          <a:xfrm>
            <a:off x="2989729" y="5313167"/>
            <a:ext cx="3064400" cy="780400"/>
          </a:xfrm>
          <a:prstGeom prst="rect">
            <a:avLst/>
          </a:prstGeom>
          <a:solidFill>
            <a:schemeClr val="dk1"/>
          </a:solidFill>
          <a:ln>
            <a:noFill/>
          </a:ln>
        </p:spPr>
        <p:txBody>
          <a:bodyPr spcFirstLastPara="1" wrap="square" lIns="91425" tIns="91425" rIns="91425" bIns="91425" anchor="ctr" anchorCtr="0">
            <a:noAutofit/>
          </a:bodyPr>
          <a:lstStyle>
            <a:lvl1pPr lvl="0">
              <a:spcBef>
                <a:spcPts val="0"/>
              </a:spcBef>
              <a:spcAft>
                <a:spcPts val="0"/>
              </a:spcAft>
              <a:buClr>
                <a:schemeClr val="lt1"/>
              </a:buClr>
              <a:buSzPts val="1400"/>
              <a:buNone/>
              <a:defRPr sz="2133">
                <a:solidFill>
                  <a:schemeClr val="lt1"/>
                </a:solidFill>
                <a:latin typeface="Spectral Light"/>
                <a:ea typeface="Spectral Light"/>
                <a:cs typeface="Spectral Light"/>
                <a:sym typeface="Spectral Light"/>
              </a:defRPr>
            </a:lvl1pPr>
            <a:lvl2pPr lvl="1">
              <a:spcBef>
                <a:spcPts val="0"/>
              </a:spcBef>
              <a:spcAft>
                <a:spcPts val="0"/>
              </a:spcAft>
              <a:buClr>
                <a:schemeClr val="lt1"/>
              </a:buClr>
              <a:buSzPts val="1400"/>
              <a:buNone/>
              <a:defRPr>
                <a:solidFill>
                  <a:schemeClr val="lt1"/>
                </a:solidFill>
              </a:defRPr>
            </a:lvl2pPr>
            <a:lvl3pPr lvl="2">
              <a:spcBef>
                <a:spcPts val="0"/>
              </a:spcBef>
              <a:spcAft>
                <a:spcPts val="0"/>
              </a:spcAft>
              <a:buClr>
                <a:schemeClr val="lt1"/>
              </a:buClr>
              <a:buSzPts val="1400"/>
              <a:buNone/>
              <a:defRPr>
                <a:solidFill>
                  <a:schemeClr val="lt1"/>
                </a:solidFill>
              </a:defRPr>
            </a:lvl3pPr>
            <a:lvl4pPr lvl="3">
              <a:spcBef>
                <a:spcPts val="0"/>
              </a:spcBef>
              <a:spcAft>
                <a:spcPts val="0"/>
              </a:spcAft>
              <a:buClr>
                <a:schemeClr val="lt1"/>
              </a:buClr>
              <a:buSzPts val="1400"/>
              <a:buNone/>
              <a:defRPr>
                <a:solidFill>
                  <a:schemeClr val="lt1"/>
                </a:solidFill>
              </a:defRPr>
            </a:lvl4pPr>
            <a:lvl5pPr lvl="4">
              <a:spcBef>
                <a:spcPts val="0"/>
              </a:spcBef>
              <a:spcAft>
                <a:spcPts val="0"/>
              </a:spcAft>
              <a:buClr>
                <a:schemeClr val="lt1"/>
              </a:buClr>
              <a:buSzPts val="1400"/>
              <a:buNone/>
              <a:defRPr>
                <a:solidFill>
                  <a:schemeClr val="lt1"/>
                </a:solidFill>
              </a:defRPr>
            </a:lvl5pPr>
            <a:lvl6pPr lvl="5">
              <a:spcBef>
                <a:spcPts val="0"/>
              </a:spcBef>
              <a:spcAft>
                <a:spcPts val="0"/>
              </a:spcAft>
              <a:buClr>
                <a:schemeClr val="lt1"/>
              </a:buClr>
              <a:buSzPts val="1400"/>
              <a:buNone/>
              <a:defRPr>
                <a:solidFill>
                  <a:schemeClr val="lt1"/>
                </a:solidFill>
              </a:defRPr>
            </a:lvl6pPr>
            <a:lvl7pPr lvl="6">
              <a:spcBef>
                <a:spcPts val="0"/>
              </a:spcBef>
              <a:spcAft>
                <a:spcPts val="0"/>
              </a:spcAft>
              <a:buClr>
                <a:schemeClr val="lt1"/>
              </a:buClr>
              <a:buSzPts val="1400"/>
              <a:buNone/>
              <a:defRPr>
                <a:solidFill>
                  <a:schemeClr val="lt1"/>
                </a:solidFill>
              </a:defRPr>
            </a:lvl7pPr>
            <a:lvl8pPr lvl="7">
              <a:spcBef>
                <a:spcPts val="0"/>
              </a:spcBef>
              <a:spcAft>
                <a:spcPts val="0"/>
              </a:spcAft>
              <a:buClr>
                <a:schemeClr val="lt1"/>
              </a:buClr>
              <a:buSzPts val="1400"/>
              <a:buNone/>
              <a:defRPr>
                <a:solidFill>
                  <a:schemeClr val="lt1"/>
                </a:solidFill>
              </a:defRPr>
            </a:lvl8pPr>
            <a:lvl9pPr lvl="8">
              <a:spcBef>
                <a:spcPts val="0"/>
              </a:spcBef>
              <a:spcAft>
                <a:spcPts val="0"/>
              </a:spcAft>
              <a:buClr>
                <a:schemeClr val="lt1"/>
              </a:buClr>
              <a:buSzPts val="1400"/>
              <a:buNone/>
              <a:defRPr>
                <a:solidFill>
                  <a:schemeClr val="lt1"/>
                </a:solidFill>
              </a:defRPr>
            </a:lvl9pPr>
          </a:lstStyle>
          <a:p>
            <a:endParaRPr/>
          </a:p>
        </p:txBody>
      </p:sp>
      <p:grpSp>
        <p:nvGrpSpPr>
          <p:cNvPr id="110" name="Google Shape;110;p3"/>
          <p:cNvGrpSpPr/>
          <p:nvPr/>
        </p:nvGrpSpPr>
        <p:grpSpPr>
          <a:xfrm>
            <a:off x="574768" y="5689531"/>
            <a:ext cx="1134853" cy="891288"/>
            <a:chOff x="431076" y="4267148"/>
            <a:chExt cx="851140" cy="668466"/>
          </a:xfrm>
        </p:grpSpPr>
        <p:sp>
          <p:nvSpPr>
            <p:cNvPr id="111" name="Google Shape;111;p3"/>
            <p:cNvSpPr/>
            <p:nvPr/>
          </p:nvSpPr>
          <p:spPr>
            <a:xfrm>
              <a:off x="943815" y="4267148"/>
              <a:ext cx="338400" cy="331200"/>
            </a:xfrm>
            <a:prstGeom prst="star4">
              <a:avLst>
                <a:gd name="adj" fmla="val 12500"/>
              </a:avLst>
            </a:prstGeom>
            <a:solidFill>
              <a:schemeClr val="accen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112" name="Google Shape;112;p3"/>
            <p:cNvSpPr/>
            <p:nvPr/>
          </p:nvSpPr>
          <p:spPr>
            <a:xfrm>
              <a:off x="431076" y="4704914"/>
              <a:ext cx="236700" cy="230700"/>
            </a:xfrm>
            <a:prstGeom prst="star4">
              <a:avLst>
                <a:gd name="adj" fmla="val 12500"/>
              </a:avLst>
            </a:prstGeom>
            <a:solidFill>
              <a:schemeClr val="dk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grpSp>
      <p:grpSp>
        <p:nvGrpSpPr>
          <p:cNvPr id="113" name="Google Shape;113;p3"/>
          <p:cNvGrpSpPr/>
          <p:nvPr/>
        </p:nvGrpSpPr>
        <p:grpSpPr>
          <a:xfrm>
            <a:off x="10553320" y="5925367"/>
            <a:ext cx="920085" cy="438811"/>
            <a:chOff x="7740700" y="4100311"/>
            <a:chExt cx="786936" cy="604089"/>
          </a:xfrm>
        </p:grpSpPr>
        <p:grpSp>
          <p:nvGrpSpPr>
            <p:cNvPr id="114" name="Google Shape;114;p3"/>
            <p:cNvGrpSpPr/>
            <p:nvPr/>
          </p:nvGrpSpPr>
          <p:grpSpPr>
            <a:xfrm>
              <a:off x="7740700" y="4149700"/>
              <a:ext cx="737550" cy="554700"/>
              <a:chOff x="7740700" y="4149700"/>
              <a:chExt cx="737550" cy="554700"/>
            </a:xfrm>
          </p:grpSpPr>
          <p:sp>
            <p:nvSpPr>
              <p:cNvPr id="115" name="Google Shape;115;p3"/>
              <p:cNvSpPr/>
              <p:nvPr/>
            </p:nvSpPr>
            <p:spPr>
              <a:xfrm rot="5400000">
                <a:off x="7905550" y="4131700"/>
                <a:ext cx="554700" cy="590700"/>
              </a:xfrm>
              <a:prstGeom prst="upArrow">
                <a:avLst>
                  <a:gd name="adj1" fmla="val 50000"/>
                  <a:gd name="adj2" fmla="val 50000"/>
                </a:avLst>
              </a:prstGeom>
              <a:solidFill>
                <a:schemeClr val="dk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116" name="Google Shape;116;p3"/>
              <p:cNvSpPr/>
              <p:nvPr/>
            </p:nvSpPr>
            <p:spPr>
              <a:xfrm>
                <a:off x="7740700" y="4286500"/>
                <a:ext cx="86400" cy="281100"/>
              </a:xfrm>
              <a:prstGeom prst="rect">
                <a:avLst/>
              </a:prstGeom>
              <a:solidFill>
                <a:schemeClr val="dk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grpSp>
        <p:sp>
          <p:nvSpPr>
            <p:cNvPr id="117" name="Google Shape;117;p3"/>
            <p:cNvSpPr/>
            <p:nvPr/>
          </p:nvSpPr>
          <p:spPr>
            <a:xfrm rot="5400000">
              <a:off x="7954936" y="4082311"/>
              <a:ext cx="554700" cy="590700"/>
            </a:xfrm>
            <a:prstGeom prst="upArrow">
              <a:avLst>
                <a:gd name="adj1" fmla="val 50000"/>
                <a:gd name="adj2" fmla="val 50000"/>
              </a:avLst>
            </a:prstGeom>
            <a:solidFill>
              <a:schemeClr val="dk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grpSp>
    </p:spTree>
    <p:extLst>
      <p:ext uri="{BB962C8B-B14F-4D97-AF65-F5344CB8AC3E}">
        <p14:creationId xmlns:p14="http://schemas.microsoft.com/office/powerpoint/2010/main" val="1710977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18"/>
        <p:cNvGrpSpPr/>
        <p:nvPr/>
      </p:nvGrpSpPr>
      <p:grpSpPr>
        <a:xfrm>
          <a:off x="0" y="0"/>
          <a:ext cx="0" cy="0"/>
          <a:chOff x="0" y="0"/>
          <a:chExt cx="0" cy="0"/>
        </a:xfrm>
      </p:grpSpPr>
      <p:grpSp>
        <p:nvGrpSpPr>
          <p:cNvPr id="119" name="Google Shape;119;p4"/>
          <p:cNvGrpSpPr/>
          <p:nvPr/>
        </p:nvGrpSpPr>
        <p:grpSpPr>
          <a:xfrm>
            <a:off x="-47033" y="-42447"/>
            <a:ext cx="12286065" cy="6942893"/>
            <a:chOff x="-35275" y="-31835"/>
            <a:chExt cx="9214549" cy="5207170"/>
          </a:xfrm>
        </p:grpSpPr>
        <p:grpSp>
          <p:nvGrpSpPr>
            <p:cNvPr id="120" name="Google Shape;120;p4"/>
            <p:cNvGrpSpPr/>
            <p:nvPr/>
          </p:nvGrpSpPr>
          <p:grpSpPr>
            <a:xfrm>
              <a:off x="-35275" y="-31835"/>
              <a:ext cx="4607271" cy="2603603"/>
              <a:chOff x="987999" y="461925"/>
              <a:chExt cx="1514404" cy="1507151"/>
            </a:xfrm>
          </p:grpSpPr>
          <p:grpSp>
            <p:nvGrpSpPr>
              <p:cNvPr id="121" name="Google Shape;121;p4"/>
              <p:cNvGrpSpPr/>
              <p:nvPr/>
            </p:nvGrpSpPr>
            <p:grpSpPr>
              <a:xfrm>
                <a:off x="987999" y="461925"/>
                <a:ext cx="1514401" cy="1506302"/>
                <a:chOff x="987999" y="461925"/>
                <a:chExt cx="1514401" cy="1506302"/>
              </a:xfrm>
            </p:grpSpPr>
            <p:cxnSp>
              <p:nvCxnSpPr>
                <p:cNvPr id="122" name="Google Shape;122;p4"/>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23" name="Google Shape;123;p4"/>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24" name="Google Shape;124;p4"/>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25" name="Google Shape;125;p4"/>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26" name="Google Shape;126;p4"/>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27" name="Google Shape;127;p4"/>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28" name="Google Shape;128;p4"/>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29" name="Google Shape;129;p4"/>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0" name="Google Shape;130;p4"/>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31" name="Google Shape;131;p4"/>
              <p:cNvGrpSpPr/>
              <p:nvPr/>
            </p:nvGrpSpPr>
            <p:grpSpPr>
              <a:xfrm>
                <a:off x="987999" y="461927"/>
                <a:ext cx="1514404" cy="1507149"/>
                <a:chOff x="987999" y="461927"/>
                <a:chExt cx="1514404" cy="1507149"/>
              </a:xfrm>
            </p:grpSpPr>
            <p:cxnSp>
              <p:nvCxnSpPr>
                <p:cNvPr id="132" name="Google Shape;132;p4"/>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3" name="Google Shape;133;p4"/>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4" name="Google Shape;134;p4"/>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5" name="Google Shape;135;p4"/>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6" name="Google Shape;136;p4"/>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7" name="Google Shape;137;p4"/>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8" name="Google Shape;138;p4"/>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9" name="Google Shape;139;p4"/>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40" name="Google Shape;140;p4"/>
            <p:cNvGrpSpPr/>
            <p:nvPr/>
          </p:nvGrpSpPr>
          <p:grpSpPr>
            <a:xfrm>
              <a:off x="4572003" y="-31835"/>
              <a:ext cx="4607271" cy="2603603"/>
              <a:chOff x="987999" y="461925"/>
              <a:chExt cx="1514404" cy="1507151"/>
            </a:xfrm>
          </p:grpSpPr>
          <p:grpSp>
            <p:nvGrpSpPr>
              <p:cNvPr id="141" name="Google Shape;141;p4"/>
              <p:cNvGrpSpPr/>
              <p:nvPr/>
            </p:nvGrpSpPr>
            <p:grpSpPr>
              <a:xfrm>
                <a:off x="987999" y="461925"/>
                <a:ext cx="1514401" cy="1506302"/>
                <a:chOff x="987999" y="461925"/>
                <a:chExt cx="1514401" cy="1506302"/>
              </a:xfrm>
            </p:grpSpPr>
            <p:cxnSp>
              <p:nvCxnSpPr>
                <p:cNvPr id="142" name="Google Shape;142;p4"/>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3" name="Google Shape;143;p4"/>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4" name="Google Shape;144;p4"/>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5" name="Google Shape;145;p4"/>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6" name="Google Shape;146;p4"/>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7" name="Google Shape;147;p4"/>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8" name="Google Shape;148;p4"/>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9" name="Google Shape;149;p4"/>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50" name="Google Shape;150;p4"/>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51" name="Google Shape;151;p4"/>
              <p:cNvGrpSpPr/>
              <p:nvPr/>
            </p:nvGrpSpPr>
            <p:grpSpPr>
              <a:xfrm>
                <a:off x="987999" y="461927"/>
                <a:ext cx="1514404" cy="1507149"/>
                <a:chOff x="987999" y="461927"/>
                <a:chExt cx="1514404" cy="1507149"/>
              </a:xfrm>
            </p:grpSpPr>
            <p:cxnSp>
              <p:nvCxnSpPr>
                <p:cNvPr id="152" name="Google Shape;152;p4"/>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53" name="Google Shape;153;p4"/>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54" name="Google Shape;154;p4"/>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55" name="Google Shape;155;p4"/>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56" name="Google Shape;156;p4"/>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57" name="Google Shape;157;p4"/>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58" name="Google Shape;158;p4"/>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59" name="Google Shape;159;p4"/>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60" name="Google Shape;160;p4"/>
            <p:cNvGrpSpPr/>
            <p:nvPr/>
          </p:nvGrpSpPr>
          <p:grpSpPr>
            <a:xfrm>
              <a:off x="-35275" y="2571732"/>
              <a:ext cx="4607271" cy="2603603"/>
              <a:chOff x="987999" y="461925"/>
              <a:chExt cx="1514404" cy="1507151"/>
            </a:xfrm>
          </p:grpSpPr>
          <p:grpSp>
            <p:nvGrpSpPr>
              <p:cNvPr id="161" name="Google Shape;161;p4"/>
              <p:cNvGrpSpPr/>
              <p:nvPr/>
            </p:nvGrpSpPr>
            <p:grpSpPr>
              <a:xfrm>
                <a:off x="987999" y="461925"/>
                <a:ext cx="1514401" cy="1506302"/>
                <a:chOff x="987999" y="461925"/>
                <a:chExt cx="1514401" cy="1506302"/>
              </a:xfrm>
            </p:grpSpPr>
            <p:cxnSp>
              <p:nvCxnSpPr>
                <p:cNvPr id="162" name="Google Shape;162;p4"/>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63" name="Google Shape;163;p4"/>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64" name="Google Shape;164;p4"/>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65" name="Google Shape;165;p4"/>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66" name="Google Shape;166;p4"/>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67" name="Google Shape;167;p4"/>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68" name="Google Shape;168;p4"/>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69" name="Google Shape;169;p4"/>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70" name="Google Shape;170;p4"/>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71" name="Google Shape;171;p4"/>
              <p:cNvGrpSpPr/>
              <p:nvPr/>
            </p:nvGrpSpPr>
            <p:grpSpPr>
              <a:xfrm>
                <a:off x="987999" y="461927"/>
                <a:ext cx="1514404" cy="1507149"/>
                <a:chOff x="987999" y="461927"/>
                <a:chExt cx="1514404" cy="1507149"/>
              </a:xfrm>
            </p:grpSpPr>
            <p:cxnSp>
              <p:nvCxnSpPr>
                <p:cNvPr id="172" name="Google Shape;172;p4"/>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73" name="Google Shape;173;p4"/>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74" name="Google Shape;174;p4"/>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75" name="Google Shape;175;p4"/>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76" name="Google Shape;176;p4"/>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77" name="Google Shape;177;p4"/>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78" name="Google Shape;178;p4"/>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79" name="Google Shape;179;p4"/>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80" name="Google Shape;180;p4"/>
            <p:cNvGrpSpPr/>
            <p:nvPr/>
          </p:nvGrpSpPr>
          <p:grpSpPr>
            <a:xfrm>
              <a:off x="4572003" y="2571732"/>
              <a:ext cx="4607271" cy="2603603"/>
              <a:chOff x="987999" y="461925"/>
              <a:chExt cx="1514404" cy="1507151"/>
            </a:xfrm>
          </p:grpSpPr>
          <p:grpSp>
            <p:nvGrpSpPr>
              <p:cNvPr id="181" name="Google Shape;181;p4"/>
              <p:cNvGrpSpPr/>
              <p:nvPr/>
            </p:nvGrpSpPr>
            <p:grpSpPr>
              <a:xfrm>
                <a:off x="987999" y="461925"/>
                <a:ext cx="1514401" cy="1506302"/>
                <a:chOff x="987999" y="461925"/>
                <a:chExt cx="1514401" cy="1506302"/>
              </a:xfrm>
            </p:grpSpPr>
            <p:cxnSp>
              <p:nvCxnSpPr>
                <p:cNvPr id="182" name="Google Shape;182;p4"/>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83" name="Google Shape;183;p4"/>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84" name="Google Shape;184;p4"/>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85" name="Google Shape;185;p4"/>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86" name="Google Shape;186;p4"/>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87" name="Google Shape;187;p4"/>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88" name="Google Shape;188;p4"/>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89" name="Google Shape;189;p4"/>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0" name="Google Shape;190;p4"/>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91" name="Google Shape;191;p4"/>
              <p:cNvGrpSpPr/>
              <p:nvPr/>
            </p:nvGrpSpPr>
            <p:grpSpPr>
              <a:xfrm>
                <a:off x="987999" y="461927"/>
                <a:ext cx="1514404" cy="1507149"/>
                <a:chOff x="987999" y="461927"/>
                <a:chExt cx="1514404" cy="1507149"/>
              </a:xfrm>
            </p:grpSpPr>
            <p:cxnSp>
              <p:nvCxnSpPr>
                <p:cNvPr id="192" name="Google Shape;192;p4"/>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3" name="Google Shape;193;p4"/>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4" name="Google Shape;194;p4"/>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5" name="Google Shape;195;p4"/>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6" name="Google Shape;196;p4"/>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 name="Google Shape;197;p4"/>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8" name="Google Shape;198;p4"/>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 name="Google Shape;199;p4"/>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sp>
        <p:nvSpPr>
          <p:cNvPr id="200" name="Google Shape;200;p4"/>
          <p:cNvSpPr txBox="1">
            <a:spLocks noGrp="1"/>
          </p:cNvSpPr>
          <p:nvPr>
            <p:ph type="title"/>
          </p:nvPr>
        </p:nvSpPr>
        <p:spPr>
          <a:xfrm>
            <a:off x="720000" y="452433"/>
            <a:ext cx="10753200" cy="9900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01" name="Google Shape;201;p4"/>
          <p:cNvSpPr txBox="1">
            <a:spLocks noGrp="1"/>
          </p:cNvSpPr>
          <p:nvPr>
            <p:ph type="body" idx="1"/>
          </p:nvPr>
        </p:nvSpPr>
        <p:spPr>
          <a:xfrm>
            <a:off x="2251467" y="1444700"/>
            <a:ext cx="7696400" cy="9900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marL="609630" lvl="0" indent="-423355" algn="ctr">
              <a:spcBef>
                <a:spcPts val="0"/>
              </a:spcBef>
              <a:spcAft>
                <a:spcPts val="0"/>
              </a:spcAft>
              <a:buSzPts val="1400"/>
              <a:buChar char="●"/>
              <a:defRPr sz="1467"/>
            </a:lvl1pPr>
            <a:lvl2pPr marL="1219261" lvl="1" indent="-423355">
              <a:spcBef>
                <a:spcPts val="0"/>
              </a:spcBef>
              <a:spcAft>
                <a:spcPts val="0"/>
              </a:spcAft>
              <a:buSzPts val="1400"/>
              <a:buChar char="○"/>
              <a:defRPr/>
            </a:lvl2pPr>
            <a:lvl3pPr marL="1828891" lvl="2" indent="-423355">
              <a:spcBef>
                <a:spcPts val="0"/>
              </a:spcBef>
              <a:spcAft>
                <a:spcPts val="0"/>
              </a:spcAft>
              <a:buSzPts val="1400"/>
              <a:buChar char="■"/>
              <a:defRPr/>
            </a:lvl3pPr>
            <a:lvl4pPr marL="2438522" lvl="3" indent="-423355">
              <a:spcBef>
                <a:spcPts val="0"/>
              </a:spcBef>
              <a:spcAft>
                <a:spcPts val="0"/>
              </a:spcAft>
              <a:buSzPts val="1400"/>
              <a:buChar char="●"/>
              <a:defRPr/>
            </a:lvl4pPr>
            <a:lvl5pPr marL="3048152" lvl="4" indent="-423355">
              <a:spcBef>
                <a:spcPts val="0"/>
              </a:spcBef>
              <a:spcAft>
                <a:spcPts val="0"/>
              </a:spcAft>
              <a:buSzPts val="1400"/>
              <a:buChar char="○"/>
              <a:defRPr/>
            </a:lvl5pPr>
            <a:lvl6pPr marL="3657783" lvl="5" indent="-423355">
              <a:spcBef>
                <a:spcPts val="0"/>
              </a:spcBef>
              <a:spcAft>
                <a:spcPts val="0"/>
              </a:spcAft>
              <a:buSzPts val="1400"/>
              <a:buChar char="■"/>
              <a:defRPr/>
            </a:lvl6pPr>
            <a:lvl7pPr marL="4267413" lvl="6" indent="-423355">
              <a:spcBef>
                <a:spcPts val="0"/>
              </a:spcBef>
              <a:spcAft>
                <a:spcPts val="0"/>
              </a:spcAft>
              <a:buSzPts val="1400"/>
              <a:buChar char="●"/>
              <a:defRPr/>
            </a:lvl7pPr>
            <a:lvl8pPr marL="4877044" lvl="7" indent="-423355">
              <a:spcBef>
                <a:spcPts val="0"/>
              </a:spcBef>
              <a:spcAft>
                <a:spcPts val="0"/>
              </a:spcAft>
              <a:buSzPts val="1400"/>
              <a:buChar char="○"/>
              <a:defRPr/>
            </a:lvl8pPr>
            <a:lvl9pPr marL="5486674" lvl="8" indent="-423355">
              <a:spcBef>
                <a:spcPts val="0"/>
              </a:spcBef>
              <a:spcAft>
                <a:spcPts val="0"/>
              </a:spcAft>
              <a:buSzPts val="1400"/>
              <a:buChar char="■"/>
              <a:defRPr/>
            </a:lvl9pPr>
          </a:lstStyle>
          <a:p>
            <a:endParaRPr/>
          </a:p>
        </p:txBody>
      </p:sp>
    </p:spTree>
    <p:extLst>
      <p:ext uri="{BB962C8B-B14F-4D97-AF65-F5344CB8AC3E}">
        <p14:creationId xmlns:p14="http://schemas.microsoft.com/office/powerpoint/2010/main" val="35948058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81"/>
        <p:cNvGrpSpPr/>
        <p:nvPr/>
      </p:nvGrpSpPr>
      <p:grpSpPr>
        <a:xfrm>
          <a:off x="0" y="0"/>
          <a:ext cx="0" cy="0"/>
          <a:chOff x="0" y="0"/>
          <a:chExt cx="0" cy="0"/>
        </a:xfrm>
      </p:grpSpPr>
      <p:grpSp>
        <p:nvGrpSpPr>
          <p:cNvPr id="382" name="Google Shape;382;p7"/>
          <p:cNvGrpSpPr/>
          <p:nvPr/>
        </p:nvGrpSpPr>
        <p:grpSpPr>
          <a:xfrm>
            <a:off x="-47033" y="-42447"/>
            <a:ext cx="12286065" cy="6942893"/>
            <a:chOff x="-35275" y="-31835"/>
            <a:chExt cx="9214549" cy="5207170"/>
          </a:xfrm>
        </p:grpSpPr>
        <p:grpSp>
          <p:nvGrpSpPr>
            <p:cNvPr id="383" name="Google Shape;383;p7"/>
            <p:cNvGrpSpPr/>
            <p:nvPr/>
          </p:nvGrpSpPr>
          <p:grpSpPr>
            <a:xfrm>
              <a:off x="-35275" y="-31835"/>
              <a:ext cx="4607271" cy="2603603"/>
              <a:chOff x="987999" y="461925"/>
              <a:chExt cx="1514404" cy="1507151"/>
            </a:xfrm>
          </p:grpSpPr>
          <p:grpSp>
            <p:nvGrpSpPr>
              <p:cNvPr id="384" name="Google Shape;384;p7"/>
              <p:cNvGrpSpPr/>
              <p:nvPr/>
            </p:nvGrpSpPr>
            <p:grpSpPr>
              <a:xfrm>
                <a:off x="987999" y="461925"/>
                <a:ext cx="1514401" cy="1506302"/>
                <a:chOff x="987999" y="461925"/>
                <a:chExt cx="1514401" cy="1506302"/>
              </a:xfrm>
            </p:grpSpPr>
            <p:cxnSp>
              <p:nvCxnSpPr>
                <p:cNvPr id="385" name="Google Shape;385;p7"/>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86" name="Google Shape;386;p7"/>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87" name="Google Shape;387;p7"/>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88" name="Google Shape;388;p7"/>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89" name="Google Shape;389;p7"/>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90" name="Google Shape;390;p7"/>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91" name="Google Shape;391;p7"/>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92" name="Google Shape;392;p7"/>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393" name="Google Shape;393;p7"/>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394" name="Google Shape;394;p7"/>
              <p:cNvGrpSpPr/>
              <p:nvPr/>
            </p:nvGrpSpPr>
            <p:grpSpPr>
              <a:xfrm>
                <a:off x="987999" y="461927"/>
                <a:ext cx="1514404" cy="1507149"/>
                <a:chOff x="987999" y="461927"/>
                <a:chExt cx="1514404" cy="1507149"/>
              </a:xfrm>
            </p:grpSpPr>
            <p:cxnSp>
              <p:nvCxnSpPr>
                <p:cNvPr id="395" name="Google Shape;395;p7"/>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396" name="Google Shape;396;p7"/>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397" name="Google Shape;397;p7"/>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398" name="Google Shape;398;p7"/>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399" name="Google Shape;399;p7"/>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00" name="Google Shape;400;p7"/>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01" name="Google Shape;401;p7"/>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02" name="Google Shape;402;p7"/>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403" name="Google Shape;403;p7"/>
            <p:cNvGrpSpPr/>
            <p:nvPr/>
          </p:nvGrpSpPr>
          <p:grpSpPr>
            <a:xfrm>
              <a:off x="4572003" y="-31835"/>
              <a:ext cx="4607271" cy="2603603"/>
              <a:chOff x="987999" y="461925"/>
              <a:chExt cx="1514404" cy="1507151"/>
            </a:xfrm>
          </p:grpSpPr>
          <p:grpSp>
            <p:nvGrpSpPr>
              <p:cNvPr id="404" name="Google Shape;404;p7"/>
              <p:cNvGrpSpPr/>
              <p:nvPr/>
            </p:nvGrpSpPr>
            <p:grpSpPr>
              <a:xfrm>
                <a:off x="987999" y="461925"/>
                <a:ext cx="1514401" cy="1506302"/>
                <a:chOff x="987999" y="461925"/>
                <a:chExt cx="1514401" cy="1506302"/>
              </a:xfrm>
            </p:grpSpPr>
            <p:cxnSp>
              <p:nvCxnSpPr>
                <p:cNvPr id="405" name="Google Shape;405;p7"/>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06" name="Google Shape;406;p7"/>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07" name="Google Shape;407;p7"/>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08" name="Google Shape;408;p7"/>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09" name="Google Shape;409;p7"/>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10" name="Google Shape;410;p7"/>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11" name="Google Shape;411;p7"/>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12" name="Google Shape;412;p7"/>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13" name="Google Shape;413;p7"/>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414" name="Google Shape;414;p7"/>
              <p:cNvGrpSpPr/>
              <p:nvPr/>
            </p:nvGrpSpPr>
            <p:grpSpPr>
              <a:xfrm>
                <a:off x="987999" y="461927"/>
                <a:ext cx="1514404" cy="1507149"/>
                <a:chOff x="987999" y="461927"/>
                <a:chExt cx="1514404" cy="1507149"/>
              </a:xfrm>
            </p:grpSpPr>
            <p:cxnSp>
              <p:nvCxnSpPr>
                <p:cNvPr id="415" name="Google Shape;415;p7"/>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16" name="Google Shape;416;p7"/>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17" name="Google Shape;417;p7"/>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18" name="Google Shape;418;p7"/>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19" name="Google Shape;419;p7"/>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20" name="Google Shape;420;p7"/>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21" name="Google Shape;421;p7"/>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22" name="Google Shape;422;p7"/>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423" name="Google Shape;423;p7"/>
            <p:cNvGrpSpPr/>
            <p:nvPr/>
          </p:nvGrpSpPr>
          <p:grpSpPr>
            <a:xfrm>
              <a:off x="-35275" y="2571732"/>
              <a:ext cx="4607271" cy="2603603"/>
              <a:chOff x="987999" y="461925"/>
              <a:chExt cx="1514404" cy="1507151"/>
            </a:xfrm>
          </p:grpSpPr>
          <p:grpSp>
            <p:nvGrpSpPr>
              <p:cNvPr id="424" name="Google Shape;424;p7"/>
              <p:cNvGrpSpPr/>
              <p:nvPr/>
            </p:nvGrpSpPr>
            <p:grpSpPr>
              <a:xfrm>
                <a:off x="987999" y="461925"/>
                <a:ext cx="1514401" cy="1506302"/>
                <a:chOff x="987999" y="461925"/>
                <a:chExt cx="1514401" cy="1506302"/>
              </a:xfrm>
            </p:grpSpPr>
            <p:cxnSp>
              <p:nvCxnSpPr>
                <p:cNvPr id="425" name="Google Shape;425;p7"/>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26" name="Google Shape;426;p7"/>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27" name="Google Shape;427;p7"/>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28" name="Google Shape;428;p7"/>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29" name="Google Shape;429;p7"/>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30" name="Google Shape;430;p7"/>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31" name="Google Shape;431;p7"/>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32" name="Google Shape;432;p7"/>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33" name="Google Shape;433;p7"/>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434" name="Google Shape;434;p7"/>
              <p:cNvGrpSpPr/>
              <p:nvPr/>
            </p:nvGrpSpPr>
            <p:grpSpPr>
              <a:xfrm>
                <a:off x="987999" y="461927"/>
                <a:ext cx="1514404" cy="1507149"/>
                <a:chOff x="987999" y="461927"/>
                <a:chExt cx="1514404" cy="1507149"/>
              </a:xfrm>
            </p:grpSpPr>
            <p:cxnSp>
              <p:nvCxnSpPr>
                <p:cNvPr id="435" name="Google Shape;435;p7"/>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36" name="Google Shape;436;p7"/>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37" name="Google Shape;437;p7"/>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38" name="Google Shape;438;p7"/>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39" name="Google Shape;439;p7"/>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40" name="Google Shape;440;p7"/>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41" name="Google Shape;441;p7"/>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42" name="Google Shape;442;p7"/>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443" name="Google Shape;443;p7"/>
            <p:cNvGrpSpPr/>
            <p:nvPr/>
          </p:nvGrpSpPr>
          <p:grpSpPr>
            <a:xfrm>
              <a:off x="4572003" y="2571732"/>
              <a:ext cx="4607271" cy="2603603"/>
              <a:chOff x="987999" y="461925"/>
              <a:chExt cx="1514404" cy="1507151"/>
            </a:xfrm>
          </p:grpSpPr>
          <p:grpSp>
            <p:nvGrpSpPr>
              <p:cNvPr id="444" name="Google Shape;444;p7"/>
              <p:cNvGrpSpPr/>
              <p:nvPr/>
            </p:nvGrpSpPr>
            <p:grpSpPr>
              <a:xfrm>
                <a:off x="987999" y="461925"/>
                <a:ext cx="1514401" cy="1506302"/>
                <a:chOff x="987999" y="461925"/>
                <a:chExt cx="1514401" cy="1506302"/>
              </a:xfrm>
            </p:grpSpPr>
            <p:cxnSp>
              <p:nvCxnSpPr>
                <p:cNvPr id="445" name="Google Shape;445;p7"/>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46" name="Google Shape;446;p7"/>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47" name="Google Shape;447;p7"/>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48" name="Google Shape;448;p7"/>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49" name="Google Shape;449;p7"/>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50" name="Google Shape;450;p7"/>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51" name="Google Shape;451;p7"/>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52" name="Google Shape;452;p7"/>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453" name="Google Shape;453;p7"/>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454" name="Google Shape;454;p7"/>
              <p:cNvGrpSpPr/>
              <p:nvPr/>
            </p:nvGrpSpPr>
            <p:grpSpPr>
              <a:xfrm>
                <a:off x="987999" y="461927"/>
                <a:ext cx="1514404" cy="1507149"/>
                <a:chOff x="987999" y="461927"/>
                <a:chExt cx="1514404" cy="1507149"/>
              </a:xfrm>
            </p:grpSpPr>
            <p:cxnSp>
              <p:nvCxnSpPr>
                <p:cNvPr id="455" name="Google Shape;455;p7"/>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56" name="Google Shape;456;p7"/>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57" name="Google Shape;457;p7"/>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58" name="Google Shape;458;p7"/>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59" name="Google Shape;459;p7"/>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60" name="Google Shape;460;p7"/>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61" name="Google Shape;461;p7"/>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462" name="Google Shape;462;p7"/>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sp>
        <p:nvSpPr>
          <p:cNvPr id="463" name="Google Shape;463;p7"/>
          <p:cNvSpPr txBox="1">
            <a:spLocks noGrp="1"/>
          </p:cNvSpPr>
          <p:nvPr>
            <p:ph type="title"/>
          </p:nvPr>
        </p:nvSpPr>
        <p:spPr>
          <a:xfrm>
            <a:off x="720133" y="454533"/>
            <a:ext cx="6141600" cy="987600"/>
          </a:xfrm>
          <a:prstGeom prst="rect">
            <a:avLst/>
          </a:prstGeom>
        </p:spPr>
        <p:txBody>
          <a:bodyPr spcFirstLastPara="1" wrap="square" lIns="91425" tIns="91425" rIns="91425" bIns="91425" anchor="ctr" anchorCtr="0">
            <a:noAutofit/>
          </a:bodyPr>
          <a:lstStyle>
            <a:lvl1pPr lvl="0" algn="l">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464" name="Google Shape;464;p7"/>
          <p:cNvSpPr txBox="1">
            <a:spLocks noGrp="1"/>
          </p:cNvSpPr>
          <p:nvPr>
            <p:ph type="body" idx="1"/>
          </p:nvPr>
        </p:nvSpPr>
        <p:spPr>
          <a:xfrm>
            <a:off x="720133" y="3429000"/>
            <a:ext cx="7685600" cy="24836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marL="609630" lvl="0" indent="-406420">
              <a:spcBef>
                <a:spcPts val="0"/>
              </a:spcBef>
              <a:spcAft>
                <a:spcPts val="0"/>
              </a:spcAft>
              <a:buClr>
                <a:schemeClr val="accent1"/>
              </a:buClr>
              <a:buSzPts val="1200"/>
              <a:buChar char="●"/>
              <a:defRPr/>
            </a:lvl1pPr>
            <a:lvl2pPr marL="1219261" lvl="1" indent="-406420">
              <a:spcBef>
                <a:spcPts val="0"/>
              </a:spcBef>
              <a:spcAft>
                <a:spcPts val="0"/>
              </a:spcAft>
              <a:buSzPts val="1200"/>
              <a:buChar char="○"/>
              <a:defRPr sz="1600"/>
            </a:lvl2pPr>
            <a:lvl3pPr marL="1828891" lvl="2" indent="-406420">
              <a:spcBef>
                <a:spcPts val="0"/>
              </a:spcBef>
              <a:spcAft>
                <a:spcPts val="0"/>
              </a:spcAft>
              <a:buSzPts val="1200"/>
              <a:buChar char="■"/>
              <a:defRPr sz="1600"/>
            </a:lvl3pPr>
            <a:lvl4pPr marL="2438522" lvl="3" indent="-406420">
              <a:spcBef>
                <a:spcPts val="0"/>
              </a:spcBef>
              <a:spcAft>
                <a:spcPts val="0"/>
              </a:spcAft>
              <a:buSzPts val="1200"/>
              <a:buChar char="●"/>
              <a:defRPr sz="1600"/>
            </a:lvl4pPr>
            <a:lvl5pPr marL="3048152" lvl="4" indent="-406420">
              <a:spcBef>
                <a:spcPts val="0"/>
              </a:spcBef>
              <a:spcAft>
                <a:spcPts val="0"/>
              </a:spcAft>
              <a:buSzPts val="1200"/>
              <a:buChar char="○"/>
              <a:defRPr sz="1600"/>
            </a:lvl5pPr>
            <a:lvl6pPr marL="3657783" lvl="5" indent="-406420">
              <a:spcBef>
                <a:spcPts val="0"/>
              </a:spcBef>
              <a:spcAft>
                <a:spcPts val="0"/>
              </a:spcAft>
              <a:buSzPts val="1200"/>
              <a:buChar char="■"/>
              <a:defRPr sz="1600"/>
            </a:lvl6pPr>
            <a:lvl7pPr marL="4267413" lvl="6" indent="-406420">
              <a:spcBef>
                <a:spcPts val="0"/>
              </a:spcBef>
              <a:spcAft>
                <a:spcPts val="0"/>
              </a:spcAft>
              <a:buSzPts val="1200"/>
              <a:buChar char="●"/>
              <a:defRPr sz="1600"/>
            </a:lvl7pPr>
            <a:lvl8pPr marL="4877044" lvl="7" indent="-406420">
              <a:spcBef>
                <a:spcPts val="0"/>
              </a:spcBef>
              <a:spcAft>
                <a:spcPts val="0"/>
              </a:spcAft>
              <a:buSzPts val="1200"/>
              <a:buChar char="○"/>
              <a:defRPr sz="1600"/>
            </a:lvl8pPr>
            <a:lvl9pPr marL="5486674" lvl="8" indent="-406420">
              <a:spcBef>
                <a:spcPts val="0"/>
              </a:spcBef>
              <a:spcAft>
                <a:spcPts val="0"/>
              </a:spcAft>
              <a:buSzPts val="1200"/>
              <a:buChar char="■"/>
              <a:defRPr sz="1600"/>
            </a:lvl9pPr>
          </a:lstStyle>
          <a:p>
            <a:endParaRPr/>
          </a:p>
        </p:txBody>
      </p:sp>
      <p:sp>
        <p:nvSpPr>
          <p:cNvPr id="465" name="Google Shape;465;p7"/>
          <p:cNvSpPr/>
          <p:nvPr/>
        </p:nvSpPr>
        <p:spPr>
          <a:xfrm flipH="1">
            <a:off x="1299135" y="6213897"/>
            <a:ext cx="377200" cy="366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3491549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611"/>
        <p:cNvGrpSpPr/>
        <p:nvPr/>
      </p:nvGrpSpPr>
      <p:grpSpPr>
        <a:xfrm>
          <a:off x="0" y="0"/>
          <a:ext cx="0" cy="0"/>
          <a:chOff x="0" y="0"/>
          <a:chExt cx="0" cy="0"/>
        </a:xfrm>
      </p:grpSpPr>
    </p:spTree>
    <p:extLst>
      <p:ext uri="{BB962C8B-B14F-4D97-AF65-F5344CB8AC3E}">
        <p14:creationId xmlns:p14="http://schemas.microsoft.com/office/powerpoint/2010/main" val="14018210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spTree>
      <p:nvGrpSpPr>
        <p:cNvPr id="1" name="Shape 897"/>
        <p:cNvGrpSpPr/>
        <p:nvPr/>
      </p:nvGrpSpPr>
      <p:grpSpPr>
        <a:xfrm>
          <a:off x="0" y="0"/>
          <a:ext cx="0" cy="0"/>
          <a:chOff x="0" y="0"/>
          <a:chExt cx="0" cy="0"/>
        </a:xfrm>
      </p:grpSpPr>
      <p:grpSp>
        <p:nvGrpSpPr>
          <p:cNvPr id="898" name="Google Shape;898;p16"/>
          <p:cNvGrpSpPr/>
          <p:nvPr/>
        </p:nvGrpSpPr>
        <p:grpSpPr>
          <a:xfrm>
            <a:off x="-47033" y="-42447"/>
            <a:ext cx="12286065" cy="6942893"/>
            <a:chOff x="-35275" y="-31835"/>
            <a:chExt cx="9214549" cy="5207170"/>
          </a:xfrm>
        </p:grpSpPr>
        <p:grpSp>
          <p:nvGrpSpPr>
            <p:cNvPr id="899" name="Google Shape;899;p16"/>
            <p:cNvGrpSpPr/>
            <p:nvPr/>
          </p:nvGrpSpPr>
          <p:grpSpPr>
            <a:xfrm>
              <a:off x="-35275" y="-31835"/>
              <a:ext cx="4607271" cy="2603603"/>
              <a:chOff x="987999" y="461925"/>
              <a:chExt cx="1514404" cy="1507151"/>
            </a:xfrm>
          </p:grpSpPr>
          <p:grpSp>
            <p:nvGrpSpPr>
              <p:cNvPr id="900" name="Google Shape;900;p16"/>
              <p:cNvGrpSpPr/>
              <p:nvPr/>
            </p:nvGrpSpPr>
            <p:grpSpPr>
              <a:xfrm>
                <a:off x="987999" y="461925"/>
                <a:ext cx="1514401" cy="1506302"/>
                <a:chOff x="987999" y="461925"/>
                <a:chExt cx="1514401" cy="1506302"/>
              </a:xfrm>
            </p:grpSpPr>
            <p:cxnSp>
              <p:nvCxnSpPr>
                <p:cNvPr id="901" name="Google Shape;901;p16"/>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2" name="Google Shape;902;p16"/>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3" name="Google Shape;903;p16"/>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4" name="Google Shape;904;p16"/>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5" name="Google Shape;905;p16"/>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6" name="Google Shape;906;p16"/>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7" name="Google Shape;907;p16"/>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8" name="Google Shape;908;p16"/>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09" name="Google Shape;909;p16"/>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910" name="Google Shape;910;p16"/>
              <p:cNvGrpSpPr/>
              <p:nvPr/>
            </p:nvGrpSpPr>
            <p:grpSpPr>
              <a:xfrm>
                <a:off x="987999" y="461927"/>
                <a:ext cx="1514404" cy="1507149"/>
                <a:chOff x="987999" y="461927"/>
                <a:chExt cx="1514404" cy="1507149"/>
              </a:xfrm>
            </p:grpSpPr>
            <p:cxnSp>
              <p:nvCxnSpPr>
                <p:cNvPr id="911" name="Google Shape;911;p16"/>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12" name="Google Shape;912;p16"/>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13" name="Google Shape;913;p16"/>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14" name="Google Shape;914;p16"/>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15" name="Google Shape;915;p16"/>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16" name="Google Shape;916;p16"/>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17" name="Google Shape;917;p16"/>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18" name="Google Shape;918;p16"/>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919" name="Google Shape;919;p16"/>
            <p:cNvGrpSpPr/>
            <p:nvPr/>
          </p:nvGrpSpPr>
          <p:grpSpPr>
            <a:xfrm>
              <a:off x="4572003" y="-31835"/>
              <a:ext cx="4607271" cy="2603603"/>
              <a:chOff x="987999" y="461925"/>
              <a:chExt cx="1514404" cy="1507151"/>
            </a:xfrm>
          </p:grpSpPr>
          <p:grpSp>
            <p:nvGrpSpPr>
              <p:cNvPr id="920" name="Google Shape;920;p16"/>
              <p:cNvGrpSpPr/>
              <p:nvPr/>
            </p:nvGrpSpPr>
            <p:grpSpPr>
              <a:xfrm>
                <a:off x="987999" y="461925"/>
                <a:ext cx="1514401" cy="1506302"/>
                <a:chOff x="987999" y="461925"/>
                <a:chExt cx="1514401" cy="1506302"/>
              </a:xfrm>
            </p:grpSpPr>
            <p:cxnSp>
              <p:nvCxnSpPr>
                <p:cNvPr id="921" name="Google Shape;921;p16"/>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2" name="Google Shape;922;p16"/>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3" name="Google Shape;923;p16"/>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4" name="Google Shape;924;p16"/>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5" name="Google Shape;925;p16"/>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6" name="Google Shape;926;p16"/>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7" name="Google Shape;927;p16"/>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8" name="Google Shape;928;p16"/>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29" name="Google Shape;929;p16"/>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930" name="Google Shape;930;p16"/>
              <p:cNvGrpSpPr/>
              <p:nvPr/>
            </p:nvGrpSpPr>
            <p:grpSpPr>
              <a:xfrm>
                <a:off x="987999" y="461927"/>
                <a:ext cx="1514404" cy="1507149"/>
                <a:chOff x="987999" y="461927"/>
                <a:chExt cx="1514404" cy="1507149"/>
              </a:xfrm>
            </p:grpSpPr>
            <p:cxnSp>
              <p:nvCxnSpPr>
                <p:cNvPr id="931" name="Google Shape;931;p16"/>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32" name="Google Shape;932;p16"/>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33" name="Google Shape;933;p16"/>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34" name="Google Shape;934;p16"/>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35" name="Google Shape;935;p16"/>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36" name="Google Shape;936;p16"/>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37" name="Google Shape;937;p16"/>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38" name="Google Shape;938;p16"/>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939" name="Google Shape;939;p16"/>
            <p:cNvGrpSpPr/>
            <p:nvPr/>
          </p:nvGrpSpPr>
          <p:grpSpPr>
            <a:xfrm>
              <a:off x="-35275" y="2571732"/>
              <a:ext cx="4607271" cy="2603603"/>
              <a:chOff x="987999" y="461925"/>
              <a:chExt cx="1514404" cy="1507151"/>
            </a:xfrm>
          </p:grpSpPr>
          <p:grpSp>
            <p:nvGrpSpPr>
              <p:cNvPr id="940" name="Google Shape;940;p16"/>
              <p:cNvGrpSpPr/>
              <p:nvPr/>
            </p:nvGrpSpPr>
            <p:grpSpPr>
              <a:xfrm>
                <a:off x="987999" y="461925"/>
                <a:ext cx="1514401" cy="1506302"/>
                <a:chOff x="987999" y="461925"/>
                <a:chExt cx="1514401" cy="1506302"/>
              </a:xfrm>
            </p:grpSpPr>
            <p:cxnSp>
              <p:nvCxnSpPr>
                <p:cNvPr id="941" name="Google Shape;941;p16"/>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2" name="Google Shape;942;p16"/>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3" name="Google Shape;943;p16"/>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4" name="Google Shape;944;p16"/>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5" name="Google Shape;945;p16"/>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6" name="Google Shape;946;p16"/>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7" name="Google Shape;947;p16"/>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8" name="Google Shape;948;p16"/>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49" name="Google Shape;949;p16"/>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950" name="Google Shape;950;p16"/>
              <p:cNvGrpSpPr/>
              <p:nvPr/>
            </p:nvGrpSpPr>
            <p:grpSpPr>
              <a:xfrm>
                <a:off x="987999" y="461927"/>
                <a:ext cx="1514404" cy="1507149"/>
                <a:chOff x="987999" y="461927"/>
                <a:chExt cx="1514404" cy="1507149"/>
              </a:xfrm>
            </p:grpSpPr>
            <p:cxnSp>
              <p:nvCxnSpPr>
                <p:cNvPr id="951" name="Google Shape;951;p16"/>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52" name="Google Shape;952;p16"/>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53" name="Google Shape;953;p16"/>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54" name="Google Shape;954;p16"/>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55" name="Google Shape;955;p16"/>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56" name="Google Shape;956;p16"/>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57" name="Google Shape;957;p16"/>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58" name="Google Shape;958;p16"/>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959" name="Google Shape;959;p16"/>
            <p:cNvGrpSpPr/>
            <p:nvPr/>
          </p:nvGrpSpPr>
          <p:grpSpPr>
            <a:xfrm>
              <a:off x="4572003" y="2571732"/>
              <a:ext cx="4607271" cy="2603603"/>
              <a:chOff x="987999" y="461925"/>
              <a:chExt cx="1514404" cy="1507151"/>
            </a:xfrm>
          </p:grpSpPr>
          <p:grpSp>
            <p:nvGrpSpPr>
              <p:cNvPr id="960" name="Google Shape;960;p16"/>
              <p:cNvGrpSpPr/>
              <p:nvPr/>
            </p:nvGrpSpPr>
            <p:grpSpPr>
              <a:xfrm>
                <a:off x="987999" y="461925"/>
                <a:ext cx="1514401" cy="1506302"/>
                <a:chOff x="987999" y="461925"/>
                <a:chExt cx="1514401" cy="1506302"/>
              </a:xfrm>
            </p:grpSpPr>
            <p:cxnSp>
              <p:nvCxnSpPr>
                <p:cNvPr id="961" name="Google Shape;961;p16"/>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2" name="Google Shape;962;p16"/>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3" name="Google Shape;963;p16"/>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4" name="Google Shape;964;p16"/>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5" name="Google Shape;965;p16"/>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6" name="Google Shape;966;p16"/>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7" name="Google Shape;967;p16"/>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8" name="Google Shape;968;p16"/>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969" name="Google Shape;969;p16"/>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970" name="Google Shape;970;p16"/>
              <p:cNvGrpSpPr/>
              <p:nvPr/>
            </p:nvGrpSpPr>
            <p:grpSpPr>
              <a:xfrm>
                <a:off x="987999" y="461927"/>
                <a:ext cx="1514404" cy="1507149"/>
                <a:chOff x="987999" y="461927"/>
                <a:chExt cx="1514404" cy="1507149"/>
              </a:xfrm>
            </p:grpSpPr>
            <p:cxnSp>
              <p:nvCxnSpPr>
                <p:cNvPr id="971" name="Google Shape;971;p16"/>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72" name="Google Shape;972;p16"/>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73" name="Google Shape;973;p16"/>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74" name="Google Shape;974;p16"/>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75" name="Google Shape;975;p16"/>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76" name="Google Shape;976;p16"/>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77" name="Google Shape;977;p16"/>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978" name="Google Shape;978;p16"/>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sp>
        <p:nvSpPr>
          <p:cNvPr id="979" name="Google Shape;979;p16"/>
          <p:cNvSpPr txBox="1">
            <a:spLocks noGrp="1"/>
          </p:cNvSpPr>
          <p:nvPr>
            <p:ph type="subTitle" idx="1"/>
          </p:nvPr>
        </p:nvSpPr>
        <p:spPr>
          <a:xfrm>
            <a:off x="950967" y="2057969"/>
            <a:ext cx="4998800" cy="568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000"/>
              <a:buFont typeface="Merriweather"/>
              <a:buNone/>
              <a:defRPr sz="2667">
                <a:latin typeface="Merriweather"/>
                <a:ea typeface="Merriweather"/>
                <a:cs typeface="Merriweather"/>
                <a:sym typeface="Merriweather"/>
              </a:defRPr>
            </a:lvl1pPr>
            <a:lvl2pPr lvl="1" rtl="0">
              <a:spcBef>
                <a:spcPts val="0"/>
              </a:spcBef>
              <a:spcAft>
                <a:spcPts val="0"/>
              </a:spcAft>
              <a:buSzPts val="2000"/>
              <a:buFont typeface="Merriweather"/>
              <a:buNone/>
              <a:defRPr sz="2667" b="1">
                <a:latin typeface="Merriweather"/>
                <a:ea typeface="Merriweather"/>
                <a:cs typeface="Merriweather"/>
                <a:sym typeface="Merriweather"/>
              </a:defRPr>
            </a:lvl2pPr>
            <a:lvl3pPr lvl="2" rtl="0">
              <a:spcBef>
                <a:spcPts val="0"/>
              </a:spcBef>
              <a:spcAft>
                <a:spcPts val="0"/>
              </a:spcAft>
              <a:buSzPts val="2000"/>
              <a:buFont typeface="Merriweather"/>
              <a:buNone/>
              <a:defRPr sz="2667" b="1">
                <a:latin typeface="Merriweather"/>
                <a:ea typeface="Merriweather"/>
                <a:cs typeface="Merriweather"/>
                <a:sym typeface="Merriweather"/>
              </a:defRPr>
            </a:lvl3pPr>
            <a:lvl4pPr lvl="3" rtl="0">
              <a:spcBef>
                <a:spcPts val="0"/>
              </a:spcBef>
              <a:spcAft>
                <a:spcPts val="0"/>
              </a:spcAft>
              <a:buSzPts val="2000"/>
              <a:buFont typeface="Merriweather"/>
              <a:buNone/>
              <a:defRPr sz="2667" b="1">
                <a:latin typeface="Merriweather"/>
                <a:ea typeface="Merriweather"/>
                <a:cs typeface="Merriweather"/>
                <a:sym typeface="Merriweather"/>
              </a:defRPr>
            </a:lvl4pPr>
            <a:lvl5pPr lvl="4" rtl="0">
              <a:spcBef>
                <a:spcPts val="0"/>
              </a:spcBef>
              <a:spcAft>
                <a:spcPts val="0"/>
              </a:spcAft>
              <a:buSzPts val="2000"/>
              <a:buFont typeface="Merriweather"/>
              <a:buNone/>
              <a:defRPr sz="2667" b="1">
                <a:latin typeface="Merriweather"/>
                <a:ea typeface="Merriweather"/>
                <a:cs typeface="Merriweather"/>
                <a:sym typeface="Merriweather"/>
              </a:defRPr>
            </a:lvl5pPr>
            <a:lvl6pPr lvl="5" rtl="0">
              <a:spcBef>
                <a:spcPts val="0"/>
              </a:spcBef>
              <a:spcAft>
                <a:spcPts val="0"/>
              </a:spcAft>
              <a:buSzPts val="2000"/>
              <a:buFont typeface="Merriweather"/>
              <a:buNone/>
              <a:defRPr sz="2667" b="1">
                <a:latin typeface="Merriweather"/>
                <a:ea typeface="Merriweather"/>
                <a:cs typeface="Merriweather"/>
                <a:sym typeface="Merriweather"/>
              </a:defRPr>
            </a:lvl6pPr>
            <a:lvl7pPr lvl="6" rtl="0">
              <a:spcBef>
                <a:spcPts val="0"/>
              </a:spcBef>
              <a:spcAft>
                <a:spcPts val="0"/>
              </a:spcAft>
              <a:buSzPts val="2000"/>
              <a:buFont typeface="Merriweather"/>
              <a:buNone/>
              <a:defRPr sz="2667" b="1">
                <a:latin typeface="Merriweather"/>
                <a:ea typeface="Merriweather"/>
                <a:cs typeface="Merriweather"/>
                <a:sym typeface="Merriweather"/>
              </a:defRPr>
            </a:lvl7pPr>
            <a:lvl8pPr lvl="7" rtl="0">
              <a:spcBef>
                <a:spcPts val="0"/>
              </a:spcBef>
              <a:spcAft>
                <a:spcPts val="0"/>
              </a:spcAft>
              <a:buSzPts val="2000"/>
              <a:buFont typeface="Merriweather"/>
              <a:buNone/>
              <a:defRPr sz="2667" b="1">
                <a:latin typeface="Merriweather"/>
                <a:ea typeface="Merriweather"/>
                <a:cs typeface="Merriweather"/>
                <a:sym typeface="Merriweather"/>
              </a:defRPr>
            </a:lvl8pPr>
            <a:lvl9pPr lvl="8" rtl="0">
              <a:spcBef>
                <a:spcPts val="0"/>
              </a:spcBef>
              <a:spcAft>
                <a:spcPts val="0"/>
              </a:spcAft>
              <a:buSzPts val="2000"/>
              <a:buFont typeface="Merriweather"/>
              <a:buNone/>
              <a:defRPr sz="2667" b="1">
                <a:latin typeface="Merriweather"/>
                <a:ea typeface="Merriweather"/>
                <a:cs typeface="Merriweather"/>
                <a:sym typeface="Merriweather"/>
              </a:defRPr>
            </a:lvl9pPr>
          </a:lstStyle>
          <a:p>
            <a:endParaRPr/>
          </a:p>
        </p:txBody>
      </p:sp>
      <p:sp>
        <p:nvSpPr>
          <p:cNvPr id="980" name="Google Shape;980;p16"/>
          <p:cNvSpPr txBox="1">
            <a:spLocks noGrp="1"/>
          </p:cNvSpPr>
          <p:nvPr>
            <p:ph type="subTitle" idx="2"/>
          </p:nvPr>
        </p:nvSpPr>
        <p:spPr>
          <a:xfrm>
            <a:off x="950952" y="2503935"/>
            <a:ext cx="4998800" cy="1330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81" name="Google Shape;981;p16"/>
          <p:cNvSpPr txBox="1">
            <a:spLocks noGrp="1"/>
          </p:cNvSpPr>
          <p:nvPr>
            <p:ph type="subTitle" idx="3"/>
          </p:nvPr>
        </p:nvSpPr>
        <p:spPr>
          <a:xfrm>
            <a:off x="3596600" y="4053304"/>
            <a:ext cx="4998800" cy="568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000"/>
              <a:buFont typeface="Merriweather"/>
              <a:buNone/>
              <a:defRPr sz="2667">
                <a:latin typeface="Merriweather"/>
                <a:ea typeface="Merriweather"/>
                <a:cs typeface="Merriweather"/>
                <a:sym typeface="Merriweather"/>
              </a:defRPr>
            </a:lvl1pPr>
            <a:lvl2pPr lvl="1" rtl="0">
              <a:spcBef>
                <a:spcPts val="0"/>
              </a:spcBef>
              <a:spcAft>
                <a:spcPts val="0"/>
              </a:spcAft>
              <a:buSzPts val="2000"/>
              <a:buFont typeface="Merriweather"/>
              <a:buNone/>
              <a:defRPr sz="2667" b="1">
                <a:latin typeface="Merriweather"/>
                <a:ea typeface="Merriweather"/>
                <a:cs typeface="Merriweather"/>
                <a:sym typeface="Merriweather"/>
              </a:defRPr>
            </a:lvl2pPr>
            <a:lvl3pPr lvl="2" rtl="0">
              <a:spcBef>
                <a:spcPts val="0"/>
              </a:spcBef>
              <a:spcAft>
                <a:spcPts val="0"/>
              </a:spcAft>
              <a:buSzPts val="2000"/>
              <a:buFont typeface="Merriweather"/>
              <a:buNone/>
              <a:defRPr sz="2667" b="1">
                <a:latin typeface="Merriweather"/>
                <a:ea typeface="Merriweather"/>
                <a:cs typeface="Merriweather"/>
                <a:sym typeface="Merriweather"/>
              </a:defRPr>
            </a:lvl3pPr>
            <a:lvl4pPr lvl="3" rtl="0">
              <a:spcBef>
                <a:spcPts val="0"/>
              </a:spcBef>
              <a:spcAft>
                <a:spcPts val="0"/>
              </a:spcAft>
              <a:buSzPts val="2000"/>
              <a:buFont typeface="Merriweather"/>
              <a:buNone/>
              <a:defRPr sz="2667" b="1">
                <a:latin typeface="Merriweather"/>
                <a:ea typeface="Merriweather"/>
                <a:cs typeface="Merriweather"/>
                <a:sym typeface="Merriweather"/>
              </a:defRPr>
            </a:lvl4pPr>
            <a:lvl5pPr lvl="4" rtl="0">
              <a:spcBef>
                <a:spcPts val="0"/>
              </a:spcBef>
              <a:spcAft>
                <a:spcPts val="0"/>
              </a:spcAft>
              <a:buSzPts val="2000"/>
              <a:buFont typeface="Merriweather"/>
              <a:buNone/>
              <a:defRPr sz="2667" b="1">
                <a:latin typeface="Merriweather"/>
                <a:ea typeface="Merriweather"/>
                <a:cs typeface="Merriweather"/>
                <a:sym typeface="Merriweather"/>
              </a:defRPr>
            </a:lvl5pPr>
            <a:lvl6pPr lvl="5" rtl="0">
              <a:spcBef>
                <a:spcPts val="0"/>
              </a:spcBef>
              <a:spcAft>
                <a:spcPts val="0"/>
              </a:spcAft>
              <a:buSzPts val="2000"/>
              <a:buFont typeface="Merriweather"/>
              <a:buNone/>
              <a:defRPr sz="2667" b="1">
                <a:latin typeface="Merriweather"/>
                <a:ea typeface="Merriweather"/>
                <a:cs typeface="Merriweather"/>
                <a:sym typeface="Merriweather"/>
              </a:defRPr>
            </a:lvl6pPr>
            <a:lvl7pPr lvl="6" rtl="0">
              <a:spcBef>
                <a:spcPts val="0"/>
              </a:spcBef>
              <a:spcAft>
                <a:spcPts val="0"/>
              </a:spcAft>
              <a:buSzPts val="2000"/>
              <a:buFont typeface="Merriweather"/>
              <a:buNone/>
              <a:defRPr sz="2667" b="1">
                <a:latin typeface="Merriweather"/>
                <a:ea typeface="Merriweather"/>
                <a:cs typeface="Merriweather"/>
                <a:sym typeface="Merriweather"/>
              </a:defRPr>
            </a:lvl7pPr>
            <a:lvl8pPr lvl="7" rtl="0">
              <a:spcBef>
                <a:spcPts val="0"/>
              </a:spcBef>
              <a:spcAft>
                <a:spcPts val="0"/>
              </a:spcAft>
              <a:buSzPts val="2000"/>
              <a:buFont typeface="Merriweather"/>
              <a:buNone/>
              <a:defRPr sz="2667" b="1">
                <a:latin typeface="Merriweather"/>
                <a:ea typeface="Merriweather"/>
                <a:cs typeface="Merriweather"/>
                <a:sym typeface="Merriweather"/>
              </a:defRPr>
            </a:lvl8pPr>
            <a:lvl9pPr lvl="8" rtl="0">
              <a:spcBef>
                <a:spcPts val="0"/>
              </a:spcBef>
              <a:spcAft>
                <a:spcPts val="0"/>
              </a:spcAft>
              <a:buSzPts val="2000"/>
              <a:buFont typeface="Merriweather"/>
              <a:buNone/>
              <a:defRPr sz="2667" b="1">
                <a:latin typeface="Merriweather"/>
                <a:ea typeface="Merriweather"/>
                <a:cs typeface="Merriweather"/>
                <a:sym typeface="Merriweather"/>
              </a:defRPr>
            </a:lvl9pPr>
          </a:lstStyle>
          <a:p>
            <a:endParaRPr/>
          </a:p>
        </p:txBody>
      </p:sp>
      <p:sp>
        <p:nvSpPr>
          <p:cNvPr id="982" name="Google Shape;982;p16"/>
          <p:cNvSpPr txBox="1">
            <a:spLocks noGrp="1"/>
          </p:cNvSpPr>
          <p:nvPr>
            <p:ph type="subTitle" idx="4"/>
          </p:nvPr>
        </p:nvSpPr>
        <p:spPr>
          <a:xfrm>
            <a:off x="3596600" y="4504031"/>
            <a:ext cx="4998800" cy="1328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83" name="Google Shape;983;p16"/>
          <p:cNvSpPr txBox="1">
            <a:spLocks noGrp="1"/>
          </p:cNvSpPr>
          <p:nvPr>
            <p:ph type="subTitle" idx="5"/>
          </p:nvPr>
        </p:nvSpPr>
        <p:spPr>
          <a:xfrm>
            <a:off x="6242247" y="2057969"/>
            <a:ext cx="4998800" cy="568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000"/>
              <a:buFont typeface="Merriweather"/>
              <a:buNone/>
              <a:defRPr sz="2667">
                <a:latin typeface="Merriweather"/>
                <a:ea typeface="Merriweather"/>
                <a:cs typeface="Merriweather"/>
                <a:sym typeface="Merriweather"/>
              </a:defRPr>
            </a:lvl1pPr>
            <a:lvl2pPr lvl="1" rtl="0">
              <a:spcBef>
                <a:spcPts val="0"/>
              </a:spcBef>
              <a:spcAft>
                <a:spcPts val="0"/>
              </a:spcAft>
              <a:buSzPts val="2000"/>
              <a:buFont typeface="Merriweather"/>
              <a:buNone/>
              <a:defRPr sz="2667" b="1">
                <a:latin typeface="Merriweather"/>
                <a:ea typeface="Merriweather"/>
                <a:cs typeface="Merriweather"/>
                <a:sym typeface="Merriweather"/>
              </a:defRPr>
            </a:lvl2pPr>
            <a:lvl3pPr lvl="2" rtl="0">
              <a:spcBef>
                <a:spcPts val="0"/>
              </a:spcBef>
              <a:spcAft>
                <a:spcPts val="0"/>
              </a:spcAft>
              <a:buSzPts val="2000"/>
              <a:buFont typeface="Merriweather"/>
              <a:buNone/>
              <a:defRPr sz="2667" b="1">
                <a:latin typeface="Merriweather"/>
                <a:ea typeface="Merriweather"/>
                <a:cs typeface="Merriweather"/>
                <a:sym typeface="Merriweather"/>
              </a:defRPr>
            </a:lvl3pPr>
            <a:lvl4pPr lvl="3" rtl="0">
              <a:spcBef>
                <a:spcPts val="0"/>
              </a:spcBef>
              <a:spcAft>
                <a:spcPts val="0"/>
              </a:spcAft>
              <a:buSzPts val="2000"/>
              <a:buFont typeface="Merriweather"/>
              <a:buNone/>
              <a:defRPr sz="2667" b="1">
                <a:latin typeface="Merriweather"/>
                <a:ea typeface="Merriweather"/>
                <a:cs typeface="Merriweather"/>
                <a:sym typeface="Merriweather"/>
              </a:defRPr>
            </a:lvl4pPr>
            <a:lvl5pPr lvl="4" rtl="0">
              <a:spcBef>
                <a:spcPts val="0"/>
              </a:spcBef>
              <a:spcAft>
                <a:spcPts val="0"/>
              </a:spcAft>
              <a:buSzPts val="2000"/>
              <a:buFont typeface="Merriweather"/>
              <a:buNone/>
              <a:defRPr sz="2667" b="1">
                <a:latin typeface="Merriweather"/>
                <a:ea typeface="Merriweather"/>
                <a:cs typeface="Merriweather"/>
                <a:sym typeface="Merriweather"/>
              </a:defRPr>
            </a:lvl5pPr>
            <a:lvl6pPr lvl="5" rtl="0">
              <a:spcBef>
                <a:spcPts val="0"/>
              </a:spcBef>
              <a:spcAft>
                <a:spcPts val="0"/>
              </a:spcAft>
              <a:buSzPts val="2000"/>
              <a:buFont typeface="Merriweather"/>
              <a:buNone/>
              <a:defRPr sz="2667" b="1">
                <a:latin typeface="Merriweather"/>
                <a:ea typeface="Merriweather"/>
                <a:cs typeface="Merriweather"/>
                <a:sym typeface="Merriweather"/>
              </a:defRPr>
            </a:lvl6pPr>
            <a:lvl7pPr lvl="6" rtl="0">
              <a:spcBef>
                <a:spcPts val="0"/>
              </a:spcBef>
              <a:spcAft>
                <a:spcPts val="0"/>
              </a:spcAft>
              <a:buSzPts val="2000"/>
              <a:buFont typeface="Merriweather"/>
              <a:buNone/>
              <a:defRPr sz="2667" b="1">
                <a:latin typeface="Merriweather"/>
                <a:ea typeface="Merriweather"/>
                <a:cs typeface="Merriweather"/>
                <a:sym typeface="Merriweather"/>
              </a:defRPr>
            </a:lvl7pPr>
            <a:lvl8pPr lvl="7" rtl="0">
              <a:spcBef>
                <a:spcPts val="0"/>
              </a:spcBef>
              <a:spcAft>
                <a:spcPts val="0"/>
              </a:spcAft>
              <a:buSzPts val="2000"/>
              <a:buFont typeface="Merriweather"/>
              <a:buNone/>
              <a:defRPr sz="2667" b="1">
                <a:latin typeface="Merriweather"/>
                <a:ea typeface="Merriweather"/>
                <a:cs typeface="Merriweather"/>
                <a:sym typeface="Merriweather"/>
              </a:defRPr>
            </a:lvl8pPr>
            <a:lvl9pPr lvl="8" rtl="0">
              <a:spcBef>
                <a:spcPts val="0"/>
              </a:spcBef>
              <a:spcAft>
                <a:spcPts val="0"/>
              </a:spcAft>
              <a:buSzPts val="2000"/>
              <a:buFont typeface="Merriweather"/>
              <a:buNone/>
              <a:defRPr sz="2667" b="1">
                <a:latin typeface="Merriweather"/>
                <a:ea typeface="Merriweather"/>
                <a:cs typeface="Merriweather"/>
                <a:sym typeface="Merriweather"/>
              </a:defRPr>
            </a:lvl9pPr>
          </a:lstStyle>
          <a:p>
            <a:endParaRPr/>
          </a:p>
        </p:txBody>
      </p:sp>
      <p:sp>
        <p:nvSpPr>
          <p:cNvPr id="984" name="Google Shape;984;p16"/>
          <p:cNvSpPr txBox="1">
            <a:spLocks noGrp="1"/>
          </p:cNvSpPr>
          <p:nvPr>
            <p:ph type="subTitle" idx="6"/>
          </p:nvPr>
        </p:nvSpPr>
        <p:spPr>
          <a:xfrm>
            <a:off x="6242248" y="2504935"/>
            <a:ext cx="4998800" cy="1328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85" name="Google Shape;985;p16"/>
          <p:cNvSpPr txBox="1">
            <a:spLocks noGrp="1"/>
          </p:cNvSpPr>
          <p:nvPr>
            <p:ph type="title"/>
          </p:nvPr>
        </p:nvSpPr>
        <p:spPr>
          <a:xfrm>
            <a:off x="719328" y="456724"/>
            <a:ext cx="10753200" cy="9876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lvl="0" algn="ctr" rtl="0">
              <a:spcBef>
                <a:spcPts val="0"/>
              </a:spcBef>
              <a:spcAft>
                <a:spcPts val="0"/>
              </a:spcAft>
              <a:buClr>
                <a:schemeClr val="dk1"/>
              </a:buClr>
              <a:buSzPts val="2800"/>
              <a:buNone/>
              <a:defRPr sz="3734">
                <a:solidFill>
                  <a:schemeClr val="dk1"/>
                </a:solidFill>
              </a:defRPr>
            </a:lvl1pPr>
            <a:lvl2pPr lvl="1"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2pPr>
            <a:lvl3pPr lvl="2"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3pPr>
            <a:lvl4pPr lvl="3"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4pPr>
            <a:lvl5pPr lvl="4"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5pPr>
            <a:lvl6pPr lvl="5"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6pPr>
            <a:lvl7pPr lvl="6"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7pPr>
            <a:lvl8pPr lvl="7"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8pPr>
            <a:lvl9pPr lvl="8" rtl="0">
              <a:spcBef>
                <a:spcPts val="0"/>
              </a:spcBef>
              <a:spcAft>
                <a:spcPts val="0"/>
              </a:spcAft>
              <a:buClr>
                <a:schemeClr val="dk1"/>
              </a:buClr>
              <a:buSzPts val="2800"/>
              <a:buFont typeface="Merriweather Black"/>
              <a:buNone/>
              <a:defRPr sz="3734">
                <a:solidFill>
                  <a:schemeClr val="dk1"/>
                </a:solidFill>
                <a:latin typeface="Merriweather Black"/>
                <a:ea typeface="Merriweather Black"/>
                <a:cs typeface="Merriweather Black"/>
                <a:sym typeface="Merriweather Black"/>
              </a:defRPr>
            </a:lvl9pPr>
          </a:lstStyle>
          <a:p>
            <a:endParaRPr/>
          </a:p>
        </p:txBody>
      </p:sp>
      <p:sp>
        <p:nvSpPr>
          <p:cNvPr id="986" name="Google Shape;986;p16"/>
          <p:cNvSpPr/>
          <p:nvPr/>
        </p:nvSpPr>
        <p:spPr>
          <a:xfrm>
            <a:off x="6639192" y="6178220"/>
            <a:ext cx="451200" cy="441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3432703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1349"/>
        <p:cNvGrpSpPr/>
        <p:nvPr/>
      </p:nvGrpSpPr>
      <p:grpSpPr>
        <a:xfrm>
          <a:off x="0" y="0"/>
          <a:ext cx="0" cy="0"/>
          <a:chOff x="0" y="0"/>
          <a:chExt cx="0" cy="0"/>
        </a:xfrm>
      </p:grpSpPr>
      <p:grpSp>
        <p:nvGrpSpPr>
          <p:cNvPr id="1350" name="Google Shape;1350;p21"/>
          <p:cNvGrpSpPr/>
          <p:nvPr/>
        </p:nvGrpSpPr>
        <p:grpSpPr>
          <a:xfrm>
            <a:off x="-47033" y="-42447"/>
            <a:ext cx="12286065" cy="6942893"/>
            <a:chOff x="-35275" y="-31835"/>
            <a:chExt cx="9214549" cy="5207170"/>
          </a:xfrm>
        </p:grpSpPr>
        <p:grpSp>
          <p:nvGrpSpPr>
            <p:cNvPr id="1351" name="Google Shape;1351;p21"/>
            <p:cNvGrpSpPr/>
            <p:nvPr/>
          </p:nvGrpSpPr>
          <p:grpSpPr>
            <a:xfrm>
              <a:off x="-35275" y="-31835"/>
              <a:ext cx="4607271" cy="2603603"/>
              <a:chOff x="987999" y="461925"/>
              <a:chExt cx="1514404" cy="1507151"/>
            </a:xfrm>
          </p:grpSpPr>
          <p:grpSp>
            <p:nvGrpSpPr>
              <p:cNvPr id="1352" name="Google Shape;1352;p21"/>
              <p:cNvGrpSpPr/>
              <p:nvPr/>
            </p:nvGrpSpPr>
            <p:grpSpPr>
              <a:xfrm>
                <a:off x="987999" y="461925"/>
                <a:ext cx="1514401" cy="1506302"/>
                <a:chOff x="987999" y="461925"/>
                <a:chExt cx="1514401" cy="1506302"/>
              </a:xfrm>
            </p:grpSpPr>
            <p:cxnSp>
              <p:nvCxnSpPr>
                <p:cNvPr id="1353" name="Google Shape;1353;p21"/>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54" name="Google Shape;1354;p21"/>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55" name="Google Shape;1355;p21"/>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56" name="Google Shape;1356;p21"/>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57" name="Google Shape;1357;p21"/>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58" name="Google Shape;1358;p21"/>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59" name="Google Shape;1359;p21"/>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60" name="Google Shape;1360;p21"/>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61" name="Google Shape;1361;p21"/>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362" name="Google Shape;1362;p21"/>
              <p:cNvGrpSpPr/>
              <p:nvPr/>
            </p:nvGrpSpPr>
            <p:grpSpPr>
              <a:xfrm>
                <a:off x="987999" y="461927"/>
                <a:ext cx="1514404" cy="1507149"/>
                <a:chOff x="987999" y="461927"/>
                <a:chExt cx="1514404" cy="1507149"/>
              </a:xfrm>
            </p:grpSpPr>
            <p:cxnSp>
              <p:nvCxnSpPr>
                <p:cNvPr id="1363" name="Google Shape;1363;p21"/>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64" name="Google Shape;1364;p21"/>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65" name="Google Shape;1365;p21"/>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66" name="Google Shape;1366;p21"/>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67" name="Google Shape;1367;p21"/>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68" name="Google Shape;1368;p21"/>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69" name="Google Shape;1369;p21"/>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70" name="Google Shape;1370;p21"/>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371" name="Google Shape;1371;p21"/>
            <p:cNvGrpSpPr/>
            <p:nvPr/>
          </p:nvGrpSpPr>
          <p:grpSpPr>
            <a:xfrm>
              <a:off x="4572003" y="-31835"/>
              <a:ext cx="4607271" cy="2603603"/>
              <a:chOff x="987999" y="461925"/>
              <a:chExt cx="1514404" cy="1507151"/>
            </a:xfrm>
          </p:grpSpPr>
          <p:grpSp>
            <p:nvGrpSpPr>
              <p:cNvPr id="1372" name="Google Shape;1372;p21"/>
              <p:cNvGrpSpPr/>
              <p:nvPr/>
            </p:nvGrpSpPr>
            <p:grpSpPr>
              <a:xfrm>
                <a:off x="987999" y="461925"/>
                <a:ext cx="1514401" cy="1506302"/>
                <a:chOff x="987999" y="461925"/>
                <a:chExt cx="1514401" cy="1506302"/>
              </a:xfrm>
            </p:grpSpPr>
            <p:cxnSp>
              <p:nvCxnSpPr>
                <p:cNvPr id="1373" name="Google Shape;1373;p21"/>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74" name="Google Shape;1374;p21"/>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75" name="Google Shape;1375;p21"/>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76" name="Google Shape;1376;p21"/>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77" name="Google Shape;1377;p21"/>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78" name="Google Shape;1378;p21"/>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79" name="Google Shape;1379;p21"/>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80" name="Google Shape;1380;p21"/>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81" name="Google Shape;1381;p21"/>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382" name="Google Shape;1382;p21"/>
              <p:cNvGrpSpPr/>
              <p:nvPr/>
            </p:nvGrpSpPr>
            <p:grpSpPr>
              <a:xfrm>
                <a:off x="987999" y="461927"/>
                <a:ext cx="1514404" cy="1507149"/>
                <a:chOff x="987999" y="461927"/>
                <a:chExt cx="1514404" cy="1507149"/>
              </a:xfrm>
            </p:grpSpPr>
            <p:cxnSp>
              <p:nvCxnSpPr>
                <p:cNvPr id="1383" name="Google Shape;1383;p21"/>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84" name="Google Shape;1384;p21"/>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85" name="Google Shape;1385;p21"/>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86" name="Google Shape;1386;p21"/>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87" name="Google Shape;1387;p21"/>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88" name="Google Shape;1388;p21"/>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89" name="Google Shape;1389;p21"/>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390" name="Google Shape;1390;p21"/>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391" name="Google Shape;1391;p21"/>
            <p:cNvGrpSpPr/>
            <p:nvPr/>
          </p:nvGrpSpPr>
          <p:grpSpPr>
            <a:xfrm>
              <a:off x="-35275" y="2571732"/>
              <a:ext cx="4607271" cy="2603603"/>
              <a:chOff x="987999" y="461925"/>
              <a:chExt cx="1514404" cy="1507151"/>
            </a:xfrm>
          </p:grpSpPr>
          <p:grpSp>
            <p:nvGrpSpPr>
              <p:cNvPr id="1392" name="Google Shape;1392;p21"/>
              <p:cNvGrpSpPr/>
              <p:nvPr/>
            </p:nvGrpSpPr>
            <p:grpSpPr>
              <a:xfrm>
                <a:off x="987999" y="461925"/>
                <a:ext cx="1514401" cy="1506302"/>
                <a:chOff x="987999" y="461925"/>
                <a:chExt cx="1514401" cy="1506302"/>
              </a:xfrm>
            </p:grpSpPr>
            <p:cxnSp>
              <p:nvCxnSpPr>
                <p:cNvPr id="1393" name="Google Shape;1393;p21"/>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94" name="Google Shape;1394;p21"/>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95" name="Google Shape;1395;p21"/>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96" name="Google Shape;1396;p21"/>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97" name="Google Shape;1397;p21"/>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98" name="Google Shape;1398;p21"/>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399" name="Google Shape;1399;p21"/>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00" name="Google Shape;1400;p21"/>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01" name="Google Shape;1401;p21"/>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402" name="Google Shape;1402;p21"/>
              <p:cNvGrpSpPr/>
              <p:nvPr/>
            </p:nvGrpSpPr>
            <p:grpSpPr>
              <a:xfrm>
                <a:off x="987999" y="461927"/>
                <a:ext cx="1514404" cy="1507149"/>
                <a:chOff x="987999" y="461927"/>
                <a:chExt cx="1514404" cy="1507149"/>
              </a:xfrm>
            </p:grpSpPr>
            <p:cxnSp>
              <p:nvCxnSpPr>
                <p:cNvPr id="1403" name="Google Shape;1403;p21"/>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04" name="Google Shape;1404;p21"/>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05" name="Google Shape;1405;p21"/>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06" name="Google Shape;1406;p21"/>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07" name="Google Shape;1407;p21"/>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08" name="Google Shape;1408;p21"/>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09" name="Google Shape;1409;p21"/>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10" name="Google Shape;1410;p21"/>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411" name="Google Shape;1411;p21"/>
            <p:cNvGrpSpPr/>
            <p:nvPr/>
          </p:nvGrpSpPr>
          <p:grpSpPr>
            <a:xfrm>
              <a:off x="4572003" y="2571732"/>
              <a:ext cx="4607271" cy="2603603"/>
              <a:chOff x="987999" y="461925"/>
              <a:chExt cx="1514404" cy="1507151"/>
            </a:xfrm>
          </p:grpSpPr>
          <p:grpSp>
            <p:nvGrpSpPr>
              <p:cNvPr id="1412" name="Google Shape;1412;p21"/>
              <p:cNvGrpSpPr/>
              <p:nvPr/>
            </p:nvGrpSpPr>
            <p:grpSpPr>
              <a:xfrm>
                <a:off x="987999" y="461925"/>
                <a:ext cx="1514401" cy="1506302"/>
                <a:chOff x="987999" y="461925"/>
                <a:chExt cx="1514401" cy="1506302"/>
              </a:xfrm>
            </p:grpSpPr>
            <p:cxnSp>
              <p:nvCxnSpPr>
                <p:cNvPr id="1413" name="Google Shape;1413;p21"/>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14" name="Google Shape;1414;p21"/>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15" name="Google Shape;1415;p21"/>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16" name="Google Shape;1416;p21"/>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17" name="Google Shape;1417;p21"/>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18" name="Google Shape;1418;p21"/>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19" name="Google Shape;1419;p21"/>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20" name="Google Shape;1420;p21"/>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421" name="Google Shape;1421;p21"/>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422" name="Google Shape;1422;p21"/>
              <p:cNvGrpSpPr/>
              <p:nvPr/>
            </p:nvGrpSpPr>
            <p:grpSpPr>
              <a:xfrm>
                <a:off x="987999" y="461927"/>
                <a:ext cx="1514404" cy="1507149"/>
                <a:chOff x="987999" y="461927"/>
                <a:chExt cx="1514404" cy="1507149"/>
              </a:xfrm>
            </p:grpSpPr>
            <p:cxnSp>
              <p:nvCxnSpPr>
                <p:cNvPr id="1423" name="Google Shape;1423;p21"/>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24" name="Google Shape;1424;p21"/>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25" name="Google Shape;1425;p21"/>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26" name="Google Shape;1426;p21"/>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27" name="Google Shape;1427;p21"/>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28" name="Google Shape;1428;p21"/>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29" name="Google Shape;1429;p21"/>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430" name="Google Shape;1430;p21"/>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sp>
        <p:nvSpPr>
          <p:cNvPr id="1431" name="Google Shape;1431;p21"/>
          <p:cNvSpPr txBox="1">
            <a:spLocks noGrp="1"/>
          </p:cNvSpPr>
          <p:nvPr>
            <p:ph type="title"/>
          </p:nvPr>
        </p:nvSpPr>
        <p:spPr>
          <a:xfrm>
            <a:off x="858000" y="2214533"/>
            <a:ext cx="5006400" cy="1342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a:lvl1pPr>
            <a:lvl2pPr lvl="1" rtl="0">
              <a:spcBef>
                <a:spcPts val="0"/>
              </a:spcBef>
              <a:spcAft>
                <a:spcPts val="0"/>
              </a:spcAft>
              <a:buSzPts val="2800"/>
              <a:buNone/>
              <a:defRPr>
                <a:latin typeface="Spectral"/>
                <a:ea typeface="Spectral"/>
                <a:cs typeface="Spectral"/>
                <a:sym typeface="Spectral"/>
              </a:defRPr>
            </a:lvl2pPr>
            <a:lvl3pPr lvl="2" rtl="0">
              <a:spcBef>
                <a:spcPts val="0"/>
              </a:spcBef>
              <a:spcAft>
                <a:spcPts val="0"/>
              </a:spcAft>
              <a:buSzPts val="2800"/>
              <a:buNone/>
              <a:defRPr>
                <a:latin typeface="Spectral"/>
                <a:ea typeface="Spectral"/>
                <a:cs typeface="Spectral"/>
                <a:sym typeface="Spectral"/>
              </a:defRPr>
            </a:lvl3pPr>
            <a:lvl4pPr lvl="3" rtl="0">
              <a:spcBef>
                <a:spcPts val="0"/>
              </a:spcBef>
              <a:spcAft>
                <a:spcPts val="0"/>
              </a:spcAft>
              <a:buSzPts val="2800"/>
              <a:buNone/>
              <a:defRPr>
                <a:latin typeface="Spectral"/>
                <a:ea typeface="Spectral"/>
                <a:cs typeface="Spectral"/>
                <a:sym typeface="Spectral"/>
              </a:defRPr>
            </a:lvl4pPr>
            <a:lvl5pPr lvl="4" rtl="0">
              <a:spcBef>
                <a:spcPts val="0"/>
              </a:spcBef>
              <a:spcAft>
                <a:spcPts val="0"/>
              </a:spcAft>
              <a:buSzPts val="2800"/>
              <a:buNone/>
              <a:defRPr>
                <a:latin typeface="Spectral"/>
                <a:ea typeface="Spectral"/>
                <a:cs typeface="Spectral"/>
                <a:sym typeface="Spectral"/>
              </a:defRPr>
            </a:lvl5pPr>
            <a:lvl6pPr lvl="5" rtl="0">
              <a:spcBef>
                <a:spcPts val="0"/>
              </a:spcBef>
              <a:spcAft>
                <a:spcPts val="0"/>
              </a:spcAft>
              <a:buSzPts val="2800"/>
              <a:buNone/>
              <a:defRPr>
                <a:latin typeface="Spectral"/>
                <a:ea typeface="Spectral"/>
                <a:cs typeface="Spectral"/>
                <a:sym typeface="Spectral"/>
              </a:defRPr>
            </a:lvl6pPr>
            <a:lvl7pPr lvl="6" rtl="0">
              <a:spcBef>
                <a:spcPts val="0"/>
              </a:spcBef>
              <a:spcAft>
                <a:spcPts val="0"/>
              </a:spcAft>
              <a:buSzPts val="2800"/>
              <a:buNone/>
              <a:defRPr>
                <a:latin typeface="Spectral"/>
                <a:ea typeface="Spectral"/>
                <a:cs typeface="Spectral"/>
                <a:sym typeface="Spectral"/>
              </a:defRPr>
            </a:lvl7pPr>
            <a:lvl8pPr lvl="7" rtl="0">
              <a:spcBef>
                <a:spcPts val="0"/>
              </a:spcBef>
              <a:spcAft>
                <a:spcPts val="0"/>
              </a:spcAft>
              <a:buSzPts val="2800"/>
              <a:buNone/>
              <a:defRPr>
                <a:latin typeface="Spectral"/>
                <a:ea typeface="Spectral"/>
                <a:cs typeface="Spectral"/>
                <a:sym typeface="Spectral"/>
              </a:defRPr>
            </a:lvl8pPr>
            <a:lvl9pPr lvl="8" rtl="0">
              <a:spcBef>
                <a:spcPts val="0"/>
              </a:spcBef>
              <a:spcAft>
                <a:spcPts val="0"/>
              </a:spcAft>
              <a:buSzPts val="2800"/>
              <a:buNone/>
              <a:defRPr>
                <a:latin typeface="Spectral"/>
                <a:ea typeface="Spectral"/>
                <a:cs typeface="Spectral"/>
                <a:sym typeface="Spectral"/>
              </a:defRPr>
            </a:lvl9pPr>
          </a:lstStyle>
          <a:p>
            <a:endParaRPr/>
          </a:p>
        </p:txBody>
      </p:sp>
      <p:sp>
        <p:nvSpPr>
          <p:cNvPr id="1432" name="Google Shape;1432;p21"/>
          <p:cNvSpPr txBox="1">
            <a:spLocks noGrp="1"/>
          </p:cNvSpPr>
          <p:nvPr>
            <p:ph type="subTitle" idx="1"/>
          </p:nvPr>
        </p:nvSpPr>
        <p:spPr>
          <a:xfrm>
            <a:off x="858000" y="3547867"/>
            <a:ext cx="5006400" cy="10956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1433" name="Google Shape;1433;p21"/>
          <p:cNvGrpSpPr/>
          <p:nvPr/>
        </p:nvGrpSpPr>
        <p:grpSpPr>
          <a:xfrm flipH="1">
            <a:off x="710619" y="436408"/>
            <a:ext cx="979664" cy="1269425"/>
            <a:chOff x="7465916" y="720492"/>
            <a:chExt cx="1139144" cy="1477450"/>
          </a:xfrm>
        </p:grpSpPr>
        <p:sp>
          <p:nvSpPr>
            <p:cNvPr id="1434" name="Google Shape;1434;p21"/>
            <p:cNvSpPr/>
            <p:nvPr/>
          </p:nvSpPr>
          <p:spPr>
            <a:xfrm rot="-5400000">
              <a:off x="7646560" y="123944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1435" name="Google Shape;1435;p21"/>
            <p:cNvSpPr/>
            <p:nvPr/>
          </p:nvSpPr>
          <p:spPr>
            <a:xfrm rot="-5400000">
              <a:off x="7597172" y="114891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1436" name="Google Shape;1436;p21"/>
            <p:cNvSpPr/>
            <p:nvPr/>
          </p:nvSpPr>
          <p:spPr>
            <a:xfrm rot="-5400000">
              <a:off x="7547783" y="105838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1437" name="Google Shape;1437;p21"/>
            <p:cNvSpPr/>
            <p:nvPr/>
          </p:nvSpPr>
          <p:spPr>
            <a:xfrm rot="-5400000">
              <a:off x="7498394" y="96785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1438" name="Google Shape;1438;p21"/>
            <p:cNvSpPr/>
            <p:nvPr/>
          </p:nvSpPr>
          <p:spPr>
            <a:xfrm rot="-5400000">
              <a:off x="7449005" y="87732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1439" name="Google Shape;1439;p21"/>
            <p:cNvSpPr/>
            <p:nvPr/>
          </p:nvSpPr>
          <p:spPr>
            <a:xfrm rot="-5400000">
              <a:off x="7399616" y="78679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grpSp>
      <p:sp>
        <p:nvSpPr>
          <p:cNvPr id="1440" name="Google Shape;1440;p21"/>
          <p:cNvSpPr/>
          <p:nvPr/>
        </p:nvSpPr>
        <p:spPr>
          <a:xfrm>
            <a:off x="2064673" y="291496"/>
            <a:ext cx="365600" cy="3560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6786043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ackground">
  <p:cSld name="Background">
    <p:spTree>
      <p:nvGrpSpPr>
        <p:cNvPr id="1" name="Shape 1957"/>
        <p:cNvGrpSpPr/>
        <p:nvPr/>
      </p:nvGrpSpPr>
      <p:grpSpPr>
        <a:xfrm>
          <a:off x="0" y="0"/>
          <a:ext cx="0" cy="0"/>
          <a:chOff x="0" y="0"/>
          <a:chExt cx="0" cy="0"/>
        </a:xfrm>
      </p:grpSpPr>
      <p:grpSp>
        <p:nvGrpSpPr>
          <p:cNvPr id="1958" name="Google Shape;1958;p28"/>
          <p:cNvGrpSpPr/>
          <p:nvPr/>
        </p:nvGrpSpPr>
        <p:grpSpPr>
          <a:xfrm>
            <a:off x="-47033" y="-42447"/>
            <a:ext cx="12286065" cy="6942893"/>
            <a:chOff x="-35275" y="-31835"/>
            <a:chExt cx="9214549" cy="5207170"/>
          </a:xfrm>
        </p:grpSpPr>
        <p:grpSp>
          <p:nvGrpSpPr>
            <p:cNvPr id="1959" name="Google Shape;1959;p28"/>
            <p:cNvGrpSpPr/>
            <p:nvPr/>
          </p:nvGrpSpPr>
          <p:grpSpPr>
            <a:xfrm>
              <a:off x="-35275" y="-31835"/>
              <a:ext cx="4607271" cy="2603603"/>
              <a:chOff x="987999" y="461925"/>
              <a:chExt cx="1514404" cy="1507151"/>
            </a:xfrm>
          </p:grpSpPr>
          <p:grpSp>
            <p:nvGrpSpPr>
              <p:cNvPr id="1960" name="Google Shape;1960;p28"/>
              <p:cNvGrpSpPr/>
              <p:nvPr/>
            </p:nvGrpSpPr>
            <p:grpSpPr>
              <a:xfrm>
                <a:off x="987999" y="461925"/>
                <a:ext cx="1514401" cy="1506302"/>
                <a:chOff x="987999" y="461925"/>
                <a:chExt cx="1514401" cy="1506302"/>
              </a:xfrm>
            </p:grpSpPr>
            <p:cxnSp>
              <p:nvCxnSpPr>
                <p:cNvPr id="1961" name="Google Shape;1961;p28"/>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2" name="Google Shape;1962;p28"/>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3" name="Google Shape;1963;p28"/>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4" name="Google Shape;1964;p28"/>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5" name="Google Shape;1965;p28"/>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6" name="Google Shape;1966;p28"/>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7" name="Google Shape;1967;p28"/>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8" name="Google Shape;1968;p28"/>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69" name="Google Shape;1969;p28"/>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970" name="Google Shape;1970;p28"/>
              <p:cNvGrpSpPr/>
              <p:nvPr/>
            </p:nvGrpSpPr>
            <p:grpSpPr>
              <a:xfrm>
                <a:off x="987999" y="461927"/>
                <a:ext cx="1514404" cy="1507149"/>
                <a:chOff x="987999" y="461927"/>
                <a:chExt cx="1514404" cy="1507149"/>
              </a:xfrm>
            </p:grpSpPr>
            <p:cxnSp>
              <p:nvCxnSpPr>
                <p:cNvPr id="1971" name="Google Shape;1971;p28"/>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2" name="Google Shape;1972;p28"/>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3" name="Google Shape;1973;p28"/>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4" name="Google Shape;1974;p28"/>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5" name="Google Shape;1975;p28"/>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6" name="Google Shape;1976;p28"/>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7" name="Google Shape;1977;p28"/>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78" name="Google Shape;1978;p28"/>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979" name="Google Shape;1979;p28"/>
            <p:cNvGrpSpPr/>
            <p:nvPr/>
          </p:nvGrpSpPr>
          <p:grpSpPr>
            <a:xfrm>
              <a:off x="4572003" y="-31835"/>
              <a:ext cx="4607271" cy="2603603"/>
              <a:chOff x="987999" y="461925"/>
              <a:chExt cx="1514404" cy="1507151"/>
            </a:xfrm>
          </p:grpSpPr>
          <p:grpSp>
            <p:nvGrpSpPr>
              <p:cNvPr id="1980" name="Google Shape;1980;p28"/>
              <p:cNvGrpSpPr/>
              <p:nvPr/>
            </p:nvGrpSpPr>
            <p:grpSpPr>
              <a:xfrm>
                <a:off x="987999" y="461925"/>
                <a:ext cx="1514401" cy="1506302"/>
                <a:chOff x="987999" y="461925"/>
                <a:chExt cx="1514401" cy="1506302"/>
              </a:xfrm>
            </p:grpSpPr>
            <p:cxnSp>
              <p:nvCxnSpPr>
                <p:cNvPr id="1981" name="Google Shape;1981;p28"/>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2" name="Google Shape;1982;p28"/>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3" name="Google Shape;1983;p28"/>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4" name="Google Shape;1984;p28"/>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5" name="Google Shape;1985;p28"/>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6" name="Google Shape;1986;p28"/>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7" name="Google Shape;1987;p28"/>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8" name="Google Shape;1988;p28"/>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1989" name="Google Shape;1989;p28"/>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1990" name="Google Shape;1990;p28"/>
              <p:cNvGrpSpPr/>
              <p:nvPr/>
            </p:nvGrpSpPr>
            <p:grpSpPr>
              <a:xfrm>
                <a:off x="987999" y="461927"/>
                <a:ext cx="1514404" cy="1507149"/>
                <a:chOff x="987999" y="461927"/>
                <a:chExt cx="1514404" cy="1507149"/>
              </a:xfrm>
            </p:grpSpPr>
            <p:cxnSp>
              <p:nvCxnSpPr>
                <p:cNvPr id="1991" name="Google Shape;1991;p28"/>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2" name="Google Shape;1992;p28"/>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3" name="Google Shape;1993;p28"/>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4" name="Google Shape;1994;p28"/>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5" name="Google Shape;1995;p28"/>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6" name="Google Shape;1996;p28"/>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7" name="Google Shape;1997;p28"/>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1998" name="Google Shape;1998;p28"/>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1999" name="Google Shape;1999;p28"/>
            <p:cNvGrpSpPr/>
            <p:nvPr/>
          </p:nvGrpSpPr>
          <p:grpSpPr>
            <a:xfrm>
              <a:off x="-35275" y="2571732"/>
              <a:ext cx="4607271" cy="2603603"/>
              <a:chOff x="987999" y="461925"/>
              <a:chExt cx="1514404" cy="1507151"/>
            </a:xfrm>
          </p:grpSpPr>
          <p:grpSp>
            <p:nvGrpSpPr>
              <p:cNvPr id="2000" name="Google Shape;2000;p28"/>
              <p:cNvGrpSpPr/>
              <p:nvPr/>
            </p:nvGrpSpPr>
            <p:grpSpPr>
              <a:xfrm>
                <a:off x="987999" y="461925"/>
                <a:ext cx="1514401" cy="1506302"/>
                <a:chOff x="987999" y="461925"/>
                <a:chExt cx="1514401" cy="1506302"/>
              </a:xfrm>
            </p:grpSpPr>
            <p:cxnSp>
              <p:nvCxnSpPr>
                <p:cNvPr id="2001" name="Google Shape;2001;p28"/>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2" name="Google Shape;2002;p28"/>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3" name="Google Shape;2003;p28"/>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4" name="Google Shape;2004;p28"/>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5" name="Google Shape;2005;p28"/>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6" name="Google Shape;2006;p28"/>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7" name="Google Shape;2007;p28"/>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8" name="Google Shape;2008;p28"/>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09" name="Google Shape;2009;p28"/>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2010" name="Google Shape;2010;p28"/>
              <p:cNvGrpSpPr/>
              <p:nvPr/>
            </p:nvGrpSpPr>
            <p:grpSpPr>
              <a:xfrm>
                <a:off x="987999" y="461927"/>
                <a:ext cx="1514404" cy="1507149"/>
                <a:chOff x="987999" y="461927"/>
                <a:chExt cx="1514404" cy="1507149"/>
              </a:xfrm>
            </p:grpSpPr>
            <p:cxnSp>
              <p:nvCxnSpPr>
                <p:cNvPr id="2011" name="Google Shape;2011;p28"/>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12" name="Google Shape;2012;p28"/>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13" name="Google Shape;2013;p28"/>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14" name="Google Shape;2014;p28"/>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15" name="Google Shape;2015;p28"/>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16" name="Google Shape;2016;p28"/>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17" name="Google Shape;2017;p28"/>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18" name="Google Shape;2018;p28"/>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2019" name="Google Shape;2019;p28"/>
            <p:cNvGrpSpPr/>
            <p:nvPr/>
          </p:nvGrpSpPr>
          <p:grpSpPr>
            <a:xfrm>
              <a:off x="4572003" y="2571732"/>
              <a:ext cx="4607271" cy="2603603"/>
              <a:chOff x="987999" y="461925"/>
              <a:chExt cx="1514404" cy="1507151"/>
            </a:xfrm>
          </p:grpSpPr>
          <p:grpSp>
            <p:nvGrpSpPr>
              <p:cNvPr id="2020" name="Google Shape;2020;p28"/>
              <p:cNvGrpSpPr/>
              <p:nvPr/>
            </p:nvGrpSpPr>
            <p:grpSpPr>
              <a:xfrm>
                <a:off x="987999" y="461925"/>
                <a:ext cx="1514401" cy="1506302"/>
                <a:chOff x="987999" y="461925"/>
                <a:chExt cx="1514401" cy="1506302"/>
              </a:xfrm>
            </p:grpSpPr>
            <p:cxnSp>
              <p:nvCxnSpPr>
                <p:cNvPr id="2021" name="Google Shape;2021;p28"/>
                <p:cNvCxnSpPr/>
                <p:nvPr/>
              </p:nvCxnSpPr>
              <p:spPr>
                <a:xfrm>
                  <a:off x="9879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2" name="Google Shape;2022;p28"/>
                <p:cNvCxnSpPr/>
                <p:nvPr/>
              </p:nvCxnSpPr>
              <p:spPr>
                <a:xfrm>
                  <a:off x="11772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3" name="Google Shape;2023;p28"/>
                <p:cNvCxnSpPr/>
                <p:nvPr/>
              </p:nvCxnSpPr>
              <p:spPr>
                <a:xfrm>
                  <a:off x="13665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4" name="Google Shape;2024;p28"/>
                <p:cNvCxnSpPr/>
                <p:nvPr/>
              </p:nvCxnSpPr>
              <p:spPr>
                <a:xfrm>
                  <a:off x="15558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5" name="Google Shape;2025;p28"/>
                <p:cNvCxnSpPr/>
                <p:nvPr/>
              </p:nvCxnSpPr>
              <p:spPr>
                <a:xfrm>
                  <a:off x="17451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6" name="Google Shape;2026;p28"/>
                <p:cNvCxnSpPr/>
                <p:nvPr/>
              </p:nvCxnSpPr>
              <p:spPr>
                <a:xfrm>
                  <a:off x="19344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7" name="Google Shape;2027;p28"/>
                <p:cNvCxnSpPr/>
                <p:nvPr/>
              </p:nvCxnSpPr>
              <p:spPr>
                <a:xfrm>
                  <a:off x="21237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8" name="Google Shape;2028;p28"/>
                <p:cNvCxnSpPr/>
                <p:nvPr/>
              </p:nvCxnSpPr>
              <p:spPr>
                <a:xfrm>
                  <a:off x="2313099" y="461927"/>
                  <a:ext cx="0" cy="1506300"/>
                </a:xfrm>
                <a:prstGeom prst="straightConnector1">
                  <a:avLst/>
                </a:prstGeom>
                <a:noFill/>
                <a:ln w="9525" cap="flat" cmpd="sng">
                  <a:solidFill>
                    <a:schemeClr val="dk2"/>
                  </a:solidFill>
                  <a:prstDash val="solid"/>
                  <a:round/>
                  <a:headEnd type="none" w="med" len="med"/>
                  <a:tailEnd type="none" w="med" len="med"/>
                </a:ln>
              </p:spPr>
            </p:cxnSp>
            <p:cxnSp>
              <p:nvCxnSpPr>
                <p:cNvPr id="2029" name="Google Shape;2029;p28"/>
                <p:cNvCxnSpPr/>
                <p:nvPr/>
              </p:nvCxnSpPr>
              <p:spPr>
                <a:xfrm>
                  <a:off x="2502400" y="461925"/>
                  <a:ext cx="0" cy="1506300"/>
                </a:xfrm>
                <a:prstGeom prst="straightConnector1">
                  <a:avLst/>
                </a:prstGeom>
                <a:noFill/>
                <a:ln w="9525" cap="flat" cmpd="sng">
                  <a:solidFill>
                    <a:schemeClr val="dk2"/>
                  </a:solidFill>
                  <a:prstDash val="solid"/>
                  <a:round/>
                  <a:headEnd type="none" w="med" len="med"/>
                  <a:tailEnd type="none" w="med" len="med"/>
                </a:ln>
              </p:spPr>
            </p:cxnSp>
          </p:grpSp>
          <p:grpSp>
            <p:nvGrpSpPr>
              <p:cNvPr id="2030" name="Google Shape;2030;p28"/>
              <p:cNvGrpSpPr/>
              <p:nvPr/>
            </p:nvGrpSpPr>
            <p:grpSpPr>
              <a:xfrm>
                <a:off x="987999" y="461927"/>
                <a:ext cx="1514404" cy="1507149"/>
                <a:chOff x="987999" y="461927"/>
                <a:chExt cx="1514404" cy="1507149"/>
              </a:xfrm>
            </p:grpSpPr>
            <p:cxnSp>
              <p:nvCxnSpPr>
                <p:cNvPr id="2031" name="Google Shape;2031;p28"/>
                <p:cNvCxnSpPr/>
                <p:nvPr/>
              </p:nvCxnSpPr>
              <p:spPr>
                <a:xfrm>
                  <a:off x="988003" y="461927"/>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32" name="Google Shape;2032;p28"/>
                <p:cNvCxnSpPr/>
                <p:nvPr/>
              </p:nvCxnSpPr>
              <p:spPr>
                <a:xfrm>
                  <a:off x="987999" y="67723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33" name="Google Shape;2033;p28"/>
                <p:cNvCxnSpPr/>
                <p:nvPr/>
              </p:nvCxnSpPr>
              <p:spPr>
                <a:xfrm>
                  <a:off x="987999" y="892542"/>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34" name="Google Shape;2034;p28"/>
                <p:cNvCxnSpPr/>
                <p:nvPr/>
              </p:nvCxnSpPr>
              <p:spPr>
                <a:xfrm>
                  <a:off x="987999" y="110784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35" name="Google Shape;2035;p28"/>
                <p:cNvCxnSpPr/>
                <p:nvPr/>
              </p:nvCxnSpPr>
              <p:spPr>
                <a:xfrm>
                  <a:off x="987999" y="1323155"/>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36" name="Google Shape;2036;p28"/>
                <p:cNvCxnSpPr/>
                <p:nvPr/>
              </p:nvCxnSpPr>
              <p:spPr>
                <a:xfrm>
                  <a:off x="987999" y="1538461"/>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37" name="Google Shape;2037;p28"/>
                <p:cNvCxnSpPr/>
                <p:nvPr/>
              </p:nvCxnSpPr>
              <p:spPr>
                <a:xfrm>
                  <a:off x="987999" y="1753768"/>
                  <a:ext cx="1514400" cy="0"/>
                </a:xfrm>
                <a:prstGeom prst="straightConnector1">
                  <a:avLst/>
                </a:prstGeom>
                <a:noFill/>
                <a:ln w="9525" cap="flat" cmpd="sng">
                  <a:solidFill>
                    <a:schemeClr val="dk2"/>
                  </a:solidFill>
                  <a:prstDash val="solid"/>
                  <a:round/>
                  <a:headEnd type="none" w="med" len="med"/>
                  <a:tailEnd type="none" w="med" len="med"/>
                </a:ln>
              </p:spPr>
            </p:cxnSp>
            <p:cxnSp>
              <p:nvCxnSpPr>
                <p:cNvPr id="2038" name="Google Shape;2038;p28"/>
                <p:cNvCxnSpPr/>
                <p:nvPr/>
              </p:nvCxnSpPr>
              <p:spPr>
                <a:xfrm>
                  <a:off x="988003" y="1969076"/>
                  <a:ext cx="1514400" cy="0"/>
                </a:xfrm>
                <a:prstGeom prst="straightConnector1">
                  <a:avLst/>
                </a:prstGeom>
                <a:noFill/>
                <a:ln w="9525" cap="flat" cmpd="sng">
                  <a:solidFill>
                    <a:schemeClr val="dk2"/>
                  </a:solidFill>
                  <a:prstDash val="solid"/>
                  <a:round/>
                  <a:headEnd type="none" w="med" len="med"/>
                  <a:tailEnd type="none" w="med" len="med"/>
                </a:ln>
              </p:spPr>
            </p:cxnSp>
          </p:grpSp>
        </p:grpSp>
      </p:grpSp>
      <p:grpSp>
        <p:nvGrpSpPr>
          <p:cNvPr id="2039" name="Google Shape;2039;p28"/>
          <p:cNvGrpSpPr/>
          <p:nvPr/>
        </p:nvGrpSpPr>
        <p:grpSpPr>
          <a:xfrm flipH="1">
            <a:off x="195385" y="175064"/>
            <a:ext cx="979664" cy="1269425"/>
            <a:chOff x="7465916" y="720492"/>
            <a:chExt cx="1139144" cy="1477450"/>
          </a:xfrm>
        </p:grpSpPr>
        <p:sp>
          <p:nvSpPr>
            <p:cNvPr id="2040" name="Google Shape;2040;p28"/>
            <p:cNvSpPr/>
            <p:nvPr/>
          </p:nvSpPr>
          <p:spPr>
            <a:xfrm rot="-5400000">
              <a:off x="7646560" y="123944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41" name="Google Shape;2041;p28"/>
            <p:cNvSpPr/>
            <p:nvPr/>
          </p:nvSpPr>
          <p:spPr>
            <a:xfrm rot="-5400000">
              <a:off x="7597172" y="114891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42" name="Google Shape;2042;p28"/>
            <p:cNvSpPr/>
            <p:nvPr/>
          </p:nvSpPr>
          <p:spPr>
            <a:xfrm rot="-5400000">
              <a:off x="7547783" y="105838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43" name="Google Shape;2043;p28"/>
            <p:cNvSpPr/>
            <p:nvPr/>
          </p:nvSpPr>
          <p:spPr>
            <a:xfrm rot="-5400000">
              <a:off x="7498394" y="96785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44" name="Google Shape;2044;p28"/>
            <p:cNvSpPr/>
            <p:nvPr/>
          </p:nvSpPr>
          <p:spPr>
            <a:xfrm rot="-5400000">
              <a:off x="7449005" y="87732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45" name="Google Shape;2045;p28"/>
            <p:cNvSpPr/>
            <p:nvPr/>
          </p:nvSpPr>
          <p:spPr>
            <a:xfrm rot="-5400000">
              <a:off x="7399616" y="786792"/>
              <a:ext cx="1024800" cy="892200"/>
            </a:xfrm>
            <a:prstGeom prst="flowChartDelay">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grpSp>
      <p:sp>
        <p:nvSpPr>
          <p:cNvPr id="2046" name="Google Shape;2046;p28"/>
          <p:cNvSpPr/>
          <p:nvPr/>
        </p:nvSpPr>
        <p:spPr>
          <a:xfrm>
            <a:off x="11202096" y="6114832"/>
            <a:ext cx="575600" cy="56040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47" name="Google Shape;2047;p28"/>
          <p:cNvSpPr/>
          <p:nvPr/>
        </p:nvSpPr>
        <p:spPr>
          <a:xfrm>
            <a:off x="11690965" y="5763233"/>
            <a:ext cx="279600" cy="2720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35126616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1">
  <p:cSld name="Background 1">
    <p:bg>
      <p:bgPr>
        <a:solidFill>
          <a:schemeClr val="dk1"/>
        </a:solidFill>
        <a:effectLst/>
      </p:bgPr>
    </p:bg>
    <p:spTree>
      <p:nvGrpSpPr>
        <p:cNvPr id="1" name="Shape 2048"/>
        <p:cNvGrpSpPr/>
        <p:nvPr/>
      </p:nvGrpSpPr>
      <p:grpSpPr>
        <a:xfrm>
          <a:off x="0" y="0"/>
          <a:ext cx="0" cy="0"/>
          <a:chOff x="0" y="0"/>
          <a:chExt cx="0" cy="0"/>
        </a:xfrm>
      </p:grpSpPr>
      <p:grpSp>
        <p:nvGrpSpPr>
          <p:cNvPr id="2049" name="Google Shape;2049;p29"/>
          <p:cNvGrpSpPr/>
          <p:nvPr/>
        </p:nvGrpSpPr>
        <p:grpSpPr>
          <a:xfrm>
            <a:off x="-201367" y="-116611"/>
            <a:ext cx="12591933" cy="7115924"/>
            <a:chOff x="1366600" y="892542"/>
            <a:chExt cx="757200" cy="649200"/>
          </a:xfrm>
        </p:grpSpPr>
        <p:grpSp>
          <p:nvGrpSpPr>
            <p:cNvPr id="2050" name="Google Shape;2050;p29"/>
            <p:cNvGrpSpPr/>
            <p:nvPr/>
          </p:nvGrpSpPr>
          <p:grpSpPr>
            <a:xfrm>
              <a:off x="1366600" y="892542"/>
              <a:ext cx="757199" cy="649200"/>
              <a:chOff x="1366600" y="892542"/>
              <a:chExt cx="757199" cy="649200"/>
            </a:xfrm>
          </p:grpSpPr>
          <p:cxnSp>
            <p:nvCxnSpPr>
              <p:cNvPr id="2051" name="Google Shape;2051;p29"/>
              <p:cNvCxnSpPr/>
              <p:nvPr/>
            </p:nvCxnSpPr>
            <p:spPr>
              <a:xfrm>
                <a:off x="1366600"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2052" name="Google Shape;2052;p29"/>
              <p:cNvCxnSpPr/>
              <p:nvPr/>
            </p:nvCxnSpPr>
            <p:spPr>
              <a:xfrm>
                <a:off x="1555900"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2053" name="Google Shape;2053;p29"/>
              <p:cNvCxnSpPr/>
              <p:nvPr/>
            </p:nvCxnSpPr>
            <p:spPr>
              <a:xfrm>
                <a:off x="1745200"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2054" name="Google Shape;2054;p29"/>
              <p:cNvCxnSpPr/>
              <p:nvPr/>
            </p:nvCxnSpPr>
            <p:spPr>
              <a:xfrm>
                <a:off x="1934499" y="892542"/>
                <a:ext cx="0" cy="649200"/>
              </a:xfrm>
              <a:prstGeom prst="straightConnector1">
                <a:avLst/>
              </a:prstGeom>
              <a:noFill/>
              <a:ln w="9525" cap="flat" cmpd="sng">
                <a:solidFill>
                  <a:schemeClr val="dk2"/>
                </a:solidFill>
                <a:prstDash val="solid"/>
                <a:round/>
                <a:headEnd type="none" w="med" len="med"/>
                <a:tailEnd type="none" w="med" len="med"/>
              </a:ln>
            </p:spPr>
          </p:cxnSp>
          <p:cxnSp>
            <p:nvCxnSpPr>
              <p:cNvPr id="2055" name="Google Shape;2055;p29"/>
              <p:cNvCxnSpPr/>
              <p:nvPr/>
            </p:nvCxnSpPr>
            <p:spPr>
              <a:xfrm>
                <a:off x="2123799" y="892542"/>
                <a:ext cx="0" cy="649200"/>
              </a:xfrm>
              <a:prstGeom prst="straightConnector1">
                <a:avLst/>
              </a:prstGeom>
              <a:noFill/>
              <a:ln w="9525" cap="flat" cmpd="sng">
                <a:solidFill>
                  <a:schemeClr val="dk2"/>
                </a:solidFill>
                <a:prstDash val="solid"/>
                <a:round/>
                <a:headEnd type="none" w="med" len="med"/>
                <a:tailEnd type="none" w="med" len="med"/>
              </a:ln>
            </p:spPr>
          </p:cxnSp>
        </p:grpSp>
        <p:grpSp>
          <p:nvGrpSpPr>
            <p:cNvPr id="2056" name="Google Shape;2056;p29"/>
            <p:cNvGrpSpPr/>
            <p:nvPr/>
          </p:nvGrpSpPr>
          <p:grpSpPr>
            <a:xfrm>
              <a:off x="1366600" y="892542"/>
              <a:ext cx="757200" cy="645919"/>
              <a:chOff x="1366600" y="892542"/>
              <a:chExt cx="757200" cy="645919"/>
            </a:xfrm>
          </p:grpSpPr>
          <p:cxnSp>
            <p:nvCxnSpPr>
              <p:cNvPr id="2057" name="Google Shape;2057;p29"/>
              <p:cNvCxnSpPr/>
              <p:nvPr/>
            </p:nvCxnSpPr>
            <p:spPr>
              <a:xfrm>
                <a:off x="1366600" y="892542"/>
                <a:ext cx="757200" cy="0"/>
              </a:xfrm>
              <a:prstGeom prst="straightConnector1">
                <a:avLst/>
              </a:prstGeom>
              <a:noFill/>
              <a:ln w="9525" cap="flat" cmpd="sng">
                <a:solidFill>
                  <a:schemeClr val="dk2"/>
                </a:solidFill>
                <a:prstDash val="solid"/>
                <a:round/>
                <a:headEnd type="none" w="med" len="med"/>
                <a:tailEnd type="none" w="med" len="med"/>
              </a:ln>
            </p:spPr>
          </p:cxnSp>
          <p:cxnSp>
            <p:nvCxnSpPr>
              <p:cNvPr id="2058" name="Google Shape;2058;p29"/>
              <p:cNvCxnSpPr/>
              <p:nvPr/>
            </p:nvCxnSpPr>
            <p:spPr>
              <a:xfrm>
                <a:off x="1366600" y="1107849"/>
                <a:ext cx="757200" cy="0"/>
              </a:xfrm>
              <a:prstGeom prst="straightConnector1">
                <a:avLst/>
              </a:prstGeom>
              <a:noFill/>
              <a:ln w="9525" cap="flat" cmpd="sng">
                <a:solidFill>
                  <a:schemeClr val="dk2"/>
                </a:solidFill>
                <a:prstDash val="solid"/>
                <a:round/>
                <a:headEnd type="none" w="med" len="med"/>
                <a:tailEnd type="none" w="med" len="med"/>
              </a:ln>
            </p:spPr>
          </p:cxnSp>
          <p:cxnSp>
            <p:nvCxnSpPr>
              <p:cNvPr id="2059" name="Google Shape;2059;p29"/>
              <p:cNvCxnSpPr/>
              <p:nvPr/>
            </p:nvCxnSpPr>
            <p:spPr>
              <a:xfrm>
                <a:off x="1366600" y="1323155"/>
                <a:ext cx="757200" cy="0"/>
              </a:xfrm>
              <a:prstGeom prst="straightConnector1">
                <a:avLst/>
              </a:prstGeom>
              <a:noFill/>
              <a:ln w="9525" cap="flat" cmpd="sng">
                <a:solidFill>
                  <a:schemeClr val="dk2"/>
                </a:solidFill>
                <a:prstDash val="solid"/>
                <a:round/>
                <a:headEnd type="none" w="med" len="med"/>
                <a:tailEnd type="none" w="med" len="med"/>
              </a:ln>
            </p:spPr>
          </p:cxnSp>
          <p:cxnSp>
            <p:nvCxnSpPr>
              <p:cNvPr id="2060" name="Google Shape;2060;p29"/>
              <p:cNvCxnSpPr/>
              <p:nvPr/>
            </p:nvCxnSpPr>
            <p:spPr>
              <a:xfrm>
                <a:off x="1366600" y="1538461"/>
                <a:ext cx="757200" cy="0"/>
              </a:xfrm>
              <a:prstGeom prst="straightConnector1">
                <a:avLst/>
              </a:prstGeom>
              <a:noFill/>
              <a:ln w="9525" cap="flat" cmpd="sng">
                <a:solidFill>
                  <a:schemeClr val="dk2"/>
                </a:solidFill>
                <a:prstDash val="solid"/>
                <a:round/>
                <a:headEnd type="none" w="med" len="med"/>
                <a:tailEnd type="none" w="med" len="med"/>
              </a:ln>
            </p:spPr>
          </p:cxnSp>
        </p:grpSp>
      </p:grpSp>
      <p:grpSp>
        <p:nvGrpSpPr>
          <p:cNvPr id="2061" name="Google Shape;2061;p29"/>
          <p:cNvGrpSpPr/>
          <p:nvPr/>
        </p:nvGrpSpPr>
        <p:grpSpPr>
          <a:xfrm rot="-5400000" flipH="1">
            <a:off x="10365917" y="2923151"/>
            <a:ext cx="2352055" cy="1011685"/>
            <a:chOff x="6659230" y="279450"/>
            <a:chExt cx="2217246" cy="953700"/>
          </a:xfrm>
        </p:grpSpPr>
        <p:sp>
          <p:nvSpPr>
            <p:cNvPr id="2062" name="Google Shape;2062;p29"/>
            <p:cNvSpPr/>
            <p:nvPr/>
          </p:nvSpPr>
          <p:spPr>
            <a:xfrm>
              <a:off x="6659230"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63" name="Google Shape;2063;p29"/>
            <p:cNvSpPr/>
            <p:nvPr/>
          </p:nvSpPr>
          <p:spPr>
            <a:xfrm>
              <a:off x="6892279"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64" name="Google Shape;2064;p29"/>
            <p:cNvSpPr/>
            <p:nvPr/>
          </p:nvSpPr>
          <p:spPr>
            <a:xfrm>
              <a:off x="7235778"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65" name="Google Shape;2065;p29"/>
            <p:cNvSpPr/>
            <p:nvPr/>
          </p:nvSpPr>
          <p:spPr>
            <a:xfrm>
              <a:off x="7579277"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66" name="Google Shape;2066;p29"/>
            <p:cNvSpPr/>
            <p:nvPr/>
          </p:nvSpPr>
          <p:spPr>
            <a:xfrm>
              <a:off x="7922776"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a:buClr>
                  <a:srgbClr val="000000"/>
                </a:buClr>
                <a:buFont typeface="Arial"/>
                <a:buNone/>
              </a:pPr>
              <a:endParaRPr sz="1867" kern="0">
                <a:solidFill>
                  <a:srgbClr val="000000"/>
                </a:solidFill>
                <a:cs typeface="Arial"/>
                <a:sym typeface="Arial"/>
              </a:endParaRPr>
            </a:p>
          </p:txBody>
        </p:sp>
      </p:grpSp>
      <p:sp>
        <p:nvSpPr>
          <p:cNvPr id="2067" name="Google Shape;2067;p29"/>
          <p:cNvSpPr/>
          <p:nvPr/>
        </p:nvSpPr>
        <p:spPr>
          <a:xfrm flipH="1">
            <a:off x="345639" y="1970185"/>
            <a:ext cx="573200" cy="557600"/>
          </a:xfrm>
          <a:prstGeom prst="star4">
            <a:avLst>
              <a:gd name="adj" fmla="val 12500"/>
            </a:avLst>
          </a:prstGeom>
          <a:solidFill>
            <a:schemeClr val="l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
        <p:nvSpPr>
          <p:cNvPr id="2068" name="Google Shape;2068;p29"/>
          <p:cNvSpPr/>
          <p:nvPr/>
        </p:nvSpPr>
        <p:spPr>
          <a:xfrm flipH="1">
            <a:off x="9085275" y="234885"/>
            <a:ext cx="329200" cy="320400"/>
          </a:xfrm>
          <a:prstGeom prst="star4">
            <a:avLst>
              <a:gd name="adj" fmla="val 12500"/>
            </a:avLst>
          </a:prstGeom>
          <a:solidFill>
            <a:schemeClr val="dk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7880106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429518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25365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80184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839381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6971538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472236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36968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101046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0138438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096637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23/09/2024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44345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53D1A0-703F-4D2B-0638-6CCBF091B1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4DCD252-0163-FAD6-2F94-AEC868DF64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997C0B-865C-0F05-AF2E-4D4DD33926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DF3F9B3-AF4E-4940-9192-41FE9C2727DD}" type="datetimeFigureOut">
              <a:rPr lang="en-US" smtClean="0"/>
              <a:t>23/09/2024</a:t>
            </a:fld>
            <a:endParaRPr lang="en-US"/>
          </a:p>
        </p:txBody>
      </p:sp>
      <p:sp>
        <p:nvSpPr>
          <p:cNvPr id="5" name="Footer Placeholder 4">
            <a:extLst>
              <a:ext uri="{FF2B5EF4-FFF2-40B4-BE49-F238E27FC236}">
                <a16:creationId xmlns:a16="http://schemas.microsoft.com/office/drawing/2014/main" id="{897E029A-D894-C9FC-8A0D-82601741E1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4EB2154-F677-FAF0-9A98-73DD2D3BB1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47AEF8-AFEB-438A-BA4B-9ECEE5BD36B5}" type="slidenum">
              <a:rPr lang="en-US" smtClean="0"/>
              <a:t>‹#›</a:t>
            </a:fld>
            <a:endParaRPr lang="en-US"/>
          </a:p>
        </p:txBody>
      </p:sp>
    </p:spTree>
    <p:extLst>
      <p:ext uri="{BB962C8B-B14F-4D97-AF65-F5344CB8AC3E}">
        <p14:creationId xmlns:p14="http://schemas.microsoft.com/office/powerpoint/2010/main" val="11959795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1600" y="452433"/>
            <a:ext cx="10778400" cy="101280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lvl1pPr lvl="0" algn="ctr">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1pPr>
            <a:lvl2pPr lvl="1">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2pPr>
            <a:lvl3pPr lvl="2">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3pPr>
            <a:lvl4pPr lvl="3">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4pPr>
            <a:lvl5pPr lvl="4">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5pPr>
            <a:lvl6pPr lvl="5">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6pPr>
            <a:lvl7pPr lvl="6">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7pPr>
            <a:lvl8pPr lvl="7">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8pPr>
            <a:lvl9pPr lvl="8">
              <a:spcBef>
                <a:spcPts val="0"/>
              </a:spcBef>
              <a:spcAft>
                <a:spcPts val="0"/>
              </a:spcAft>
              <a:buClr>
                <a:schemeClr val="dk1"/>
              </a:buClr>
              <a:buSzPts val="2800"/>
              <a:buFont typeface="Merriweather"/>
              <a:buNone/>
              <a:defRPr sz="2800">
                <a:solidFill>
                  <a:schemeClr val="dk1"/>
                </a:solidFill>
                <a:latin typeface="Merriweather"/>
                <a:ea typeface="Merriweather"/>
                <a:cs typeface="Merriweather"/>
                <a:sym typeface="Merriweather"/>
              </a:defRPr>
            </a:lvl9pPr>
          </a:lstStyle>
          <a:p>
            <a:endParaRPr/>
          </a:p>
        </p:txBody>
      </p:sp>
      <p:sp>
        <p:nvSpPr>
          <p:cNvPr id="7" name="Google Shape;7;p1"/>
          <p:cNvSpPr txBox="1">
            <a:spLocks noGrp="1"/>
          </p:cNvSpPr>
          <p:nvPr>
            <p:ph type="body" idx="1"/>
          </p:nvPr>
        </p:nvSpPr>
        <p:spPr>
          <a:xfrm>
            <a:off x="950967" y="1650011"/>
            <a:ext cx="10290000" cy="44948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1pPr>
            <a:lvl2pPr marL="914400" lvl="1"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2pPr>
            <a:lvl3pPr marL="1371600" lvl="2"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3pPr>
            <a:lvl4pPr marL="1828800" lvl="3"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4pPr>
            <a:lvl5pPr marL="2286000" lvl="4"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5pPr>
            <a:lvl6pPr marL="2743200" lvl="5"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6pPr>
            <a:lvl7pPr marL="3200400" lvl="6"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7pPr>
            <a:lvl8pPr marL="3657600" lvl="7"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8pPr>
            <a:lvl9pPr marL="4114800" lvl="8" indent="-317500">
              <a:lnSpc>
                <a:spcPct val="100000"/>
              </a:lnSpc>
              <a:spcBef>
                <a:spcPts val="0"/>
              </a:spcBef>
              <a:spcAft>
                <a:spcPts val="0"/>
              </a:spcAft>
              <a:buClr>
                <a:schemeClr val="dk1"/>
              </a:buClr>
              <a:buSzPts val="1400"/>
              <a:buFont typeface="Spectral"/>
              <a:buChar char="■"/>
              <a:defRPr>
                <a:solidFill>
                  <a:schemeClr val="dk1"/>
                </a:solidFill>
                <a:latin typeface="Spectral"/>
                <a:ea typeface="Spectral"/>
                <a:cs typeface="Spectral"/>
                <a:sym typeface="Spectral"/>
              </a:defRPr>
            </a:lvl9pPr>
          </a:lstStyle>
          <a:p>
            <a:endParaRPr/>
          </a:p>
        </p:txBody>
      </p:sp>
    </p:spTree>
    <p:extLst>
      <p:ext uri="{BB962C8B-B14F-4D97-AF65-F5344CB8AC3E}">
        <p14:creationId xmlns:p14="http://schemas.microsoft.com/office/powerpoint/2010/main" val="2892089243"/>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5" r:id="rId4"/>
    <p:sldLayoutId id="2147483666" r:id="rId5"/>
    <p:sldLayoutId id="2147483667" r:id="rId6"/>
    <p:sldLayoutId id="2147483668" r:id="rId7"/>
    <p:sldLayoutId id="2147483669"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23/09/2024</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43746509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6.xml"/><Relationship Id="rId6" Type="http://schemas.openxmlformats.org/officeDocument/2006/relationships/image" Target="../media/image8.png"/><Relationship Id="rId11" Type="http://schemas.openxmlformats.org/officeDocument/2006/relationships/image" Target="../media/image13.svg"/><Relationship Id="rId5" Type="http://schemas.openxmlformats.org/officeDocument/2006/relationships/image" Target="../media/image7.sv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sv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3.png"/><Relationship Id="rId7"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32.png"/><Relationship Id="rId5" Type="http://schemas.openxmlformats.org/officeDocument/2006/relationships/image" Target="../media/image25.sv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16.xml"/><Relationship Id="rId5" Type="http://schemas.openxmlformats.org/officeDocument/2006/relationships/image" Target="../media/image37.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11.sv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10.png"/><Relationship Id="rId5" Type="http://schemas.microsoft.com/office/2007/relationships/hdphoto" Target="../media/hdphoto1.wdp"/><Relationship Id="rId4"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5.png"/><Relationship Id="rId5" Type="http://schemas.microsoft.com/office/2007/relationships/hdphoto" Target="../media/hdphoto2.wdp"/><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50.png"/><Relationship Id="rId5" Type="http://schemas.microsoft.com/office/2007/relationships/hdphoto" Target="../media/hdphoto3.wdp"/><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52.png"/><Relationship Id="rId2" Type="http://schemas.openxmlformats.org/officeDocument/2006/relationships/image" Target="../media/image6.png"/><Relationship Id="rId1" Type="http://schemas.openxmlformats.org/officeDocument/2006/relationships/slideLayout" Target="../slideLayouts/slideLayout26.xml"/><Relationship Id="rId6" Type="http://schemas.openxmlformats.org/officeDocument/2006/relationships/image" Target="../media/image51.png"/><Relationship Id="rId5" Type="http://schemas.openxmlformats.org/officeDocument/2006/relationships/image" Target="../media/image11.sv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7" Type="http://schemas.microsoft.com/office/2007/relationships/hdphoto" Target="../media/hdphoto4.wdp"/><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59.png"/></Relationships>
</file>

<file path=ppt/slides/_rels/slide2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60.png"/></Relationships>
</file>

<file path=ppt/slides/_rels/slide2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6.xml"/></Relationships>
</file>

<file path=ppt/slides/_rels/slide37.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6.xml"/></Relationships>
</file>

<file path=ppt/slides/_rels/slide3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80.png"/><Relationship Id="rId4" Type="http://schemas.openxmlformats.org/officeDocument/2006/relationships/image" Target="../media/image79.png"/></Relationships>
</file>

<file path=ppt/slides/_rels/slide39.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6.xml"/><Relationship Id="rId4" Type="http://schemas.openxmlformats.org/officeDocument/2006/relationships/image" Target="../media/image83.png"/></Relationships>
</file>

<file path=ppt/slides/_rels/slide4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1.png"/><Relationship Id="rId1" Type="http://schemas.openxmlformats.org/officeDocument/2006/relationships/slideLayout" Target="../slideLayouts/slideLayout26.xml"/><Relationship Id="rId4" Type="http://schemas.openxmlformats.org/officeDocument/2006/relationships/image" Target="../media/image85.png"/></Relationships>
</file>

<file path=ppt/slides/_rels/slide4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1.png"/><Relationship Id="rId1" Type="http://schemas.openxmlformats.org/officeDocument/2006/relationships/slideLayout" Target="../slideLayouts/slideLayout26.xml"/><Relationship Id="rId4" Type="http://schemas.openxmlformats.org/officeDocument/2006/relationships/image" Target="../media/image8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png"/><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91.png"/></Relationships>
</file>

<file path=ppt/slides/_rels/slide48.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95.png"/></Relationships>
</file>

<file path=ppt/slides/_rels/slide52.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97.png"/><Relationship Id="rId4" Type="http://schemas.microsoft.com/office/2007/relationships/hdphoto" Target="../media/hdphoto5.wdp"/></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microsoft.com/office/2007/relationships/hdphoto" Target="../media/hdphoto6.wdp"/><Relationship Id="rId4" Type="http://schemas.openxmlformats.org/officeDocument/2006/relationships/image" Target="../media/image99.png"/></Relationships>
</file>

<file path=ppt/slides/_rels/slide55.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microsoft.com/office/2007/relationships/hdphoto" Target="../media/hdphoto7.wdp"/></Relationships>
</file>

<file path=ppt/slides/_rels/slide57.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notesSlide" Target="../notesSlides/notesSlide32.xml"/><Relationship Id="rId1" Type="http://schemas.openxmlformats.org/officeDocument/2006/relationships/slideLayout" Target="../slideLayouts/slideLayout16.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60.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108.png"/></Relationships>
</file>

<file path=ppt/slides/_rels/slide6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110.png"/></Relationships>
</file>

<file path=ppt/slides/_rels/slide62.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image" Target="../media/image113.png"/></Relationships>
</file>

<file path=ppt/slides/_rels/slide65.xml.rels><?xml version="1.0" encoding="UTF-8" standalone="yes"?>
<Relationships xmlns="http://schemas.openxmlformats.org/package/2006/relationships"><Relationship Id="rId8" Type="http://schemas.openxmlformats.org/officeDocument/2006/relationships/image" Target="../media/image119.png"/><Relationship Id="rId13" Type="http://schemas.openxmlformats.org/officeDocument/2006/relationships/image" Target="../media/image124.png"/><Relationship Id="rId3" Type="http://schemas.openxmlformats.org/officeDocument/2006/relationships/image" Target="../media/image114.png"/><Relationship Id="rId7" Type="http://schemas.openxmlformats.org/officeDocument/2006/relationships/image" Target="../media/image118.png"/><Relationship Id="rId12" Type="http://schemas.openxmlformats.org/officeDocument/2006/relationships/image" Target="../media/image123.png"/><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image" Target="../media/image117.png"/><Relationship Id="rId11" Type="http://schemas.openxmlformats.org/officeDocument/2006/relationships/image" Target="../media/image122.png"/><Relationship Id="rId5" Type="http://schemas.openxmlformats.org/officeDocument/2006/relationships/image" Target="../media/image116.png"/><Relationship Id="rId15" Type="http://schemas.openxmlformats.org/officeDocument/2006/relationships/image" Target="../media/image126.png"/><Relationship Id="rId10" Type="http://schemas.openxmlformats.org/officeDocument/2006/relationships/image" Target="../media/image121.png"/><Relationship Id="rId4" Type="http://schemas.openxmlformats.org/officeDocument/2006/relationships/image" Target="../media/image115.png"/><Relationship Id="rId9" Type="http://schemas.openxmlformats.org/officeDocument/2006/relationships/image" Target="../media/image120.png"/><Relationship Id="rId14" Type="http://schemas.openxmlformats.org/officeDocument/2006/relationships/image" Target="../media/image125.png"/></Relationships>
</file>

<file path=ppt/slides/_rels/slide66.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27.png"/><Relationship Id="rId1" Type="http://schemas.openxmlformats.org/officeDocument/2006/relationships/slideLayout" Target="../slideLayouts/slideLayout7.xml"/><Relationship Id="rId6" Type="http://schemas.openxmlformats.org/officeDocument/2006/relationships/image" Target="../media/image131.png"/><Relationship Id="rId5" Type="http://schemas.openxmlformats.org/officeDocument/2006/relationships/image" Target="../media/image130.png"/><Relationship Id="rId4" Type="http://schemas.openxmlformats.org/officeDocument/2006/relationships/image" Target="../media/image129.png"/></Relationships>
</file>

<file path=ppt/slides/_rels/slide67.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134.png"/></Relationships>
</file>

<file path=ppt/slides/_rels/slide69.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136.png"/></Relationships>
</file>

<file path=ppt/slides/_rels/slide70.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91.png"/></Relationships>
</file>

<file path=ppt/slides/_rels/slide73.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microsoft.com/office/2007/relationships/hdphoto" Target="../media/hdphoto8.wdp"/></Relationships>
</file>

<file path=ppt/slides/_rels/slide74.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44.xml"/><Relationship Id="rId1" Type="http://schemas.openxmlformats.org/officeDocument/2006/relationships/slideLayout" Target="../slideLayouts/slideLayout13.xml"/><Relationship Id="rId5" Type="http://schemas.openxmlformats.org/officeDocument/2006/relationships/image" Target="../media/image141.png"/><Relationship Id="rId4" Type="http://schemas.openxmlformats.org/officeDocument/2006/relationships/image" Target="../media/image140.png"/></Relationships>
</file>

<file path=ppt/slides/_rels/slide75.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image" Target="../media/image143.png"/><Relationship Id="rId1" Type="http://schemas.openxmlformats.org/officeDocument/2006/relationships/slideLayout" Target="../slideLayouts/slideLayout7.xml"/><Relationship Id="rId4" Type="http://schemas.openxmlformats.org/officeDocument/2006/relationships/image" Target="../media/image149.png"/></Relationships>
</file>

<file path=ppt/slides/_rels/slide79.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image" Target="../media/image143.png"/><Relationship Id="rId1" Type="http://schemas.openxmlformats.org/officeDocument/2006/relationships/slideLayout" Target="../slideLayouts/slideLayout7.xml"/><Relationship Id="rId4" Type="http://schemas.openxmlformats.org/officeDocument/2006/relationships/image" Target="../media/image149.png"/></Relationships>
</file>

<file path=ppt/slides/_rels/slide80.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43.png"/><Relationship Id="rId1" Type="http://schemas.openxmlformats.org/officeDocument/2006/relationships/slideLayout" Target="../slideLayouts/slideLayout7.xml"/><Relationship Id="rId5" Type="http://schemas.openxmlformats.org/officeDocument/2006/relationships/image" Target="../media/image152.png"/><Relationship Id="rId4" Type="http://schemas.openxmlformats.org/officeDocument/2006/relationships/image" Target="../media/image149.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7.xml"/></Relationships>
</file>

<file path=ppt/slides/_rels/slide83.xml.rels><?xml version="1.0" encoding="UTF-8" standalone="yes"?>
<Relationships xmlns="http://schemas.openxmlformats.org/package/2006/relationships"><Relationship Id="rId8" Type="http://schemas.openxmlformats.org/officeDocument/2006/relationships/image" Target="../media/image155.png"/><Relationship Id="rId3" Type="http://schemas.openxmlformats.org/officeDocument/2006/relationships/image" Target="../media/image5.svg"/><Relationship Id="rId7" Type="http://schemas.openxmlformats.org/officeDocument/2006/relationships/image" Target="../media/image25.svg"/><Relationship Id="rId2" Type="http://schemas.openxmlformats.org/officeDocument/2006/relationships/image" Target="../media/image4.png"/><Relationship Id="rId1" Type="http://schemas.openxmlformats.org/officeDocument/2006/relationships/slideLayout" Target="../slideLayouts/slideLayout26.xml"/><Relationship Id="rId6" Type="http://schemas.openxmlformats.org/officeDocument/2006/relationships/image" Target="../media/image24.png"/><Relationship Id="rId11" Type="http://schemas.openxmlformats.org/officeDocument/2006/relationships/image" Target="../media/image7.svg"/><Relationship Id="rId5" Type="http://schemas.openxmlformats.org/officeDocument/2006/relationships/image" Target="../media/image154.svg"/><Relationship Id="rId10" Type="http://schemas.openxmlformats.org/officeDocument/2006/relationships/image" Target="../media/image6.png"/><Relationship Id="rId4" Type="http://schemas.openxmlformats.org/officeDocument/2006/relationships/image" Target="../media/image153.png"/><Relationship Id="rId9" Type="http://schemas.openxmlformats.org/officeDocument/2006/relationships/image" Target="../media/image156.sv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6DC01-8B7E-222C-E7D4-6FD8E56323B0}"/>
              </a:ext>
            </a:extLst>
          </p:cNvPr>
          <p:cNvSpPr>
            <a:spLocks noGrp="1"/>
          </p:cNvSpPr>
          <p:nvPr>
            <p:ph type="ctrTitle"/>
          </p:nvPr>
        </p:nvSpPr>
        <p:spPr>
          <a:xfrm>
            <a:off x="1524000" y="592817"/>
            <a:ext cx="9144000" cy="2387600"/>
          </a:xfrm>
        </p:spPr>
        <p:txBody>
          <a:bodyPr>
            <a:normAutofit/>
          </a:bodyPr>
          <a:lstStyle/>
          <a:p>
            <a:r>
              <a:rPr lang="en-US" sz="9600">
                <a:solidFill>
                  <a:srgbClr val="FF0000"/>
                </a:solidFill>
                <a:latin typeface="Times New Roman" panose="02020603050405020304" pitchFamily="18" charset="0"/>
                <a:cs typeface="Times New Roman" panose="02020603050405020304" pitchFamily="18" charset="0"/>
              </a:rPr>
              <a:t>TOÁN 10</a:t>
            </a:r>
          </a:p>
        </p:txBody>
      </p:sp>
      <p:sp>
        <p:nvSpPr>
          <p:cNvPr id="3" name="Subtitle 2">
            <a:extLst>
              <a:ext uri="{FF2B5EF4-FFF2-40B4-BE49-F238E27FC236}">
                <a16:creationId xmlns:a16="http://schemas.microsoft.com/office/drawing/2014/main" id="{25F2852B-A295-7E90-09F0-974760B9DD98}"/>
              </a:ext>
            </a:extLst>
          </p:cNvPr>
          <p:cNvSpPr>
            <a:spLocks noGrp="1"/>
          </p:cNvSpPr>
          <p:nvPr>
            <p:ph type="subTitle" idx="1"/>
          </p:nvPr>
        </p:nvSpPr>
        <p:spPr>
          <a:xfrm>
            <a:off x="1568965" y="3093971"/>
            <a:ext cx="9144000" cy="1655762"/>
          </a:xfrm>
        </p:spPr>
        <p:txBody>
          <a:bodyPr>
            <a:normAutofit/>
          </a:bodyPr>
          <a:lstStyle/>
          <a:p>
            <a:r>
              <a:rPr lang="en-US" sz="4800">
                <a:solidFill>
                  <a:srgbClr val="00B0F0"/>
                </a:solidFill>
                <a:latin typeface="Times New Roman" panose="02020603050405020304" pitchFamily="18" charset="0"/>
                <a:cs typeface="Times New Roman" panose="02020603050405020304" pitchFamily="18" charset="0"/>
              </a:rPr>
              <a:t>PHẦN ĐẠI SỐ</a:t>
            </a:r>
          </a:p>
        </p:txBody>
      </p:sp>
      <p:pic>
        <p:nvPicPr>
          <p:cNvPr id="4" name="Picture 8" descr="rose001">
            <a:extLst>
              <a:ext uri="{FF2B5EF4-FFF2-40B4-BE49-F238E27FC236}">
                <a16:creationId xmlns:a16="http://schemas.microsoft.com/office/drawing/2014/main" id="{14152E28-6910-5E04-1045-9BA271ABCA4A}"/>
              </a:ext>
            </a:extLst>
          </p:cNvPr>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1524000" y="3505200"/>
            <a:ext cx="16764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0" descr="rose001">
            <a:extLst>
              <a:ext uri="{FF2B5EF4-FFF2-40B4-BE49-F238E27FC236}">
                <a16:creationId xmlns:a16="http://schemas.microsoft.com/office/drawing/2014/main" id="{5C72B792-7C70-2C24-0E84-CF59FA35681C}"/>
              </a:ext>
            </a:extLst>
          </p:cNvPr>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8991600" y="3657600"/>
            <a:ext cx="1981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12">
            <a:extLst>
              <a:ext uri="{FF2B5EF4-FFF2-40B4-BE49-F238E27FC236}">
                <a16:creationId xmlns:a16="http://schemas.microsoft.com/office/drawing/2014/main" id="{FF352CD5-FC97-A3B4-8671-EA68B3E09B2A}"/>
              </a:ext>
            </a:extLst>
          </p:cNvPr>
          <p:cNvGrpSpPr>
            <a:grpSpLocks/>
          </p:cNvGrpSpPr>
          <p:nvPr/>
        </p:nvGrpSpPr>
        <p:grpSpPr bwMode="auto">
          <a:xfrm>
            <a:off x="-14288" y="5334000"/>
            <a:ext cx="1538288" cy="1676400"/>
            <a:chOff x="0" y="2496"/>
            <a:chExt cx="1161" cy="1536"/>
          </a:xfrm>
        </p:grpSpPr>
        <p:pic>
          <p:nvPicPr>
            <p:cNvPr id="7" name="Picture 13" descr="bocau">
              <a:extLst>
                <a:ext uri="{FF2B5EF4-FFF2-40B4-BE49-F238E27FC236}">
                  <a16:creationId xmlns:a16="http://schemas.microsoft.com/office/drawing/2014/main" id="{BAE3E4F5-D97D-7D6E-09E3-783CEEC0F4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105" y="2880"/>
              <a:ext cx="1056"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4" descr="bocau">
              <a:extLst>
                <a:ext uri="{FF2B5EF4-FFF2-40B4-BE49-F238E27FC236}">
                  <a16:creationId xmlns:a16="http://schemas.microsoft.com/office/drawing/2014/main" id="{2E65D118-E19D-32DD-63BA-4A79669857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0" y="2496"/>
              <a:ext cx="1104"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16">
            <a:extLst>
              <a:ext uri="{FF2B5EF4-FFF2-40B4-BE49-F238E27FC236}">
                <a16:creationId xmlns:a16="http://schemas.microsoft.com/office/drawing/2014/main" id="{184A5A9F-CB56-A83D-A9D2-3DC039D5F6C1}"/>
              </a:ext>
            </a:extLst>
          </p:cNvPr>
          <p:cNvGrpSpPr>
            <a:grpSpLocks/>
          </p:cNvGrpSpPr>
          <p:nvPr/>
        </p:nvGrpSpPr>
        <p:grpSpPr bwMode="auto">
          <a:xfrm>
            <a:off x="10668000" y="6553200"/>
            <a:ext cx="1676400" cy="1066800"/>
            <a:chOff x="4080" y="2496"/>
            <a:chExt cx="1296" cy="1392"/>
          </a:xfrm>
        </p:grpSpPr>
        <p:pic>
          <p:nvPicPr>
            <p:cNvPr id="10" name="Picture 17" descr="bocau">
              <a:extLst>
                <a:ext uri="{FF2B5EF4-FFF2-40B4-BE49-F238E27FC236}">
                  <a16:creationId xmlns:a16="http://schemas.microsoft.com/office/drawing/2014/main" id="{F525A54C-31A1-FF15-44F7-DECF4B84B1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224" y="249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8" descr="bocau">
              <a:extLst>
                <a:ext uri="{FF2B5EF4-FFF2-40B4-BE49-F238E27FC236}">
                  <a16:creationId xmlns:a16="http://schemas.microsoft.com/office/drawing/2014/main" id="{7B4396C5-5795-FF25-E2D3-F2925B62DB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080" y="273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Text Box 5">
            <a:extLst>
              <a:ext uri="{FF2B5EF4-FFF2-40B4-BE49-F238E27FC236}">
                <a16:creationId xmlns:a16="http://schemas.microsoft.com/office/drawing/2014/main" id="{F4ECD8E2-358A-7EAD-1AD8-8619EA85DED5}"/>
              </a:ext>
            </a:extLst>
          </p:cNvPr>
          <p:cNvSpPr txBox="1">
            <a:spLocks noChangeArrowheads="1"/>
          </p:cNvSpPr>
          <p:nvPr/>
        </p:nvSpPr>
        <p:spPr bwMode="auto">
          <a:xfrm>
            <a:off x="3277040" y="5244105"/>
            <a:ext cx="57278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GV </a:t>
            </a:r>
            <a:r>
              <a:rPr kumimoji="0" lang="en-US" altLang="zh-CN" sz="3200" b="1" i="1" u="none" strike="noStrike" kern="0" cap="none" spc="0" normalizeH="0" baseline="0" noProof="0" dirty="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thực</a:t>
            </a: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a:t>
            </a:r>
            <a:r>
              <a:rPr kumimoji="0" lang="en-US" altLang="zh-CN" sz="3200" b="1" i="1" u="none" strike="noStrike" kern="0" cap="none" spc="0" normalizeH="0" baseline="0" noProof="0" dirty="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hiện</a:t>
            </a: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a:t>
            </a:r>
            <a:r>
              <a:rPr kumimoji="0" lang="en-US" altLang="zh-CN" sz="3200" b="1" i="1" u="none" strike="noStrike" kern="0" cap="none" spc="0" normalizeH="0" baseline="0" noProof="0" dirty="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Nguyễn</a:t>
            </a: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a:t>
            </a:r>
            <a:r>
              <a:rPr kumimoji="0" lang="en-US" altLang="zh-CN" sz="3200" b="1" i="1" u="none" strike="noStrike" kern="0" cap="none" spc="0" normalizeH="0" baseline="0" noProof="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Thị</a:t>
            </a:r>
            <a:r>
              <a:rPr kumimoji="0" lang="en-US" altLang="zh-CN" sz="3200" b="1" i="1" u="none" strike="noStrike" kern="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Thủy</a:t>
            </a: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lang="en-US" altLang="zh-CN" i="1" kern="0" noProof="0">
                <a:solidFill>
                  <a:srgbClr val="FF0000"/>
                </a:solidFill>
                <a:latin typeface="Times New Roman" panose="02020603050405020304" pitchFamily="18" charset="0"/>
                <a:ea typeface="宋体" panose="02010600030101010101" pitchFamily="2" charset="-122"/>
                <a:cs typeface="Arial"/>
                <a:sym typeface="Arial"/>
              </a:rPr>
              <a:t>ĐT: 0915 226 062</a:t>
            </a:r>
            <a:endPar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endParaRPr>
          </a:p>
        </p:txBody>
      </p:sp>
    </p:spTree>
    <p:extLst>
      <p:ext uri="{BB962C8B-B14F-4D97-AF65-F5344CB8AC3E}">
        <p14:creationId xmlns:p14="http://schemas.microsoft.com/office/powerpoint/2010/main" val="52842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0" fill="hold"/>
                                        <p:tgtEl>
                                          <p:spTgt spid="4"/>
                                        </p:tgtEl>
                                        <p:attrNameLst>
                                          <p:attrName>ppt_w</p:attrName>
                                        </p:attrNameLst>
                                      </p:cBhvr>
                                      <p:tavLst>
                                        <p:tav tm="0" fmla="#ppt_w*sin(2.5*pi*$)">
                                          <p:val>
                                            <p:fltVal val="0"/>
                                          </p:val>
                                        </p:tav>
                                        <p:tav tm="100000">
                                          <p:val>
                                            <p:fltVal val="1"/>
                                          </p:val>
                                        </p:tav>
                                      </p:tavLst>
                                    </p:anim>
                                    <p:anim calcmode="lin" valueType="num">
                                      <p:cBhvr>
                                        <p:cTn id="8" dur="15000" fill="hold"/>
                                        <p:tgtEl>
                                          <p:spTgt spid="4"/>
                                        </p:tgtEl>
                                        <p:attrNameLst>
                                          <p:attrName>ppt_h</p:attrName>
                                        </p:attrNameLst>
                                      </p:cBhvr>
                                      <p:tavLst>
                                        <p:tav tm="0">
                                          <p:val>
                                            <p:strVal val="#ppt_h"/>
                                          </p:val>
                                        </p:tav>
                                        <p:tav tm="100000">
                                          <p:val>
                                            <p:strVal val="#ppt_h"/>
                                          </p:val>
                                        </p:tav>
                                      </p:tavLst>
                                    </p:anim>
                                  </p:childTnLst>
                                </p:cTn>
                              </p:par>
                              <p:par>
                                <p:cTn id="9" presetID="19" presetClass="entr" presetSubtype="10" repeatCount="indefinite"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5000" fill="hold"/>
                                        <p:tgtEl>
                                          <p:spTgt spid="5"/>
                                        </p:tgtEl>
                                        <p:attrNameLst>
                                          <p:attrName>ppt_w</p:attrName>
                                        </p:attrNameLst>
                                      </p:cBhvr>
                                      <p:tavLst>
                                        <p:tav tm="0" fmla="#ppt_w*sin(2.5*pi*$)">
                                          <p:val>
                                            <p:fltVal val="0"/>
                                          </p:val>
                                        </p:tav>
                                        <p:tav tm="100000">
                                          <p:val>
                                            <p:fltVal val="1"/>
                                          </p:val>
                                        </p:tav>
                                      </p:tavLst>
                                    </p:anim>
                                    <p:anim calcmode="lin" valueType="num">
                                      <p:cBhvr>
                                        <p:cTn id="12" dur="15000" fill="hold"/>
                                        <p:tgtEl>
                                          <p:spTgt spid="5"/>
                                        </p:tgtEl>
                                        <p:attrNameLst>
                                          <p:attrName>ppt_h</p:attrName>
                                        </p:attrNameLst>
                                      </p:cBhvr>
                                      <p:tavLst>
                                        <p:tav tm="0">
                                          <p:val>
                                            <p:strVal val="#ppt_h"/>
                                          </p:val>
                                        </p:tav>
                                        <p:tav tm="100000">
                                          <p:val>
                                            <p:strVal val="#ppt_h"/>
                                          </p:val>
                                        </p:tav>
                                      </p:tavLst>
                                    </p:anim>
                                  </p:childTnLst>
                                </p:cTn>
                              </p:par>
                              <p:par>
                                <p:cTn id="13" presetID="0" presetClass="path" presetSubtype="0" repeatCount="indefinite" accel="50000" decel="50000" fill="hold" nodeType="withEffect">
                                  <p:stCondLst>
                                    <p:cond delay="0"/>
                                  </p:stCondLst>
                                  <p:childTnLst>
                                    <p:animMotion origin="layout" path="M -0.14011 -0.00417 C -0.13229 -0.00833 -0.12669 -0.01458 -0.11888 -0.01852 C -0.1155 -0.03218 -0.11927 -0.01759 -0.11289 -0.03565 C -0.11198 -0.03773 -0.11211 -0.04028 -0.11107 -0.0419 C -0.11003 -0.04352 -0.1082 -0.04329 -0.10638 -0.04375 C -0.09688 -0.05787 -0.08477 -0.06319 -0.07175 -0.06921 C -0.07083 -0.0706 -0.06979 -0.07245 -0.06862 -0.07315 C -0.06576 -0.07523 -0.05977 -0.07731 -0.05977 -0.07708 C -0.05534 -0.09468 -0.06159 -0.07431 -0.05352 -0.08611 C -0.04518 -0.09722 -0.0599 -0.08843 -0.04727 -0.09444 C -0.04271 -0.10741 -0.0444 -0.1081 -0.03359 -0.11111 C -0.02513 -0.12245 -0.01406 -0.13079 -0.00313 -0.13611 C 0.00508 -0.14444 0.01198 -0.15255 0.01979 -0.16111 C 0.02357 -0.16551 0.03333 -0.16991 0.03333 -0.16968 C 0.03698 -0.17963 0.04075 -0.18403 0.0457 -0.19282 C 0.04805 -0.19722 0.04948 -0.20278 0.05195 -0.20741 C 0.05221 -0.20926 0.05221 -0.21227 0.05325 -0.21366 C 0.05456 -0.21551 0.0569 -0.21389 0.05781 -0.21574 C 0.05898 -0.21898 0.05872 -0.22315 0.05924 -0.22662 C 0.06146 -0.24005 0.06263 -0.2669 0.07031 -0.27685 C 0.0737 -0.29306 0.0707 -0.28611 0.07917 -0.29745 C 0.08333 -0.31111 0.08685 -0.3206 0.0944 -0.33102 C 0.09831 -0.35694 0.09219 -0.32708 0.10221 -0.34792 C 0.10391 -0.35162 0.10391 -0.35625 0.10508 -0.36042 C 0.10742 -0.36968 0.11107 -0.37708 0.11419 -0.38542 C 0.11471 -0.38889 0.11419 -0.39306 0.11575 -0.39606 C 0.11667 -0.39792 0.11927 -0.39653 0.12031 -0.39815 C 0.12253 -0.40139 0.12148 -0.40741 0.12344 -0.41088 C 0.12487 -0.41273 0.12656 -0.41366 0.12799 -0.41481 C 0.12982 -0.42407 0.13529 -0.42731 0.1401 -0.43403 C 0.14648 -0.45648 0.13815 -0.43356 0.15091 -0.45093 C 0.15351 -0.45463 0.15417 -0.45972 0.1569 -0.46366 C 0.16133 -0.48032 0.15469 -0.46019 0.16315 -0.47153 C 0.16862 -0.47986 0.16042 -0.47662 0.16614 -0.48426 C 0.16758 -0.48588 0.16914 -0.48588 0.1707 -0.48634 C 0.17331 -0.49745 0.17773 -0.50486 0.18281 -0.51343 C 0.18789 -0.52176 0.18437 -0.52477 0.19206 -0.52801 C 0.19544 -0.53773 0.19987 -0.54653 0.2043 -0.55556 C 0.20612 -0.55926 0.20625 -0.56458 0.20898 -0.56806 C 0.20989 -0.56968 0.21185 -0.56944 0.21354 -0.57014 C 0.21732 -0.58611 0.21146 -0.56736 0.21966 -0.5787 C 0.22695 -0.58866 0.21406 -0.58125 0.22396 -0.59097 C 0.22643 -0.59329 0.22904 -0.59398 0.23177 -0.59537 C 0.2345 -0.60648 0.2319 -0.60046 0.24219 -0.61019 C 0.24739 -0.61435 0.24948 -0.62292 0.25469 -0.62685 C 0.27083 -0.64005 0.28138 -0.65602 0.30013 -0.66042 C 0.31458 -0.67338 0.32917 -0.67616 0.3457 -0.68148 C 0.34779 -0.68194 0.34909 -0.68241 0.35052 -0.68356 C 0.35586 -0.6875 0.36016 -0.69398 0.36575 -0.6963 C 0.38281 -0.70278 0.37279 -0.69977 0.39622 -0.7044 C 0.4095 -0.71597 0.42552 -0.71806 0.44049 -0.72315 C 0.47904 -0.73588 0.44726 -0.7294 0.49101 -0.73565 C 0.52148 -0.73426 0.52708 -0.73333 0.55052 -0.72963 C 0.58437 -0.73495 0.61029 -0.73935 0.64648 -0.74213 C 0.6625 -0.74653 0.6776 -0.75347 0.69362 -0.7588 C 0.70417 -0.75833 0.71497 -0.75787 0.72565 -0.75694 C 0.74232 -0.75556 0.77591 -0.75255 0.77591 -0.75231 C 0.79544 -0.74722 0.81575 -0.74792 0.83529 -0.7463 C 0.86732 -0.74005 0.90052 -0.7419 0.93281 -0.74005 C 0.95312 -0.73889 0.99388 -0.73773 0.99388 -0.7375 " pathEditMode="relative" rAng="0" ptsTypes="AAAAAAAAAAAAAAAAAAAAAAAAAAAAAAAAAAAAAAAAAAAAAAAAAAAAAAAAAAAA">
                                      <p:cBhvr>
                                        <p:cTn id="14" dur="5000" fill="hold"/>
                                        <p:tgtEl>
                                          <p:spTgt spid="6"/>
                                        </p:tgtEl>
                                        <p:attrNameLst>
                                          <p:attrName>ppt_x,ppt_y</p:attrName>
                                        </p:attrNameLst>
                                      </p:cBhvr>
                                      <p:rCtr x="56693" y="-37731"/>
                                    </p:animMotion>
                                  </p:childTnLst>
                                </p:cTn>
                              </p:par>
                              <p:par>
                                <p:cTn id="15" presetID="0" presetClass="path" presetSubtype="0" repeatCount="indefinite" accel="50000" decel="50000" fill="hold" nodeType="withEffect">
                                  <p:stCondLst>
                                    <p:cond delay="0"/>
                                  </p:stCondLst>
                                  <p:childTnLst>
                                    <p:animMotion origin="layout" path="M -3.33333E-6 -0.00023 C -0.01632 0.00278 -0.0309 -0.00347 -0.04739 -0.00647 C -0.06302 -0.01364 -0.07986 -0.0074 -0.09323 -0.02127 C -0.09895 -0.04023 -0.10781 -0.04508 -0.12083 -0.05087 C -0.1243 -0.06636 -0.12118 -0.06127 -0.12847 -0.06798 C -0.13055 -0.0763 -0.13142 -0.08 -0.1375 -0.08277 C -0.14514 -0.09688 -0.15295 -0.10913 -0.16059 -0.123 C -0.16753 -0.13572 -0.16927 -0.15029 -0.17743 -0.16139 C -0.18003 -0.17688 -0.18524 -0.19075 -0.18802 -0.20601 C -0.19114 -0.22196 -0.19427 -0.24902 -0.20347 -0.26127 C -0.20764 -0.28508 -0.21024 -0.30913 -0.21423 -0.33341 C -0.21527 -0.34011 -0.21545 -0.34774 -0.21718 -0.35468 C -0.21805 -0.35792 -0.22048 -0.36 -0.2217 -0.363 C -0.22361 -0.3674 -0.22708 -0.38196 -0.22795 -0.38636 C -0.22864 -0.38982 -0.2283 -0.39376 -0.22934 -0.39699 C -0.23142 -0.40324 -0.23455 -0.40855 -0.23715 -0.4141 C -0.24097 -0.42243 -0.23559 -0.42104 -0.24166 -0.43098 C -0.24253 -0.43283 -0.24479 -0.43237 -0.24635 -0.43306 C -0.24687 -0.43537 -0.2467 -0.43769 -0.24774 -0.4393 C -0.24895 -0.44115 -0.25139 -0.44 -0.25225 -0.44162 C -0.25416 -0.44555 -0.25347 -0.4504 -0.25538 -0.45456 C -0.26024 -0.46428 -0.25711 -0.45896 -0.26458 -0.46913 C -0.26545 -0.47283 -0.2658 -0.47699 -0.2677 -0.48 C -0.26875 -0.48139 -0.271 -0.48023 -0.27222 -0.48185 C -0.27708 -0.48855 -0.27951 -0.4985 -0.28437 -0.50543 C -0.28576 -0.50728 -0.28784 -0.50821 -0.28906 -0.50982 C -0.30486 -0.52925 -0.29236 -0.51699 -0.30277 -0.5267 C -0.30677 -0.54358 -0.30868 -0.53942 -0.3243 -0.54358 C -0.32743 -0.55699 -0.32291 -0.54358 -0.3335 -0.55422 C -0.33489 -0.55561 -0.33507 -0.5593 -0.33645 -0.56069 C -0.34479 -0.5711 -0.35086 -0.57503 -0.36093 -0.57965 C -0.3618 -0.58104 -0.36267 -0.58289 -0.36406 -0.58381 C -0.36684 -0.58566 -0.37309 -0.58798 -0.37309 -0.58774 C -0.38871 -0.60439 -0.40816 -0.5993 -0.42656 -0.60532 C -0.5033 -0.62959 -0.57847 -0.63191 -0.65764 -0.63491 C -0.67135 -0.63954 -0.68264 -0.64809 -0.69583 -0.6541 C -0.71024 -0.66728 -0.72413 -0.67491 -0.74027 -0.6837 C -0.75156 -0.68069 -0.74757 -0.67561 -0.7585 -0.67098 C -0.77864 -0.66266 -0.80156 -0.66081 -0.82274 -0.65826 C -0.8375 -0.66613 -0.83107 -0.66243 -0.84253 -0.6689 C -0.84461 -0.67722 -0.84722 -0.67907 -0.8533 -0.68162 C -0.85625 -0.69387 -0.85225 -0.68347 -0.85955 -0.68994 C -0.86128 -0.69156 -0.8625 -0.69433 -0.86406 -0.69641 C -0.86458 -0.6985 -0.86458 -0.70104 -0.86545 -0.70266 C -0.86892 -0.70844 -0.875 -0.70844 -0.87934 -0.71144 C -0.88211 -0.71329 -0.88437 -0.71561 -0.88698 -0.71769 C -0.88958 -0.72809 -0.89652 -0.73318 -0.90382 -0.73665 C -0.90434 -0.73873 -0.90416 -0.7415 -0.90538 -0.74312 C -0.90642 -0.74474 -0.9085 -0.74428 -0.91007 -0.7452 C -0.91475 -0.74844 -0.91909 -0.7526 -0.92378 -0.75607 C -0.92621 -0.7667 -0.93177 -0.76902 -0.93889 -0.77295 C -0.94774 -0.79029 -0.97517 -0.79907 -0.98941 -0.80462 C -1.02395 -0.80277 -1.05486 -0.79491 -1.08871 -0.79191 C -1.09878 -0.78728 -1.11007 -0.78566 -1.12083 -0.78566 " pathEditMode="relative" rAng="0" ptsTypes="fffffffffffffffffffffffffffffffffffffffffffffffffffffA">
                                      <p:cBhvr>
                                        <p:cTn id="16" dur="5000" fill="hold"/>
                                        <p:tgtEl>
                                          <p:spTgt spid="9"/>
                                        </p:tgtEl>
                                        <p:attrNameLst>
                                          <p:attrName>ppt_x,ppt_y</p:attrName>
                                        </p:attrNameLst>
                                      </p:cBhvr>
                                      <p:rCtr x="-56000" y="-40100"/>
                                    </p:animMotion>
                                  </p:childTnLst>
                                </p:cTn>
                              </p:par>
                              <p:par>
                                <p:cTn id="17" presetID="39" presetClass="entr" presetSubtype="0" accel="10000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14443" y="693599"/>
            <a:ext cx="12143077" cy="2554545"/>
          </a:xfrm>
          <a:prstGeom prst="rect">
            <a:avLst/>
          </a:prstGeom>
        </p:spPr>
        <p:txBody>
          <a:bodyPr wrap="square">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4000" b="1" i="0" u="none" strike="noStrike" kern="0" cap="none" spc="0" normalizeH="0" baseline="0" noProof="0">
                <a:ln>
                  <a:noFill/>
                </a:ln>
                <a:solidFill>
                  <a:srgbClr val="0070C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rPr>
              <a:t>CHƯƠNG </a:t>
            </a:r>
            <a:r>
              <a:rPr lang="en-US" sz="4000" b="1" kern="0">
                <a:solidFill>
                  <a:srgbClr val="0070C0"/>
                </a:solidFill>
                <a:effectLst>
                  <a:outerShdw blurRad="38100" dist="38100" dir="2700000" algn="tl">
                    <a:srgbClr val="000000">
                      <a:alpha val="43137"/>
                    </a:srgbClr>
                  </a:outerShdw>
                </a:effectLst>
                <a:latin typeface="Times New Roman" pitchFamily="18" charset="0"/>
                <a:cs typeface="Times New Roman" pitchFamily="18" charset="0"/>
                <a:sym typeface="Arial"/>
              </a:rPr>
              <a:t>III</a:t>
            </a:r>
            <a:r>
              <a:rPr kumimoji="0" lang="en-US" sz="4000" b="1" i="0" u="none" strike="noStrike" kern="0" cap="none" spc="0" normalizeH="0" baseline="0" noProof="0">
                <a:ln>
                  <a:noFill/>
                </a:ln>
                <a:solidFill>
                  <a:srgbClr val="0070C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rPr>
              <a:t>: HÀM SỐ BẬC HAI VÀ ĐỒ THỊ</a:t>
            </a:r>
            <a:endParaRPr kumimoji="0" lang="en-US" sz="40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4000" b="1" i="0" u="none" strike="noStrike" kern="0" cap="none" spc="0" normalizeH="0" baseline="0" noProof="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lang="en-US" sz="4000" b="1" kern="0">
              <a:solidFill>
                <a:srgbClr val="FF0000"/>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4000" b="1" i="0" u="none" strike="noStrike" kern="0" cap="none" spc="0" normalizeH="0" baseline="0" noProof="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rPr>
              <a:t>BÀI 2: </a:t>
            </a:r>
            <a:r>
              <a:rPr kumimoji="0" lang="en-US" sz="40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rPr>
              <a:t>HÀM SỐ</a:t>
            </a:r>
            <a:r>
              <a:rPr kumimoji="0" lang="en-US" sz="4000" b="1" i="0" u="none" strike="noStrike" kern="0" cap="none" spc="0" normalizeH="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rPr>
              <a:t> BẬC HAI</a:t>
            </a:r>
            <a:endParaRPr kumimoji="0" lang="en-US" sz="40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Times New Roman" pitchFamily="18" charset="0"/>
              <a:ea typeface="+mn-ea"/>
              <a:cs typeface="Times New Roman" pitchFamily="18" charset="0"/>
              <a:sym typeface="Arial"/>
            </a:endParaRPr>
          </a:p>
        </p:txBody>
      </p:sp>
      <p:sp>
        <p:nvSpPr>
          <p:cNvPr id="11267" name="WordArt 3"/>
          <p:cNvSpPr>
            <a:spLocks noChangeArrowheads="1" noChangeShapeType="1" noTextEdit="1"/>
          </p:cNvSpPr>
          <p:nvPr/>
        </p:nvSpPr>
        <p:spPr bwMode="auto">
          <a:xfrm>
            <a:off x="2667000" y="3743325"/>
            <a:ext cx="6629400" cy="990600"/>
          </a:xfrm>
          <a:prstGeom prst="rect">
            <a:avLst/>
          </a:prstGeom>
        </p:spPr>
        <p:txBody>
          <a:bodyPr wrap="none" fromWordArt="1">
            <a:prstTxWarp prst="textPlain">
              <a:avLst>
                <a:gd name="adj" fmla="val 50000"/>
              </a:avLst>
            </a:prstTxWarp>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3600" b="0" i="1" u="none" strike="noStrike" kern="10" cap="none" spc="0" normalizeH="0" baseline="0" noProof="0" dirty="0">
              <a:ln w="9525">
                <a:solidFill>
                  <a:srgbClr val="00FFFF"/>
                </a:solidFill>
                <a:round/>
                <a:headEnd/>
                <a:tailEnd/>
              </a:ln>
              <a:solidFill>
                <a:srgbClr val="FF0000"/>
              </a:solidFill>
              <a:effectLst>
                <a:outerShdw dist="35921" dir="2700000" algn="ctr" rotWithShape="0">
                  <a:srgbClr val="808080">
                    <a:alpha val="79999"/>
                  </a:srgbClr>
                </a:outerShdw>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 Box 4"/>
          <p:cNvSpPr txBox="1">
            <a:spLocks noChangeArrowheads="1"/>
          </p:cNvSpPr>
          <p:nvPr/>
        </p:nvSpPr>
        <p:spPr bwMode="auto">
          <a:xfrm>
            <a:off x="4419600" y="4267201"/>
            <a:ext cx="4114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ct val="50000"/>
              </a:spcBef>
              <a:spcAft>
                <a:spcPts val="0"/>
              </a:spcAft>
              <a:buClr>
                <a:srgbClr val="000000"/>
              </a:buClr>
              <a:buSzTx/>
              <a:buFontTx/>
              <a:buNone/>
              <a:tabLst/>
              <a:defRPr/>
            </a:pPr>
            <a:endParaRPr kumimoji="0" lang="en-US" altLang="en-US" sz="1800" b="0" i="0" u="none" strike="noStrike" kern="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1268" name="Text Box 5"/>
          <p:cNvSpPr txBox="1">
            <a:spLocks noChangeArrowheads="1"/>
          </p:cNvSpPr>
          <p:nvPr/>
        </p:nvSpPr>
        <p:spPr bwMode="auto">
          <a:xfrm>
            <a:off x="4632327" y="417513"/>
            <a:ext cx="35210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lang="en-US" altLang="en-US" sz="1800" b="0" i="0" u="none" strike="noStrike" kern="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1270" name="WordArt 6"/>
          <p:cNvSpPr>
            <a:spLocks noChangeArrowheads="1" noChangeShapeType="1" noTextEdit="1"/>
          </p:cNvSpPr>
          <p:nvPr/>
        </p:nvSpPr>
        <p:spPr bwMode="auto">
          <a:xfrm>
            <a:off x="1853857" y="457200"/>
            <a:ext cx="8763000" cy="2286000"/>
          </a:xfrm>
          <a:prstGeom prst="rect">
            <a:avLst/>
          </a:prstGeom>
        </p:spPr>
        <p:txBody>
          <a:bodyPr wrap="none" fromWordArt="1">
            <a:prstTxWarp prst="textPlain">
              <a:avLst>
                <a:gd name="adj" fmla="val 50000"/>
              </a:avLst>
            </a:prstTxWarp>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3600" b="0" i="1" u="none" strike="noStrike" kern="10" cap="none" spc="0" normalizeH="0" baseline="0" noProof="0" dirty="0">
              <a:ln w="9525">
                <a:solidFill>
                  <a:srgbClr val="00FFFF"/>
                </a:solidFill>
                <a:round/>
                <a:headEnd/>
                <a:tailEnd/>
              </a:ln>
              <a:solidFill>
                <a:srgbClr val="FF0000"/>
              </a:solidFill>
              <a:effectLst>
                <a:outerShdw dist="35921" dir="2700000" algn="ctr" rotWithShape="0">
                  <a:srgbClr val="808080">
                    <a:alpha val="79999"/>
                  </a:srgbClr>
                </a:outerShdw>
              </a:effectLst>
              <a:uLnTx/>
              <a:uFillTx/>
              <a:latin typeface="Times New Roman" panose="02020603050405020304" pitchFamily="18" charset="0"/>
              <a:ea typeface="+mn-ea"/>
              <a:cs typeface="Times New Roman" panose="02020603050405020304" pitchFamily="18" charset="0"/>
              <a:sym typeface="Arial"/>
            </a:endParaRPr>
          </a:p>
        </p:txBody>
      </p:sp>
      <p:sp>
        <p:nvSpPr>
          <p:cNvPr id="3" name="Text Box 7"/>
          <p:cNvSpPr txBox="1">
            <a:spLocks noChangeArrowheads="1"/>
          </p:cNvSpPr>
          <p:nvPr/>
        </p:nvSpPr>
        <p:spPr bwMode="auto">
          <a:xfrm>
            <a:off x="2133600" y="5638801"/>
            <a:ext cx="9144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ct val="50000"/>
              </a:spcBef>
              <a:spcAft>
                <a:spcPts val="0"/>
              </a:spcAft>
              <a:buClr>
                <a:srgbClr val="000000"/>
              </a:buClr>
              <a:buSzTx/>
              <a:buFontTx/>
              <a:buNone/>
              <a:tabLst/>
              <a:defRPr/>
            </a:pPr>
            <a:endParaRPr kumimoji="0" lang="en-US" altLang="en-US" sz="1800" b="0" i="0" u="none" strike="noStrike" kern="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28008" name="Picture 8"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1524000" y="3505200"/>
            <a:ext cx="16764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9"/>
          <p:cNvSpPr txBox="1">
            <a:spLocks noChangeArrowheads="1"/>
          </p:cNvSpPr>
          <p:nvPr/>
        </p:nvSpPr>
        <p:spPr bwMode="auto">
          <a:xfrm>
            <a:off x="9448800" y="5486401"/>
            <a:ext cx="457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ct val="50000"/>
              </a:spcBef>
              <a:spcAft>
                <a:spcPts val="0"/>
              </a:spcAft>
              <a:buClr>
                <a:srgbClr val="000000"/>
              </a:buClr>
              <a:buSzTx/>
              <a:buFontTx/>
              <a:buNone/>
              <a:tabLst/>
              <a:defRPr/>
            </a:pPr>
            <a:endParaRPr kumimoji="0" lang="en-US" altLang="en-US" sz="1800" b="0" i="0" u="none" strike="noStrike" kern="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28010" name="Picture 10"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8991600" y="3657600"/>
            <a:ext cx="1981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Text Box 11"/>
          <p:cNvSpPr txBox="1">
            <a:spLocks noChangeArrowheads="1"/>
          </p:cNvSpPr>
          <p:nvPr/>
        </p:nvSpPr>
        <p:spPr bwMode="auto">
          <a:xfrm>
            <a:off x="838200" y="6096001"/>
            <a:ext cx="838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ct val="50000"/>
              </a:spcBef>
              <a:spcAft>
                <a:spcPts val="0"/>
              </a:spcAft>
              <a:buClr>
                <a:srgbClr val="000000"/>
              </a:buClr>
              <a:buSzTx/>
              <a:buFontTx/>
              <a:buNone/>
              <a:tabLst/>
              <a:defRPr/>
            </a:pPr>
            <a:endParaRPr kumimoji="0" lang="en-US" altLang="en-US" sz="1800" b="0" i="0" u="none" strike="noStrike" kern="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grpSp>
        <p:nvGrpSpPr>
          <p:cNvPr id="4" name="Group 12"/>
          <p:cNvGrpSpPr>
            <a:grpSpLocks/>
          </p:cNvGrpSpPr>
          <p:nvPr/>
        </p:nvGrpSpPr>
        <p:grpSpPr bwMode="auto">
          <a:xfrm>
            <a:off x="-14288" y="5334000"/>
            <a:ext cx="1538288" cy="1676400"/>
            <a:chOff x="0" y="2496"/>
            <a:chExt cx="1161" cy="1536"/>
          </a:xfrm>
        </p:grpSpPr>
        <p:pic>
          <p:nvPicPr>
            <p:cNvPr id="11276" name="Picture 13"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105" y="2880"/>
              <a:ext cx="1056"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4"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0" y="2496"/>
              <a:ext cx="1104"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8" name="Text Box 15"/>
          <p:cNvSpPr txBox="1">
            <a:spLocks noChangeArrowheads="1"/>
          </p:cNvSpPr>
          <p:nvPr/>
        </p:nvSpPr>
        <p:spPr bwMode="auto">
          <a:xfrm>
            <a:off x="9829800" y="7162800"/>
            <a:ext cx="838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ct val="50000"/>
              </a:spcBef>
              <a:spcAft>
                <a:spcPts val="0"/>
              </a:spcAft>
              <a:buClr>
                <a:srgbClr val="000000"/>
              </a:buClr>
              <a:buSzTx/>
              <a:buFontTx/>
              <a:buNone/>
              <a:tabLst/>
              <a:defRPr/>
            </a:pPr>
            <a:endParaRPr kumimoji="0" lang="en-US" altLang="en-US" sz="1800" b="0" i="0" u="none" strike="noStrike" kern="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grpSp>
        <p:nvGrpSpPr>
          <p:cNvPr id="5" name="Group 16"/>
          <p:cNvGrpSpPr>
            <a:grpSpLocks/>
          </p:cNvGrpSpPr>
          <p:nvPr/>
        </p:nvGrpSpPr>
        <p:grpSpPr bwMode="auto">
          <a:xfrm>
            <a:off x="10668000" y="6553200"/>
            <a:ext cx="1676400" cy="1066800"/>
            <a:chOff x="4080" y="2496"/>
            <a:chExt cx="1296" cy="1392"/>
          </a:xfrm>
        </p:grpSpPr>
        <p:pic>
          <p:nvPicPr>
            <p:cNvPr id="11280" name="Picture 17"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224" y="249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8"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080" y="273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82" name="Text Box 19"/>
          <p:cNvSpPr txBox="1">
            <a:spLocks noChangeArrowheads="1"/>
          </p:cNvSpPr>
          <p:nvPr/>
        </p:nvSpPr>
        <p:spPr bwMode="auto">
          <a:xfrm>
            <a:off x="3429000" y="7467600"/>
            <a:ext cx="381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ct val="50000"/>
              </a:spcBef>
              <a:spcAft>
                <a:spcPts val="0"/>
              </a:spcAft>
              <a:buClr>
                <a:srgbClr val="000000"/>
              </a:buClr>
              <a:buSzTx/>
              <a:buFontTx/>
              <a:buNone/>
              <a:tabLst/>
              <a:defRPr/>
            </a:pPr>
            <a:endParaRPr kumimoji="0" lang="en-US" altLang="en-US" sz="1800" b="0" i="0" u="none" strike="noStrike" kern="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6" name="Text Box 5"/>
          <p:cNvSpPr txBox="1">
            <a:spLocks noChangeArrowheads="1"/>
          </p:cNvSpPr>
          <p:nvPr/>
        </p:nvSpPr>
        <p:spPr bwMode="auto">
          <a:xfrm>
            <a:off x="3290329" y="5531079"/>
            <a:ext cx="57278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GV </a:t>
            </a:r>
            <a:r>
              <a:rPr kumimoji="0" lang="en-US" altLang="zh-CN" sz="3200" b="1" i="1" u="none" strike="noStrike" kern="0" cap="none" spc="0" normalizeH="0" baseline="0" noProof="0" dirty="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thực</a:t>
            </a: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a:t>
            </a:r>
            <a:r>
              <a:rPr kumimoji="0" lang="en-US" altLang="zh-CN" sz="3200" b="1" i="1" u="none" strike="noStrike" kern="0" cap="none" spc="0" normalizeH="0" baseline="0" noProof="0" dirty="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hiện</a:t>
            </a: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a:t>
            </a:r>
            <a:r>
              <a:rPr kumimoji="0" lang="en-US" altLang="zh-CN" sz="3200" b="1" i="1" u="none" strike="noStrike" kern="0" cap="none" spc="0" normalizeH="0" baseline="0" noProof="0" dirty="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Nguyễn</a:t>
            </a:r>
            <a:r>
              <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a:t>
            </a:r>
            <a:r>
              <a:rPr kumimoji="0" lang="en-US" altLang="zh-CN" sz="3200" b="1" i="1" u="none" strike="noStrike" kern="0" cap="none" spc="0" normalizeH="0" baseline="0" noProof="0" err="1">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Thị</a:t>
            </a:r>
            <a:r>
              <a:rPr kumimoji="0" lang="en-US" altLang="zh-CN" sz="3200" b="1" i="1" u="none" strike="noStrike" kern="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Arial"/>
                <a:sym typeface="Arial"/>
              </a:rPr>
              <a:t> Thủy</a:t>
            </a: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lang="en-US" altLang="zh-CN" i="1" kern="0" noProof="0">
                <a:solidFill>
                  <a:srgbClr val="FF0000"/>
                </a:solidFill>
                <a:latin typeface="Times New Roman" panose="02020603050405020304" pitchFamily="18" charset="0"/>
                <a:ea typeface="宋体" panose="02010600030101010101" pitchFamily="2" charset="-122"/>
                <a:cs typeface="Arial"/>
                <a:sym typeface="Arial"/>
              </a:rPr>
              <a:t>ĐT: 0915 226 062</a:t>
            </a:r>
            <a:endParaRPr kumimoji="0" lang="en-US" altLang="zh-CN" sz="3200" b="1" i="1"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cs typeface="Arial"/>
              <a:sym typeface="Arial"/>
            </a:endParaRPr>
          </a:p>
        </p:txBody>
      </p:sp>
    </p:spTree>
    <p:extLst>
      <p:ext uri="{BB962C8B-B14F-4D97-AF65-F5344CB8AC3E}">
        <p14:creationId xmlns:p14="http://schemas.microsoft.com/office/powerpoint/2010/main" val="40224117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ntr" presetSubtype="0" accel="100000" fill="hold" grpId="0" nodeType="withEffect" nodePh="1">
                                  <p:stCondLst>
                                    <p:cond delay="0"/>
                                  </p:stCondLst>
                                  <p:endCondLst>
                                    <p:cond evt="begin" delay="0">
                                      <p:tn val="5"/>
                                    </p:cond>
                                  </p:end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11267"/>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11267"/>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11267"/>
                                        </p:tgtEl>
                                        <p:attrNameLst>
                                          <p:attrName>ppt_y</p:attrName>
                                        </p:attrNameLst>
                                      </p:cBhvr>
                                      <p:tavLst>
                                        <p:tav tm="0">
                                          <p:val>
                                            <p:strVal val="#ppt_y"/>
                                          </p:val>
                                        </p:tav>
                                        <p:tav tm="100000">
                                          <p:val>
                                            <p:strVal val="#ppt_y"/>
                                          </p:val>
                                        </p:tav>
                                      </p:tavLst>
                                    </p:anim>
                                  </p:childTnLst>
                                </p:cTn>
                              </p:par>
                              <p:par>
                                <p:cTn id="11" presetID="19" presetClass="entr" presetSubtype="10" repeatCount="indefinite" fill="hold" nodeType="withEffect">
                                  <p:stCondLst>
                                    <p:cond delay="0"/>
                                  </p:stCondLst>
                                  <p:childTnLst>
                                    <p:set>
                                      <p:cBhvr>
                                        <p:cTn id="12" dur="1" fill="hold">
                                          <p:stCondLst>
                                            <p:cond delay="0"/>
                                          </p:stCondLst>
                                        </p:cTn>
                                        <p:tgtEl>
                                          <p:spTgt spid="128008"/>
                                        </p:tgtEl>
                                        <p:attrNameLst>
                                          <p:attrName>style.visibility</p:attrName>
                                        </p:attrNameLst>
                                      </p:cBhvr>
                                      <p:to>
                                        <p:strVal val="visible"/>
                                      </p:to>
                                    </p:set>
                                    <p:anim calcmode="lin" valueType="num">
                                      <p:cBhvr>
                                        <p:cTn id="13" dur="15000" fill="hold"/>
                                        <p:tgtEl>
                                          <p:spTgt spid="128008"/>
                                        </p:tgtEl>
                                        <p:attrNameLst>
                                          <p:attrName>ppt_w</p:attrName>
                                        </p:attrNameLst>
                                      </p:cBhvr>
                                      <p:tavLst>
                                        <p:tav tm="0" fmla="#ppt_w*sin(2.5*pi*$)">
                                          <p:val>
                                            <p:fltVal val="0"/>
                                          </p:val>
                                        </p:tav>
                                        <p:tav tm="100000">
                                          <p:val>
                                            <p:fltVal val="1"/>
                                          </p:val>
                                        </p:tav>
                                      </p:tavLst>
                                    </p:anim>
                                    <p:anim calcmode="lin" valueType="num">
                                      <p:cBhvr>
                                        <p:cTn id="14" dur="15000" fill="hold"/>
                                        <p:tgtEl>
                                          <p:spTgt spid="128008"/>
                                        </p:tgtEl>
                                        <p:attrNameLst>
                                          <p:attrName>ppt_h</p:attrName>
                                        </p:attrNameLst>
                                      </p:cBhvr>
                                      <p:tavLst>
                                        <p:tav tm="0">
                                          <p:val>
                                            <p:strVal val="#ppt_h"/>
                                          </p:val>
                                        </p:tav>
                                        <p:tav tm="100000">
                                          <p:val>
                                            <p:strVal val="#ppt_h"/>
                                          </p:val>
                                        </p:tav>
                                      </p:tavLst>
                                    </p:anim>
                                  </p:childTnLst>
                                </p:cTn>
                              </p:par>
                              <p:par>
                                <p:cTn id="15" presetID="19" presetClass="entr" presetSubtype="10" repeatCount="indefinite" fill="hold" nodeType="withEffect">
                                  <p:stCondLst>
                                    <p:cond delay="0"/>
                                  </p:stCondLst>
                                  <p:childTnLst>
                                    <p:set>
                                      <p:cBhvr>
                                        <p:cTn id="16" dur="1" fill="hold">
                                          <p:stCondLst>
                                            <p:cond delay="0"/>
                                          </p:stCondLst>
                                        </p:cTn>
                                        <p:tgtEl>
                                          <p:spTgt spid="128010"/>
                                        </p:tgtEl>
                                        <p:attrNameLst>
                                          <p:attrName>style.visibility</p:attrName>
                                        </p:attrNameLst>
                                      </p:cBhvr>
                                      <p:to>
                                        <p:strVal val="visible"/>
                                      </p:to>
                                    </p:set>
                                    <p:anim calcmode="lin" valueType="num">
                                      <p:cBhvr>
                                        <p:cTn id="17" dur="15000" fill="hold"/>
                                        <p:tgtEl>
                                          <p:spTgt spid="128010"/>
                                        </p:tgtEl>
                                        <p:attrNameLst>
                                          <p:attrName>ppt_w</p:attrName>
                                        </p:attrNameLst>
                                      </p:cBhvr>
                                      <p:tavLst>
                                        <p:tav tm="0" fmla="#ppt_w*sin(2.5*pi*$)">
                                          <p:val>
                                            <p:fltVal val="0"/>
                                          </p:val>
                                        </p:tav>
                                        <p:tav tm="100000">
                                          <p:val>
                                            <p:fltVal val="1"/>
                                          </p:val>
                                        </p:tav>
                                      </p:tavLst>
                                    </p:anim>
                                    <p:anim calcmode="lin" valueType="num">
                                      <p:cBhvr>
                                        <p:cTn id="18" dur="15000" fill="hold"/>
                                        <p:tgtEl>
                                          <p:spTgt spid="128010"/>
                                        </p:tgtEl>
                                        <p:attrNameLst>
                                          <p:attrName>ppt_h</p:attrName>
                                        </p:attrNameLst>
                                      </p:cBhvr>
                                      <p:tavLst>
                                        <p:tav tm="0">
                                          <p:val>
                                            <p:strVal val="#ppt_h"/>
                                          </p:val>
                                        </p:tav>
                                        <p:tav tm="100000">
                                          <p:val>
                                            <p:strVal val="#ppt_h"/>
                                          </p:val>
                                        </p:tav>
                                      </p:tavLst>
                                    </p:anim>
                                  </p:childTnLst>
                                </p:cTn>
                              </p:par>
                              <p:par>
                                <p:cTn id="19" presetID="0" presetClass="path" presetSubtype="0" repeatCount="indefinite" accel="50000" decel="50000" fill="hold" nodeType="withEffect">
                                  <p:stCondLst>
                                    <p:cond delay="0"/>
                                  </p:stCondLst>
                                  <p:childTnLst>
                                    <p:animMotion origin="layout" path="M -0.14011 -0.00417 C -0.13229 -0.00833 -0.12669 -0.01458 -0.11888 -0.01852 C -0.1155 -0.03218 -0.11927 -0.01759 -0.11289 -0.03565 C -0.11198 -0.03773 -0.11211 -0.04028 -0.11107 -0.0419 C -0.11003 -0.04352 -0.1082 -0.04329 -0.10638 -0.04375 C -0.09688 -0.05787 -0.08477 -0.06319 -0.07175 -0.06921 C -0.07083 -0.0706 -0.06979 -0.07245 -0.06862 -0.07315 C -0.06576 -0.07523 -0.05977 -0.07731 -0.05977 -0.07708 C -0.05534 -0.09468 -0.06159 -0.07431 -0.05352 -0.08611 C -0.04518 -0.09722 -0.0599 -0.08843 -0.04727 -0.09444 C -0.04271 -0.10741 -0.0444 -0.1081 -0.03359 -0.11111 C -0.02513 -0.12245 -0.01406 -0.13079 -0.00313 -0.13611 C 0.00508 -0.14444 0.01198 -0.15255 0.01979 -0.16111 C 0.02357 -0.16551 0.03333 -0.16991 0.03333 -0.16968 C 0.03698 -0.17963 0.04075 -0.18403 0.0457 -0.19282 C 0.04805 -0.19722 0.04948 -0.20278 0.05195 -0.20741 C 0.05221 -0.20926 0.05221 -0.21227 0.05325 -0.21366 C 0.05456 -0.21551 0.0569 -0.21389 0.05781 -0.21574 C 0.05898 -0.21898 0.05872 -0.22315 0.05924 -0.22662 C 0.06146 -0.24005 0.06263 -0.2669 0.07031 -0.27685 C 0.0737 -0.29306 0.0707 -0.28611 0.07917 -0.29745 C 0.08333 -0.31111 0.08685 -0.3206 0.0944 -0.33102 C 0.09831 -0.35694 0.09219 -0.32708 0.10221 -0.34792 C 0.10391 -0.35162 0.10391 -0.35625 0.10508 -0.36042 C 0.10742 -0.36968 0.11107 -0.37708 0.11419 -0.38542 C 0.11471 -0.38889 0.11419 -0.39306 0.11575 -0.39606 C 0.11667 -0.39792 0.11927 -0.39653 0.12031 -0.39815 C 0.12253 -0.40139 0.12148 -0.40741 0.12344 -0.41088 C 0.12487 -0.41273 0.12656 -0.41366 0.12799 -0.41481 C 0.12982 -0.42407 0.13529 -0.42731 0.1401 -0.43403 C 0.14648 -0.45648 0.13815 -0.43356 0.15091 -0.45093 C 0.15351 -0.45463 0.15417 -0.45972 0.1569 -0.46366 C 0.16133 -0.48032 0.15469 -0.46019 0.16315 -0.47153 C 0.16862 -0.47986 0.16042 -0.47662 0.16614 -0.48426 C 0.16758 -0.48588 0.16914 -0.48588 0.1707 -0.48634 C 0.17331 -0.49745 0.17773 -0.50486 0.18281 -0.51343 C 0.18789 -0.52176 0.18437 -0.52477 0.19206 -0.52801 C 0.19544 -0.53773 0.19987 -0.54653 0.2043 -0.55556 C 0.20612 -0.55926 0.20625 -0.56458 0.20898 -0.56806 C 0.20989 -0.56968 0.21185 -0.56944 0.21354 -0.57014 C 0.21732 -0.58611 0.21146 -0.56736 0.21966 -0.5787 C 0.22695 -0.58866 0.21406 -0.58125 0.22396 -0.59097 C 0.22643 -0.59329 0.22904 -0.59398 0.23177 -0.59537 C 0.2345 -0.60648 0.2319 -0.60046 0.24219 -0.61019 C 0.24739 -0.61435 0.24948 -0.62292 0.25469 -0.62685 C 0.27083 -0.64005 0.28138 -0.65602 0.30013 -0.66042 C 0.31458 -0.67338 0.32917 -0.67616 0.3457 -0.68148 C 0.34779 -0.68194 0.34909 -0.68241 0.35052 -0.68356 C 0.35586 -0.6875 0.36016 -0.69398 0.36575 -0.6963 C 0.38281 -0.70278 0.37279 -0.69977 0.39622 -0.7044 C 0.4095 -0.71597 0.42552 -0.71806 0.44049 -0.72315 C 0.47904 -0.73588 0.44726 -0.7294 0.49101 -0.73565 C 0.52148 -0.73426 0.52708 -0.73333 0.55052 -0.72963 C 0.58437 -0.73495 0.61029 -0.73935 0.64648 -0.74213 C 0.6625 -0.74653 0.6776 -0.75347 0.69362 -0.7588 C 0.70417 -0.75833 0.71497 -0.75787 0.72565 -0.75694 C 0.74232 -0.75556 0.77591 -0.75255 0.77591 -0.75231 C 0.79544 -0.74722 0.81575 -0.74792 0.83529 -0.7463 C 0.86732 -0.74005 0.90052 -0.7419 0.93281 -0.74005 C 0.95312 -0.73889 0.99388 -0.73773 0.99388 -0.7375 " pathEditMode="relative" rAng="0" ptsTypes="AAAAAAAAAAAAAAAAAAAAAAAAAAAAAAAAAAAAAAAAAAAAAAAAAAAAAAAAAAAA">
                                      <p:cBhvr>
                                        <p:cTn id="20" dur="5000" fill="hold"/>
                                        <p:tgtEl>
                                          <p:spTgt spid="4"/>
                                        </p:tgtEl>
                                        <p:attrNameLst>
                                          <p:attrName>ppt_x,ppt_y</p:attrName>
                                        </p:attrNameLst>
                                      </p:cBhvr>
                                      <p:rCtr x="56693" y="-37731"/>
                                    </p:animMotion>
                                  </p:childTnLst>
                                </p:cTn>
                              </p:par>
                              <p:par>
                                <p:cTn id="21" presetID="0" presetClass="path" presetSubtype="0" repeatCount="indefinite" accel="50000" decel="50000" fill="hold" nodeType="withEffect">
                                  <p:stCondLst>
                                    <p:cond delay="0"/>
                                  </p:stCondLst>
                                  <p:childTnLst>
                                    <p:animMotion origin="layout" path="M -3.33333E-6 -0.00023 C -0.01632 0.00278 -0.0309 -0.00347 -0.04739 -0.00647 C -0.06302 -0.01364 -0.07986 -0.0074 -0.09323 -0.02127 C -0.09895 -0.04023 -0.10781 -0.04508 -0.12083 -0.05087 C -0.1243 -0.06636 -0.12118 -0.06127 -0.12847 -0.06798 C -0.13055 -0.0763 -0.13142 -0.08 -0.1375 -0.08277 C -0.14514 -0.09688 -0.15295 -0.10913 -0.16059 -0.123 C -0.16753 -0.13572 -0.16927 -0.15029 -0.17743 -0.16139 C -0.18003 -0.17688 -0.18524 -0.19075 -0.18802 -0.20601 C -0.19114 -0.22196 -0.19427 -0.24902 -0.20347 -0.26127 C -0.20764 -0.28508 -0.21024 -0.30913 -0.21423 -0.33341 C -0.21527 -0.34011 -0.21545 -0.34774 -0.21718 -0.35468 C -0.21805 -0.35792 -0.22048 -0.36 -0.2217 -0.363 C -0.22361 -0.3674 -0.22708 -0.38196 -0.22795 -0.38636 C -0.22864 -0.38982 -0.2283 -0.39376 -0.22934 -0.39699 C -0.23142 -0.40324 -0.23455 -0.40855 -0.23715 -0.4141 C -0.24097 -0.42243 -0.23559 -0.42104 -0.24166 -0.43098 C -0.24253 -0.43283 -0.24479 -0.43237 -0.24635 -0.43306 C -0.24687 -0.43537 -0.2467 -0.43769 -0.24774 -0.4393 C -0.24895 -0.44115 -0.25139 -0.44 -0.25225 -0.44162 C -0.25416 -0.44555 -0.25347 -0.4504 -0.25538 -0.45456 C -0.26024 -0.46428 -0.25711 -0.45896 -0.26458 -0.46913 C -0.26545 -0.47283 -0.2658 -0.47699 -0.2677 -0.48 C -0.26875 -0.48139 -0.271 -0.48023 -0.27222 -0.48185 C -0.27708 -0.48855 -0.27951 -0.4985 -0.28437 -0.50543 C -0.28576 -0.50728 -0.28784 -0.50821 -0.28906 -0.50982 C -0.30486 -0.52925 -0.29236 -0.51699 -0.30277 -0.5267 C -0.30677 -0.54358 -0.30868 -0.53942 -0.3243 -0.54358 C -0.32743 -0.55699 -0.32291 -0.54358 -0.3335 -0.55422 C -0.33489 -0.55561 -0.33507 -0.5593 -0.33645 -0.56069 C -0.34479 -0.5711 -0.35086 -0.57503 -0.36093 -0.57965 C -0.3618 -0.58104 -0.36267 -0.58289 -0.36406 -0.58381 C -0.36684 -0.58566 -0.37309 -0.58798 -0.37309 -0.58774 C -0.38871 -0.60439 -0.40816 -0.5993 -0.42656 -0.60532 C -0.5033 -0.62959 -0.57847 -0.63191 -0.65764 -0.63491 C -0.67135 -0.63954 -0.68264 -0.64809 -0.69583 -0.6541 C -0.71024 -0.66728 -0.72413 -0.67491 -0.74027 -0.6837 C -0.75156 -0.68069 -0.74757 -0.67561 -0.7585 -0.67098 C -0.77864 -0.66266 -0.80156 -0.66081 -0.82274 -0.65826 C -0.8375 -0.66613 -0.83107 -0.66243 -0.84253 -0.6689 C -0.84461 -0.67722 -0.84722 -0.67907 -0.8533 -0.68162 C -0.85625 -0.69387 -0.85225 -0.68347 -0.85955 -0.68994 C -0.86128 -0.69156 -0.8625 -0.69433 -0.86406 -0.69641 C -0.86458 -0.6985 -0.86458 -0.70104 -0.86545 -0.70266 C -0.86892 -0.70844 -0.875 -0.70844 -0.87934 -0.71144 C -0.88211 -0.71329 -0.88437 -0.71561 -0.88698 -0.71769 C -0.88958 -0.72809 -0.89652 -0.73318 -0.90382 -0.73665 C -0.90434 -0.73873 -0.90416 -0.7415 -0.90538 -0.74312 C -0.90642 -0.74474 -0.9085 -0.74428 -0.91007 -0.7452 C -0.91475 -0.74844 -0.91909 -0.7526 -0.92378 -0.75607 C -0.92621 -0.7667 -0.93177 -0.76902 -0.93889 -0.77295 C -0.94774 -0.79029 -0.97517 -0.79907 -0.98941 -0.80462 C -1.02395 -0.80277 -1.05486 -0.79491 -1.08871 -0.79191 C -1.09878 -0.78728 -1.11007 -0.78566 -1.12083 -0.78566 " pathEditMode="relative" rAng="0" ptsTypes="fffffffffffffffffffffffffffffffffffffffffffffffffffffA">
                                      <p:cBhvr>
                                        <p:cTn id="22" dur="5000" fill="hold"/>
                                        <p:tgtEl>
                                          <p:spTgt spid="5"/>
                                        </p:tgtEl>
                                        <p:attrNameLst>
                                          <p:attrName>ppt_x,ppt_y</p:attrName>
                                        </p:attrNameLst>
                                      </p:cBhvr>
                                      <p:rCtr x="-56000" y="-40100"/>
                                    </p:animMotion>
                                  </p:childTnLst>
                                </p:cTn>
                              </p:par>
                              <p:par>
                                <p:cTn id="23" presetID="39" presetClass="entr" presetSubtype="0" accel="100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6" dur="5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7" dur="5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90"/>
        <p:cNvGrpSpPr/>
        <p:nvPr/>
      </p:nvGrpSpPr>
      <p:grpSpPr>
        <a:xfrm>
          <a:off x="0" y="0"/>
          <a:ext cx="0" cy="0"/>
          <a:chOff x="0" y="0"/>
          <a:chExt cx="0" cy="0"/>
        </a:xfrm>
      </p:grpSpPr>
      <p:sp>
        <p:nvSpPr>
          <p:cNvPr id="2193" name="Google Shape;2193;p37"/>
          <p:cNvSpPr/>
          <p:nvPr/>
        </p:nvSpPr>
        <p:spPr>
          <a:xfrm>
            <a:off x="3476848" y="965200"/>
            <a:ext cx="2060353" cy="1147085"/>
          </a:xfrm>
          <a:prstGeom prst="rect">
            <a:avLst/>
          </a:prstGeom>
        </p:spPr>
        <p:style>
          <a:lnRef idx="3">
            <a:schemeClr val="lt1"/>
          </a:lnRef>
          <a:fillRef idx="1">
            <a:schemeClr val="accent1"/>
          </a:fillRef>
          <a:effectRef idx="1">
            <a:schemeClr val="accent1"/>
          </a:effectRef>
          <a:fontRef idx="minor">
            <a:schemeClr val="lt1"/>
          </a:fontRef>
        </p:style>
        <p:txBody>
          <a:bodyPr>
            <a:prstTxWarp prst="textPlain">
              <a:avLst/>
            </a:prstTxWarp>
          </a:bodyPr>
          <a:lstStyle/>
          <a:p>
            <a:pPr algn="ctr" defTabSz="609630">
              <a:buClr>
                <a:srgbClr val="000000"/>
              </a:buClr>
            </a:pPr>
            <a:r>
              <a:rPr sz="1867" kern="0">
                <a:ln w="9525" cap="flat" cmpd="sng">
                  <a:solidFill>
                    <a:srgbClr val="F3F3F3"/>
                  </a:solidFill>
                  <a:prstDash val="solid"/>
                  <a:round/>
                  <a:headEnd type="none" w="sm" len="sm"/>
                  <a:tailEnd type="none" w="sm" len="sm"/>
                </a:ln>
                <a:solidFill>
                  <a:srgbClr val="434343"/>
                </a:solidFill>
                <a:latin typeface="Arial"/>
                <a:sym typeface="Arial"/>
              </a:rPr>
              <a:t>01</a:t>
            </a:r>
          </a:p>
        </p:txBody>
      </p:sp>
      <p:sp>
        <p:nvSpPr>
          <p:cNvPr id="2195" name="Google Shape;2195;p37"/>
          <p:cNvSpPr/>
          <p:nvPr/>
        </p:nvSpPr>
        <p:spPr>
          <a:xfrm>
            <a:off x="2126484" y="2086885"/>
            <a:ext cx="315600" cy="307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6" name="Google Shape;2196;p37"/>
          <p:cNvSpPr/>
          <p:nvPr/>
        </p:nvSpPr>
        <p:spPr>
          <a:xfrm>
            <a:off x="9009861" y="5038620"/>
            <a:ext cx="451200" cy="441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2197" name="Google Shape;2197;p37"/>
          <p:cNvGrpSpPr/>
          <p:nvPr/>
        </p:nvGrpSpPr>
        <p:grpSpPr>
          <a:xfrm>
            <a:off x="9549431" y="3268647"/>
            <a:ext cx="1827947" cy="2370815"/>
            <a:chOff x="7465916" y="720492"/>
            <a:chExt cx="1139144" cy="1477450"/>
          </a:xfrm>
        </p:grpSpPr>
        <p:sp>
          <p:nvSpPr>
            <p:cNvPr id="2198" name="Google Shape;2198;p37"/>
            <p:cNvSpPr/>
            <p:nvPr/>
          </p:nvSpPr>
          <p:spPr>
            <a:xfrm rot="-5400000">
              <a:off x="7646560" y="123944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9" name="Google Shape;2199;p37"/>
            <p:cNvSpPr/>
            <p:nvPr/>
          </p:nvSpPr>
          <p:spPr>
            <a:xfrm rot="-5400000">
              <a:off x="7597172" y="114891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0" name="Google Shape;2200;p37"/>
            <p:cNvSpPr/>
            <p:nvPr/>
          </p:nvSpPr>
          <p:spPr>
            <a:xfrm rot="-5400000">
              <a:off x="7547783" y="105838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1" name="Google Shape;2201;p37"/>
            <p:cNvSpPr/>
            <p:nvPr/>
          </p:nvSpPr>
          <p:spPr>
            <a:xfrm rot="-5400000">
              <a:off x="7498394" y="96785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2" name="Google Shape;2202;p37"/>
            <p:cNvSpPr/>
            <p:nvPr/>
          </p:nvSpPr>
          <p:spPr>
            <a:xfrm rot="-5400000">
              <a:off x="7449005" y="87732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3" name="Google Shape;2203;p37"/>
            <p:cNvSpPr/>
            <p:nvPr/>
          </p:nvSpPr>
          <p:spPr>
            <a:xfrm rot="-5400000">
              <a:off x="7399616" y="78679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grpSp>
        <p:nvGrpSpPr>
          <p:cNvPr id="2204" name="Google Shape;2204;p37"/>
          <p:cNvGrpSpPr/>
          <p:nvPr/>
        </p:nvGrpSpPr>
        <p:grpSpPr>
          <a:xfrm rot="5400000">
            <a:off x="-199713" y="2804454"/>
            <a:ext cx="2352913" cy="1232561"/>
            <a:chOff x="7055900" y="279450"/>
            <a:chExt cx="1820576" cy="953700"/>
          </a:xfrm>
        </p:grpSpPr>
        <p:sp>
          <p:nvSpPr>
            <p:cNvPr id="2205" name="Google Shape;2205;p37"/>
            <p:cNvSpPr/>
            <p:nvPr/>
          </p:nvSpPr>
          <p:spPr>
            <a:xfrm>
              <a:off x="7055900"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6" name="Google Shape;2206;p37"/>
            <p:cNvSpPr/>
            <p:nvPr/>
          </p:nvSpPr>
          <p:spPr>
            <a:xfrm>
              <a:off x="7272619"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7" name="Google Shape;2207;p37"/>
            <p:cNvSpPr/>
            <p:nvPr/>
          </p:nvSpPr>
          <p:spPr>
            <a:xfrm>
              <a:off x="7489338"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8" name="Google Shape;2208;p37"/>
            <p:cNvSpPr/>
            <p:nvPr/>
          </p:nvSpPr>
          <p:spPr>
            <a:xfrm>
              <a:off x="7706057"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9" name="Google Shape;2209;p37"/>
            <p:cNvSpPr/>
            <p:nvPr/>
          </p:nvSpPr>
          <p:spPr>
            <a:xfrm>
              <a:off x="7922776"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2210" name="Google Shape;2210;p37"/>
          <p:cNvSpPr/>
          <p:nvPr/>
        </p:nvSpPr>
        <p:spPr>
          <a:xfrm>
            <a:off x="5614245" y="160597"/>
            <a:ext cx="315600" cy="307600"/>
          </a:xfrm>
          <a:prstGeom prst="star4">
            <a:avLst>
              <a:gd name="adj" fmla="val 12500"/>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 name="Rectangle 1"/>
          <p:cNvSpPr/>
          <p:nvPr/>
        </p:nvSpPr>
        <p:spPr>
          <a:xfrm>
            <a:off x="2991635" y="2262128"/>
            <a:ext cx="6197527" cy="228044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609630">
              <a:buClr>
                <a:srgbClr val="000000"/>
              </a:buClr>
            </a:pPr>
            <a:endParaRPr lang="en-US" sz="1867" kern="0">
              <a:solidFill>
                <a:srgbClr val="F3F3F3"/>
              </a:solidFill>
              <a:latin typeface="Arial"/>
              <a:sym typeface="Arial"/>
            </a:endParaRPr>
          </a:p>
        </p:txBody>
      </p:sp>
      <p:sp>
        <p:nvSpPr>
          <p:cNvPr id="23" name="Rectangle 22"/>
          <p:cNvSpPr/>
          <p:nvPr/>
        </p:nvSpPr>
        <p:spPr>
          <a:xfrm>
            <a:off x="3272676" y="2688851"/>
            <a:ext cx="5635445" cy="1103892"/>
          </a:xfrm>
          <a:prstGeom prst="rect">
            <a:avLst/>
          </a:prstGeom>
        </p:spPr>
        <p:txBody>
          <a:bodyPr wrap="square">
            <a:spAutoFit/>
          </a:bodyPr>
          <a:lstStyle/>
          <a:p>
            <a:pPr algn="ctr" defTabSz="609630">
              <a:lnSpc>
                <a:spcPct val="150000"/>
              </a:lnSpc>
              <a:spcBef>
                <a:spcPts val="800"/>
              </a:spcBef>
              <a:spcAft>
                <a:spcPts val="1067"/>
              </a:spcAft>
              <a:buClr>
                <a:srgbClr val="000000"/>
              </a:buClr>
            </a:pPr>
            <a:r>
              <a:rPr lang="nl-NL" sz="5000" b="1" kern="0">
                <a:solidFill>
                  <a:srgbClr val="F2C2AB">
                    <a:lumMod val="75000"/>
                  </a:srgbClr>
                </a:solidFill>
                <a:latin typeface="Arial"/>
                <a:ea typeface="Calibri" panose="020F0502020204030204" pitchFamily="34" charset="0"/>
                <a:cs typeface="Times New Roman" panose="02020603050405020304" pitchFamily="18" charset="0"/>
                <a:sym typeface="Arial"/>
              </a:rPr>
              <a:t>HÀM SỐ BẬC HAI</a:t>
            </a:r>
            <a:endParaRPr lang="en-US" sz="5000" kern="0">
              <a:solidFill>
                <a:srgbClr val="F2C2AB">
                  <a:lumMod val="75000"/>
                </a:srgbClr>
              </a:solidFill>
              <a:latin typeface="Aria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26178781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2628" y="-144592"/>
            <a:ext cx="928991" cy="812405"/>
          </a:xfrm>
          <a:prstGeom prst="rect">
            <a:avLst/>
          </a:prstGeom>
        </p:spPr>
      </p:pic>
      <p:sp>
        <p:nvSpPr>
          <p:cNvPr id="19" name="TextBox 18"/>
          <p:cNvSpPr txBox="1"/>
          <p:nvPr/>
        </p:nvSpPr>
        <p:spPr>
          <a:xfrm>
            <a:off x="1355631" y="0"/>
            <a:ext cx="3367488" cy="584775"/>
          </a:xfrm>
          <a:prstGeom prst="rect">
            <a:avLst/>
          </a:prstGeom>
          <a:noFill/>
        </p:spPr>
        <p:txBody>
          <a:bodyPr wrap="square" rtlCol="0">
            <a:spAutoFit/>
          </a:bodyPr>
          <a:lstStyle/>
          <a:p>
            <a:pPr defTabSz="609630">
              <a:buClr>
                <a:srgbClr val="000000"/>
              </a:buClr>
            </a:pPr>
            <a:r>
              <a:rPr lang="nl-NL" sz="3200" b="1" kern="0">
                <a:solidFill>
                  <a:srgbClr val="000000"/>
                </a:solidFill>
                <a:latin typeface="Times New Roman" panose="02020603050405020304" pitchFamily="18" charset="0"/>
                <a:cs typeface="Times New Roman" panose="02020603050405020304" pitchFamily="18" charset="0"/>
                <a:sym typeface="Arial"/>
              </a:rPr>
              <a:t>HĐKP 1:</a:t>
            </a:r>
            <a:endParaRPr lang="en-US" sz="3200" kern="0">
              <a:solidFill>
                <a:srgbClr val="000000"/>
              </a:solidFill>
              <a:latin typeface="Times New Roman" panose="02020603050405020304" pitchFamily="18" charset="0"/>
              <a:cs typeface="Times New Roman" panose="02020603050405020304" pitchFamily="18" charset="0"/>
              <a:sym typeface="Arial"/>
            </a:endParaRPr>
          </a:p>
        </p:txBody>
      </p:sp>
      <p:sp>
        <p:nvSpPr>
          <p:cNvPr id="22" name="Google Shape;2254;p39"/>
          <p:cNvSpPr/>
          <p:nvPr/>
        </p:nvSpPr>
        <p:spPr>
          <a:xfrm>
            <a:off x="11237193" y="6104396"/>
            <a:ext cx="640802" cy="674247"/>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Times New Roman" panose="02020603050405020304" pitchFamily="18" charset="0"/>
              <a:cs typeface="Times New Roman" panose="02020603050405020304" pitchFamily="18" charset="0"/>
              <a:sym typeface="Arial"/>
            </a:endParaRPr>
          </a:p>
        </p:txBody>
      </p:sp>
      <p:sp>
        <p:nvSpPr>
          <p:cNvPr id="23" name="Google Shape;2255;p39"/>
          <p:cNvSpPr/>
          <p:nvPr/>
        </p:nvSpPr>
        <p:spPr>
          <a:xfrm>
            <a:off x="11392043" y="-35898"/>
            <a:ext cx="47644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Times New Roman" panose="02020603050405020304" pitchFamily="18" charset="0"/>
              <a:cs typeface="Times New Roman" panose="02020603050405020304" pitchFamily="18" charset="0"/>
              <a:sym typeface="Arial"/>
            </a:endParaRPr>
          </a:p>
        </p:txBody>
      </p:sp>
      <p:sp>
        <p:nvSpPr>
          <p:cNvPr id="24" name="Google Shape;2256;p39"/>
          <p:cNvSpPr/>
          <p:nvPr/>
        </p:nvSpPr>
        <p:spPr>
          <a:xfrm>
            <a:off x="92980" y="6114428"/>
            <a:ext cx="652292" cy="650367"/>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Times New Roman" panose="02020603050405020304" pitchFamily="18" charset="0"/>
              <a:cs typeface="Times New Roman" panose="02020603050405020304" pitchFamily="18" charset="0"/>
              <a:sym typeface="Arial"/>
            </a:endParaRPr>
          </a:p>
        </p:txBody>
      </p:sp>
      <p:sp>
        <p:nvSpPr>
          <p:cNvPr id="3" name="Rectangle 2"/>
          <p:cNvSpPr/>
          <p:nvPr/>
        </p:nvSpPr>
        <p:spPr>
          <a:xfrm>
            <a:off x="145077" y="471932"/>
            <a:ext cx="12046923" cy="4435830"/>
          </a:xfrm>
          <a:prstGeom prst="rect">
            <a:avLst/>
          </a:prstGeom>
        </p:spPr>
        <p:txBody>
          <a:bodyPr wrap="square">
            <a:spAutoFit/>
          </a:bodyPr>
          <a:lstStyle/>
          <a:p>
            <a:pPr algn="just" defTabSz="609630">
              <a:lnSpc>
                <a:spcPct val="150000"/>
              </a:lnSpc>
            </a:pPr>
            <a:r>
              <a:rPr lang="en-US" sz="3200">
                <a:solidFill>
                  <a:srgbClr val="000000"/>
                </a:solidFill>
                <a:latin typeface="Times New Roman" panose="02020603050405020304" pitchFamily="18" charset="0"/>
                <a:cs typeface="Times New Roman" panose="02020603050405020304" pitchFamily="18" charset="0"/>
              </a:rPr>
              <a:t>Khai triển biểu thức của các hàm số sau và sắp xếp theo thứ tự lũy thừa của x giảm dần (nếu có thể). Hàm số nào có lũy thừa bậc cao nhất của x là bậc hai?</a:t>
            </a:r>
          </a:p>
          <a:p>
            <a:pPr marL="914446" lvl="3" algn="just" defTabSz="609630">
              <a:lnSpc>
                <a:spcPct val="150000"/>
              </a:lnSpc>
            </a:pPr>
            <a:r>
              <a:rPr lang="en-US" sz="3200">
                <a:solidFill>
                  <a:srgbClr val="000000"/>
                </a:solidFill>
                <a:latin typeface="Times New Roman" panose="02020603050405020304" pitchFamily="18" charset="0"/>
                <a:cs typeface="Times New Roman" panose="02020603050405020304" pitchFamily="18" charset="0"/>
              </a:rPr>
              <a:t>a) y = 2x(x – 3);</a:t>
            </a:r>
          </a:p>
          <a:p>
            <a:pPr marL="914446" lvl="3" algn="just" defTabSz="609630">
              <a:lnSpc>
                <a:spcPct val="150000"/>
              </a:lnSpc>
            </a:pPr>
            <a:r>
              <a:rPr lang="en-US" sz="3200">
                <a:solidFill>
                  <a:srgbClr val="000000"/>
                </a:solidFill>
                <a:latin typeface="Times New Roman" panose="02020603050405020304" pitchFamily="18" charset="0"/>
                <a:cs typeface="Times New Roman" panose="02020603050405020304" pitchFamily="18" charset="0"/>
              </a:rPr>
              <a:t>b) y = x(x</a:t>
            </a:r>
            <a:r>
              <a:rPr lang="en-US" sz="3200" baseline="30000">
                <a:solidFill>
                  <a:srgbClr val="000000"/>
                </a:solidFill>
                <a:latin typeface="Times New Roman" panose="02020603050405020304" pitchFamily="18" charset="0"/>
                <a:cs typeface="Times New Roman" panose="02020603050405020304" pitchFamily="18" charset="0"/>
              </a:rPr>
              <a:t>2</a:t>
            </a:r>
            <a:r>
              <a:rPr lang="en-US" sz="3200">
                <a:solidFill>
                  <a:srgbClr val="000000"/>
                </a:solidFill>
                <a:latin typeface="Times New Roman" panose="02020603050405020304" pitchFamily="18" charset="0"/>
                <a:cs typeface="Times New Roman" panose="02020603050405020304" pitchFamily="18" charset="0"/>
              </a:rPr>
              <a:t> + 2) – 5;</a:t>
            </a:r>
          </a:p>
          <a:p>
            <a:pPr marL="914446" lvl="3" algn="just" defTabSz="609630">
              <a:lnSpc>
                <a:spcPct val="150000"/>
              </a:lnSpc>
            </a:pPr>
            <a:r>
              <a:rPr lang="en-US" sz="3200">
                <a:solidFill>
                  <a:srgbClr val="000000"/>
                </a:solidFill>
                <a:latin typeface="Times New Roman" panose="02020603050405020304" pitchFamily="18" charset="0"/>
                <a:cs typeface="Times New Roman" panose="02020603050405020304" pitchFamily="18" charset="0"/>
              </a:rPr>
              <a:t>c) y = -5(x + 1)(x – 4).</a:t>
            </a:r>
          </a:p>
        </p:txBody>
      </p:sp>
      <p:sp>
        <p:nvSpPr>
          <p:cNvPr id="4" name="Rectangle 3"/>
          <p:cNvSpPr/>
          <p:nvPr/>
        </p:nvSpPr>
        <p:spPr>
          <a:xfrm>
            <a:off x="6876997" y="2559683"/>
            <a:ext cx="4991486" cy="2348079"/>
          </a:xfrm>
          <a:prstGeom prst="rect">
            <a:avLst/>
          </a:prstGeom>
        </p:spPr>
        <p:txBody>
          <a:bodyPr wrap="square">
            <a:spAutoFit/>
          </a:bodyPr>
          <a:lstStyle/>
          <a:p>
            <a:pPr algn="just" defTabSz="609630">
              <a:lnSpc>
                <a:spcPct val="150000"/>
              </a:lnSpc>
              <a:spcAft>
                <a:spcPts val="533"/>
              </a:spcAft>
            </a:pP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 y = 2x</a:t>
            </a:r>
            <a:r>
              <a:rPr lang="en-US" sz="3200" baseline="300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- 6x           </a:t>
            </a:r>
            <a:endPar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a:p>
            <a:pPr algn="just" defTabSz="609630">
              <a:lnSpc>
                <a:spcPct val="150000"/>
              </a:lnSpc>
              <a:spcAft>
                <a:spcPts val="533"/>
              </a:spcAft>
            </a:pP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b) y = </a:t>
            </a:r>
            <a:r>
              <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x</a:t>
            </a:r>
            <a:r>
              <a:rPr lang="en-US" sz="3200" baseline="300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3</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+ 2x - 5                   </a:t>
            </a:r>
            <a:endPar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a:p>
            <a:pPr algn="just" defTabSz="609630">
              <a:lnSpc>
                <a:spcPct val="150000"/>
              </a:lnSpc>
              <a:spcAft>
                <a:spcPts val="533"/>
              </a:spcAft>
            </a:pP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c) y = -5</a:t>
            </a:r>
            <a:r>
              <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x</a:t>
            </a:r>
            <a:r>
              <a:rPr lang="en-US" sz="3200" baseline="300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2</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+ 15x + 20</a:t>
            </a:r>
            <a:endPar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Rectangle 8"/>
          <p:cNvSpPr/>
          <p:nvPr/>
        </p:nvSpPr>
        <p:spPr>
          <a:xfrm>
            <a:off x="278691" y="4574041"/>
            <a:ext cx="11677297" cy="2283959"/>
          </a:xfrm>
          <a:prstGeom prst="rect">
            <a:avLst/>
          </a:prstGeom>
        </p:spPr>
        <p:txBody>
          <a:bodyPr wrap="square">
            <a:spAutoFit/>
          </a:bodyPr>
          <a:lstStyle/>
          <a:p>
            <a:pPr algn="just" defTabSz="609630">
              <a:lnSpc>
                <a:spcPct val="150000"/>
              </a:lnSpc>
              <a:spcAft>
                <a:spcPts val="533"/>
              </a:spcAft>
            </a:pP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Hàm số a và c có lũy thừa cao nhất của x là bậc hai.</a:t>
            </a:r>
            <a:endPar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a:p>
            <a:pPr algn="just" defTabSz="609630">
              <a:lnSpc>
                <a:spcPct val="150000"/>
              </a:lnSpc>
              <a:spcAft>
                <a:spcPts val="533"/>
              </a:spcAft>
            </a:pPr>
            <a:r>
              <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Hàm số a) y = 2x</a:t>
            </a:r>
            <a:r>
              <a:rPr lang="en-US" sz="3200" baseline="300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2</a:t>
            </a:r>
            <a:r>
              <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 - 6x và hàm số c) y = -5x</a:t>
            </a:r>
            <a:r>
              <a:rPr lang="en-US" sz="3200" baseline="300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2</a:t>
            </a:r>
            <a:r>
              <a:rPr lang="en-US" sz="32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 + 15x + 20 là hàm số bậc hai.</a:t>
            </a:r>
          </a:p>
        </p:txBody>
      </p:sp>
      <p:sp>
        <p:nvSpPr>
          <p:cNvPr id="16" name="Left-Right Arrow 15"/>
          <p:cNvSpPr/>
          <p:nvPr/>
        </p:nvSpPr>
        <p:spPr>
          <a:xfrm>
            <a:off x="5387929" y="3394388"/>
            <a:ext cx="708071" cy="339334"/>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630"/>
            <a:endParaRPr lang="en-US" sz="3200">
              <a:solidFill>
                <a:srgbClr val="F3F3F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3705269"/>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wipe(left)">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EFE8"/>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178438">
            <a:off x="-1030502" y="-906151"/>
            <a:ext cx="6774703" cy="6410563"/>
          </a:xfrm>
          <a:prstGeom prst="rect">
            <a:avLst/>
          </a:prstGeom>
        </p:spPr>
      </p:pic>
      <p:pic>
        <p:nvPicPr>
          <p:cNvPr id="3" name="Picture 3"/>
          <p:cNvPicPr>
            <a:picLocks noChangeAspect="1"/>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178438" flipV="1">
            <a:off x="7120365" y="1793705"/>
            <a:ext cx="7883591" cy="7459848"/>
          </a:xfrm>
          <a:prstGeom prst="rect">
            <a:avLst/>
          </a:prstGeom>
        </p:spPr>
      </p:pic>
      <p:pic>
        <p:nvPicPr>
          <p:cNvPr id="4" name="Picture 4"/>
          <p:cNvPicPr>
            <a:picLocks noChangeAspect="1"/>
          </p:cNvPicPr>
          <p:nvPr/>
        </p:nvPicPr>
        <p:blipFill>
          <a:blip r:embed="rId4">
            <a:alphaModFix amt="15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090122" y="-38945"/>
            <a:ext cx="3754128" cy="3510109"/>
          </a:xfrm>
          <a:prstGeom prst="rect">
            <a:avLst/>
          </a:prstGeom>
        </p:spPr>
      </p:pic>
      <p:pic>
        <p:nvPicPr>
          <p:cNvPr id="5" name="Picture 5"/>
          <p:cNvPicPr>
            <a:picLocks noChangeAspect="1"/>
          </p:cNvPicPr>
          <p:nvPr/>
        </p:nvPicPr>
        <p:blipFill>
          <a:blip r:embed="rId4">
            <a:alphaModFix amt="15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973134" y="3809129"/>
            <a:ext cx="3667380" cy="3429000"/>
          </a:xfrm>
          <a:prstGeom prst="rect">
            <a:avLst/>
          </a:prstGeom>
        </p:spPr>
      </p:pic>
      <p:pic>
        <p:nvPicPr>
          <p:cNvPr id="8" name="Picture 8"/>
          <p:cNvPicPr>
            <a:picLocks noChangeAspect="1"/>
          </p:cNvPicPr>
          <p:nvPr/>
        </p:nvPicPr>
        <p:blipFill>
          <a:blip r:embed="rId6">
            <a:alphaModFix amt="50000"/>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890183">
            <a:off x="109482" y="5402634"/>
            <a:ext cx="1986885" cy="1820483"/>
          </a:xfrm>
          <a:prstGeom prst="rect">
            <a:avLst/>
          </a:prstGeom>
        </p:spPr>
      </p:pic>
      <p:pic>
        <p:nvPicPr>
          <p:cNvPr id="9" name="Picture 9"/>
          <p:cNvPicPr>
            <a:picLocks noChangeAspect="1"/>
          </p:cNvPicPr>
          <p:nvPr/>
        </p:nvPicPr>
        <p:blipFill>
          <a:blip r:embed="rId8">
            <a:alphaModFix amt="50000"/>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flipH="1">
            <a:off x="-696714" y="0"/>
            <a:ext cx="2697677" cy="2674073"/>
          </a:xfrm>
          <a:prstGeom prst="rect">
            <a:avLst/>
          </a:prstGeom>
        </p:spPr>
      </p:pic>
      <p:pic>
        <p:nvPicPr>
          <p:cNvPr id="14" name="Picture 19">
            <a:extLst>
              <a:ext uri="{FF2B5EF4-FFF2-40B4-BE49-F238E27FC236}">
                <a16:creationId xmlns:a16="http://schemas.microsoft.com/office/drawing/2014/main" id="{30F38795-F5F4-4C91-81D6-D45265DF37B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819731" y="3930146"/>
            <a:ext cx="1903680" cy="2986165"/>
          </a:xfrm>
          <a:prstGeom prst="rect">
            <a:avLst/>
          </a:prstGeom>
        </p:spPr>
      </p:pic>
      <p:sp>
        <p:nvSpPr>
          <p:cNvPr id="15" name="TextBox 14"/>
          <p:cNvSpPr txBox="1"/>
          <p:nvPr/>
        </p:nvSpPr>
        <p:spPr>
          <a:xfrm>
            <a:off x="3987131" y="174656"/>
            <a:ext cx="4949109" cy="707886"/>
          </a:xfrm>
          <a:prstGeom prst="rect">
            <a:avLst/>
          </a:prstGeom>
          <a:noFill/>
        </p:spPr>
        <p:txBody>
          <a:bodyPr wrap="square" rtlCol="0">
            <a:spAutoFit/>
          </a:bodyPr>
          <a:lstStyle/>
          <a:p>
            <a:pPr defTabSz="609630"/>
            <a:r>
              <a:rPr lang="en-US" sz="4000" b="1">
                <a:solidFill>
                  <a:srgbClr val="FF0000"/>
                </a:solidFill>
                <a:latin typeface="Arial" panose="020B0604020202020204" pitchFamily="34" charset="0"/>
                <a:cs typeface="Arial" panose="020B0604020202020204" pitchFamily="34" charset="0"/>
              </a:rPr>
              <a:t>KẾT LUẬN</a:t>
            </a:r>
          </a:p>
        </p:txBody>
      </p:sp>
      <p:grpSp>
        <p:nvGrpSpPr>
          <p:cNvPr id="16" name="Group 15"/>
          <p:cNvGrpSpPr/>
          <p:nvPr/>
        </p:nvGrpSpPr>
        <p:grpSpPr>
          <a:xfrm>
            <a:off x="0" y="809888"/>
            <a:ext cx="11763374" cy="3160564"/>
            <a:chOff x="706604" y="1127558"/>
            <a:chExt cx="12496800" cy="4740846"/>
          </a:xfrm>
          <a:solidFill>
            <a:schemeClr val="accent5">
              <a:lumMod val="75000"/>
            </a:schemeClr>
          </a:solidFill>
        </p:grpSpPr>
        <p:sp>
          <p:nvSpPr>
            <p:cNvPr id="17" name="Rounded Rectangular Callout 16"/>
            <p:cNvSpPr/>
            <p:nvPr/>
          </p:nvSpPr>
          <p:spPr>
            <a:xfrm>
              <a:off x="706604" y="1127558"/>
              <a:ext cx="12496800" cy="4740846"/>
            </a:xfrm>
            <a:prstGeom prst="wedgeRoundRectCallout">
              <a:avLst/>
            </a:prstGeom>
            <a:grpFill/>
          </p:spPr>
          <p:style>
            <a:lnRef idx="3">
              <a:schemeClr val="lt1"/>
            </a:lnRef>
            <a:fillRef idx="1">
              <a:schemeClr val="accent3"/>
            </a:fillRef>
            <a:effectRef idx="1">
              <a:schemeClr val="accent3"/>
            </a:effectRef>
            <a:fontRef idx="minor">
              <a:schemeClr val="lt1"/>
            </a:fontRef>
          </p:style>
          <p:txBody>
            <a:bodyPr rtlCol="0" anchor="ctr"/>
            <a:lstStyle/>
            <a:p>
              <a:pPr algn="ctr" defTabSz="609630"/>
              <a:endParaRPr lang="en-US" sz="1200">
                <a:solidFill>
                  <a:prstClr val="white"/>
                </a:solidFill>
                <a:latin typeface="Calibri"/>
              </a:endParaRPr>
            </a:p>
          </p:txBody>
        </p:sp>
        <mc:AlternateContent xmlns:mc="http://schemas.openxmlformats.org/markup-compatibility/2006" xmlns:a14="http://schemas.microsoft.com/office/drawing/2010/main">
          <mc:Choice Requires="a14">
            <p:sp>
              <p:nvSpPr>
                <p:cNvPr id="18" name="Rectangle 17"/>
                <p:cNvSpPr/>
                <p:nvPr/>
              </p:nvSpPr>
              <p:spPr>
                <a:xfrm>
                  <a:off x="846517" y="1388572"/>
                  <a:ext cx="12245580" cy="3502883"/>
                </a:xfrm>
                <a:prstGeom prst="rect">
                  <a:avLst/>
                </a:prstGeom>
                <a:noFill/>
                <a:ln>
                  <a:noFill/>
                </a:ln>
              </p:spPr>
              <p:txBody>
                <a:bodyPr wrap="square">
                  <a:spAutoFit/>
                </a:bodyPr>
                <a:lstStyle/>
                <a:p>
                  <a:pPr marL="457200" indent="-457200" algn="just" defTabSz="609630">
                    <a:lnSpc>
                      <a:spcPct val="150000"/>
                    </a:lnSpc>
                    <a:spcBef>
                      <a:spcPts val="400"/>
                    </a:spcBef>
                    <a:spcAft>
                      <a:spcPts val="533"/>
                    </a:spcAft>
                    <a:buFont typeface="Wingdings" panose="05000000000000000000" pitchFamily="2" charset="2"/>
                    <a:buChar char="Ø"/>
                    <a:tabLst>
                      <a:tab pos="240042" algn="l"/>
                      <a:tab pos="480084" algn="l"/>
                    </a:tabLst>
                  </a:pPr>
                  <a14:m>
                    <m:oMath xmlns:m="http://schemas.openxmlformats.org/officeDocument/2006/math">
                      <m:r>
                        <a:rPr lang="nl-NL" sz="3200" b="1">
                          <a:solidFill>
                            <a:prstClr val="white"/>
                          </a:solidFill>
                          <a:latin typeface="Cambria Math" panose="02040503050406030204" pitchFamily="18" charset="0"/>
                          <a:ea typeface="Calibri" panose="020F0502020204030204" pitchFamily="34" charset="0"/>
                          <a:cs typeface="Times New Roman" panose="02020603050405020304" pitchFamily="18" charset="0"/>
                        </a:rPr>
                        <m:t>⇒</m:t>
                      </m:r>
                    </m:oMath>
                  </a14:m>
                  <a:r>
                    <a:rPr lang="nl-NL" sz="3200" b="1">
                      <a:solidFill>
                        <a:prstClr val="white"/>
                      </a:solidFill>
                      <a:latin typeface="Times New Roman" panose="02020603050405020304" pitchFamily="18" charset="0"/>
                      <a:ea typeface="Times New Roman" panose="02020603050405020304" pitchFamily="18" charset="0"/>
                      <a:cs typeface="Times New Roman" panose="02020603050405020304" pitchFamily="18" charset="0"/>
                    </a:rPr>
                    <a:t> Hàm số bậc hai</a:t>
                  </a:r>
                  <a:r>
                    <a:rPr lang="nl-NL" sz="3200">
                      <a:solidFill>
                        <a:prstClr val="white"/>
                      </a:solidFill>
                      <a:latin typeface="Times New Roman" panose="02020603050405020304" pitchFamily="18" charset="0"/>
                      <a:ea typeface="Times New Roman" panose="02020603050405020304" pitchFamily="18" charset="0"/>
                      <a:cs typeface="Times New Roman" panose="02020603050405020304" pitchFamily="18" charset="0"/>
                    </a:rPr>
                    <a:t> theo biến x là hàm số cho bởi công thức có dạng y = f(x) = ax</a:t>
                  </a:r>
                  <a:r>
                    <a:rPr lang="nl-NL" sz="3200" baseline="30000">
                      <a:solidFill>
                        <a:prstClr val="white"/>
                      </a:solidFill>
                      <a:latin typeface="Times New Roman" panose="02020603050405020304" pitchFamily="18" charset="0"/>
                      <a:ea typeface="Times New Roman" panose="02020603050405020304" pitchFamily="18" charset="0"/>
                      <a:cs typeface="Times New Roman" panose="02020603050405020304" pitchFamily="18" charset="0"/>
                    </a:rPr>
                    <a:t>2</a:t>
                  </a:r>
                  <a:r>
                    <a:rPr lang="nl-NL" sz="3200">
                      <a:solidFill>
                        <a:prstClr val="white"/>
                      </a:solidFill>
                      <a:latin typeface="Times New Roman" panose="02020603050405020304" pitchFamily="18" charset="0"/>
                      <a:ea typeface="Times New Roman" panose="02020603050405020304" pitchFamily="18" charset="0"/>
                      <a:cs typeface="Times New Roman" panose="02020603050405020304" pitchFamily="18" charset="0"/>
                    </a:rPr>
                    <a:t> +  bx +c với a, b, c là các số thực và a khác 0.</a:t>
                  </a:r>
                  <a:endParaRPr lang="en-US" sz="3200">
                    <a:solidFill>
                      <a:prstClr val="white"/>
                    </a:solidFill>
                    <a:latin typeface="Times New Roman" panose="02020603050405020304" pitchFamily="18" charset="0"/>
                    <a:ea typeface="Calibri" panose="020F0502020204030204" pitchFamily="34" charset="0"/>
                    <a:cs typeface="Times New Roman" panose="02020603050405020304" pitchFamily="18" charset="0"/>
                  </a:endParaRPr>
                </a:p>
                <a:p>
                  <a:pPr marL="514350" indent="-514350" algn="just" defTabSz="609630">
                    <a:lnSpc>
                      <a:spcPct val="150000"/>
                    </a:lnSpc>
                    <a:spcBef>
                      <a:spcPts val="400"/>
                    </a:spcBef>
                    <a:spcAft>
                      <a:spcPts val="533"/>
                    </a:spcAft>
                    <a:buFont typeface="Wingdings" panose="05000000000000000000" pitchFamily="2" charset="2"/>
                    <a:buChar char="Ø"/>
                    <a:tabLst>
                      <a:tab pos="240042" algn="l"/>
                      <a:tab pos="480084" algn="l"/>
                    </a:tabLst>
                  </a:pPr>
                  <a:r>
                    <a:rPr lang="nl-NL" sz="3200">
                      <a:solidFill>
                        <a:prstClr val="white"/>
                      </a:solidFill>
                      <a:latin typeface="Times New Roman" panose="02020603050405020304" pitchFamily="18" charset="0"/>
                      <a:ea typeface="Calibri" panose="020F0502020204030204" pitchFamily="34" charset="0"/>
                      <a:cs typeface="Times New Roman" panose="02020603050405020304" pitchFamily="18" charset="0"/>
                    </a:rPr>
                    <a:t>Tập xác định của hàm số bậc hai là </a:t>
                  </a:r>
                  <a14:m>
                    <m:oMath xmlns:m="http://schemas.openxmlformats.org/officeDocument/2006/math">
                      <m:r>
                        <a:rPr lang="nl-NL" sz="3200">
                          <a:solidFill>
                            <a:prstClr val="white"/>
                          </a:solidFill>
                          <a:latin typeface="Cambria Math" panose="02040503050406030204" pitchFamily="18" charset="0"/>
                          <a:ea typeface="Calibri" panose="020F0502020204030204" pitchFamily="34" charset="0"/>
                          <a:cs typeface="Times New Roman" panose="02020603050405020304" pitchFamily="18" charset="0"/>
                        </a:rPr>
                        <m:t>ℝ</m:t>
                      </m:r>
                    </m:oMath>
                  </a14:m>
                  <a:r>
                    <a:rPr lang="nl-NL" sz="3200">
                      <a:solidFill>
                        <a:prstClr val="white"/>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3200">
                    <a:solidFill>
                      <a:prstClr val="white"/>
                    </a:solidFill>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846517" y="1388572"/>
                  <a:ext cx="12245580" cy="3502883"/>
                </a:xfrm>
                <a:prstGeom prst="rect">
                  <a:avLst/>
                </a:prstGeom>
                <a:blipFill>
                  <a:blip r:embed="rId12"/>
                  <a:stretch>
                    <a:fillRect l="-1216" r="-1322" b="-7572"/>
                  </a:stretch>
                </a:blipFill>
                <a:ln>
                  <a:noFill/>
                </a:ln>
              </p:spPr>
              <p:txBody>
                <a:bodyPr/>
                <a:lstStyle/>
                <a:p>
                  <a:r>
                    <a:rPr lang="en-US">
                      <a:noFill/>
                    </a:rPr>
                    <a:t> </a:t>
                  </a:r>
                </a:p>
              </p:txBody>
            </p:sp>
          </mc:Fallback>
        </mc:AlternateContent>
      </p:grpSp>
    </p:spTree>
    <p:extLst>
      <p:ext uri="{BB962C8B-B14F-4D97-AF65-F5344CB8AC3E}">
        <p14:creationId xmlns:p14="http://schemas.microsoft.com/office/powerpoint/2010/main" val="3844700788"/>
      </p:ext>
    </p:extLst>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255;p39">
            <a:extLst>
              <a:ext uri="{FF2B5EF4-FFF2-40B4-BE49-F238E27FC236}">
                <a16:creationId xmlns:a16="http://schemas.microsoft.com/office/drawing/2014/main" id="{BEB53CBC-B725-15CC-9754-20A227739A8C}"/>
              </a:ext>
            </a:extLst>
          </p:cNvPr>
          <p:cNvSpPr/>
          <p:nvPr/>
        </p:nvSpPr>
        <p:spPr>
          <a:xfrm>
            <a:off x="244172" y="644952"/>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atin typeface="Arial"/>
              <a:cs typeface="Arial"/>
              <a:sym typeface="Arial"/>
            </a:endParaRPr>
          </a:p>
        </p:txBody>
      </p:sp>
      <p:sp>
        <p:nvSpPr>
          <p:cNvPr id="5" name="Google Shape;2254;p39">
            <a:extLst>
              <a:ext uri="{FF2B5EF4-FFF2-40B4-BE49-F238E27FC236}">
                <a16:creationId xmlns:a16="http://schemas.microsoft.com/office/drawing/2014/main" id="{F8D4172E-FA3A-DAAB-DAFA-13F5F98C858C}"/>
              </a:ext>
            </a:extLst>
          </p:cNvPr>
          <p:cNvSpPr/>
          <p:nvPr/>
        </p:nvSpPr>
        <p:spPr>
          <a:xfrm>
            <a:off x="3456032" y="54144"/>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atin typeface="Arial"/>
              <a:cs typeface="Arial"/>
              <a:sym typeface="Arial"/>
            </a:endParaRPr>
          </a:p>
        </p:txBody>
      </p:sp>
      <p:sp>
        <p:nvSpPr>
          <p:cNvPr id="6" name="Google Shape;2256;p39">
            <a:extLst>
              <a:ext uri="{FF2B5EF4-FFF2-40B4-BE49-F238E27FC236}">
                <a16:creationId xmlns:a16="http://schemas.microsoft.com/office/drawing/2014/main" id="{C4EA8073-BD33-4ADD-7647-AB78C24D8342}"/>
              </a:ext>
            </a:extLst>
          </p:cNvPr>
          <p:cNvSpPr/>
          <p:nvPr/>
        </p:nvSpPr>
        <p:spPr>
          <a:xfrm>
            <a:off x="157884" y="6429848"/>
            <a:ext cx="378293" cy="368203"/>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atin typeface="Arial"/>
              <a:cs typeface="Arial"/>
              <a:sym typeface="Arial"/>
            </a:endParaRPr>
          </a:p>
        </p:txBody>
      </p:sp>
      <p:sp>
        <p:nvSpPr>
          <p:cNvPr id="7" name="Google Shape;2363;p41">
            <a:extLst>
              <a:ext uri="{FF2B5EF4-FFF2-40B4-BE49-F238E27FC236}">
                <a16:creationId xmlns:a16="http://schemas.microsoft.com/office/drawing/2014/main" id="{2FB59E05-FF52-00A5-64B5-A55C86BA2886}"/>
              </a:ext>
            </a:extLst>
          </p:cNvPr>
          <p:cNvSpPr/>
          <p:nvPr/>
        </p:nvSpPr>
        <p:spPr>
          <a:xfrm flipH="1">
            <a:off x="-123134" y="631950"/>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atin typeface="Arial"/>
              <a:cs typeface="Arial"/>
              <a:sym typeface="Arial"/>
            </a:endParaRPr>
          </a:p>
        </p:txBody>
      </p:sp>
      <p:grpSp>
        <p:nvGrpSpPr>
          <p:cNvPr id="8" name="Google Shape;2364;p41">
            <a:extLst>
              <a:ext uri="{FF2B5EF4-FFF2-40B4-BE49-F238E27FC236}">
                <a16:creationId xmlns:a16="http://schemas.microsoft.com/office/drawing/2014/main" id="{6579A0FA-3903-9D54-83E5-EF8AE229CA38}"/>
              </a:ext>
            </a:extLst>
          </p:cNvPr>
          <p:cNvGrpSpPr/>
          <p:nvPr/>
        </p:nvGrpSpPr>
        <p:grpSpPr>
          <a:xfrm>
            <a:off x="11170096" y="728556"/>
            <a:ext cx="852756" cy="331447"/>
            <a:chOff x="5601427" y="4269892"/>
            <a:chExt cx="869375" cy="325800"/>
          </a:xfrm>
        </p:grpSpPr>
        <p:sp>
          <p:nvSpPr>
            <p:cNvPr id="9" name="Google Shape;2365;p41">
              <a:extLst>
                <a:ext uri="{FF2B5EF4-FFF2-40B4-BE49-F238E27FC236}">
                  <a16:creationId xmlns:a16="http://schemas.microsoft.com/office/drawing/2014/main" id="{A1485FF5-F643-5BEA-0734-D01E45974AD8}"/>
                </a:ext>
              </a:extLst>
            </p:cNvPr>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atin typeface="Arial"/>
                <a:cs typeface="Arial"/>
                <a:sym typeface="Arial"/>
              </a:endParaRPr>
            </a:p>
          </p:txBody>
        </p:sp>
        <p:sp>
          <p:nvSpPr>
            <p:cNvPr id="10" name="Google Shape;2366;p41">
              <a:extLst>
                <a:ext uri="{FF2B5EF4-FFF2-40B4-BE49-F238E27FC236}">
                  <a16:creationId xmlns:a16="http://schemas.microsoft.com/office/drawing/2014/main" id="{2279C1D6-7BF5-0F5A-F4E6-6D7CB0592794}"/>
                </a:ext>
              </a:extLst>
            </p:cNvPr>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atin typeface="Arial"/>
                <a:cs typeface="Arial"/>
                <a:sym typeface="Arial"/>
              </a:endParaRPr>
            </a:p>
          </p:txBody>
        </p:sp>
      </p:grpSp>
      <p:sp>
        <p:nvSpPr>
          <p:cNvPr id="11" name="TextBox 10">
            <a:extLst>
              <a:ext uri="{FF2B5EF4-FFF2-40B4-BE49-F238E27FC236}">
                <a16:creationId xmlns:a16="http://schemas.microsoft.com/office/drawing/2014/main" id="{28B09419-E246-FF85-46AD-F306E00811D6}"/>
              </a:ext>
            </a:extLst>
          </p:cNvPr>
          <p:cNvSpPr txBox="1"/>
          <p:nvPr/>
        </p:nvSpPr>
        <p:spPr>
          <a:xfrm>
            <a:off x="848065" y="159668"/>
            <a:ext cx="10842856" cy="1077218"/>
          </a:xfrm>
          <a:prstGeom prst="rect">
            <a:avLst/>
          </a:prstGeom>
          <a:noFill/>
        </p:spPr>
        <p:txBody>
          <a:bodyPr wrap="square" rtlCol="0">
            <a:spAutoFit/>
          </a:bodyPr>
          <a:lstStyle/>
          <a:p>
            <a:pPr defTabSz="609630"/>
            <a:r>
              <a:rPr lang="en-US" sz="3200" b="1">
                <a:solidFill>
                  <a:srgbClr val="FF0000"/>
                </a:solidFill>
                <a:latin typeface="Arial"/>
              </a:rPr>
              <a:t>Ví dụ 1</a:t>
            </a:r>
            <a:r>
              <a:rPr lang="en-US" sz="3200" b="1">
                <a:latin typeface="Arial"/>
              </a:rPr>
              <a:t>: Hàm số nào trong các hàm số sau đây là hàm số bậc hai?</a:t>
            </a:r>
          </a:p>
        </p:txBody>
      </p:sp>
      <mc:AlternateContent xmlns:mc="http://schemas.openxmlformats.org/markup-compatibility/2006" xmlns:a14="http://schemas.microsoft.com/office/drawing/2010/main">
        <mc:Choice Requires="a14">
          <p:sp>
            <p:nvSpPr>
              <p:cNvPr id="12" name="Rectangle 11">
                <a:extLst>
                  <a:ext uri="{FF2B5EF4-FFF2-40B4-BE49-F238E27FC236}">
                    <a16:creationId xmlns:a16="http://schemas.microsoft.com/office/drawing/2014/main" id="{EA3A4B7C-FDCB-A8D3-AE86-026409EFBA76}"/>
                  </a:ext>
                </a:extLst>
              </p:cNvPr>
              <p:cNvSpPr/>
              <p:nvPr/>
            </p:nvSpPr>
            <p:spPr>
              <a:xfrm>
                <a:off x="328066" y="1157797"/>
                <a:ext cx="11362855" cy="1586268"/>
              </a:xfrm>
              <a:prstGeom prst="rect">
                <a:avLst/>
              </a:prstGeom>
            </p:spPr>
            <p:txBody>
              <a:bodyPr wrap="square">
                <a:spAutoFit/>
              </a:bodyPr>
              <a:lstStyle/>
              <a:p>
                <a:pPr defTabSz="609630"/>
                <a14:m>
                  <m:oMathPara xmlns:m="http://schemas.openxmlformats.org/officeDocument/2006/math">
                    <m:oMathParaPr>
                      <m:jc m:val="centerGroup"/>
                    </m:oMathParaPr>
                    <m:oMath xmlns:m="http://schemas.openxmlformats.org/officeDocument/2006/math">
                      <m:r>
                        <a:rPr lang="en-US" sz="3200" i="1" smtClean="0">
                          <a:solidFill>
                            <a:schemeClr val="tx1"/>
                          </a:solidFill>
                          <a:latin typeface="Cambria Math" panose="02040503050406030204" pitchFamily="18" charset="0"/>
                        </a:rPr>
                        <m:t>𝑎</m:t>
                      </m:r>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=2</m:t>
                      </m:r>
                      <m:sSup>
                        <m:sSupPr>
                          <m:ctrlPr>
                            <a:rPr lang="en-US" sz="3200" i="1">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𝑥</m:t>
                          </m:r>
                        </m:e>
                        <m:sup>
                          <m:r>
                            <a:rPr lang="en-US" sz="3200">
                              <a:solidFill>
                                <a:schemeClr val="tx1"/>
                              </a:solidFill>
                              <a:latin typeface="Cambria Math" panose="02040503050406030204" pitchFamily="18" charset="0"/>
                            </a:rPr>
                            <m:t>2</m:t>
                          </m:r>
                        </m:sup>
                      </m:sSup>
                      <m:r>
                        <a:rPr lang="en-US" sz="3200">
                          <a:solidFill>
                            <a:schemeClr val="tx1"/>
                          </a:solidFill>
                          <a:latin typeface="Cambria Math" panose="02040503050406030204" pitchFamily="18" charset="0"/>
                        </a:rPr>
                        <m:t>+</m:t>
                      </m:r>
                      <m:r>
                        <a:rPr lang="en-US" sz="3200" i="1">
                          <a:solidFill>
                            <a:schemeClr val="tx1"/>
                          </a:solidFill>
                          <a:latin typeface="Cambria Math" panose="02040503050406030204" pitchFamily="18" charset="0"/>
                        </a:rPr>
                        <m:t>𝑥</m:t>
                      </m:r>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r>
                        <m:rPr>
                          <m:nor/>
                        </m:rPr>
                        <a:rPr lang="en-US" sz="3200" b="0" i="1" smtClean="0">
                          <a:solidFill>
                            <a:schemeClr val="tx1"/>
                          </a:solidFill>
                          <a:latin typeface="Cambria Math" panose="02040503050406030204" pitchFamily="18" charset="0"/>
                        </a:rPr>
                        <m:t> </m:t>
                      </m:r>
                      <m:r>
                        <m:rPr>
                          <m:nor/>
                        </m:rPr>
                        <a:rPr lang="en-US" sz="3200" i="1">
                          <a:solidFill>
                            <a:schemeClr val="tx1"/>
                          </a:solidFill>
                          <a:latin typeface="Cambria Math" panose="02040503050406030204" pitchFamily="18" charset="0"/>
                        </a:rPr>
                        <m:t> </m:t>
                      </m:r>
                      <m:r>
                        <m:rPr>
                          <m:nor/>
                        </m:rPr>
                        <a:rPr lang="en-US" sz="3200" b="0" i="1" smtClean="0">
                          <a:solidFill>
                            <a:schemeClr val="tx1"/>
                          </a:solidFill>
                          <a:latin typeface="Cambria Math" panose="02040503050406030204" pitchFamily="18" charset="0"/>
                        </a:rPr>
                        <m:t>   </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𝑏</m:t>
                      </m:r>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𝑥</m:t>
                          </m:r>
                        </m:e>
                        <m:sup>
                          <m:r>
                            <a:rPr lang="en-US" sz="3200">
                              <a:solidFill>
                                <a:schemeClr val="tx1"/>
                              </a:solidFill>
                              <a:latin typeface="Cambria Math" panose="02040503050406030204" pitchFamily="18" charset="0"/>
                            </a:rPr>
                            <m:t>3</m:t>
                          </m:r>
                        </m:sup>
                      </m:sSup>
                      <m:r>
                        <a:rPr lang="en-US" sz="3200">
                          <a:solidFill>
                            <a:schemeClr val="tx1"/>
                          </a:solidFill>
                          <a:latin typeface="Cambria Math" panose="02040503050406030204" pitchFamily="18" charset="0"/>
                        </a:rPr>
                        <m:t>+</m:t>
                      </m:r>
                      <m:r>
                        <a:rPr lang="en-US" sz="3200" i="1">
                          <a:solidFill>
                            <a:schemeClr val="tx1"/>
                          </a:solidFill>
                          <a:latin typeface="Cambria Math" panose="02040503050406030204" pitchFamily="18" charset="0"/>
                        </a:rPr>
                        <m:t>𝑥</m:t>
                      </m:r>
                      <m:r>
                        <a:rPr lang="en-US" sz="3200">
                          <a:solidFill>
                            <a:schemeClr val="tx1"/>
                          </a:solidFill>
                          <a:latin typeface="Cambria Math" panose="02040503050406030204" pitchFamily="18" charset="0"/>
                        </a:rPr>
                        <m:t>+1</m:t>
                      </m:r>
                      <m:r>
                        <m:rPr>
                          <m:nor/>
                        </m:rPr>
                        <a:rPr lang="en-US" sz="3200" i="1">
                          <a:solidFill>
                            <a:schemeClr val="tx1"/>
                          </a:solidFill>
                          <a:latin typeface="Cambria Math" panose="02040503050406030204" pitchFamily="18" charset="0"/>
                        </a:rPr>
                        <m:t> </m:t>
                      </m:r>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r>
                        <m:rPr>
                          <m:nor/>
                        </m:rPr>
                        <a:rPr lang="en-US" sz="3200" b="0" i="1" smtClean="0">
                          <a:solidFill>
                            <a:schemeClr val="tx1"/>
                          </a:solidFill>
                          <a:latin typeface="Cambria Math" panose="02040503050406030204" pitchFamily="18" charset="0"/>
                        </a:rPr>
                        <m:t>           </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𝑐</m:t>
                      </m:r>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m:t>
                      </m:r>
                      <m:f>
                        <m:fPr>
                          <m:ctrlPr>
                            <a:rPr lang="en-US" sz="3200" i="1">
                              <a:solidFill>
                                <a:schemeClr val="tx1"/>
                              </a:solidFill>
                              <a:latin typeface="Cambria Math" panose="02040503050406030204" pitchFamily="18" charset="0"/>
                            </a:rPr>
                          </m:ctrlPr>
                        </m:fPr>
                        <m:num>
                          <m:r>
                            <a:rPr lang="en-US" sz="3200" i="1">
                              <a:solidFill>
                                <a:schemeClr val="tx1"/>
                              </a:solidFill>
                              <a:latin typeface="Cambria Math" panose="02040503050406030204" pitchFamily="18" charset="0"/>
                            </a:rPr>
                            <m:t>𝑥</m:t>
                          </m:r>
                          <m:r>
                            <a:rPr lang="en-US" sz="3200">
                              <a:solidFill>
                                <a:schemeClr val="tx1"/>
                              </a:solidFill>
                              <a:latin typeface="Cambria Math" panose="02040503050406030204" pitchFamily="18" charset="0"/>
                            </a:rPr>
                            <m:t>+1</m:t>
                          </m:r>
                        </m:num>
                        <m:den>
                          <m:r>
                            <a:rPr lang="en-US" sz="3200" i="1">
                              <a:solidFill>
                                <a:schemeClr val="tx1"/>
                              </a:solidFill>
                              <a:latin typeface="Cambria Math" panose="02040503050406030204" pitchFamily="18" charset="0"/>
                            </a:rPr>
                            <m:t>𝑥</m:t>
                          </m:r>
                          <m:r>
                            <a:rPr lang="en-US" sz="3200">
                              <a:solidFill>
                                <a:schemeClr val="tx1"/>
                              </a:solidFill>
                              <a:latin typeface="Cambria Math" panose="02040503050406030204" pitchFamily="18" charset="0"/>
                            </a:rPr>
                            <m:t>+2</m:t>
                          </m:r>
                        </m:den>
                      </m:f>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oMath>
                  </m:oMathPara>
                </a14:m>
                <a:endParaRPr lang="en-US" sz="3200" i="1">
                  <a:solidFill>
                    <a:schemeClr val="tx1"/>
                  </a:solidFill>
                  <a:latin typeface="Cambria Math" panose="02040503050406030204" pitchFamily="18" charset="0"/>
                </a:endParaRPr>
              </a:p>
              <a:p>
                <a:pPr defTabSz="609630"/>
                <a14:m>
                  <m:oMathPara xmlns:m="http://schemas.openxmlformats.org/officeDocument/2006/math">
                    <m:oMathParaPr>
                      <m:jc m:val="centerGroup"/>
                    </m:oMathParaPr>
                    <m:oMath xmlns:m="http://schemas.openxmlformats.org/officeDocument/2006/math">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𝑑</m:t>
                      </m:r>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=−3</m:t>
                      </m:r>
                      <m:sSup>
                        <m:sSupPr>
                          <m:ctrlPr>
                            <a:rPr lang="en-US" sz="3200" i="1">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𝑥</m:t>
                          </m:r>
                        </m:e>
                        <m:sup>
                          <m:r>
                            <a:rPr lang="en-US" sz="3200">
                              <a:solidFill>
                                <a:schemeClr val="tx1"/>
                              </a:solidFill>
                              <a:latin typeface="Cambria Math" panose="02040503050406030204" pitchFamily="18" charset="0"/>
                            </a:rPr>
                            <m:t>2</m:t>
                          </m:r>
                        </m:sup>
                      </m:sSup>
                      <m:r>
                        <a:rPr lang="en-US" sz="3200">
                          <a:solidFill>
                            <a:schemeClr val="tx1"/>
                          </a:solidFill>
                          <a:latin typeface="Cambria Math" panose="02040503050406030204" pitchFamily="18" charset="0"/>
                        </a:rPr>
                        <m:t>−1;</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𝑒</m:t>
                      </m:r>
                      <m:r>
                        <a:rPr lang="en-US" sz="3200">
                          <a:solidFill>
                            <a:schemeClr val="tx1"/>
                          </a:solidFill>
                          <a:latin typeface="Cambria Math" panose="02040503050406030204" pitchFamily="18" charset="0"/>
                        </a:rPr>
                        <m:t>)</m:t>
                      </m:r>
                      <m:r>
                        <m:rPr>
                          <m:nor/>
                        </m:rPr>
                        <a:rPr lang="en-US" sz="3200" i="1">
                          <a:solidFill>
                            <a:schemeClr val="tx1"/>
                          </a:solidFill>
                          <a:latin typeface="Cambria Math" panose="02040503050406030204" pitchFamily="18" charset="0"/>
                        </a:rPr>
                        <m:t> </m:t>
                      </m:r>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m:t>
                      </m:r>
                      <m:rad>
                        <m:radPr>
                          <m:degHide m:val="on"/>
                          <m:ctrlPr>
                            <a:rPr lang="en-US" sz="3200" i="1">
                              <a:solidFill>
                                <a:schemeClr val="tx1"/>
                              </a:solidFill>
                              <a:latin typeface="Cambria Math" panose="02040503050406030204" pitchFamily="18" charset="0"/>
                            </a:rPr>
                          </m:ctrlPr>
                        </m:radPr>
                        <m:deg/>
                        <m:e>
                          <m:r>
                            <a:rPr lang="en-US" sz="3200">
                              <a:solidFill>
                                <a:schemeClr val="tx1"/>
                              </a:solidFill>
                              <a:latin typeface="Cambria Math" panose="02040503050406030204" pitchFamily="18" charset="0"/>
                            </a:rPr>
                            <m:t>5−2</m:t>
                          </m:r>
                          <m:r>
                            <a:rPr lang="en-US" sz="3200" i="1">
                              <a:solidFill>
                                <a:schemeClr val="tx1"/>
                              </a:solidFill>
                              <a:latin typeface="Cambria Math" panose="02040503050406030204" pitchFamily="18" charset="0"/>
                            </a:rPr>
                            <m:t>𝑥</m:t>
                          </m:r>
                        </m:e>
                      </m:rad>
                    </m:oMath>
                  </m:oMathPara>
                </a14:m>
                <a:endParaRPr lang="en-US" sz="3200">
                  <a:solidFill>
                    <a:schemeClr val="tx1"/>
                  </a:solidFill>
                  <a:latin typeface="Arial"/>
                </a:endParaRPr>
              </a:p>
            </p:txBody>
          </p:sp>
        </mc:Choice>
        <mc:Fallback xmlns="">
          <p:sp>
            <p:nvSpPr>
              <p:cNvPr id="12" name="Rectangle 11">
                <a:extLst>
                  <a:ext uri="{FF2B5EF4-FFF2-40B4-BE49-F238E27FC236}">
                    <a16:creationId xmlns:a16="http://schemas.microsoft.com/office/drawing/2014/main" id="{EA3A4B7C-FDCB-A8D3-AE86-026409EFBA76}"/>
                  </a:ext>
                </a:extLst>
              </p:cNvPr>
              <p:cNvSpPr>
                <a:spLocks noRot="1" noChangeAspect="1" noMove="1" noResize="1" noEditPoints="1" noAdjustHandles="1" noChangeArrowheads="1" noChangeShapeType="1" noTextEdit="1"/>
              </p:cNvSpPr>
              <p:nvPr/>
            </p:nvSpPr>
            <p:spPr>
              <a:xfrm>
                <a:off x="328066" y="1157797"/>
                <a:ext cx="11362855" cy="1586268"/>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CF86C9D8-F0E0-DAEA-8BCB-8FB793CA4F17}"/>
                  </a:ext>
                </a:extLst>
              </p:cNvPr>
              <p:cNvSpPr txBox="1"/>
              <p:nvPr/>
            </p:nvSpPr>
            <p:spPr>
              <a:xfrm>
                <a:off x="244172" y="3321260"/>
                <a:ext cx="12125495" cy="1077218"/>
              </a:xfrm>
              <a:prstGeom prst="rect">
                <a:avLst/>
              </a:prstGeom>
              <a:noFill/>
            </p:spPr>
            <p:txBody>
              <a:bodyPr wrap="square" rtlCol="0">
                <a:spAutoFit/>
              </a:bodyPr>
              <a:lstStyle/>
              <a:p>
                <a:pPr marL="457200" indent="-457200" defTabSz="609630">
                  <a:buFont typeface="Wingdings" panose="05000000000000000000" pitchFamily="2" charset="2"/>
                  <a:buChar char="Ø"/>
                </a:pPr>
                <a:r>
                  <a:rPr lang="en-US" sz="3200">
                    <a:solidFill>
                      <a:schemeClr val="tx1"/>
                    </a:solidFill>
                    <a:latin typeface="Arial"/>
                  </a:rPr>
                  <a:t>Hàm số                     và hàm số </a:t>
                </a:r>
                <a14:m>
                  <m:oMath xmlns:m="http://schemas.openxmlformats.org/officeDocument/2006/math">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=−3</m:t>
                    </m:r>
                    <m:sSup>
                      <m:sSupPr>
                        <m:ctrlPr>
                          <a:rPr lang="en-US" sz="3200" i="1">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𝑥</m:t>
                        </m:r>
                      </m:e>
                      <m:sup>
                        <m:r>
                          <a:rPr lang="en-US" sz="3200">
                            <a:solidFill>
                              <a:schemeClr val="tx1"/>
                            </a:solidFill>
                            <a:latin typeface="Cambria Math" panose="02040503050406030204" pitchFamily="18" charset="0"/>
                          </a:rPr>
                          <m:t>2</m:t>
                        </m:r>
                      </m:sup>
                    </m:sSup>
                    <m:r>
                      <a:rPr lang="en-US" sz="3200">
                        <a:solidFill>
                          <a:schemeClr val="tx1"/>
                        </a:solidFill>
                        <a:latin typeface="Cambria Math" panose="02040503050406030204" pitchFamily="18" charset="0"/>
                      </a:rPr>
                      <m:t>−1</m:t>
                    </m:r>
                  </m:oMath>
                </a14:m>
                <a:r>
                  <a:rPr lang="en-US" sz="3200">
                    <a:solidFill>
                      <a:schemeClr val="tx1"/>
                    </a:solidFill>
                    <a:latin typeface="Arial"/>
                  </a:rPr>
                  <a:t> đều là hàm số bậc hai.  </a:t>
                </a:r>
              </a:p>
            </p:txBody>
          </p:sp>
        </mc:Choice>
        <mc:Fallback xmlns="">
          <p:sp>
            <p:nvSpPr>
              <p:cNvPr id="14" name="TextBox 13">
                <a:extLst>
                  <a:ext uri="{FF2B5EF4-FFF2-40B4-BE49-F238E27FC236}">
                    <a16:creationId xmlns:a16="http://schemas.microsoft.com/office/drawing/2014/main" id="{CF86C9D8-F0E0-DAEA-8BCB-8FB793CA4F17}"/>
                  </a:ext>
                </a:extLst>
              </p:cNvPr>
              <p:cNvSpPr txBox="1">
                <a:spLocks noRot="1" noChangeAspect="1" noMove="1" noResize="1" noEditPoints="1" noAdjustHandles="1" noChangeArrowheads="1" noChangeShapeType="1" noTextEdit="1"/>
              </p:cNvSpPr>
              <p:nvPr/>
            </p:nvSpPr>
            <p:spPr>
              <a:xfrm>
                <a:off x="244172" y="3321260"/>
                <a:ext cx="12125495" cy="1077218"/>
              </a:xfrm>
              <a:prstGeom prst="rect">
                <a:avLst/>
              </a:prstGeom>
              <a:blipFill>
                <a:blip r:embed="rId3"/>
                <a:stretch>
                  <a:fillRect l="-1106" t="-7345" b="-1751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a:extLst>
                  <a:ext uri="{FF2B5EF4-FFF2-40B4-BE49-F238E27FC236}">
                    <a16:creationId xmlns:a16="http://schemas.microsoft.com/office/drawing/2014/main" id="{67597457-CD87-B761-DF1F-2E5BF4BECFCE}"/>
                  </a:ext>
                </a:extLst>
              </p:cNvPr>
              <p:cNvSpPr/>
              <p:nvPr/>
            </p:nvSpPr>
            <p:spPr>
              <a:xfrm>
                <a:off x="2147204" y="3400021"/>
                <a:ext cx="2446119" cy="584775"/>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r>
                        <a:rPr lang="en-US" sz="3200" i="1" smtClean="0">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=2</m:t>
                      </m:r>
                      <m:sSup>
                        <m:sSupPr>
                          <m:ctrlPr>
                            <a:rPr lang="en-US" sz="3200" i="1">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𝑥</m:t>
                          </m:r>
                        </m:e>
                        <m:sup>
                          <m:r>
                            <a:rPr lang="en-US" sz="3200">
                              <a:solidFill>
                                <a:schemeClr val="tx1"/>
                              </a:solidFill>
                              <a:latin typeface="Cambria Math" panose="02040503050406030204" pitchFamily="18" charset="0"/>
                            </a:rPr>
                            <m:t>2</m:t>
                          </m:r>
                        </m:sup>
                      </m:sSup>
                      <m:r>
                        <a:rPr lang="en-US" sz="3200">
                          <a:solidFill>
                            <a:schemeClr val="tx1"/>
                          </a:solidFill>
                          <a:latin typeface="Cambria Math" panose="02040503050406030204" pitchFamily="18" charset="0"/>
                        </a:rPr>
                        <m:t>+</m:t>
                      </m:r>
                      <m:r>
                        <a:rPr lang="en-US" sz="3200" i="1">
                          <a:solidFill>
                            <a:schemeClr val="tx1"/>
                          </a:solidFill>
                          <a:latin typeface="Cambria Math" panose="02040503050406030204" pitchFamily="18" charset="0"/>
                        </a:rPr>
                        <m:t>𝑥</m:t>
                      </m:r>
                    </m:oMath>
                  </m:oMathPara>
                </a14:m>
                <a:endParaRPr lang="en-US" sz="3200">
                  <a:solidFill>
                    <a:schemeClr val="tx1"/>
                  </a:solidFill>
                  <a:latin typeface="Arial"/>
                </a:endParaRPr>
              </a:p>
            </p:txBody>
          </p:sp>
        </mc:Choice>
        <mc:Fallback xmlns="">
          <p:sp>
            <p:nvSpPr>
              <p:cNvPr id="15" name="Rectangle 14">
                <a:extLst>
                  <a:ext uri="{FF2B5EF4-FFF2-40B4-BE49-F238E27FC236}">
                    <a16:creationId xmlns:a16="http://schemas.microsoft.com/office/drawing/2014/main" id="{67597457-CD87-B761-DF1F-2E5BF4BECFCE}"/>
                  </a:ext>
                </a:extLst>
              </p:cNvPr>
              <p:cNvSpPr>
                <a:spLocks noRot="1" noChangeAspect="1" noMove="1" noResize="1" noEditPoints="1" noAdjustHandles="1" noChangeArrowheads="1" noChangeShapeType="1" noTextEdit="1"/>
              </p:cNvSpPr>
              <p:nvPr/>
            </p:nvSpPr>
            <p:spPr>
              <a:xfrm>
                <a:off x="2147204" y="3400021"/>
                <a:ext cx="2446119" cy="584775"/>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A2A6451F-325D-2A86-A4E7-4467703258BC}"/>
                  </a:ext>
                </a:extLst>
              </p:cNvPr>
              <p:cNvSpPr txBox="1"/>
              <p:nvPr/>
            </p:nvSpPr>
            <p:spPr>
              <a:xfrm>
                <a:off x="306712" y="4442455"/>
                <a:ext cx="11885288" cy="1282787"/>
              </a:xfrm>
              <a:prstGeom prst="rect">
                <a:avLst/>
              </a:prstGeom>
              <a:noFill/>
            </p:spPr>
            <p:txBody>
              <a:bodyPr wrap="square" rtlCol="0">
                <a:spAutoFit/>
              </a:bodyPr>
              <a:lstStyle/>
              <a:p>
                <a:pPr marL="457200" indent="-457200" defTabSz="609630">
                  <a:buFont typeface="Wingdings" panose="05000000000000000000" pitchFamily="2" charset="2"/>
                  <a:buChar char="Ø"/>
                </a:pPr>
                <a:r>
                  <a:rPr lang="en-US" sz="3200">
                    <a:solidFill>
                      <a:schemeClr val="tx1"/>
                    </a:solidFill>
                    <a:latin typeface="Arial"/>
                  </a:rPr>
                  <a:t>Các hàm số </a:t>
                </a:r>
                <a14:m>
                  <m:oMath xmlns:m="http://schemas.openxmlformats.org/officeDocument/2006/math">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m:t>
                    </m:r>
                    <m:sSup>
                      <m:sSupPr>
                        <m:ctrlPr>
                          <a:rPr lang="en-US" sz="3200" i="1">
                            <a:solidFill>
                              <a:schemeClr val="tx1"/>
                            </a:solidFill>
                            <a:latin typeface="Cambria Math" panose="02040503050406030204" pitchFamily="18" charset="0"/>
                          </a:rPr>
                        </m:ctrlPr>
                      </m:sSupPr>
                      <m:e>
                        <m:r>
                          <a:rPr lang="en-US" sz="3200" i="1">
                            <a:solidFill>
                              <a:schemeClr val="tx1"/>
                            </a:solidFill>
                            <a:latin typeface="Cambria Math" panose="02040503050406030204" pitchFamily="18" charset="0"/>
                          </a:rPr>
                          <m:t>𝑥</m:t>
                        </m:r>
                      </m:e>
                      <m:sup>
                        <m:r>
                          <a:rPr lang="en-US" sz="3200">
                            <a:solidFill>
                              <a:schemeClr val="tx1"/>
                            </a:solidFill>
                            <a:latin typeface="Cambria Math" panose="02040503050406030204" pitchFamily="18" charset="0"/>
                          </a:rPr>
                          <m:t>3</m:t>
                        </m:r>
                      </m:sup>
                    </m:sSup>
                    <m:r>
                      <a:rPr lang="en-US" sz="3200">
                        <a:solidFill>
                          <a:schemeClr val="tx1"/>
                        </a:solidFill>
                        <a:latin typeface="Cambria Math" panose="02040503050406030204" pitchFamily="18" charset="0"/>
                      </a:rPr>
                      <m:t>+</m:t>
                    </m:r>
                    <m:r>
                      <a:rPr lang="en-US" sz="3200" i="1">
                        <a:solidFill>
                          <a:schemeClr val="tx1"/>
                        </a:solidFill>
                        <a:latin typeface="Cambria Math" panose="02040503050406030204" pitchFamily="18" charset="0"/>
                      </a:rPr>
                      <m:t>𝑥</m:t>
                    </m:r>
                    <m:r>
                      <a:rPr lang="en-US" sz="3200">
                        <a:solidFill>
                          <a:schemeClr val="tx1"/>
                        </a:solidFill>
                        <a:latin typeface="Cambria Math" panose="02040503050406030204" pitchFamily="18" charset="0"/>
                      </a:rPr>
                      <m:t>+1</m:t>
                    </m:r>
                    <m:r>
                      <m:rPr>
                        <m:nor/>
                      </m:rPr>
                      <a:rPr lang="en-US" sz="3200" i="1">
                        <a:solidFill>
                          <a:schemeClr val="tx1"/>
                        </a:solidFill>
                        <a:latin typeface="Cambria Math" panose="02040503050406030204" pitchFamily="18" charset="0"/>
                      </a:rPr>
                      <m:t> </m:t>
                    </m:r>
                  </m:oMath>
                </a14:m>
                <a:r>
                  <a:rPr lang="en-US" sz="3200">
                    <a:solidFill>
                      <a:schemeClr val="tx1"/>
                    </a:solidFill>
                    <a:latin typeface="Arial"/>
                  </a:rPr>
                  <a:t>; </a:t>
                </a:r>
                <a14:m>
                  <m:oMath xmlns:m="http://schemas.openxmlformats.org/officeDocument/2006/math">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m:t>
                    </m:r>
                    <m:f>
                      <m:fPr>
                        <m:ctrlPr>
                          <a:rPr lang="en-US" sz="3200" i="1">
                            <a:solidFill>
                              <a:schemeClr val="tx1"/>
                            </a:solidFill>
                            <a:latin typeface="Cambria Math" panose="02040503050406030204" pitchFamily="18" charset="0"/>
                          </a:rPr>
                        </m:ctrlPr>
                      </m:fPr>
                      <m:num>
                        <m:r>
                          <a:rPr lang="en-US" sz="3200" i="1">
                            <a:solidFill>
                              <a:schemeClr val="tx1"/>
                            </a:solidFill>
                            <a:latin typeface="Cambria Math" panose="02040503050406030204" pitchFamily="18" charset="0"/>
                          </a:rPr>
                          <m:t>𝑥</m:t>
                        </m:r>
                        <m:r>
                          <a:rPr lang="en-US" sz="3200">
                            <a:solidFill>
                              <a:schemeClr val="tx1"/>
                            </a:solidFill>
                            <a:latin typeface="Cambria Math" panose="02040503050406030204" pitchFamily="18" charset="0"/>
                          </a:rPr>
                          <m:t>+1</m:t>
                        </m:r>
                      </m:num>
                      <m:den>
                        <m:r>
                          <a:rPr lang="en-US" sz="3200" i="1">
                            <a:solidFill>
                              <a:schemeClr val="tx1"/>
                            </a:solidFill>
                            <a:latin typeface="Cambria Math" panose="02040503050406030204" pitchFamily="18" charset="0"/>
                          </a:rPr>
                          <m:t>𝑥</m:t>
                        </m:r>
                        <m:r>
                          <a:rPr lang="en-US" sz="3200">
                            <a:solidFill>
                              <a:schemeClr val="tx1"/>
                            </a:solidFill>
                            <a:latin typeface="Cambria Math" panose="02040503050406030204" pitchFamily="18" charset="0"/>
                          </a:rPr>
                          <m:t>+2</m:t>
                        </m:r>
                      </m:den>
                    </m:f>
                  </m:oMath>
                </a14:m>
                <a:r>
                  <a:rPr lang="en-US" sz="3200">
                    <a:solidFill>
                      <a:schemeClr val="tx1"/>
                    </a:solidFill>
                    <a:latin typeface="Arial"/>
                  </a:rPr>
                  <a:t>; </a:t>
                </a:r>
                <a14:m>
                  <m:oMath xmlns:m="http://schemas.openxmlformats.org/officeDocument/2006/math">
                    <m:r>
                      <a:rPr lang="en-US" sz="3200" i="1">
                        <a:solidFill>
                          <a:schemeClr val="tx1"/>
                        </a:solidFill>
                        <a:latin typeface="Cambria Math" panose="02040503050406030204" pitchFamily="18" charset="0"/>
                      </a:rPr>
                      <m:t>𝑦</m:t>
                    </m:r>
                    <m:r>
                      <a:rPr lang="en-US" sz="3200">
                        <a:solidFill>
                          <a:schemeClr val="tx1"/>
                        </a:solidFill>
                        <a:latin typeface="Cambria Math" panose="02040503050406030204" pitchFamily="18" charset="0"/>
                      </a:rPr>
                      <m:t>=</m:t>
                    </m:r>
                    <m:rad>
                      <m:radPr>
                        <m:degHide m:val="on"/>
                        <m:ctrlPr>
                          <a:rPr lang="en-US" sz="3200" i="1">
                            <a:solidFill>
                              <a:schemeClr val="tx1"/>
                            </a:solidFill>
                            <a:latin typeface="Cambria Math" panose="02040503050406030204" pitchFamily="18" charset="0"/>
                          </a:rPr>
                        </m:ctrlPr>
                      </m:radPr>
                      <m:deg/>
                      <m:e>
                        <m:r>
                          <a:rPr lang="en-US" sz="3200">
                            <a:solidFill>
                              <a:schemeClr val="tx1"/>
                            </a:solidFill>
                            <a:latin typeface="Cambria Math" panose="02040503050406030204" pitchFamily="18" charset="0"/>
                          </a:rPr>
                          <m:t>5−2</m:t>
                        </m:r>
                        <m:r>
                          <a:rPr lang="en-US" sz="3200" i="1">
                            <a:solidFill>
                              <a:schemeClr val="tx1"/>
                            </a:solidFill>
                            <a:latin typeface="Cambria Math" panose="02040503050406030204" pitchFamily="18" charset="0"/>
                          </a:rPr>
                          <m:t>𝑥</m:t>
                        </m:r>
                      </m:e>
                    </m:rad>
                  </m:oMath>
                </a14:m>
                <a:r>
                  <a:rPr lang="en-US" sz="3200">
                    <a:solidFill>
                      <a:schemeClr val="tx1"/>
                    </a:solidFill>
                    <a:latin typeface="Arial"/>
                  </a:rPr>
                  <a:t> không phải là hàm số bậc hai.  </a:t>
                </a:r>
              </a:p>
            </p:txBody>
          </p:sp>
        </mc:Choice>
        <mc:Fallback xmlns="">
          <p:sp>
            <p:nvSpPr>
              <p:cNvPr id="16" name="TextBox 15">
                <a:extLst>
                  <a:ext uri="{FF2B5EF4-FFF2-40B4-BE49-F238E27FC236}">
                    <a16:creationId xmlns:a16="http://schemas.microsoft.com/office/drawing/2014/main" id="{A2A6451F-325D-2A86-A4E7-4467703258BC}"/>
                  </a:ext>
                </a:extLst>
              </p:cNvPr>
              <p:cNvSpPr txBox="1">
                <a:spLocks noRot="1" noChangeAspect="1" noMove="1" noResize="1" noEditPoints="1" noAdjustHandles="1" noChangeArrowheads="1" noChangeShapeType="1" noTextEdit="1"/>
              </p:cNvSpPr>
              <p:nvPr/>
            </p:nvSpPr>
            <p:spPr>
              <a:xfrm>
                <a:off x="306712" y="4442455"/>
                <a:ext cx="11885288" cy="1282787"/>
              </a:xfrm>
              <a:prstGeom prst="rect">
                <a:avLst/>
              </a:prstGeom>
              <a:blipFill>
                <a:blip r:embed="rId5"/>
                <a:stretch>
                  <a:fillRect l="-1128" r="-462" b="-14762"/>
                </a:stretch>
              </a:blipFill>
            </p:spPr>
            <p:txBody>
              <a:bodyPr/>
              <a:lstStyle/>
              <a:p>
                <a:r>
                  <a:rPr lang="en-US">
                    <a:noFill/>
                  </a:rPr>
                  <a:t> </a:t>
                </a:r>
              </a:p>
            </p:txBody>
          </p:sp>
        </mc:Fallback>
      </mc:AlternateContent>
      <p:cxnSp>
        <p:nvCxnSpPr>
          <p:cNvPr id="18" name="Straight Connector 17">
            <a:extLst>
              <a:ext uri="{FF2B5EF4-FFF2-40B4-BE49-F238E27FC236}">
                <a16:creationId xmlns:a16="http://schemas.microsoft.com/office/drawing/2014/main" id="{F8FDE763-1E9D-3B2B-5B26-CFA527443C21}"/>
              </a:ext>
            </a:extLst>
          </p:cNvPr>
          <p:cNvCxnSpPr/>
          <p:nvPr/>
        </p:nvCxnSpPr>
        <p:spPr>
          <a:xfrm>
            <a:off x="328066" y="2969111"/>
            <a:ext cx="11526861" cy="0"/>
          </a:xfrm>
          <a:prstGeom prst="line">
            <a:avLst/>
          </a:prstGeom>
          <a:ln w="76200"/>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2029273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up)">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3050408" y="94436"/>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sp>
        <p:nvSpPr>
          <p:cNvPr id="24" name="Google Shape;2256;p39"/>
          <p:cNvSpPr/>
          <p:nvPr/>
        </p:nvSpPr>
        <p:spPr>
          <a:xfrm>
            <a:off x="-177832" y="5983909"/>
            <a:ext cx="812800" cy="81698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grpSp>
        <p:nvGrpSpPr>
          <p:cNvPr id="11" name="Google Shape;2392;p42"/>
          <p:cNvGrpSpPr/>
          <p:nvPr/>
        </p:nvGrpSpPr>
        <p:grpSpPr>
          <a:xfrm>
            <a:off x="11197272" y="5698088"/>
            <a:ext cx="728873" cy="1000984"/>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32" name="Rectangle 31"/>
          <p:cNvSpPr/>
          <p:nvPr/>
        </p:nvSpPr>
        <p:spPr>
          <a:xfrm>
            <a:off x="9553575" y="4206218"/>
            <a:ext cx="704851" cy="276633"/>
          </a:xfrm>
          <a:prstGeom prst="rect">
            <a:avLst/>
          </a:prstGeom>
          <a:solidFill>
            <a:schemeClr val="accent4"/>
          </a:solidFill>
        </p:spPr>
        <p:style>
          <a:lnRef idx="2">
            <a:schemeClr val="accent6"/>
          </a:lnRef>
          <a:fillRef idx="1">
            <a:schemeClr val="lt1"/>
          </a:fillRef>
          <a:effectRef idx="0">
            <a:schemeClr val="accent6"/>
          </a:effectRef>
          <a:fontRef idx="minor">
            <a:schemeClr val="dk1"/>
          </a:fontRef>
        </p:style>
        <p:txBody>
          <a:bodyPr rtlCol="0" anchor="ctr"/>
          <a:lstStyle/>
          <a:p>
            <a:pPr algn="ctr" defTabSz="609630">
              <a:buClr>
                <a:srgbClr val="000000"/>
              </a:buClr>
            </a:pPr>
            <a:endParaRPr lang="en-US" sz="3200" kern="0">
              <a:solidFill>
                <a:srgbClr val="434343"/>
              </a:solidFill>
              <a:latin typeface="Arial"/>
              <a:sym typeface="Arial"/>
            </a:endParaRPr>
          </a:p>
        </p:txBody>
      </p:sp>
      <p:sp>
        <p:nvSpPr>
          <p:cNvPr id="25" name="TextBox 24"/>
          <p:cNvSpPr txBox="1"/>
          <p:nvPr/>
        </p:nvSpPr>
        <p:spPr>
          <a:xfrm>
            <a:off x="2764716" y="314980"/>
            <a:ext cx="5456414" cy="584775"/>
          </a:xfrm>
          <a:prstGeom prst="rect">
            <a:avLst/>
          </a:prstGeom>
          <a:noFill/>
        </p:spPr>
        <p:txBody>
          <a:bodyPr wrap="square" rtlCol="0">
            <a:spAutoFit/>
          </a:bodyPr>
          <a:lstStyle/>
          <a:p>
            <a:pPr defTabSz="609630"/>
            <a:r>
              <a:rPr lang="en-US" sz="3200" b="1">
                <a:solidFill>
                  <a:srgbClr val="FF0000"/>
                </a:solidFill>
                <a:latin typeface="Arial"/>
                <a:cs typeface="Arial" panose="020B0604020202020204" pitchFamily="34" charset="0"/>
              </a:rPr>
              <a:t>THỰC HÀNH BÀI TẬP 1</a:t>
            </a:r>
          </a:p>
        </p:txBody>
      </p:sp>
      <p:sp>
        <p:nvSpPr>
          <p:cNvPr id="2" name="Rectangle 1"/>
          <p:cNvSpPr/>
          <p:nvPr/>
        </p:nvSpPr>
        <p:spPr>
          <a:xfrm>
            <a:off x="228568" y="1054602"/>
            <a:ext cx="11678197" cy="1077218"/>
          </a:xfrm>
          <a:prstGeom prst="rect">
            <a:avLst/>
          </a:prstGeom>
        </p:spPr>
        <p:txBody>
          <a:bodyPr wrap="none">
            <a:spAutoFit/>
          </a:bodyPr>
          <a:lstStyle/>
          <a:p>
            <a:pPr defTabSz="609630"/>
            <a:r>
              <a:rPr lang="en-US" sz="3200">
                <a:solidFill>
                  <a:srgbClr val="000000"/>
                </a:solidFill>
                <a:latin typeface="Arial"/>
              </a:rPr>
              <a:t>Hàm số nào trong các hàm số đã cho ở hoạt động khám phá 1 </a:t>
            </a:r>
          </a:p>
          <a:p>
            <a:pPr defTabSz="609630"/>
            <a:r>
              <a:rPr lang="en-US" sz="3200">
                <a:solidFill>
                  <a:srgbClr val="000000"/>
                </a:solidFill>
                <a:latin typeface="Arial"/>
              </a:rPr>
              <a:t>là hàm số bậc hai?</a:t>
            </a:r>
            <a:endParaRPr lang="en-US" sz="3200">
              <a:solidFill>
                <a:srgbClr val="434343"/>
              </a:solidFill>
              <a:latin typeface="Arial"/>
            </a:endParaRPr>
          </a:p>
        </p:txBody>
      </p:sp>
      <p:grpSp>
        <p:nvGrpSpPr>
          <p:cNvPr id="10" name="Group 9"/>
          <p:cNvGrpSpPr/>
          <p:nvPr/>
        </p:nvGrpSpPr>
        <p:grpSpPr>
          <a:xfrm>
            <a:off x="329057" y="2870200"/>
            <a:ext cx="11747693" cy="3964794"/>
            <a:chOff x="-475070" y="3543299"/>
            <a:chExt cx="13168755" cy="5947190"/>
          </a:xfrm>
        </p:grpSpPr>
        <p:sp>
          <p:nvSpPr>
            <p:cNvPr id="8" name="Rectangle 7"/>
            <p:cNvSpPr/>
            <p:nvPr/>
          </p:nvSpPr>
          <p:spPr>
            <a:xfrm>
              <a:off x="-475070" y="3543299"/>
              <a:ext cx="13168755" cy="546730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defTabSz="609630"/>
              <a:endParaRPr lang="en-US" sz="3200">
                <a:solidFill>
                  <a:srgbClr val="F3F3F3"/>
                </a:solidFill>
                <a:latin typeface="Arial"/>
              </a:endParaRPr>
            </a:p>
          </p:txBody>
        </p:sp>
        <p:sp>
          <p:nvSpPr>
            <p:cNvPr id="34" name="TextBox 33"/>
            <p:cNvSpPr txBox="1"/>
            <p:nvPr/>
          </p:nvSpPr>
          <p:spPr>
            <a:xfrm>
              <a:off x="640640" y="4103016"/>
              <a:ext cx="4783640" cy="877163"/>
            </a:xfrm>
            <a:prstGeom prst="rect">
              <a:avLst/>
            </a:prstGeom>
            <a:noFill/>
          </p:spPr>
          <p:txBody>
            <a:bodyPr wrap="square" rtlCol="0">
              <a:spAutoFit/>
            </a:bodyPr>
            <a:lstStyle/>
            <a:p>
              <a:pPr defTabSz="609630">
                <a:buClr>
                  <a:srgbClr val="000000"/>
                </a:buClr>
              </a:pPr>
              <a:r>
                <a:rPr lang="nl-NL" sz="3200" b="1" kern="0">
                  <a:solidFill>
                    <a:srgbClr val="000000"/>
                  </a:solidFill>
                  <a:latin typeface="Arial"/>
                  <a:cs typeface="Arial" panose="020B0604020202020204" pitchFamily="34" charset="0"/>
                  <a:sym typeface="Arial"/>
                </a:rPr>
                <a:t>HĐKP 1:</a:t>
              </a:r>
              <a:endParaRPr lang="en-US" sz="3200" kern="0">
                <a:solidFill>
                  <a:srgbClr val="000000"/>
                </a:solidFill>
                <a:latin typeface="Arial"/>
                <a:cs typeface="Arial" panose="020B0604020202020204" pitchFamily="34" charset="0"/>
                <a:sym typeface="Arial"/>
              </a:endParaRPr>
            </a:p>
          </p:txBody>
        </p:sp>
        <p:sp>
          <p:nvSpPr>
            <p:cNvPr id="4" name="Rectangle 3"/>
            <p:cNvSpPr/>
            <p:nvPr/>
          </p:nvSpPr>
          <p:spPr>
            <a:xfrm>
              <a:off x="1820897" y="3671876"/>
              <a:ext cx="9144001" cy="5818613"/>
            </a:xfrm>
            <a:prstGeom prst="rect">
              <a:avLst/>
            </a:prstGeom>
          </p:spPr>
          <p:txBody>
            <a:bodyPr>
              <a:spAutoFit/>
            </a:bodyPr>
            <a:lstStyle/>
            <a:p>
              <a:pPr marL="914446" lvl="3" algn="just" defTabSz="609630">
                <a:lnSpc>
                  <a:spcPct val="200000"/>
                </a:lnSpc>
              </a:pPr>
              <a:r>
                <a:rPr lang="en-US" sz="3200">
                  <a:solidFill>
                    <a:srgbClr val="000000"/>
                  </a:solidFill>
                  <a:latin typeface="Arial"/>
                </a:rPr>
                <a:t>a) y = 2x(x – 3);</a:t>
              </a:r>
            </a:p>
            <a:p>
              <a:pPr marL="914446" lvl="3" algn="just" defTabSz="609630">
                <a:lnSpc>
                  <a:spcPct val="200000"/>
                </a:lnSpc>
              </a:pPr>
              <a:r>
                <a:rPr lang="en-US" sz="3200">
                  <a:solidFill>
                    <a:srgbClr val="000000"/>
                  </a:solidFill>
                  <a:latin typeface="Arial"/>
                </a:rPr>
                <a:t>b) y = x(x</a:t>
              </a:r>
              <a:r>
                <a:rPr lang="en-US" sz="3200" baseline="30000">
                  <a:solidFill>
                    <a:srgbClr val="000000"/>
                  </a:solidFill>
                  <a:latin typeface="Arial"/>
                </a:rPr>
                <a:t>2</a:t>
              </a:r>
              <a:r>
                <a:rPr lang="en-US" sz="3200">
                  <a:solidFill>
                    <a:srgbClr val="000000"/>
                  </a:solidFill>
                  <a:latin typeface="Arial"/>
                </a:rPr>
                <a:t> + 2) – 5;</a:t>
              </a:r>
            </a:p>
            <a:p>
              <a:pPr marL="914446" lvl="3" algn="just" defTabSz="609630">
                <a:lnSpc>
                  <a:spcPct val="200000"/>
                </a:lnSpc>
              </a:pPr>
              <a:r>
                <a:rPr lang="en-US" sz="3200">
                  <a:solidFill>
                    <a:srgbClr val="000000"/>
                  </a:solidFill>
                  <a:latin typeface="Arial"/>
                </a:rPr>
                <a:t>c) y = -5(x + 1)(x – 4).</a:t>
              </a:r>
            </a:p>
          </p:txBody>
        </p:sp>
      </p:grpSp>
      <p:pic>
        <p:nvPicPr>
          <p:cNvPr id="19" name="Picture 18"/>
          <p:cNvPicPr>
            <a:picLocks noChangeAspect="1"/>
          </p:cNvPicPr>
          <p:nvPr/>
        </p:nvPicPr>
        <p:blipFill>
          <a:blip r:embed="rId3"/>
          <a:stretch>
            <a:fillRect/>
          </a:stretch>
        </p:blipFill>
        <p:spPr>
          <a:xfrm>
            <a:off x="6682561" y="3050555"/>
            <a:ext cx="922089" cy="690606"/>
          </a:xfrm>
          <a:prstGeom prst="rect">
            <a:avLst/>
          </a:prstGeom>
        </p:spPr>
      </p:pic>
      <p:pic>
        <p:nvPicPr>
          <p:cNvPr id="35" name="Picture 34"/>
          <p:cNvPicPr>
            <a:picLocks noChangeAspect="1"/>
          </p:cNvPicPr>
          <p:nvPr/>
        </p:nvPicPr>
        <p:blipFill>
          <a:blip r:embed="rId3"/>
          <a:stretch>
            <a:fillRect/>
          </a:stretch>
        </p:blipFill>
        <p:spPr>
          <a:xfrm>
            <a:off x="7742924" y="5084956"/>
            <a:ext cx="818646" cy="613131"/>
          </a:xfrm>
          <a:prstGeom prst="rect">
            <a:avLst/>
          </a:prstGeom>
        </p:spPr>
      </p:pic>
      <p:cxnSp>
        <p:nvCxnSpPr>
          <p:cNvPr id="5" name="Straight Connector 4">
            <a:extLst>
              <a:ext uri="{FF2B5EF4-FFF2-40B4-BE49-F238E27FC236}">
                <a16:creationId xmlns:a16="http://schemas.microsoft.com/office/drawing/2014/main" id="{0F0E51EA-EAFA-F99B-236A-04CB5AEB9665}"/>
              </a:ext>
            </a:extLst>
          </p:cNvPr>
          <p:cNvCxnSpPr/>
          <p:nvPr/>
        </p:nvCxnSpPr>
        <p:spPr>
          <a:xfrm>
            <a:off x="516367" y="2173045"/>
            <a:ext cx="11560384" cy="0"/>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5643435"/>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90"/>
        <p:cNvGrpSpPr/>
        <p:nvPr/>
      </p:nvGrpSpPr>
      <p:grpSpPr>
        <a:xfrm>
          <a:off x="0" y="0"/>
          <a:ext cx="0" cy="0"/>
          <a:chOff x="0" y="0"/>
          <a:chExt cx="0" cy="0"/>
        </a:xfrm>
      </p:grpSpPr>
      <p:sp>
        <p:nvSpPr>
          <p:cNvPr id="2193" name="Google Shape;2193;p37"/>
          <p:cNvSpPr/>
          <p:nvPr/>
        </p:nvSpPr>
        <p:spPr>
          <a:xfrm>
            <a:off x="3476848" y="965200"/>
            <a:ext cx="2060353" cy="1147085"/>
          </a:xfrm>
          <a:prstGeom prst="rect">
            <a:avLst/>
          </a:prstGeom>
        </p:spPr>
        <p:style>
          <a:lnRef idx="3">
            <a:schemeClr val="lt1"/>
          </a:lnRef>
          <a:fillRef idx="1">
            <a:schemeClr val="accent1"/>
          </a:fillRef>
          <a:effectRef idx="1">
            <a:schemeClr val="accent1"/>
          </a:effectRef>
          <a:fontRef idx="minor">
            <a:schemeClr val="lt1"/>
          </a:fontRef>
        </p:style>
        <p:txBody>
          <a:bodyPr>
            <a:prstTxWarp prst="textPlain">
              <a:avLst/>
            </a:prstTxWarp>
          </a:bodyPr>
          <a:lstStyle/>
          <a:p>
            <a:pPr algn="ctr" defTabSz="609630">
              <a:buClr>
                <a:srgbClr val="000000"/>
              </a:buClr>
            </a:pPr>
            <a:r>
              <a:rPr sz="1867" kern="0">
                <a:ln w="9525" cap="flat" cmpd="sng">
                  <a:solidFill>
                    <a:srgbClr val="F3F3F3"/>
                  </a:solidFill>
                  <a:prstDash val="solid"/>
                  <a:round/>
                  <a:headEnd type="none" w="sm" len="sm"/>
                  <a:tailEnd type="none" w="sm" len="sm"/>
                </a:ln>
                <a:solidFill>
                  <a:srgbClr val="434343"/>
                </a:solidFill>
                <a:latin typeface="Arial"/>
                <a:sym typeface="Arial"/>
              </a:rPr>
              <a:t>0</a:t>
            </a:r>
            <a:r>
              <a:rPr lang="en-US" sz="1867" kern="0">
                <a:ln w="9525" cap="flat" cmpd="sng">
                  <a:solidFill>
                    <a:srgbClr val="F3F3F3"/>
                  </a:solidFill>
                  <a:prstDash val="solid"/>
                  <a:round/>
                  <a:headEnd type="none" w="sm" len="sm"/>
                  <a:tailEnd type="none" w="sm" len="sm"/>
                </a:ln>
                <a:solidFill>
                  <a:srgbClr val="434343"/>
                </a:solidFill>
                <a:latin typeface="Arial"/>
                <a:sym typeface="Arial"/>
              </a:rPr>
              <a:t>2</a:t>
            </a:r>
            <a:endParaRPr sz="1867" kern="0">
              <a:ln w="9525" cap="flat" cmpd="sng">
                <a:solidFill>
                  <a:srgbClr val="F3F3F3"/>
                </a:solidFill>
                <a:prstDash val="solid"/>
                <a:round/>
                <a:headEnd type="none" w="sm" len="sm"/>
                <a:tailEnd type="none" w="sm" len="sm"/>
              </a:ln>
              <a:solidFill>
                <a:srgbClr val="434343"/>
              </a:solidFill>
              <a:latin typeface="Arial"/>
              <a:sym typeface="Arial"/>
            </a:endParaRPr>
          </a:p>
        </p:txBody>
      </p:sp>
      <p:sp>
        <p:nvSpPr>
          <p:cNvPr id="2195" name="Google Shape;2195;p37"/>
          <p:cNvSpPr/>
          <p:nvPr/>
        </p:nvSpPr>
        <p:spPr>
          <a:xfrm>
            <a:off x="2126484" y="2086885"/>
            <a:ext cx="315600" cy="307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6" name="Google Shape;2196;p37"/>
          <p:cNvSpPr/>
          <p:nvPr/>
        </p:nvSpPr>
        <p:spPr>
          <a:xfrm>
            <a:off x="9009861" y="5038620"/>
            <a:ext cx="451200" cy="441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2197" name="Google Shape;2197;p37"/>
          <p:cNvGrpSpPr/>
          <p:nvPr/>
        </p:nvGrpSpPr>
        <p:grpSpPr>
          <a:xfrm>
            <a:off x="9549431" y="3268647"/>
            <a:ext cx="1827947" cy="2370815"/>
            <a:chOff x="7465916" y="720492"/>
            <a:chExt cx="1139144" cy="1477450"/>
          </a:xfrm>
        </p:grpSpPr>
        <p:sp>
          <p:nvSpPr>
            <p:cNvPr id="2198" name="Google Shape;2198;p37"/>
            <p:cNvSpPr/>
            <p:nvPr/>
          </p:nvSpPr>
          <p:spPr>
            <a:xfrm rot="-5400000">
              <a:off x="7646560" y="123944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9" name="Google Shape;2199;p37"/>
            <p:cNvSpPr/>
            <p:nvPr/>
          </p:nvSpPr>
          <p:spPr>
            <a:xfrm rot="-5400000">
              <a:off x="7597172" y="114891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0" name="Google Shape;2200;p37"/>
            <p:cNvSpPr/>
            <p:nvPr/>
          </p:nvSpPr>
          <p:spPr>
            <a:xfrm rot="-5400000">
              <a:off x="7547783" y="105838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1" name="Google Shape;2201;p37"/>
            <p:cNvSpPr/>
            <p:nvPr/>
          </p:nvSpPr>
          <p:spPr>
            <a:xfrm rot="-5400000">
              <a:off x="7498394" y="96785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2" name="Google Shape;2202;p37"/>
            <p:cNvSpPr/>
            <p:nvPr/>
          </p:nvSpPr>
          <p:spPr>
            <a:xfrm rot="-5400000">
              <a:off x="7449005" y="87732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3" name="Google Shape;2203;p37"/>
            <p:cNvSpPr/>
            <p:nvPr/>
          </p:nvSpPr>
          <p:spPr>
            <a:xfrm rot="-5400000">
              <a:off x="7399616" y="78679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grpSp>
        <p:nvGrpSpPr>
          <p:cNvPr id="2204" name="Google Shape;2204;p37"/>
          <p:cNvGrpSpPr/>
          <p:nvPr/>
        </p:nvGrpSpPr>
        <p:grpSpPr>
          <a:xfrm rot="5400000">
            <a:off x="-199713" y="2804454"/>
            <a:ext cx="2352913" cy="1232561"/>
            <a:chOff x="7055900" y="279450"/>
            <a:chExt cx="1820576" cy="953700"/>
          </a:xfrm>
        </p:grpSpPr>
        <p:sp>
          <p:nvSpPr>
            <p:cNvPr id="2205" name="Google Shape;2205;p37"/>
            <p:cNvSpPr/>
            <p:nvPr/>
          </p:nvSpPr>
          <p:spPr>
            <a:xfrm>
              <a:off x="7055900"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6" name="Google Shape;2206;p37"/>
            <p:cNvSpPr/>
            <p:nvPr/>
          </p:nvSpPr>
          <p:spPr>
            <a:xfrm>
              <a:off x="7272619"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7" name="Google Shape;2207;p37"/>
            <p:cNvSpPr/>
            <p:nvPr/>
          </p:nvSpPr>
          <p:spPr>
            <a:xfrm>
              <a:off x="7489338"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8" name="Google Shape;2208;p37"/>
            <p:cNvSpPr/>
            <p:nvPr/>
          </p:nvSpPr>
          <p:spPr>
            <a:xfrm>
              <a:off x="7706057"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9" name="Google Shape;2209;p37"/>
            <p:cNvSpPr/>
            <p:nvPr/>
          </p:nvSpPr>
          <p:spPr>
            <a:xfrm>
              <a:off x="7922776"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2210" name="Google Shape;2210;p37"/>
          <p:cNvSpPr/>
          <p:nvPr/>
        </p:nvSpPr>
        <p:spPr>
          <a:xfrm>
            <a:off x="5614245" y="160597"/>
            <a:ext cx="315600" cy="307600"/>
          </a:xfrm>
          <a:prstGeom prst="star4">
            <a:avLst>
              <a:gd name="adj" fmla="val 12500"/>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 name="Rectangle 1"/>
          <p:cNvSpPr/>
          <p:nvPr/>
        </p:nvSpPr>
        <p:spPr>
          <a:xfrm>
            <a:off x="2991635" y="2262128"/>
            <a:ext cx="6197527" cy="228044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609630">
              <a:buClr>
                <a:srgbClr val="000000"/>
              </a:buClr>
            </a:pPr>
            <a:endParaRPr lang="en-US" sz="1867" kern="0">
              <a:solidFill>
                <a:srgbClr val="F3F3F3"/>
              </a:solidFill>
              <a:latin typeface="Arial"/>
              <a:sym typeface="Arial"/>
            </a:endParaRPr>
          </a:p>
        </p:txBody>
      </p:sp>
      <p:sp>
        <p:nvSpPr>
          <p:cNvPr id="23" name="Rectangle 22"/>
          <p:cNvSpPr/>
          <p:nvPr/>
        </p:nvSpPr>
        <p:spPr>
          <a:xfrm>
            <a:off x="1052378" y="2125981"/>
            <a:ext cx="10619669" cy="1306255"/>
          </a:xfrm>
          <a:prstGeom prst="rect">
            <a:avLst/>
          </a:prstGeom>
        </p:spPr>
        <p:txBody>
          <a:bodyPr wrap="square">
            <a:spAutoFit/>
          </a:bodyPr>
          <a:lstStyle/>
          <a:p>
            <a:pPr algn="ctr" defTabSz="609630">
              <a:lnSpc>
                <a:spcPct val="150000"/>
              </a:lnSpc>
              <a:spcBef>
                <a:spcPts val="800"/>
              </a:spcBef>
              <a:spcAft>
                <a:spcPts val="1067"/>
              </a:spcAft>
              <a:buClr>
                <a:srgbClr val="000000"/>
              </a:buClr>
            </a:pPr>
            <a:r>
              <a:rPr lang="nl-NL" sz="6000" b="1" kern="0">
                <a:solidFill>
                  <a:srgbClr val="F2C2AB">
                    <a:lumMod val="75000"/>
                  </a:srgbClr>
                </a:solidFill>
                <a:latin typeface="Arial"/>
                <a:ea typeface="Calibri" panose="020F0502020204030204" pitchFamily="34" charset="0"/>
                <a:cs typeface="Times New Roman" panose="02020603050405020304" pitchFamily="18" charset="0"/>
                <a:sym typeface="Arial"/>
              </a:rPr>
              <a:t>ĐỒ THỊ HÀM SỐ BẬC HAI</a:t>
            </a:r>
            <a:endParaRPr lang="en-US" sz="6000" kern="0">
              <a:solidFill>
                <a:srgbClr val="F2C2AB">
                  <a:lumMod val="75000"/>
                </a:srgbClr>
              </a:solidFill>
              <a:latin typeface="Aria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13750735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023" y="127395"/>
            <a:ext cx="879777" cy="812405"/>
          </a:xfrm>
          <a:prstGeom prst="rect">
            <a:avLst/>
          </a:prstGeom>
        </p:spPr>
      </p:pic>
      <p:sp>
        <p:nvSpPr>
          <p:cNvPr id="19" name="TextBox 18"/>
          <p:cNvSpPr txBox="1"/>
          <p:nvPr/>
        </p:nvSpPr>
        <p:spPr>
          <a:xfrm>
            <a:off x="1168400" y="314980"/>
            <a:ext cx="3189093" cy="553998"/>
          </a:xfrm>
          <a:prstGeom prst="rect">
            <a:avLst/>
          </a:prstGeom>
          <a:noFill/>
        </p:spPr>
        <p:txBody>
          <a:bodyPr wrap="square" rtlCol="0">
            <a:spAutoFit/>
          </a:bodyPr>
          <a:lstStyle/>
          <a:p>
            <a:pPr defTabSz="609630">
              <a:buClr>
                <a:srgbClr val="000000"/>
              </a:buClr>
            </a:pPr>
            <a:r>
              <a:rPr lang="nl-NL" sz="3000" b="1" kern="0">
                <a:solidFill>
                  <a:srgbClr val="000000"/>
                </a:solidFill>
                <a:latin typeface="Arial"/>
                <a:cs typeface="Arial" panose="020B0604020202020204" pitchFamily="34" charset="0"/>
                <a:sym typeface="Arial"/>
              </a:rPr>
              <a:t>HĐKP 2:</a:t>
            </a:r>
            <a:endParaRPr lang="en-US" sz="3000" kern="0">
              <a:solidFill>
                <a:srgbClr val="000000"/>
              </a:solidFill>
              <a:latin typeface="Arial"/>
              <a:cs typeface="Arial" panose="020B0604020202020204" pitchFamily="34" charset="0"/>
              <a:sym typeface="Arial"/>
            </a:endParaRPr>
          </a:p>
        </p:txBody>
      </p:sp>
      <p:sp>
        <p:nvSpPr>
          <p:cNvPr id="23" name="Google Shape;2255;p39"/>
          <p:cNvSpPr/>
          <p:nvPr/>
        </p:nvSpPr>
        <p:spPr>
          <a:xfrm>
            <a:off x="11465529" y="331356"/>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0782228" y="96007"/>
            <a:ext cx="617737" cy="650367"/>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3" name="Rectangle 2"/>
          <p:cNvSpPr/>
          <p:nvPr/>
        </p:nvSpPr>
        <p:spPr>
          <a:xfrm>
            <a:off x="529271" y="924511"/>
            <a:ext cx="11408729" cy="614784"/>
          </a:xfrm>
          <a:prstGeom prst="rect">
            <a:avLst/>
          </a:prstGeom>
        </p:spPr>
        <p:txBody>
          <a:bodyPr wrap="square">
            <a:spAutoFit/>
          </a:bodyPr>
          <a:lstStyle/>
          <a:p>
            <a:pPr marL="495325" indent="-495325" algn="just" defTabSz="609630">
              <a:lnSpc>
                <a:spcPct val="150000"/>
              </a:lnSpc>
              <a:buFontTx/>
              <a:buAutoNum type="alphaLcParenR"/>
            </a:pPr>
            <a:r>
              <a:rPr lang="en-US" sz="2533">
                <a:solidFill>
                  <a:srgbClr val="000000"/>
                </a:solidFill>
                <a:latin typeface="Open Sans"/>
              </a:rPr>
              <a:t>Xét hàm số: y = f(x) = x</a:t>
            </a:r>
            <a:r>
              <a:rPr lang="en-US" sz="2533" baseline="30000">
                <a:solidFill>
                  <a:srgbClr val="000000"/>
                </a:solidFill>
                <a:latin typeface="Open Sans"/>
              </a:rPr>
              <a:t>2</a:t>
            </a:r>
            <a:r>
              <a:rPr lang="en-US" sz="2533">
                <a:solidFill>
                  <a:srgbClr val="000000"/>
                </a:solidFill>
                <a:latin typeface="Open Sans"/>
              </a:rPr>
              <a:t> – 8x + 19 = (x – 4)</a:t>
            </a:r>
            <a:r>
              <a:rPr lang="en-US" sz="2533" baseline="30000">
                <a:solidFill>
                  <a:srgbClr val="000000"/>
                </a:solidFill>
                <a:latin typeface="Open Sans"/>
              </a:rPr>
              <a:t>2</a:t>
            </a:r>
            <a:r>
              <a:rPr lang="en-US" sz="2533">
                <a:solidFill>
                  <a:srgbClr val="000000"/>
                </a:solidFill>
                <a:latin typeface="Open Sans"/>
              </a:rPr>
              <a:t> + 3 có bảng giá trị:</a:t>
            </a:r>
          </a:p>
        </p:txBody>
      </p:sp>
      <mc:AlternateContent xmlns:mc="http://schemas.openxmlformats.org/markup-compatibility/2006" xmlns:a14="http://schemas.microsoft.com/office/drawing/2010/main">
        <mc:Choice Requires="a14">
          <p:sp>
            <p:nvSpPr>
              <p:cNvPr id="9" name="Rectangle 8"/>
              <p:cNvSpPr/>
              <p:nvPr/>
            </p:nvSpPr>
            <p:spPr>
              <a:xfrm>
                <a:off x="166703" y="2661063"/>
                <a:ext cx="6705600" cy="4177169"/>
              </a:xfrm>
              <a:prstGeom prst="rect">
                <a:avLst/>
              </a:prstGeom>
            </p:spPr>
            <p:txBody>
              <a:bodyPr wrap="square">
                <a:spAutoFit/>
              </a:bodyPr>
              <a:lstStyle/>
              <a:p>
                <a:pPr marL="381019" indent="-381019" algn="just" defTabSz="609630">
                  <a:lnSpc>
                    <a:spcPct val="150000"/>
                  </a:lnSpc>
                  <a:spcAft>
                    <a:spcPts val="533"/>
                  </a:spcAft>
                  <a:buFontTx/>
                  <a:buChar char="-"/>
                </a:pPr>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Trên mặt phẳng tọa độ, ta có các điểm </a:t>
                </a:r>
                <a14:m>
                  <m:oMath xmlns:m="http://schemas.openxmlformats.org/officeDocument/2006/math">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𝑥</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𝑓</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𝑥</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với x thuộc bảng giá trị đã cho (Hình 1).</a:t>
                </a:r>
                <a:endParaRPr lang="en-US" sz="2533">
                  <a:solidFill>
                    <a:srgbClr val="333333"/>
                  </a:solidFill>
                  <a:latin typeface="Arial"/>
                  <a:ea typeface="Times New Roman" panose="02020603050405020304" pitchFamily="18" charset="0"/>
                  <a:cs typeface="Times New Roman" panose="02020603050405020304" pitchFamily="18" charset="0"/>
                </a:endParaRPr>
              </a:p>
              <a:p>
                <a:pPr marL="381019" indent="-381019" algn="just" defTabSz="609630">
                  <a:lnSpc>
                    <a:spcPct val="150000"/>
                  </a:lnSpc>
                  <a:spcAft>
                    <a:spcPts val="533"/>
                  </a:spcAft>
                  <a:buFontTx/>
                  <a:buChar char="-"/>
                </a:pPr>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Hãy vẽ đường cong đi qua các điểm A, B, S, C, D và nêu nhận xét về hình dạng của đường cong này so với đồ thị của hàm số </a:t>
                </a:r>
                <a14:m>
                  <m:oMath xmlns:m="http://schemas.openxmlformats.org/officeDocument/2006/math">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𝑦</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sSup>
                      <m:sSupPr>
                        <m:ctrlPr>
                          <a:rPr lang="vi-VN" sz="2533" i="1">
                            <a:solidFill>
                              <a:srgbClr val="333333"/>
                            </a:solidFill>
                            <a:latin typeface="Cambria Math" panose="02040503050406030204" pitchFamily="18" charset="0"/>
                            <a:cs typeface="Times New Roman" panose="02020603050405020304" pitchFamily="18" charset="0"/>
                          </a:rPr>
                        </m:ctrlPr>
                      </m:sSupPr>
                      <m:e>
                        <m:r>
                          <a:rPr lang="en-US" sz="2533" i="1">
                            <a:solidFill>
                              <a:srgbClr val="333333"/>
                            </a:solidFill>
                            <a:latin typeface="Cambria Math" panose="02040503050406030204" pitchFamily="18" charset="0"/>
                            <a:cs typeface="Times New Roman" panose="02020603050405020304" pitchFamily="18" charset="0"/>
                          </a:rPr>
                          <m:t>𝑥</m:t>
                        </m:r>
                      </m:e>
                      <m:sup>
                        <m:r>
                          <a:rPr lang="en-US" sz="2533" i="1">
                            <a:solidFill>
                              <a:srgbClr val="333333"/>
                            </a:solidFill>
                            <a:latin typeface="Cambria Math" panose="02040503050406030204" pitchFamily="18" charset="0"/>
                            <a:cs typeface="Times New Roman" panose="02020603050405020304" pitchFamily="18" charset="0"/>
                          </a:rPr>
                          <m:t>2</m:t>
                        </m:r>
                      </m:sup>
                    </m:sSup>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trên Hình 1.</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166703" y="2661063"/>
                <a:ext cx="6705600" cy="4177169"/>
              </a:xfrm>
              <a:prstGeom prst="rect">
                <a:avLst/>
              </a:prstGeom>
              <a:blipFill>
                <a:blip r:embed="rId4"/>
                <a:stretch>
                  <a:fillRect l="-1364" r="-1636" b="-2774"/>
                </a:stretch>
              </a:blipFill>
            </p:spPr>
            <p:txBody>
              <a:bodyPr/>
              <a:lstStyle/>
              <a:p>
                <a:r>
                  <a:rPr lang="en-US">
                    <a:noFill/>
                  </a:rPr>
                  <a:t> </a:t>
                </a:r>
              </a:p>
            </p:txBody>
          </p:sp>
        </mc:Fallback>
      </mc:AlternateContent>
      <p:graphicFrame>
        <p:nvGraphicFramePr>
          <p:cNvPr id="2" name="Table 1"/>
          <p:cNvGraphicFramePr>
            <a:graphicFrameLocks noGrp="1"/>
          </p:cNvGraphicFramePr>
          <p:nvPr/>
        </p:nvGraphicFramePr>
        <p:xfrm>
          <a:off x="1574800" y="1708573"/>
          <a:ext cx="4063998" cy="907626"/>
        </p:xfrm>
        <a:graphic>
          <a:graphicData uri="http://schemas.openxmlformats.org/drawingml/2006/table">
            <a:tbl>
              <a:tblPr/>
              <a:tblGrid>
                <a:gridCol w="677333">
                  <a:extLst>
                    <a:ext uri="{9D8B030D-6E8A-4147-A177-3AD203B41FA5}">
                      <a16:colId xmlns:a16="http://schemas.microsoft.com/office/drawing/2014/main" val="20000"/>
                    </a:ext>
                  </a:extLst>
                </a:gridCol>
                <a:gridCol w="677333">
                  <a:extLst>
                    <a:ext uri="{9D8B030D-6E8A-4147-A177-3AD203B41FA5}">
                      <a16:colId xmlns:a16="http://schemas.microsoft.com/office/drawing/2014/main" val="20001"/>
                    </a:ext>
                  </a:extLst>
                </a:gridCol>
                <a:gridCol w="677333">
                  <a:extLst>
                    <a:ext uri="{9D8B030D-6E8A-4147-A177-3AD203B41FA5}">
                      <a16:colId xmlns:a16="http://schemas.microsoft.com/office/drawing/2014/main" val="20002"/>
                    </a:ext>
                  </a:extLst>
                </a:gridCol>
                <a:gridCol w="677333">
                  <a:extLst>
                    <a:ext uri="{9D8B030D-6E8A-4147-A177-3AD203B41FA5}">
                      <a16:colId xmlns:a16="http://schemas.microsoft.com/office/drawing/2014/main" val="20003"/>
                    </a:ext>
                  </a:extLst>
                </a:gridCol>
                <a:gridCol w="677333">
                  <a:extLst>
                    <a:ext uri="{9D8B030D-6E8A-4147-A177-3AD203B41FA5}">
                      <a16:colId xmlns:a16="http://schemas.microsoft.com/office/drawing/2014/main" val="20004"/>
                    </a:ext>
                  </a:extLst>
                </a:gridCol>
                <a:gridCol w="677333">
                  <a:extLst>
                    <a:ext uri="{9D8B030D-6E8A-4147-A177-3AD203B41FA5}">
                      <a16:colId xmlns:a16="http://schemas.microsoft.com/office/drawing/2014/main" val="20005"/>
                    </a:ext>
                  </a:extLst>
                </a:gridCol>
              </a:tblGrid>
              <a:tr h="453813">
                <a:tc>
                  <a:txBody>
                    <a:bodyPr/>
                    <a:lstStyle/>
                    <a:p>
                      <a:pPr algn="ctr" fontAlgn="t"/>
                      <a:r>
                        <a:rPr lang="en-US" sz="2500">
                          <a:solidFill>
                            <a:srgbClr val="000000"/>
                          </a:solidFill>
                          <a:effectLst/>
                        </a:rPr>
                        <a:t>x</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2</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3</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4</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5</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6</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10000"/>
                  </a:ext>
                </a:extLst>
              </a:tr>
              <a:tr h="453813">
                <a:tc>
                  <a:txBody>
                    <a:bodyPr/>
                    <a:lstStyle/>
                    <a:p>
                      <a:pPr algn="ctr" fontAlgn="t"/>
                      <a:r>
                        <a:rPr lang="en-US" sz="2500">
                          <a:solidFill>
                            <a:srgbClr val="000000"/>
                          </a:solidFill>
                          <a:effectLst/>
                        </a:rPr>
                        <a:t>f(x)</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7</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4</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3</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4</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fontAlgn="t"/>
                      <a:r>
                        <a:rPr lang="en-US" sz="2500">
                          <a:solidFill>
                            <a:srgbClr val="000000"/>
                          </a:solidFill>
                          <a:effectLst/>
                        </a:rPr>
                        <a:t>7</a:t>
                      </a:r>
                    </a:p>
                  </a:txBody>
                  <a:tcPr marL="33867" marR="33867" marT="33867" marB="3386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5"/>
          <a:stretch>
            <a:fillRect/>
          </a:stretch>
        </p:blipFill>
        <p:spPr>
          <a:xfrm>
            <a:off x="7296779" y="2006600"/>
            <a:ext cx="4539621" cy="4419600"/>
          </a:xfrm>
          <a:prstGeom prst="rect">
            <a:avLst/>
          </a:prstGeom>
        </p:spPr>
      </p:pic>
    </p:spTree>
    <p:extLst>
      <p:ext uri="{BB962C8B-B14F-4D97-AF65-F5344CB8AC3E}">
        <p14:creationId xmlns:p14="http://schemas.microsoft.com/office/powerpoint/2010/main" val="2592178828"/>
      </p:ext>
    </p:extLst>
  </p:cSld>
  <p:clrMapOvr>
    <a:masterClrMapping/>
  </p:clrMapOvr>
  <mc:AlternateContent xmlns:mc="http://schemas.openxmlformats.org/markup-compatibility/2006" xmlns:p14="http://schemas.microsoft.com/office/powerpoint/2010/main">
    <mc:Choice Requires="p14">
      <p:transition spd="med" p14:dur="700">
        <p:pull dir="r"/>
      </p:transition>
    </mc:Choice>
    <mc:Fallback xmlns="">
      <p:transition spd="med">
        <p:pull dir="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3" name="Google Shape;2255;p39"/>
          <p:cNvSpPr/>
          <p:nvPr/>
        </p:nvSpPr>
        <p:spPr>
          <a:xfrm>
            <a:off x="11421156" y="-94027"/>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chemeClr val="bg1">
                  <a:lumMod val="10000"/>
                </a:schemeClr>
              </a:solidFill>
              <a:latin typeface="Arial"/>
              <a:cs typeface="Arial"/>
              <a:sym typeface="Arial"/>
            </a:endParaRPr>
          </a:p>
        </p:txBody>
      </p:sp>
      <p:sp>
        <p:nvSpPr>
          <p:cNvPr id="24" name="Google Shape;2256;p39"/>
          <p:cNvSpPr/>
          <p:nvPr/>
        </p:nvSpPr>
        <p:spPr>
          <a:xfrm>
            <a:off x="505012" y="541169"/>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chemeClr val="bg1">
                  <a:lumMod val="10000"/>
                </a:schemeClr>
              </a:solidFill>
              <a:latin typeface="Arial"/>
              <a:cs typeface="Arial"/>
              <a:sym typeface="Arial"/>
            </a:endParaRPr>
          </a:p>
        </p:txBody>
      </p:sp>
      <mc:AlternateContent xmlns:mc="http://schemas.openxmlformats.org/markup-compatibility/2006" xmlns:a14="http://schemas.microsoft.com/office/drawing/2010/main">
        <mc:Choice Requires="a14">
          <p:sp>
            <p:nvSpPr>
              <p:cNvPr id="8" name="Rectangle 7"/>
              <p:cNvSpPr/>
              <p:nvPr/>
            </p:nvSpPr>
            <p:spPr>
              <a:xfrm>
                <a:off x="405112" y="3170592"/>
                <a:ext cx="11637679" cy="3019866"/>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algn="just" defTabSz="609630">
                  <a:lnSpc>
                    <a:spcPct val="150000"/>
                  </a:lnSpc>
                  <a:spcAft>
                    <a:spcPts val="533"/>
                  </a:spcAft>
                </a:pPr>
                <a:r>
                  <a:rPr lang="en-US"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Đường cong đi qua các điểm A, B, S, C, D (có đồ thị hàm số        y = f(x) = </a:t>
                </a:r>
                <a14:m>
                  <m:oMath xmlns:m="http://schemas.openxmlformats.org/officeDocument/2006/math">
                    <m:sSup>
                      <m:sSupPr>
                        <m:ctrlPr>
                          <a:rPr lang="en-US" sz="3200"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3200"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3200"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 - 8x + 19) giống với hình dạng của hàm số </a:t>
                </a:r>
              </a:p>
              <a:p>
                <a:pPr algn="just" defTabSz="609630">
                  <a:lnSpc>
                    <a:spcPct val="150000"/>
                  </a:lnSpc>
                  <a:spcAft>
                    <a:spcPts val="533"/>
                  </a:spcAft>
                </a:pPr>
                <a:r>
                  <a:rPr lang="en-US"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y = </a:t>
                </a:r>
                <a14:m>
                  <m:oMath xmlns:m="http://schemas.openxmlformats.org/officeDocument/2006/math">
                    <m:sSup>
                      <m:sSupPr>
                        <m:ctrlPr>
                          <a:rPr lang="en-US" sz="3200"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3200"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3200"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 đều là parabol, có bề lõm quay lên trên nhưng có đỉnh (4; 3).</a:t>
                </a:r>
              </a:p>
            </p:txBody>
          </p:sp>
        </mc:Choice>
        <mc:Fallback xmlns="">
          <p:sp>
            <p:nvSpPr>
              <p:cNvPr id="8" name="Rectangle 7"/>
              <p:cNvSpPr>
                <a:spLocks noRot="1" noChangeAspect="1" noMove="1" noResize="1" noEditPoints="1" noAdjustHandles="1" noChangeArrowheads="1" noChangeShapeType="1" noTextEdit="1"/>
              </p:cNvSpPr>
              <p:nvPr/>
            </p:nvSpPr>
            <p:spPr>
              <a:xfrm>
                <a:off x="405112" y="3170592"/>
                <a:ext cx="11637679" cy="3019866"/>
              </a:xfrm>
              <a:prstGeom prst="rect">
                <a:avLst/>
              </a:prstGeom>
              <a:blipFill>
                <a:blip r:embed="rId3"/>
                <a:stretch>
                  <a:fillRect/>
                </a:stretch>
              </a:blipFill>
            </p:spPr>
            <p:txBody>
              <a:bodyPr/>
              <a:lstStyle/>
              <a:p>
                <a:r>
                  <a:rPr lang="en-US">
                    <a:noFill/>
                  </a:rPr>
                  <a:t> </a:t>
                </a:r>
              </a:p>
            </p:txBody>
          </p:sp>
        </mc:Fallback>
      </mc:AlternateContent>
      <p:pic>
        <p:nvPicPr>
          <p:cNvPr id="26" name="Picture 25"/>
          <p:cNvPicPr>
            <a:picLocks noChangeAspect="1"/>
          </p:cNvPicPr>
          <p:nvPr/>
        </p:nvPicPr>
        <p:blipFill>
          <a:blip r:embed="rId4"/>
          <a:stretch>
            <a:fillRect/>
          </a:stretch>
        </p:blipFill>
        <p:spPr>
          <a:xfrm>
            <a:off x="3603813" y="134769"/>
            <a:ext cx="5652447" cy="2955746"/>
          </a:xfrm>
          <a:prstGeom prst="rect">
            <a:avLst/>
          </a:prstGeom>
        </p:spPr>
      </p:pic>
      <p:pic>
        <p:nvPicPr>
          <p:cNvPr id="28" name="Picture 5"/>
          <p:cNvPicPr>
            <a:picLocks noChangeAspect="1"/>
          </p:cNvPicPr>
          <p:nvPr/>
        </p:nvPicPr>
        <p:blipFill>
          <a:blip r:embed="rId5">
            <a:alphaModFix amt="50000"/>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09359" flipH="1">
            <a:off x="-573219" y="2430311"/>
            <a:ext cx="1572875" cy="1559112"/>
          </a:xfrm>
          <a:prstGeom prst="rect">
            <a:avLst/>
          </a:prstGeom>
        </p:spPr>
      </p:pic>
      <p:grpSp>
        <p:nvGrpSpPr>
          <p:cNvPr id="29" name="Google Shape;2392;p42"/>
          <p:cNvGrpSpPr/>
          <p:nvPr/>
        </p:nvGrpSpPr>
        <p:grpSpPr>
          <a:xfrm>
            <a:off x="11282319" y="5689824"/>
            <a:ext cx="728873" cy="1000984"/>
            <a:chOff x="7465916" y="720492"/>
            <a:chExt cx="1139144" cy="1477450"/>
          </a:xfrm>
          <a:solidFill>
            <a:schemeClr val="accent3"/>
          </a:solidFill>
        </p:grpSpPr>
        <p:sp>
          <p:nvSpPr>
            <p:cNvPr id="30"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bg1">
                    <a:lumMod val="10000"/>
                  </a:schemeClr>
                </a:solidFill>
                <a:effectLst>
                  <a:outerShdw blurRad="38100" dist="19050" dir="2700000" algn="tl" rotWithShape="0">
                    <a:srgbClr val="434343">
                      <a:alpha val="40000"/>
                    </a:srgbClr>
                  </a:outerShdw>
                </a:effectLst>
                <a:latin typeface="Arial"/>
                <a:cs typeface="Arial"/>
                <a:sym typeface="Arial"/>
              </a:endParaRPr>
            </a:p>
          </p:txBody>
        </p:sp>
        <p:sp>
          <p:nvSpPr>
            <p:cNvPr id="31"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bg1">
                    <a:lumMod val="10000"/>
                  </a:schemeClr>
                </a:solidFill>
                <a:effectLst>
                  <a:outerShdw blurRad="38100" dist="19050" dir="2700000" algn="tl" rotWithShape="0">
                    <a:srgbClr val="434343">
                      <a:alpha val="40000"/>
                    </a:srgbClr>
                  </a:outerShdw>
                </a:effectLst>
                <a:latin typeface="Arial"/>
                <a:cs typeface="Arial"/>
                <a:sym typeface="Arial"/>
              </a:endParaRPr>
            </a:p>
          </p:txBody>
        </p:sp>
        <p:sp>
          <p:nvSpPr>
            <p:cNvPr id="32"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bg1">
                    <a:lumMod val="10000"/>
                  </a:schemeClr>
                </a:solidFill>
                <a:effectLst>
                  <a:outerShdw blurRad="38100" dist="19050" dir="2700000" algn="tl" rotWithShape="0">
                    <a:srgbClr val="434343">
                      <a:alpha val="40000"/>
                    </a:srgbClr>
                  </a:outerShdw>
                </a:effectLst>
                <a:latin typeface="Arial"/>
                <a:cs typeface="Arial"/>
                <a:sym typeface="Arial"/>
              </a:endParaRPr>
            </a:p>
          </p:txBody>
        </p:sp>
        <p:sp>
          <p:nvSpPr>
            <p:cNvPr id="33"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bg1">
                    <a:lumMod val="10000"/>
                  </a:schemeClr>
                </a:solidFill>
                <a:effectLst>
                  <a:outerShdw blurRad="38100" dist="19050" dir="2700000" algn="tl" rotWithShape="0">
                    <a:srgbClr val="434343">
                      <a:alpha val="40000"/>
                    </a:srgbClr>
                  </a:outerShdw>
                </a:effectLst>
                <a:latin typeface="Arial"/>
                <a:cs typeface="Arial"/>
                <a:sym typeface="Arial"/>
              </a:endParaRPr>
            </a:p>
          </p:txBody>
        </p:sp>
        <p:sp>
          <p:nvSpPr>
            <p:cNvPr id="34"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bg1">
                    <a:lumMod val="10000"/>
                  </a:schemeClr>
                </a:solidFill>
                <a:effectLst>
                  <a:outerShdw blurRad="38100" dist="19050" dir="2700000" algn="tl" rotWithShape="0">
                    <a:srgbClr val="434343">
                      <a:alpha val="40000"/>
                    </a:srgbClr>
                  </a:outerShdw>
                </a:effectLst>
                <a:latin typeface="Arial"/>
                <a:cs typeface="Arial"/>
                <a:sym typeface="Arial"/>
              </a:endParaRPr>
            </a:p>
          </p:txBody>
        </p:sp>
        <p:sp>
          <p:nvSpPr>
            <p:cNvPr id="35"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bg1">
                    <a:lumMod val="10000"/>
                  </a:schemeClr>
                </a:solidFill>
                <a:effectLst>
                  <a:outerShdw blurRad="38100" dist="19050" dir="2700000" algn="tl" rotWithShape="0">
                    <a:srgbClr val="434343">
                      <a:alpha val="40000"/>
                    </a:srgbClr>
                  </a:outerShdw>
                </a:effectLst>
                <a:latin typeface="Arial"/>
                <a:cs typeface="Arial"/>
                <a:sym typeface="Arial"/>
              </a:endParaRPr>
            </a:p>
          </p:txBody>
        </p:sp>
      </p:grpSp>
      <p:sp>
        <p:nvSpPr>
          <p:cNvPr id="36" name="Google Shape;2256;p39"/>
          <p:cNvSpPr/>
          <p:nvPr/>
        </p:nvSpPr>
        <p:spPr>
          <a:xfrm>
            <a:off x="39675" y="6190316"/>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chemeClr val="bg1">
                  <a:lumMod val="10000"/>
                </a:schemeClr>
              </a:solidFill>
              <a:latin typeface="Arial"/>
              <a:cs typeface="Arial"/>
              <a:sym typeface="Arial"/>
            </a:endParaRPr>
          </a:p>
        </p:txBody>
      </p:sp>
    </p:spTree>
    <p:extLst>
      <p:ext uri="{BB962C8B-B14F-4D97-AF65-F5344CB8AC3E}">
        <p14:creationId xmlns:p14="http://schemas.microsoft.com/office/powerpoint/2010/main" val="3749665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023" y="127395"/>
            <a:ext cx="879777" cy="812405"/>
          </a:xfrm>
          <a:prstGeom prst="rect">
            <a:avLst/>
          </a:prstGeom>
        </p:spPr>
      </p:pic>
      <p:sp>
        <p:nvSpPr>
          <p:cNvPr id="19" name="TextBox 18"/>
          <p:cNvSpPr txBox="1"/>
          <p:nvPr/>
        </p:nvSpPr>
        <p:spPr>
          <a:xfrm>
            <a:off x="1168400" y="314980"/>
            <a:ext cx="3189093" cy="553998"/>
          </a:xfrm>
          <a:prstGeom prst="rect">
            <a:avLst/>
          </a:prstGeom>
          <a:noFill/>
        </p:spPr>
        <p:txBody>
          <a:bodyPr wrap="square" rtlCol="0">
            <a:spAutoFit/>
          </a:bodyPr>
          <a:lstStyle/>
          <a:p>
            <a:pPr defTabSz="609630">
              <a:buClr>
                <a:srgbClr val="000000"/>
              </a:buClr>
            </a:pPr>
            <a:r>
              <a:rPr lang="nl-NL" sz="3000" b="1" kern="0">
                <a:solidFill>
                  <a:srgbClr val="000000"/>
                </a:solidFill>
                <a:latin typeface="Arial"/>
                <a:cs typeface="Arial" panose="020B0604020202020204" pitchFamily="34" charset="0"/>
                <a:sym typeface="Arial"/>
              </a:rPr>
              <a:t>HĐKP 2:</a:t>
            </a:r>
            <a:endParaRPr lang="en-US" sz="3000" kern="0">
              <a:solidFill>
                <a:srgbClr val="000000"/>
              </a:solidFill>
              <a:latin typeface="Arial"/>
              <a:cs typeface="Arial" panose="020B0604020202020204" pitchFamily="34" charset="0"/>
              <a:sym typeface="Arial"/>
            </a:endParaRPr>
          </a:p>
        </p:txBody>
      </p:sp>
      <p:sp>
        <p:nvSpPr>
          <p:cNvPr id="23" name="Google Shape;2255;p39"/>
          <p:cNvSpPr/>
          <p:nvPr/>
        </p:nvSpPr>
        <p:spPr>
          <a:xfrm>
            <a:off x="11465529" y="331356"/>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0782228" y="96007"/>
            <a:ext cx="617737" cy="650367"/>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mc:AlternateContent xmlns:mc="http://schemas.openxmlformats.org/markup-compatibility/2006" xmlns:a14="http://schemas.microsoft.com/office/drawing/2010/main">
        <mc:Choice Requires="a14">
          <p:sp>
            <p:nvSpPr>
              <p:cNvPr id="3" name="Rectangle 2"/>
              <p:cNvSpPr/>
              <p:nvPr/>
            </p:nvSpPr>
            <p:spPr>
              <a:xfrm>
                <a:off x="406400" y="939800"/>
                <a:ext cx="10566400" cy="1199496"/>
              </a:xfrm>
              <a:prstGeom prst="rect">
                <a:avLst/>
              </a:prstGeom>
            </p:spPr>
            <p:txBody>
              <a:bodyPr wrap="square">
                <a:spAutoFit/>
              </a:bodyPr>
              <a:lstStyle/>
              <a:p>
                <a:pPr algn="just" defTabSz="609630">
                  <a:lnSpc>
                    <a:spcPct val="150000"/>
                  </a:lnSpc>
                </a:pPr>
                <a:r>
                  <a:rPr lang="en-US" sz="2533">
                    <a:solidFill>
                      <a:srgbClr val="000000"/>
                    </a:solidFill>
                    <a:latin typeface="Open Sans"/>
                  </a:rPr>
                  <a:t>b) </a:t>
                </a:r>
                <a:r>
                  <a:rPr lang="vi-VN" sz="2533">
                    <a:solidFill>
                      <a:srgbClr val="000000"/>
                    </a:solidFill>
                    <a:latin typeface="Open Sans"/>
                  </a:rPr>
                  <a:t>Tương tự, xét hàm số: </a:t>
                </a:r>
                <a14:m>
                  <m:oMath xmlns:m="http://schemas.openxmlformats.org/officeDocument/2006/math">
                    <m:r>
                      <a:rPr lang="vi-VN" sz="2533" i="1">
                        <a:solidFill>
                          <a:srgbClr val="000000"/>
                        </a:solidFill>
                        <a:latin typeface="Cambria Math" panose="02040503050406030204" pitchFamily="18" charset="0"/>
                      </a:rPr>
                      <m:t>𝑦</m:t>
                    </m:r>
                    <m:r>
                      <a:rPr lang="vi-VN" sz="2533" i="1">
                        <a:solidFill>
                          <a:srgbClr val="000000"/>
                        </a:solidFill>
                        <a:latin typeface="Cambria Math" panose="02040503050406030204" pitchFamily="18" charset="0"/>
                      </a:rPr>
                      <m:t>=</m:t>
                    </m:r>
                    <m:r>
                      <a:rPr lang="vi-VN" sz="2533" i="1">
                        <a:solidFill>
                          <a:srgbClr val="000000"/>
                        </a:solidFill>
                        <a:latin typeface="Cambria Math" panose="02040503050406030204" pitchFamily="18" charset="0"/>
                      </a:rPr>
                      <m:t>𝑔</m:t>
                    </m:r>
                    <m:r>
                      <a:rPr lang="vi-VN" sz="2533" i="1">
                        <a:solidFill>
                          <a:srgbClr val="000000"/>
                        </a:solidFill>
                        <a:latin typeface="Cambria Math" panose="02040503050406030204" pitchFamily="18" charset="0"/>
                      </a:rPr>
                      <m:t>(</m:t>
                    </m:r>
                    <m:r>
                      <a:rPr lang="vi-VN" sz="2533" i="1">
                        <a:solidFill>
                          <a:srgbClr val="000000"/>
                        </a:solidFill>
                        <a:latin typeface="Cambria Math" panose="02040503050406030204" pitchFamily="18" charset="0"/>
                      </a:rPr>
                      <m:t>𝑥</m:t>
                    </m:r>
                    <m:r>
                      <a:rPr lang="vi-VN" sz="2533" i="1">
                        <a:solidFill>
                          <a:srgbClr val="000000"/>
                        </a:solidFill>
                        <a:latin typeface="Cambria Math" panose="02040503050406030204" pitchFamily="18" charset="0"/>
                      </a:rPr>
                      <m:t>)=− </m:t>
                    </m:r>
                    <m:sSup>
                      <m:sSupPr>
                        <m:ctrlPr>
                          <a:rPr lang="vi-VN" sz="2533" i="1">
                            <a:solidFill>
                              <a:srgbClr val="000000"/>
                            </a:solidFill>
                            <a:latin typeface="Cambria Math" panose="02040503050406030204" pitchFamily="18" charset="0"/>
                          </a:rPr>
                        </m:ctrlPr>
                      </m:sSupPr>
                      <m:e>
                        <m:r>
                          <a:rPr lang="en-US" sz="2533" i="1">
                            <a:solidFill>
                              <a:srgbClr val="000000"/>
                            </a:solidFill>
                            <a:latin typeface="Cambria Math" panose="02040503050406030204" pitchFamily="18" charset="0"/>
                          </a:rPr>
                          <m:t>𝑥</m:t>
                        </m:r>
                      </m:e>
                      <m:sup>
                        <m:r>
                          <a:rPr lang="en-US" sz="2533" i="1">
                            <a:solidFill>
                              <a:srgbClr val="000000"/>
                            </a:solidFill>
                            <a:latin typeface="Cambria Math" panose="02040503050406030204" pitchFamily="18" charset="0"/>
                          </a:rPr>
                          <m:t>2</m:t>
                        </m:r>
                      </m:sup>
                    </m:sSup>
                    <m:r>
                      <a:rPr lang="vi-VN" sz="2533" i="1">
                        <a:solidFill>
                          <a:srgbClr val="000000"/>
                        </a:solidFill>
                        <a:latin typeface="Cambria Math" panose="02040503050406030204" pitchFamily="18" charset="0"/>
                      </a:rPr>
                      <m:t>+8</m:t>
                    </m:r>
                    <m:r>
                      <a:rPr lang="vi-VN" sz="2533" i="1">
                        <a:solidFill>
                          <a:srgbClr val="000000"/>
                        </a:solidFill>
                        <a:latin typeface="Cambria Math" panose="02040503050406030204" pitchFamily="18" charset="0"/>
                      </a:rPr>
                      <m:t>𝑥</m:t>
                    </m:r>
                    <m:r>
                      <a:rPr lang="vi-VN" sz="2533" i="1">
                        <a:solidFill>
                          <a:srgbClr val="000000"/>
                        </a:solidFill>
                        <a:latin typeface="Cambria Math" panose="02040503050406030204" pitchFamily="18" charset="0"/>
                      </a:rPr>
                      <m:t> –13=−</m:t>
                    </m:r>
                    <m:sSup>
                      <m:sSupPr>
                        <m:ctrlPr>
                          <a:rPr lang="vi-VN" sz="2533" i="1">
                            <a:solidFill>
                              <a:srgbClr val="000000"/>
                            </a:solidFill>
                            <a:latin typeface="Cambria Math" panose="02040503050406030204" pitchFamily="18" charset="0"/>
                          </a:rPr>
                        </m:ctrlPr>
                      </m:sSupPr>
                      <m:e>
                        <m:r>
                          <a:rPr lang="vi-VN" sz="2533" i="1">
                            <a:solidFill>
                              <a:srgbClr val="000000"/>
                            </a:solidFill>
                            <a:latin typeface="Cambria Math" panose="02040503050406030204" pitchFamily="18" charset="0"/>
                          </a:rPr>
                          <m:t>(</m:t>
                        </m:r>
                        <m:r>
                          <a:rPr lang="vi-VN" sz="2533" i="1">
                            <a:solidFill>
                              <a:srgbClr val="000000"/>
                            </a:solidFill>
                            <a:latin typeface="Cambria Math" panose="02040503050406030204" pitchFamily="18" charset="0"/>
                          </a:rPr>
                          <m:t>𝑥</m:t>
                        </m:r>
                        <m:r>
                          <a:rPr lang="vi-VN" sz="2533" i="1">
                            <a:solidFill>
                              <a:srgbClr val="000000"/>
                            </a:solidFill>
                            <a:latin typeface="Cambria Math" panose="02040503050406030204" pitchFamily="18" charset="0"/>
                          </a:rPr>
                          <m:t> – 4)</m:t>
                        </m:r>
                      </m:e>
                      <m:sup>
                        <m:r>
                          <a:rPr lang="en-US" sz="2533" i="1">
                            <a:solidFill>
                              <a:srgbClr val="000000"/>
                            </a:solidFill>
                            <a:latin typeface="Cambria Math" panose="02040503050406030204" pitchFamily="18" charset="0"/>
                          </a:rPr>
                          <m:t>2</m:t>
                        </m:r>
                      </m:sup>
                    </m:sSup>
                    <m:r>
                      <a:rPr lang="vi-VN" sz="2533" i="1">
                        <a:solidFill>
                          <a:srgbClr val="000000"/>
                        </a:solidFill>
                        <a:latin typeface="Cambria Math" panose="02040503050406030204" pitchFamily="18" charset="0"/>
                      </a:rPr>
                      <m:t> + 3 </m:t>
                    </m:r>
                  </m:oMath>
                </a14:m>
                <a:r>
                  <a:rPr lang="vi-VN" sz="2533">
                    <a:solidFill>
                      <a:srgbClr val="000000"/>
                    </a:solidFill>
                    <a:latin typeface="Open Sans"/>
                  </a:rPr>
                  <a:t>có bảng giá trị:</a:t>
                </a:r>
                <a:endParaRPr lang="en-US" sz="2533">
                  <a:solidFill>
                    <a:srgbClr val="000000"/>
                  </a:solidFill>
                  <a:latin typeface="Open Sans"/>
                </a:endParaRPr>
              </a:p>
            </p:txBody>
          </p:sp>
        </mc:Choice>
        <mc:Fallback xmlns="">
          <p:sp>
            <p:nvSpPr>
              <p:cNvPr id="3" name="Rectangle 2"/>
              <p:cNvSpPr>
                <a:spLocks noRot="1" noChangeAspect="1" noMove="1" noResize="1" noEditPoints="1" noAdjustHandles="1" noChangeArrowheads="1" noChangeShapeType="1" noTextEdit="1"/>
              </p:cNvSpPr>
              <p:nvPr/>
            </p:nvSpPr>
            <p:spPr>
              <a:xfrm>
                <a:off x="406400" y="939800"/>
                <a:ext cx="10566400" cy="1199496"/>
              </a:xfrm>
              <a:prstGeom prst="rect">
                <a:avLst/>
              </a:prstGeom>
              <a:blipFill>
                <a:blip r:embed="rId4"/>
                <a:stretch>
                  <a:fillRect l="-1039" r="-981" b="-116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63500" y="3835400"/>
                <a:ext cx="5422900" cy="1774332"/>
              </a:xfrm>
              <a:prstGeom prst="rect">
                <a:avLst/>
              </a:prstGeom>
            </p:spPr>
            <p:txBody>
              <a:bodyPr wrap="square">
                <a:spAutoFit/>
              </a:bodyPr>
              <a:lstStyle/>
              <a:p>
                <a:pPr marL="381019" indent="-381019" algn="just" defTabSz="609630">
                  <a:lnSpc>
                    <a:spcPct val="150000"/>
                  </a:lnSpc>
                  <a:spcAft>
                    <a:spcPts val="533"/>
                  </a:spcAft>
                  <a:buFontTx/>
                  <a:buChar char="-"/>
                </a:pPr>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Trên mặt phẳng tọa độ, ta có các điểm </a:t>
                </a:r>
                <a14:m>
                  <m:oMath xmlns:m="http://schemas.openxmlformats.org/officeDocument/2006/math">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𝑥</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𝑓</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𝑥</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với x thuộc bảng giá trị đã cho (Hình </a:t>
                </a:r>
                <a:r>
                  <a:rPr lang="en-US" sz="2533">
                    <a:solidFill>
                      <a:srgbClr val="333333"/>
                    </a:solidFill>
                    <a:latin typeface="Arial"/>
                    <a:ea typeface="Times New Roman" panose="02020603050405020304" pitchFamily="18" charset="0"/>
                    <a:cs typeface="Times New Roman" panose="02020603050405020304" pitchFamily="18" charset="0"/>
                  </a:rPr>
                  <a:t>2</a:t>
                </a:r>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a:t>
                </a:r>
                <a:endParaRPr lang="en-US" sz="2533">
                  <a:solidFill>
                    <a:srgbClr val="333333"/>
                  </a:solidFill>
                  <a:latin typeface="Arial"/>
                  <a:ea typeface="Times New Roman" panose="02020603050405020304" pitchFamily="18"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63500" y="3835400"/>
                <a:ext cx="5422900" cy="1774332"/>
              </a:xfrm>
              <a:prstGeom prst="rect">
                <a:avLst/>
              </a:prstGeom>
              <a:blipFill>
                <a:blip r:embed="rId5"/>
                <a:stretch>
                  <a:fillRect l="-1685" r="-1910" b="-7560"/>
                </a:stretch>
              </a:blipFill>
            </p:spPr>
            <p:txBody>
              <a:bodyPr/>
              <a:lstStyle/>
              <a:p>
                <a:r>
                  <a:rPr lang="en-US">
                    <a:noFill/>
                  </a:rPr>
                  <a:t> </a:t>
                </a:r>
              </a:p>
            </p:txBody>
          </p:sp>
        </mc:Fallback>
      </mc:AlternateContent>
      <p:pic>
        <p:nvPicPr>
          <p:cNvPr id="10" name="Picture 9"/>
          <p:cNvPicPr/>
          <p:nvPr/>
        </p:nvPicPr>
        <p:blipFill>
          <a:blip r:embed="rId6"/>
          <a:stretch>
            <a:fillRect/>
          </a:stretch>
        </p:blipFill>
        <p:spPr>
          <a:xfrm>
            <a:off x="965200" y="2413001"/>
            <a:ext cx="4165600" cy="1273631"/>
          </a:xfrm>
          <a:prstGeom prst="rect">
            <a:avLst/>
          </a:prstGeom>
        </p:spPr>
      </p:pic>
      <mc:AlternateContent xmlns:mc="http://schemas.openxmlformats.org/markup-compatibility/2006" xmlns:a14="http://schemas.microsoft.com/office/drawing/2010/main">
        <mc:Choice Requires="a14">
          <p:sp>
            <p:nvSpPr>
              <p:cNvPr id="6" name="Rectangle 5"/>
              <p:cNvSpPr/>
              <p:nvPr/>
            </p:nvSpPr>
            <p:spPr>
              <a:xfrm>
                <a:off x="73660" y="5632272"/>
                <a:ext cx="11998692" cy="1189493"/>
              </a:xfrm>
              <a:prstGeom prst="rect">
                <a:avLst/>
              </a:prstGeom>
            </p:spPr>
            <p:txBody>
              <a:bodyPr wrap="square">
                <a:spAutoFit/>
              </a:bodyPr>
              <a:lstStyle/>
              <a:p>
                <a:pPr marL="381019" indent="-381019" algn="just" defTabSz="609630">
                  <a:lnSpc>
                    <a:spcPct val="150000"/>
                  </a:lnSpc>
                  <a:spcAft>
                    <a:spcPts val="533"/>
                  </a:spcAft>
                  <a:buFontTx/>
                  <a:buChar char="-"/>
                </a:pPr>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Hãy vẽ đường cong đi qua các điểm A, B, S, C, D và nêu nhận xét về hình dạng của đường cong này so với đồ thị của hàm số </a:t>
                </a:r>
                <a14:m>
                  <m:oMath xmlns:m="http://schemas.openxmlformats.org/officeDocument/2006/math">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𝑦</m:t>
                    </m:r>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sSup>
                      <m:sSupPr>
                        <m:ctrlPr>
                          <a:rPr lang="vi-VN" sz="2533" i="1">
                            <a:solidFill>
                              <a:srgbClr val="333333"/>
                            </a:solidFill>
                            <a:latin typeface="Cambria Math" panose="02040503050406030204" pitchFamily="18" charset="0"/>
                            <a:cs typeface="Times New Roman" panose="02020603050405020304" pitchFamily="18" charset="0"/>
                          </a:rPr>
                        </m:ctrlPr>
                      </m:sSupPr>
                      <m:e>
                        <m:r>
                          <a:rPr lang="en-US" sz="2533" i="1">
                            <a:solidFill>
                              <a:srgbClr val="333333"/>
                            </a:solidFill>
                            <a:latin typeface="Cambria Math" panose="02040503050406030204" pitchFamily="18" charset="0"/>
                            <a:cs typeface="Times New Roman" panose="02020603050405020304" pitchFamily="18" charset="0"/>
                          </a:rPr>
                          <m:t>𝑥</m:t>
                        </m:r>
                      </m:e>
                      <m:sup>
                        <m:r>
                          <a:rPr lang="en-US" sz="2533" i="1">
                            <a:solidFill>
                              <a:srgbClr val="333333"/>
                            </a:solidFill>
                            <a:latin typeface="Cambria Math" panose="02040503050406030204" pitchFamily="18" charset="0"/>
                            <a:cs typeface="Times New Roman" panose="02020603050405020304" pitchFamily="18" charset="0"/>
                          </a:rPr>
                          <m:t>2</m:t>
                        </m:r>
                      </m:sup>
                    </m:sSup>
                    <m:r>
                      <a:rPr lang="vi-VN"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trên Hình </a:t>
                </a:r>
                <a:r>
                  <a:rPr lang="en-US" sz="2533">
                    <a:solidFill>
                      <a:srgbClr val="333333"/>
                    </a:solidFill>
                    <a:latin typeface="Arial"/>
                    <a:ea typeface="Times New Roman" panose="02020603050405020304" pitchFamily="18" charset="0"/>
                    <a:cs typeface="Times New Roman" panose="02020603050405020304" pitchFamily="18" charset="0"/>
                  </a:rPr>
                  <a:t>2</a:t>
                </a:r>
                <a:r>
                  <a:rPr lang="vi-VN" sz="2533">
                    <a:solidFill>
                      <a:srgbClr val="333333"/>
                    </a:solidFill>
                    <a:latin typeface="Arial" panose="020B0604020202020204" pitchFamily="34" charset="0"/>
                    <a:ea typeface="Times New Roman" panose="02020603050405020304" pitchFamily="18" charset="0"/>
                    <a:cs typeface="Times New Roman" panose="02020603050405020304" pitchFamily="18" charset="0"/>
                  </a:rPr>
                  <a:t>.</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73660" y="5632272"/>
                <a:ext cx="11998692" cy="1189493"/>
              </a:xfrm>
              <a:prstGeom prst="rect">
                <a:avLst/>
              </a:prstGeom>
              <a:blipFill>
                <a:blip r:embed="rId7"/>
                <a:stretch>
                  <a:fillRect l="-762" r="-915" b="-11795"/>
                </a:stretch>
              </a:blipFill>
            </p:spPr>
            <p:txBody>
              <a:bodyPr/>
              <a:lstStyle/>
              <a:p>
                <a:r>
                  <a:rPr lang="en-US">
                    <a:noFill/>
                  </a:rPr>
                  <a:t> </a:t>
                </a:r>
              </a:p>
            </p:txBody>
          </p:sp>
        </mc:Fallback>
      </mc:AlternateContent>
      <p:pic>
        <p:nvPicPr>
          <p:cNvPr id="7" name="Picture 6"/>
          <p:cNvPicPr>
            <a:picLocks noChangeAspect="1"/>
          </p:cNvPicPr>
          <p:nvPr/>
        </p:nvPicPr>
        <p:blipFill>
          <a:blip r:embed="rId8"/>
          <a:stretch>
            <a:fillRect/>
          </a:stretch>
        </p:blipFill>
        <p:spPr>
          <a:xfrm>
            <a:off x="6666748" y="1804853"/>
            <a:ext cx="4458452" cy="3763556"/>
          </a:xfrm>
          <a:prstGeom prst="rect">
            <a:avLst/>
          </a:prstGeom>
        </p:spPr>
      </p:pic>
    </p:spTree>
    <p:extLst>
      <p:ext uri="{BB962C8B-B14F-4D97-AF65-F5344CB8AC3E}">
        <p14:creationId xmlns:p14="http://schemas.microsoft.com/office/powerpoint/2010/main" val="673298625"/>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558800" y="736600"/>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mc:AlternateContent xmlns:mc="http://schemas.openxmlformats.org/markup-compatibility/2006" xmlns:a14="http://schemas.microsoft.com/office/drawing/2010/main">
        <mc:Choice Requires="a14">
          <p:sp>
            <p:nvSpPr>
              <p:cNvPr id="8" name="Rectangle 7"/>
              <p:cNvSpPr/>
              <p:nvPr/>
            </p:nvSpPr>
            <p:spPr>
              <a:xfrm>
                <a:off x="732343" y="3607768"/>
                <a:ext cx="11283949" cy="2955746"/>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algn="just" defTabSz="609630">
                  <a:lnSpc>
                    <a:spcPct val="150000"/>
                  </a:lnSpc>
                  <a:spcAft>
                    <a:spcPts val="533"/>
                  </a:spcAft>
                </a:pPr>
                <a:r>
                  <a:rPr lang="vi-VN"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Đường cong đi qua các điểm A, B, S, C, D (có </a:t>
                </a:r>
                <a:r>
                  <a:rPr lang="en-US" sz="3200">
                    <a:solidFill>
                      <a:schemeClr val="bg1">
                        <a:lumMod val="10000"/>
                      </a:schemeClr>
                    </a:solidFill>
                    <a:latin typeface="Arial"/>
                    <a:ea typeface="Calibri" panose="020F0502020204030204" pitchFamily="34" charset="0"/>
                    <a:cs typeface="Arial" panose="020B0604020202020204" pitchFamily="34" charset="0"/>
                  </a:rPr>
                  <a:t>đồ thị hàm số        </a:t>
                </a:r>
                <a14:m>
                  <m:oMath xmlns:m="http://schemas.openxmlformats.org/officeDocument/2006/math">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𝑦</m:t>
                    </m:r>
                    <m:r>
                      <a:rPr lang="en-US"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m:t>
                    </m:r>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𝑔</m:t>
                    </m:r>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m:t>
                    </m:r>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𝑥</m:t>
                    </m:r>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 </m:t>
                    </m:r>
                  </m:oMath>
                </a14:m>
                <a:r>
                  <a:rPr lang="vi-VN"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a:t>
                </a:r>
                <a:r>
                  <a:rPr lang="en-US" sz="3200">
                    <a:solidFill>
                      <a:schemeClr val="bg1">
                        <a:lumMod val="10000"/>
                      </a:schemeClr>
                    </a:solidFill>
                    <a:latin typeface="Arial"/>
                    <a:ea typeface="Calibri" panose="020F0502020204030204" pitchFamily="34" charset="0"/>
                    <a:cs typeface="Arial" panose="020B0604020202020204" pitchFamily="34" charset="0"/>
                  </a:rPr>
                  <a:t> </a:t>
                </a:r>
                <a14:m>
                  <m:oMath xmlns:m="http://schemas.openxmlformats.org/officeDocument/2006/math">
                    <m:sSup>
                      <m:sSupPr>
                        <m:ctrlPr>
                          <a:rPr lang="vi-VN" sz="3200" i="1">
                            <a:solidFill>
                              <a:schemeClr val="bg1">
                                <a:lumMod val="10000"/>
                              </a:schemeClr>
                            </a:solidFill>
                            <a:latin typeface="Cambria Math" panose="02040503050406030204" pitchFamily="18" charset="0"/>
                            <a:cs typeface="Arial" panose="020B0604020202020204" pitchFamily="34" charset="0"/>
                          </a:rPr>
                        </m:ctrlPr>
                      </m:sSupPr>
                      <m:e>
                        <m:r>
                          <a:rPr lang="en-US" sz="3200" i="1">
                            <a:solidFill>
                              <a:schemeClr val="bg1">
                                <a:lumMod val="10000"/>
                              </a:schemeClr>
                            </a:solidFill>
                            <a:latin typeface="Cambria Math" panose="02040503050406030204" pitchFamily="18" charset="0"/>
                            <a:cs typeface="Arial" panose="020B0604020202020204" pitchFamily="34" charset="0"/>
                          </a:rPr>
                          <m:t>𝑥</m:t>
                        </m:r>
                      </m:e>
                      <m:sup>
                        <m:r>
                          <a:rPr lang="en-US" sz="3200" i="1">
                            <a:solidFill>
                              <a:schemeClr val="bg1">
                                <a:lumMod val="10000"/>
                              </a:schemeClr>
                            </a:solidFill>
                            <a:latin typeface="Cambria Math" panose="02040503050406030204" pitchFamily="18" charset="0"/>
                            <a:cs typeface="Arial" panose="020B0604020202020204" pitchFamily="34" charset="0"/>
                          </a:rPr>
                          <m:t>2</m:t>
                        </m:r>
                      </m:sup>
                    </m:sSup>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+8</m:t>
                    </m:r>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𝑥</m:t>
                    </m:r>
                    <m:r>
                      <a:rPr lang="en-US"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m:t>
                    </m:r>
                    <m:r>
                      <a:rPr lang="vi-VN" sz="3200" i="1">
                        <a:solidFill>
                          <a:schemeClr val="bg1">
                            <a:lumMod val="10000"/>
                          </a:schemeClr>
                        </a:solidFill>
                        <a:latin typeface="Cambria Math" panose="02040503050406030204" pitchFamily="18" charset="0"/>
                        <a:ea typeface="Calibri" panose="020F0502020204030204" pitchFamily="34" charset="0"/>
                        <a:cs typeface="Arial" panose="020B0604020202020204" pitchFamily="34" charset="0"/>
                      </a:rPr>
                      <m:t>13</m:t>
                    </m:r>
                  </m:oMath>
                </a14:m>
                <a:r>
                  <a:rPr lang="vi-VN"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 giống với hình dạng của hàm số </a:t>
                </a:r>
                <a:r>
                  <a:rPr lang="en-US" sz="3200">
                    <a:solidFill>
                      <a:schemeClr val="bg1">
                        <a:lumMod val="10000"/>
                      </a:schemeClr>
                    </a:solidFill>
                    <a:latin typeface="Arial"/>
                    <a:ea typeface="Calibri" panose="020F0502020204030204" pitchFamily="34" charset="0"/>
                    <a:cs typeface="Arial" panose="020B0604020202020204" pitchFamily="34" charset="0"/>
                  </a:rPr>
                  <a:t>        </a:t>
                </a:r>
                <a:r>
                  <a:rPr lang="vi-VN"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y = - </a:t>
                </a:r>
                <a14:m>
                  <m:oMath xmlns:m="http://schemas.openxmlformats.org/officeDocument/2006/math">
                    <m:sSup>
                      <m:sSupPr>
                        <m:ctrlPr>
                          <a:rPr lang="vi-VN" sz="3200" i="1">
                            <a:solidFill>
                              <a:schemeClr val="bg1">
                                <a:lumMod val="10000"/>
                              </a:schemeClr>
                            </a:solidFill>
                            <a:latin typeface="Cambria Math" panose="02040503050406030204" pitchFamily="18" charset="0"/>
                            <a:cs typeface="Arial" panose="020B0604020202020204" pitchFamily="34" charset="0"/>
                          </a:rPr>
                        </m:ctrlPr>
                      </m:sSupPr>
                      <m:e>
                        <m:r>
                          <a:rPr lang="en-US" sz="3200" i="1">
                            <a:solidFill>
                              <a:schemeClr val="bg1">
                                <a:lumMod val="10000"/>
                              </a:schemeClr>
                            </a:solidFill>
                            <a:latin typeface="Cambria Math" panose="02040503050406030204" pitchFamily="18" charset="0"/>
                            <a:cs typeface="Arial" panose="020B0604020202020204" pitchFamily="34" charset="0"/>
                          </a:rPr>
                          <m:t>𝑥</m:t>
                        </m:r>
                      </m:e>
                      <m:sup>
                        <m:r>
                          <a:rPr lang="en-US" sz="3200" i="1">
                            <a:solidFill>
                              <a:schemeClr val="bg1">
                                <a:lumMod val="10000"/>
                              </a:schemeClr>
                            </a:solidFill>
                            <a:latin typeface="Cambria Math" panose="02040503050406030204" pitchFamily="18" charset="0"/>
                            <a:cs typeface="Arial" panose="020B0604020202020204" pitchFamily="34" charset="0"/>
                          </a:rPr>
                          <m:t>2</m:t>
                        </m:r>
                      </m:sup>
                    </m:sSup>
                  </m:oMath>
                </a14:m>
                <a:r>
                  <a:rPr lang="vi-VN" sz="3200">
                    <a:solidFill>
                      <a:schemeClr val="bg1">
                        <a:lumMod val="10000"/>
                      </a:schemeClr>
                    </a:solidFill>
                    <a:latin typeface="Arial" panose="020B0604020202020204" pitchFamily="34" charset="0"/>
                    <a:ea typeface="Calibri" panose="020F0502020204030204" pitchFamily="34" charset="0"/>
                    <a:cs typeface="Arial" panose="020B0604020202020204" pitchFamily="34" charset="0"/>
                  </a:rPr>
                  <a:t> : đều là parabol, có bề lõm quay xuống dưới nhưng có đỉnh (4; 3).</a:t>
                </a:r>
                <a:endParaRPr lang="en-US" sz="3200">
                  <a:solidFill>
                    <a:schemeClr val="bg1">
                      <a:lumMod val="10000"/>
                    </a:schemeClr>
                  </a:solidFill>
                  <a:latin typeface="Arial"/>
                  <a:ea typeface="Calibri" panose="020F0502020204030204" pitchFamily="34" charset="0"/>
                  <a:cs typeface="Arial" panose="020B0604020202020204" pitchFamily="34"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732343" y="3607768"/>
                <a:ext cx="11283949" cy="2955746"/>
              </a:xfrm>
              <a:prstGeom prst="rect">
                <a:avLst/>
              </a:prstGeom>
              <a:blipFill>
                <a:blip r:embed="rId3"/>
                <a:stretch>
                  <a:fillRect/>
                </a:stretch>
              </a:blipFill>
            </p:spPr>
            <p:txBody>
              <a:bodyPr/>
              <a:lstStyle/>
              <a:p>
                <a:r>
                  <a:rPr lang="en-US">
                    <a:noFill/>
                  </a:rPr>
                  <a:t> </a:t>
                </a:r>
              </a:p>
            </p:txBody>
          </p:sp>
        </mc:Fallback>
      </mc:AlternateContent>
      <p:pic>
        <p:nvPicPr>
          <p:cNvPr id="28" name="Picture 5"/>
          <p:cNvPicPr>
            <a:picLocks noChangeAspect="1"/>
          </p:cNvPicPr>
          <p:nvPr/>
        </p:nvPicPr>
        <p:blipFill>
          <a:blip r:embed="rId4">
            <a:alphaModFix amt="50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809359" flipH="1">
            <a:off x="-519431" y="2625742"/>
            <a:ext cx="1572875" cy="1559112"/>
          </a:xfrm>
          <a:prstGeom prst="rect">
            <a:avLst/>
          </a:prstGeom>
        </p:spPr>
      </p:pic>
      <p:grpSp>
        <p:nvGrpSpPr>
          <p:cNvPr id="29" name="Google Shape;2392;p42"/>
          <p:cNvGrpSpPr/>
          <p:nvPr/>
        </p:nvGrpSpPr>
        <p:grpSpPr>
          <a:xfrm>
            <a:off x="11110508" y="5662483"/>
            <a:ext cx="728873" cy="1000984"/>
            <a:chOff x="7465916" y="720492"/>
            <a:chExt cx="1139144" cy="1477450"/>
          </a:xfrm>
          <a:solidFill>
            <a:schemeClr val="accent3"/>
          </a:solidFill>
        </p:grpSpPr>
        <p:sp>
          <p:nvSpPr>
            <p:cNvPr id="30"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31"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32"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33"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34"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35"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36" name="Google Shape;2256;p39"/>
          <p:cNvSpPr/>
          <p:nvPr/>
        </p:nvSpPr>
        <p:spPr>
          <a:xfrm>
            <a:off x="93463" y="6385747"/>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pic>
        <p:nvPicPr>
          <p:cNvPr id="15" name="Picture 14"/>
          <p:cNvPicPr>
            <a:picLocks noChangeAspect="1"/>
          </p:cNvPicPr>
          <p:nvPr/>
        </p:nvPicPr>
        <p:blipFill>
          <a:blip r:embed="rId6"/>
          <a:stretch>
            <a:fillRect/>
          </a:stretch>
        </p:blipFill>
        <p:spPr>
          <a:xfrm>
            <a:off x="2989848" y="187481"/>
            <a:ext cx="6560552" cy="3093602"/>
          </a:xfrm>
          <a:prstGeom prst="rect">
            <a:avLst/>
          </a:prstGeom>
        </p:spPr>
      </p:pic>
    </p:spTree>
    <p:extLst>
      <p:ext uri="{BB962C8B-B14F-4D97-AF65-F5344CB8AC3E}">
        <p14:creationId xmlns:p14="http://schemas.microsoft.com/office/powerpoint/2010/main" val="3460032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231;p39">
            <a:extLst>
              <a:ext uri="{FF2B5EF4-FFF2-40B4-BE49-F238E27FC236}">
                <a16:creationId xmlns:a16="http://schemas.microsoft.com/office/drawing/2014/main" id="{5DEE5812-E950-7FB2-D932-5CED2DA3CB6F}"/>
              </a:ext>
            </a:extLst>
          </p:cNvPr>
          <p:cNvSpPr/>
          <p:nvPr/>
        </p:nvSpPr>
        <p:spPr>
          <a:xfrm>
            <a:off x="301214" y="762000"/>
            <a:ext cx="11940399" cy="4430920"/>
          </a:xfrm>
          <a:prstGeom prst="rect">
            <a:avLst/>
          </a:prstGeom>
          <a:solidFill>
            <a:schemeClr val="lt1"/>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atin typeface="Arial"/>
              <a:cs typeface="Arial"/>
              <a:sym typeface="Arial"/>
            </a:endParaRPr>
          </a:p>
        </p:txBody>
      </p:sp>
      <p:sp>
        <p:nvSpPr>
          <p:cNvPr id="3" name="Google Shape;2255;p39">
            <a:extLst>
              <a:ext uri="{FF2B5EF4-FFF2-40B4-BE49-F238E27FC236}">
                <a16:creationId xmlns:a16="http://schemas.microsoft.com/office/drawing/2014/main" id="{1C3293E4-D2D7-73BB-2652-CFB2CA69E209}"/>
              </a:ext>
            </a:extLst>
          </p:cNvPr>
          <p:cNvSpPr/>
          <p:nvPr/>
        </p:nvSpPr>
        <p:spPr>
          <a:xfrm>
            <a:off x="274471" y="52610"/>
            <a:ext cx="290213"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sp>
        <p:nvSpPr>
          <p:cNvPr id="4" name="Google Shape;2254;p39">
            <a:extLst>
              <a:ext uri="{FF2B5EF4-FFF2-40B4-BE49-F238E27FC236}">
                <a16:creationId xmlns:a16="http://schemas.microsoft.com/office/drawing/2014/main" id="{3050D0D2-7E21-B49E-D6D5-64C17220ECD9}"/>
              </a:ext>
            </a:extLst>
          </p:cNvPr>
          <p:cNvSpPr/>
          <p:nvPr/>
        </p:nvSpPr>
        <p:spPr>
          <a:xfrm>
            <a:off x="9220428" y="0"/>
            <a:ext cx="387134"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sp>
        <p:nvSpPr>
          <p:cNvPr id="5" name="Google Shape;2256;p39">
            <a:extLst>
              <a:ext uri="{FF2B5EF4-FFF2-40B4-BE49-F238E27FC236}">
                <a16:creationId xmlns:a16="http://schemas.microsoft.com/office/drawing/2014/main" id="{1F186ADB-EE9D-5037-3E84-3497C49E8981}"/>
              </a:ext>
            </a:extLst>
          </p:cNvPr>
          <p:cNvSpPr/>
          <p:nvPr/>
        </p:nvSpPr>
        <p:spPr>
          <a:xfrm>
            <a:off x="124684" y="5689601"/>
            <a:ext cx="464038" cy="368203"/>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sp>
        <p:nvSpPr>
          <p:cNvPr id="6" name="Google Shape;2363;p41">
            <a:extLst>
              <a:ext uri="{FF2B5EF4-FFF2-40B4-BE49-F238E27FC236}">
                <a16:creationId xmlns:a16="http://schemas.microsoft.com/office/drawing/2014/main" id="{EFF030E1-A153-873E-E70A-7804088D2DF2}"/>
              </a:ext>
            </a:extLst>
          </p:cNvPr>
          <p:cNvSpPr/>
          <p:nvPr/>
        </p:nvSpPr>
        <p:spPr>
          <a:xfrm flipH="1">
            <a:off x="-105078" y="39607"/>
            <a:ext cx="553471"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grpSp>
        <p:nvGrpSpPr>
          <p:cNvPr id="7" name="Google Shape;2364;p41">
            <a:extLst>
              <a:ext uri="{FF2B5EF4-FFF2-40B4-BE49-F238E27FC236}">
                <a16:creationId xmlns:a16="http://schemas.microsoft.com/office/drawing/2014/main" id="{984B85FD-B005-4A81-25C9-7C1AD2FA20FC}"/>
              </a:ext>
            </a:extLst>
          </p:cNvPr>
          <p:cNvGrpSpPr/>
          <p:nvPr/>
        </p:nvGrpSpPr>
        <p:grpSpPr>
          <a:xfrm>
            <a:off x="10905250" y="874645"/>
            <a:ext cx="1046044" cy="331447"/>
            <a:chOff x="5601427" y="4269892"/>
            <a:chExt cx="869375" cy="325800"/>
          </a:xfrm>
        </p:grpSpPr>
        <p:sp>
          <p:nvSpPr>
            <p:cNvPr id="8" name="Google Shape;2365;p41">
              <a:extLst>
                <a:ext uri="{FF2B5EF4-FFF2-40B4-BE49-F238E27FC236}">
                  <a16:creationId xmlns:a16="http://schemas.microsoft.com/office/drawing/2014/main" id="{A195A15D-B572-45FB-A824-14655AFC49C5}"/>
                </a:ext>
              </a:extLst>
            </p:cNvPr>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sp>
          <p:nvSpPr>
            <p:cNvPr id="9" name="Google Shape;2366;p41">
              <a:extLst>
                <a:ext uri="{FF2B5EF4-FFF2-40B4-BE49-F238E27FC236}">
                  <a16:creationId xmlns:a16="http://schemas.microsoft.com/office/drawing/2014/main" id="{7FAB698C-46A4-EC3B-323F-F46B2A038AEF}"/>
                </a:ext>
              </a:extLst>
            </p:cNvPr>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rgbClr val="000000"/>
                </a:solidFill>
                <a:latin typeface="Arial"/>
                <a:cs typeface="Arial"/>
                <a:sym typeface="Arial"/>
              </a:endParaRPr>
            </a:p>
          </p:txBody>
        </p:sp>
      </p:grpSp>
      <mc:AlternateContent xmlns:mc="http://schemas.openxmlformats.org/markup-compatibility/2006" xmlns:a14="http://schemas.microsoft.com/office/drawing/2010/main">
        <mc:Choice Requires="a14">
          <p:sp>
            <p:nvSpPr>
              <p:cNvPr id="10" name="Rectangle 9">
                <a:extLst>
                  <a:ext uri="{FF2B5EF4-FFF2-40B4-BE49-F238E27FC236}">
                    <a16:creationId xmlns:a16="http://schemas.microsoft.com/office/drawing/2014/main" id="{E6E8CF7E-C591-098B-FD00-6EF75E7BB65D}"/>
                  </a:ext>
                </a:extLst>
              </p:cNvPr>
              <p:cNvSpPr/>
              <p:nvPr/>
            </p:nvSpPr>
            <p:spPr>
              <a:xfrm>
                <a:off x="301214" y="1016000"/>
                <a:ext cx="11478410" cy="4573047"/>
              </a:xfrm>
              <a:prstGeom prst="rect">
                <a:avLst/>
              </a:prstGeom>
            </p:spPr>
            <p:txBody>
              <a:bodyPr wrap="square">
                <a:spAutoFit/>
              </a:bodyPr>
              <a:lstStyle/>
              <a:p>
                <a:pPr algn="just" defTabSz="609630">
                  <a:lnSpc>
                    <a:spcPct val="150000"/>
                  </a:lnSpc>
                </a:pPr>
                <a14:m>
                  <m:oMath xmlns:m="http://schemas.openxmlformats.org/officeDocument/2006/math">
                    <m:r>
                      <a:rPr lang="nl-NL" sz="3200" i="1" smtClean="0">
                        <a:solidFill>
                          <a:schemeClr val="tx1"/>
                        </a:solidFill>
                        <a:latin typeface="Cambria Math" panose="02040503050406030204" pitchFamily="18" charset="0"/>
                        <a:ea typeface="Calibri" panose="020F0502020204030204" pitchFamily="34" charset="0"/>
                        <a:cs typeface="Times New Roman" panose="02020603050405020304" pitchFamily="18" charset="0"/>
                      </a:rPr>
                      <m:t>⇒ </m:t>
                    </m:r>
                  </m:oMath>
                </a14:m>
                <a:r>
                  <a:rPr lang="nl-NL" sz="3200">
                    <a:solidFill>
                      <a:schemeClr val="tx1"/>
                    </a:solidFill>
                    <a:latin typeface="Arial"/>
                    <a:ea typeface="Times New Roman" panose="02020603050405020304" pitchFamily="18" charset="0"/>
                    <a:cs typeface="Times New Roman" panose="02020603050405020304" pitchFamily="18" charset="0"/>
                  </a:rPr>
                  <a:t>Một cách tổng quát, sau khi biến đổi </a:t>
                </a:r>
                <a:endParaRPr lang="en-US" sz="3200">
                  <a:solidFill>
                    <a:schemeClr val="tx1"/>
                  </a:solidFill>
                  <a:latin typeface="Arial"/>
                  <a:ea typeface="Calibri" panose="020F0502020204030204" pitchFamily="34" charset="0"/>
                  <a:cs typeface="Times New Roman" panose="02020603050405020304" pitchFamily="18" charset="0"/>
                </a:endParaRPr>
              </a:p>
              <a:p>
                <a:pPr algn="just" defTabSz="609630">
                  <a:lnSpc>
                    <a:spcPct val="150000"/>
                  </a:lnSpc>
                </a:pPr>
                <a14:m>
                  <m:oMath xmlns:m="http://schemas.openxmlformats.org/officeDocument/2006/math">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𝑦</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𝑎𝑥</m:t>
                    </m:r>
                    <m:r>
                      <a:rPr lang="nl-NL" sz="3200" i="1" baseline="3000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𝑏𝑥</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𝑐</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𝑎</m:t>
                    </m:r>
                  </m:oMath>
                </a14:m>
                <a:r>
                  <a:rPr lang="nl-NL" sz="3200">
                    <a:solidFill>
                      <a:schemeClr val="tx1"/>
                    </a:solidFill>
                    <a:latin typeface="Arial"/>
                    <a:ea typeface="Times New Roman" panose="02020603050405020304" pitchFamily="18" charset="0"/>
                    <a:cs typeface="Times New Roman" panose="02020603050405020304" pitchFamily="18" charset="0"/>
                  </a:rPr>
                  <a:t>.</a:t>
                </a:r>
                <a14:m>
                  <m:oMath xmlns:m="http://schemas.openxmlformats.org/officeDocument/2006/math">
                    <m:sSup>
                      <m:sSupPr>
                        <m:ctrlPr>
                          <a:rPr lang="en-US"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sSupPr>
                      <m:e>
                        <m:d>
                          <m:dPr>
                            <m:begChr m:val="["/>
                            <m:endChr m:val="]"/>
                            <m:ctrlPr>
                              <a:rPr lang="en-US"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dPr>
                          <m:e>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𝑥</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d>
                              <m:dPr>
                                <m:ctrlPr>
                                  <a:rPr lang="en-US"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dPr>
                              <m:e>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𝑏</m:t>
                                    </m:r>
                                  </m:num>
                                  <m:den>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𝑎</m:t>
                                    </m:r>
                                  </m:den>
                                </m:f>
                              </m:e>
                            </m:d>
                          </m:e>
                        </m:d>
                      </m:e>
                      <m:sup>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2</m:t>
                        </m:r>
                      </m:sup>
                    </m:sSup>
                  </m:oMath>
                </a14:m>
                <a:r>
                  <a:rPr lang="nl-NL" sz="3200">
                    <a:solidFill>
                      <a:schemeClr val="tx1"/>
                    </a:solidFill>
                    <a:latin typeface="Arial"/>
                    <a:ea typeface="Times New Roman" panose="02020603050405020304" pitchFamily="18" charset="0"/>
                    <a:cs typeface="Times New Roman" panose="02020603050405020304" pitchFamily="18" charset="0"/>
                  </a:rPr>
                  <a:t>+</a:t>
                </a:r>
                <a14:m>
                  <m:oMath xmlns:m="http://schemas.openxmlformats.org/officeDocument/2006/math">
                    <m:d>
                      <m:dPr>
                        <m:ctrlPr>
                          <a:rPr lang="en-US"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dPr>
                      <m:e>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num>
                          <m:den>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4</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𝑎</m:t>
                            </m:r>
                          </m:den>
                        </m:f>
                      </m:e>
                    </m:d>
                  </m:oMath>
                </a14:m>
                <a:r>
                  <a:rPr lang="nl-NL" sz="3200">
                    <a:solidFill>
                      <a:schemeClr val="tx1"/>
                    </a:solidFill>
                    <a:latin typeface="Arial"/>
                    <a:ea typeface="Times New Roman" panose="02020603050405020304" pitchFamily="18" charset="0"/>
                    <a:cs typeface="Times New Roman" panose="02020603050405020304" pitchFamily="18" charset="0"/>
                  </a:rPr>
                  <a:t>, với </a:t>
                </a:r>
                <a14:m>
                  <m:oMath xmlns:m="http://schemas.openxmlformats.org/officeDocument/2006/math">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𝑎</m:t>
                    </m:r>
                    <m:r>
                      <a:rPr lang="nl-NL" sz="32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nl-NL" sz="3200">
                    <a:solidFill>
                      <a:schemeClr val="tx1"/>
                    </a:solidFill>
                    <a:latin typeface="Arial"/>
                    <a:ea typeface="Times New Roman" panose="02020603050405020304" pitchFamily="18" charset="0"/>
                    <a:cs typeface="Times New Roman" panose="02020603050405020304" pitchFamily="18" charset="0"/>
                  </a:rPr>
                  <a:t> 0 và      </a:t>
                </a:r>
                <a14:m>
                  <m:oMath xmlns:m="http://schemas.openxmlformats.org/officeDocument/2006/math">
                    <m:r>
                      <a:rPr lang="nl-NL" sz="32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32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nl-NL" sz="32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𝒃</m:t>
                        </m:r>
                      </m:e>
                      <m:sup>
                        <m:r>
                          <a:rPr lang="nl-NL" sz="32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𝟐</m:t>
                        </m:r>
                      </m:sup>
                    </m:sSup>
                    <m:r>
                      <a:rPr lang="nl-NL" sz="32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r>
                      <a:rPr lang="nl-NL" sz="32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𝟒</m:t>
                    </m:r>
                    <m:r>
                      <a:rPr lang="nl-NL" sz="32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𝒂𝒄</m:t>
                    </m:r>
                  </m:oMath>
                </a14:m>
                <a:r>
                  <a:rPr lang="nl-NL" sz="3200">
                    <a:solidFill>
                      <a:schemeClr val="tx1"/>
                    </a:solidFill>
                    <a:latin typeface="Arial"/>
                    <a:ea typeface="Times New Roman" panose="02020603050405020304" pitchFamily="18" charset="0"/>
                    <a:cs typeface="Times New Roman" panose="02020603050405020304" pitchFamily="18" charset="0"/>
                  </a:rPr>
                  <a:t>, người ta chứng minh được rằng trong mặt phẳng tọa độ Oxy, đồ thị hàm số bậc hai </a:t>
                </a:r>
                <a14:m>
                  <m:oMath xmlns:m="http://schemas.openxmlformats.org/officeDocument/2006/math">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𝑦</m:t>
                    </m:r>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 = </m:t>
                    </m:r>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𝑎𝑥</m:t>
                    </m:r>
                    <m:r>
                      <a:rPr lang="en-US" sz="3200" i="1" baseline="30000">
                        <a:solidFill>
                          <a:schemeClr val="tx1"/>
                        </a:solidFill>
                        <a:latin typeface="Cambria Math" panose="02040503050406030204" pitchFamily="18" charset="0"/>
                        <a:ea typeface="Calibri" panose="020F0502020204030204" pitchFamily="34" charset="0"/>
                        <a:cs typeface="Times New Roman" panose="02020603050405020304" pitchFamily="18" charset="0"/>
                      </a:rPr>
                      <m:t>2</m:t>
                    </m:r>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m:t>
                    </m:r>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𝑏𝑥</m:t>
                    </m:r>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m:t>
                    </m:r>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𝑐</m:t>
                    </m:r>
                    <m:r>
                      <a:rPr lang="en-US" sz="3200" i="1">
                        <a:solidFill>
                          <a:schemeClr val="tx1"/>
                        </a:solidFill>
                        <a:latin typeface="Cambria Math" panose="02040503050406030204" pitchFamily="18" charset="0"/>
                        <a:ea typeface="Calibri" panose="020F0502020204030204" pitchFamily="34" charset="0"/>
                        <a:cs typeface="Times New Roman" panose="02020603050405020304" pitchFamily="18" charset="0"/>
                      </a:rPr>
                      <m:t> </m:t>
                    </m:r>
                  </m:oMath>
                </a14:m>
                <a:r>
                  <a:rPr lang="en-US" sz="3200">
                    <a:solidFill>
                      <a:schemeClr val="tx1"/>
                    </a:solidFill>
                    <a:latin typeface="Arial"/>
                    <a:ea typeface="Calibri" panose="020F0502020204030204" pitchFamily="34" charset="0"/>
                    <a:cs typeface="Times New Roman" panose="02020603050405020304" pitchFamily="18" charset="0"/>
                  </a:rPr>
                  <a:t>   có hình dạng là một parabol và có </a:t>
                </a:r>
                <a:r>
                  <a:rPr lang="en-US" sz="3200">
                    <a:solidFill>
                      <a:srgbClr val="FF0000"/>
                    </a:solidFill>
                    <a:latin typeface="Arial"/>
                    <a:ea typeface="Calibri" panose="020F0502020204030204" pitchFamily="34" charset="0"/>
                    <a:cs typeface="Times New Roman" panose="02020603050405020304" pitchFamily="18" charset="0"/>
                  </a:rPr>
                  <a:t>đỉnh </a:t>
                </a:r>
                <a14:m>
                  <m:oMath xmlns:m="http://schemas.openxmlformats.org/officeDocument/2006/math">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𝑆</m:t>
                    </m:r>
                    <m:d>
                      <m:dPr>
                        <m:ctrlP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dPr>
                      <m:e>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2</m:t>
                            </m:r>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𝑎</m:t>
                            </m:r>
                          </m:den>
                        </m:f>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 </m:t>
                        </m:r>
                        <m:r>
                          <a:rPr lang="nl-NL" sz="3200" i="1">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3200" i="1">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nl-NL" sz="3200" i="1">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m:t>
                            </m:r>
                          </m:num>
                          <m:den>
                            <m:r>
                              <a:rPr lang="nl-NL" sz="3200" i="1">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4</m:t>
                            </m:r>
                            <m:r>
                              <a:rPr lang="nl-NL" sz="3200" i="1">
                                <a:solidFill>
                                  <a:srgbClr val="FF0000"/>
                                </a:solidFill>
                                <a:latin typeface="Cambria Math" panose="02040503050406030204" pitchFamily="18" charset="0"/>
                                <a:ea typeface="Times New Roman" panose="02020603050405020304" pitchFamily="18" charset="0"/>
                                <a:cs typeface="Times New Roman" panose="02020603050405020304" pitchFamily="18" charset="0"/>
                              </a:rPr>
                              <m:t>𝑎</m:t>
                            </m:r>
                          </m:den>
                        </m:f>
                      </m:e>
                    </m:d>
                  </m:oMath>
                </a14:m>
                <a:r>
                  <a:rPr lang="en-US" sz="3200">
                    <a:solidFill>
                      <a:schemeClr val="tx1"/>
                    </a:solidFill>
                    <a:latin typeface="Arial"/>
                    <a:ea typeface="Times New Roman" panose="02020603050405020304" pitchFamily="18" charset="0"/>
                    <a:cs typeface="Times New Roman" panose="02020603050405020304" pitchFamily="18" charset="0"/>
                  </a:rPr>
                  <a:t>.</a:t>
                </a:r>
                <a:endParaRPr lang="en-US" sz="3200">
                  <a:solidFill>
                    <a:schemeClr val="tx1"/>
                  </a:solidFill>
                  <a:latin typeface="Arial"/>
                  <a:ea typeface="Calibri" panose="020F0502020204030204" pitchFamily="34" charset="0"/>
                  <a:cs typeface="Times New Roman" panose="02020603050405020304" pitchFamily="18" charset="0"/>
                </a:endParaRPr>
              </a:p>
            </p:txBody>
          </p:sp>
        </mc:Choice>
        <mc:Fallback xmlns="">
          <p:sp>
            <p:nvSpPr>
              <p:cNvPr id="10" name="Rectangle 9">
                <a:extLst>
                  <a:ext uri="{FF2B5EF4-FFF2-40B4-BE49-F238E27FC236}">
                    <a16:creationId xmlns:a16="http://schemas.microsoft.com/office/drawing/2014/main" id="{E6E8CF7E-C591-098B-FD00-6EF75E7BB65D}"/>
                  </a:ext>
                </a:extLst>
              </p:cNvPr>
              <p:cNvSpPr>
                <a:spLocks noRot="1" noChangeAspect="1" noMove="1" noResize="1" noEditPoints="1" noAdjustHandles="1" noChangeArrowheads="1" noChangeShapeType="1" noTextEdit="1"/>
              </p:cNvSpPr>
              <p:nvPr/>
            </p:nvSpPr>
            <p:spPr>
              <a:xfrm>
                <a:off x="301214" y="1016000"/>
                <a:ext cx="11478410" cy="4573047"/>
              </a:xfrm>
              <a:prstGeom prst="rect">
                <a:avLst/>
              </a:prstGeom>
              <a:blipFill>
                <a:blip r:embed="rId2"/>
                <a:stretch>
                  <a:fillRect l="-1328" r="-1381" b="-1067"/>
                </a:stretch>
              </a:blipFill>
            </p:spPr>
            <p:txBody>
              <a:bodyPr/>
              <a:lstStyle/>
              <a:p>
                <a:r>
                  <a:rPr lang="en-US">
                    <a:noFill/>
                  </a:rPr>
                  <a:t> </a:t>
                </a:r>
              </a:p>
            </p:txBody>
          </p:sp>
        </mc:Fallback>
      </mc:AlternateContent>
    </p:spTree>
    <p:extLst>
      <p:ext uri="{BB962C8B-B14F-4D97-AF65-F5344CB8AC3E}">
        <p14:creationId xmlns:p14="http://schemas.microsoft.com/office/powerpoint/2010/main" val="1653253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D926A258-BE64-9A28-EB44-ECE2F4DC9D55}"/>
                  </a:ext>
                </a:extLst>
              </p:cNvPr>
              <p:cNvSpPr/>
              <p:nvPr/>
            </p:nvSpPr>
            <p:spPr>
              <a:xfrm>
                <a:off x="0" y="0"/>
                <a:ext cx="12192000" cy="6401176"/>
              </a:xfrm>
              <a:prstGeom prst="rect">
                <a:avLst/>
              </a:prstGeom>
              <a:noFill/>
              <a:ln>
                <a:noFill/>
              </a:ln>
            </p:spPr>
            <p:txBody>
              <a:bodyPr wrap="square">
                <a:spAutoFit/>
              </a:bodyPr>
              <a:lstStyle/>
              <a:p>
                <a:pPr algn="ctr" defTabSz="609630">
                  <a:lnSpc>
                    <a:spcPct val="150000"/>
                  </a:lnSpc>
                </a:pPr>
                <a:r>
                  <a:rPr lang="nl-NL" sz="2800" b="1">
                    <a:solidFill>
                      <a:srgbClr val="FF0000"/>
                    </a:solidFill>
                    <a:latin typeface="Arial" panose="020B0604020202020204" pitchFamily="34" charset="0"/>
                    <a:ea typeface="Times New Roman" panose="02020603050405020304" pitchFamily="18" charset="0"/>
                    <a:cs typeface="Arial" panose="020B0604020202020204" pitchFamily="34" charset="0"/>
                  </a:rPr>
                  <a:t>KẾT LUẬN</a:t>
                </a:r>
                <a:r>
                  <a:rPr lang="nl-NL" sz="2800">
                    <a:solidFill>
                      <a:schemeClr val="tx1"/>
                    </a:solidFill>
                    <a:latin typeface="Arial" panose="020B0604020202020204" pitchFamily="34" charset="0"/>
                    <a:ea typeface="Times New Roman" panose="02020603050405020304" pitchFamily="18" charset="0"/>
                    <a:cs typeface="Arial" panose="020B0604020202020204" pitchFamily="34" charset="0"/>
                  </a:rPr>
                  <a:t>:</a:t>
                </a:r>
              </a:p>
              <a:p>
                <a:pPr algn="just" defTabSz="609630">
                  <a:lnSpc>
                    <a:spcPct val="150000"/>
                  </a:lnSpc>
                </a:pPr>
                <a:r>
                  <a:rPr lang="nl-NL" sz="2800">
                    <a:solidFill>
                      <a:schemeClr val="tx1"/>
                    </a:solidFill>
                    <a:latin typeface="Arial" panose="020B0604020202020204" pitchFamily="34" charset="0"/>
                    <a:ea typeface="Times New Roman" panose="02020603050405020304" pitchFamily="18" charset="0"/>
                    <a:cs typeface="Arial" panose="020B0604020202020204" pitchFamily="34" charset="0"/>
                  </a:rPr>
                  <a:t> Trong mặt phẳng tọa độ Oxy, </a:t>
                </a:r>
                <a:r>
                  <a:rPr lang="nl-NL" sz="2800" b="1">
                    <a:solidFill>
                      <a:schemeClr val="tx1"/>
                    </a:solidFill>
                    <a:latin typeface="Arial" panose="020B0604020202020204" pitchFamily="34" charset="0"/>
                    <a:ea typeface="Times New Roman" panose="02020603050405020304" pitchFamily="18" charset="0"/>
                    <a:cs typeface="Arial" panose="020B0604020202020204" pitchFamily="34" charset="0"/>
                  </a:rPr>
                  <a:t>đồ thị hàm số bậc hai</a:t>
                </a:r>
                <a:r>
                  <a:rPr lang="nl-NL" sz="2800">
                    <a:solidFill>
                      <a:schemeClr val="tx1"/>
                    </a:solidFill>
                    <a:latin typeface="Arial" panose="020B0604020202020204" pitchFamily="34" charset="0"/>
                    <a:ea typeface="Times New Roman" panose="02020603050405020304" pitchFamily="18" charset="0"/>
                    <a:cs typeface="Arial" panose="020B0604020202020204" pitchFamily="34" charset="0"/>
                  </a:rPr>
                  <a:t> </a:t>
                </a:r>
              </a:p>
              <a:p>
                <a:pPr algn="just" defTabSz="609630">
                  <a:lnSpc>
                    <a:spcPct val="150000"/>
                  </a:lnSpc>
                </a:pPr>
                <a:r>
                  <a:rPr lang="nl-NL" sz="2800">
                    <a:solidFill>
                      <a:schemeClr val="tx1"/>
                    </a:solidFill>
                    <a:latin typeface="Arial" panose="020B0604020202020204" pitchFamily="34" charset="0"/>
                    <a:ea typeface="Times New Roman" panose="02020603050405020304" pitchFamily="18" charset="0"/>
                    <a:cs typeface="Arial" panose="020B0604020202020204" pitchFamily="34" charset="0"/>
                  </a:rPr>
                  <a:t>y = ax</a:t>
                </a:r>
                <a:r>
                  <a:rPr lang="nl-NL" sz="2800" baseline="30000">
                    <a:solidFill>
                      <a:schemeClr val="tx1"/>
                    </a:solidFill>
                    <a:latin typeface="Arial" panose="020B0604020202020204" pitchFamily="34" charset="0"/>
                    <a:ea typeface="Times New Roman" panose="02020603050405020304" pitchFamily="18" charset="0"/>
                    <a:cs typeface="Arial" panose="020B0604020202020204" pitchFamily="34" charset="0"/>
                  </a:rPr>
                  <a:t>2</a:t>
                </a:r>
                <a:r>
                  <a:rPr lang="nl-NL" sz="2800">
                    <a:solidFill>
                      <a:schemeClr val="tx1"/>
                    </a:solidFill>
                    <a:latin typeface="Arial" panose="020B0604020202020204" pitchFamily="34" charset="0"/>
                    <a:ea typeface="Times New Roman" panose="02020603050405020304" pitchFamily="18" charset="0"/>
                    <a:cs typeface="Arial" panose="020B0604020202020204" pitchFamily="34" charset="0"/>
                  </a:rPr>
                  <a:t> + bx+ c (với a</a:t>
                </a:r>
                <a14:m>
                  <m:oMath xmlns:m="http://schemas.openxmlformats.org/officeDocument/2006/math">
                    <m:r>
                      <a:rPr lang="nl-NL" sz="28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 </m:t>
                    </m:r>
                  </m:oMath>
                </a14:m>
                <a:r>
                  <a:rPr lang="nl-NL" sz="2800">
                    <a:solidFill>
                      <a:schemeClr val="tx1"/>
                    </a:solidFill>
                    <a:latin typeface="Arial" panose="020B0604020202020204" pitchFamily="34" charset="0"/>
                    <a:ea typeface="Times New Roman" panose="02020603050405020304" pitchFamily="18" charset="0"/>
                    <a:cs typeface="Arial" panose="020B0604020202020204" pitchFamily="34" charset="0"/>
                  </a:rPr>
                  <a:t>0) là một parabol (P).</a:t>
                </a:r>
                <a:endParaRPr lang="en-US" sz="2800">
                  <a:solidFill>
                    <a:schemeClr val="tx1"/>
                  </a:solidFill>
                  <a:latin typeface="Arial" panose="020B0604020202020204" pitchFamily="34" charset="0"/>
                  <a:ea typeface="Calibri" panose="020F0502020204030204" pitchFamily="34" charset="0"/>
                  <a:cs typeface="Arial" panose="020B0604020202020204" pitchFamily="34" charset="0"/>
                </a:endParaRPr>
              </a:p>
              <a:p>
                <a:pPr marL="457200" indent="-457200" algn="just" defTabSz="609630">
                  <a:lnSpc>
                    <a:spcPct val="150000"/>
                  </a:lnSpc>
                  <a:buFont typeface="Wingdings" panose="05000000000000000000" pitchFamily="2" charset="2"/>
                  <a:buChar char="Ø"/>
                </a:pP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  Có </a:t>
                </a: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đỉnh S </a:t>
                </a: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với hoành độ x</a:t>
                </a:r>
                <a:r>
                  <a:rPr lang="en-US" sz="2800" baseline="-25000">
                    <a:solidFill>
                      <a:schemeClr val="tx1"/>
                    </a:solidFill>
                    <a:latin typeface="Arial" panose="020B0604020202020204" pitchFamily="34" charset="0"/>
                    <a:ea typeface="Calibri" panose="020F0502020204030204" pitchFamily="34" charset="0"/>
                    <a:cs typeface="Arial" panose="020B0604020202020204" pitchFamily="34" charset="0"/>
                  </a:rPr>
                  <a:t>S </a:t>
                </a: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 -  </a:t>
                </a:r>
                <a14:m>
                  <m:oMath xmlns:m="http://schemas.openxmlformats.org/officeDocument/2006/math">
                    <m:f>
                      <m:fPr>
                        <m:ctrlP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t>2</m:t>
                        </m:r>
                        <m: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𝑎</m:t>
                        </m:r>
                      </m:den>
                    </m:f>
                    <m: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t>, </m:t>
                    </m:r>
                  </m:oMath>
                </a14:m>
                <a:r>
                  <a:rPr lang="en-US" sz="2800">
                    <a:solidFill>
                      <a:schemeClr val="tx1"/>
                    </a:solidFill>
                    <a:latin typeface="Arial" panose="020B0604020202020204" pitchFamily="34" charset="0"/>
                    <a:ea typeface="Times New Roman" panose="02020603050405020304" pitchFamily="18" charset="0"/>
                    <a:cs typeface="Arial" panose="020B0604020202020204" pitchFamily="34" charset="0"/>
                  </a:rPr>
                  <a:t>tung độ y</a:t>
                </a:r>
                <a:r>
                  <a:rPr lang="en-US" sz="2800" baseline="-25000">
                    <a:solidFill>
                      <a:schemeClr val="tx1"/>
                    </a:solidFill>
                    <a:latin typeface="Arial" panose="020B0604020202020204" pitchFamily="34" charset="0"/>
                    <a:ea typeface="Times New Roman" panose="02020603050405020304" pitchFamily="18" charset="0"/>
                    <a:cs typeface="Arial" panose="020B0604020202020204" pitchFamily="34" charset="0"/>
                  </a:rPr>
                  <a:t>S</a:t>
                </a:r>
                <a:r>
                  <a:rPr lang="en-US" sz="2800">
                    <a:solidFill>
                      <a:schemeClr val="tx1"/>
                    </a:solidFill>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r>
                      <a:rPr lang="nl-NL" sz="28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r>
                      <a:rPr lang="en-US" sz="2800" b="1" i="1" smtClean="0">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m:t>
                    </m:r>
                    <m:f>
                      <m:fPr>
                        <m:ctrlPr>
                          <a:rPr lang="en-US" sz="28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nl-NL" sz="28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m:t>
                        </m:r>
                      </m:num>
                      <m:den>
                        <m:r>
                          <a:rPr lang="nl-NL" sz="28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𝟒</m:t>
                        </m:r>
                        <m:r>
                          <a:rPr lang="nl-NL" sz="2800" b="1"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𝒂</m:t>
                        </m:r>
                      </m:den>
                    </m:f>
                  </m:oMath>
                </a14:m>
                <a:r>
                  <a:rPr lang="nl-NL" sz="2800">
                    <a:solidFill>
                      <a:schemeClr val="tx1"/>
                    </a:solidFill>
                    <a:latin typeface="Arial" panose="020B0604020202020204" pitchFamily="34" charset="0"/>
                    <a:ea typeface="Times New Roman" panose="02020603050405020304" pitchFamily="18" charset="0"/>
                    <a:cs typeface="Arial" panose="020B0604020202020204" pitchFamily="34" charset="0"/>
                  </a:rPr>
                  <a:t>;</a:t>
                </a:r>
                <a:endParaRPr lang="en-US" sz="2800">
                  <a:solidFill>
                    <a:schemeClr val="tx1"/>
                  </a:solidFill>
                  <a:latin typeface="Arial" panose="020B0604020202020204" pitchFamily="34" charset="0"/>
                  <a:ea typeface="Calibri" panose="020F0502020204030204" pitchFamily="34" charset="0"/>
                  <a:cs typeface="Arial" panose="020B0604020202020204" pitchFamily="34" charset="0"/>
                </a:endParaRPr>
              </a:p>
              <a:p>
                <a:pPr marL="457200" indent="-457200" algn="just" defTabSz="609630">
                  <a:lnSpc>
                    <a:spcPct val="150000"/>
                  </a:lnSpc>
                  <a:buFont typeface="Wingdings" panose="05000000000000000000" pitchFamily="2" charset="2"/>
                  <a:buChar char="Ø"/>
                </a:pP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Có </a:t>
                </a:r>
                <a:r>
                  <a:rPr lang="en-US" sz="2800" b="1">
                    <a:solidFill>
                      <a:srgbClr val="FF0000"/>
                    </a:solidFill>
                    <a:latin typeface="Arial" panose="020B0604020202020204" pitchFamily="34" charset="0"/>
                    <a:ea typeface="Calibri" panose="020F0502020204030204" pitchFamily="34" charset="0"/>
                    <a:cs typeface="Arial" panose="020B0604020202020204" pitchFamily="34" charset="0"/>
                  </a:rPr>
                  <a:t>trục đối xứng</a:t>
                </a: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là đường thẳng x</a:t>
                </a:r>
                <a:r>
                  <a:rPr lang="en-US" sz="2800" baseline="-25000">
                    <a:solidFill>
                      <a:schemeClr val="tx1"/>
                    </a:solidFill>
                    <a:latin typeface="Arial" panose="020B0604020202020204" pitchFamily="34" charset="0"/>
                    <a:ea typeface="Calibri" panose="020F0502020204030204" pitchFamily="34" charset="0"/>
                    <a:cs typeface="Arial" panose="020B0604020202020204" pitchFamily="34" charset="0"/>
                  </a:rPr>
                  <a:t> </a:t>
                </a: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 -  </a:t>
                </a:r>
                <a14:m>
                  <m:oMath xmlns:m="http://schemas.openxmlformats.org/officeDocument/2006/math">
                    <m:f>
                      <m:fPr>
                        <m:ctrlP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t>2</m:t>
                        </m:r>
                        <m:r>
                          <a:rPr lang="en-US" sz="2800" i="1">
                            <a:solidFill>
                              <a:schemeClr val="tx1"/>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2800">
                    <a:solidFill>
                      <a:schemeClr val="tx1"/>
                    </a:solidFill>
                    <a:latin typeface="Arial" panose="020B0604020202020204" pitchFamily="34" charset="0"/>
                    <a:ea typeface="Times New Roman" panose="02020603050405020304" pitchFamily="18" charset="0"/>
                    <a:cs typeface="Arial" panose="020B0604020202020204" pitchFamily="34" charset="0"/>
                  </a:rPr>
                  <a:t> (đường thẳng này đi qua đỉnh S và song song với trục Oy nếu b </a:t>
                </a:r>
                <a14:m>
                  <m:oMath xmlns:m="http://schemas.openxmlformats.org/officeDocument/2006/math">
                    <m:r>
                      <a:rPr lang="en-US" sz="2800" i="1">
                        <a:solidFill>
                          <a:schemeClr val="tx1"/>
                        </a:solidFill>
                        <a:latin typeface="Cambria Math" panose="02040503050406030204" pitchFamily="18" charset="0"/>
                        <a:ea typeface="Times New Roman" panose="02020603050405020304" pitchFamily="18" charset="0"/>
                        <a:cs typeface="Times New Roman" panose="02020603050405020304" pitchFamily="18" charset="0"/>
                      </a:rPr>
                      <m:t>≠ </m:t>
                    </m:r>
                  </m:oMath>
                </a14:m>
                <a:r>
                  <a:rPr lang="en-US" sz="2800">
                    <a:solidFill>
                      <a:schemeClr val="tx1"/>
                    </a:solidFill>
                    <a:latin typeface="Arial" panose="020B0604020202020204" pitchFamily="34" charset="0"/>
                    <a:ea typeface="Times New Roman" panose="02020603050405020304" pitchFamily="18" charset="0"/>
                    <a:cs typeface="Arial" panose="020B0604020202020204" pitchFamily="34" charset="0"/>
                  </a:rPr>
                  <a:t>0, trùng với trục Oy nếu </a:t>
                </a: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b = 0).</a:t>
                </a:r>
              </a:p>
              <a:p>
                <a:pPr marL="457200" indent="-457200" algn="just" defTabSz="609630">
                  <a:lnSpc>
                    <a:spcPct val="150000"/>
                  </a:lnSpc>
                  <a:buFont typeface="Wingdings" panose="05000000000000000000" pitchFamily="2" charset="2"/>
                  <a:buChar char="Ø"/>
                </a:pP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Có </a:t>
                </a: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bề lõm </a:t>
                </a:r>
                <a:r>
                  <a:rPr lang="en-US" sz="2800" b="1">
                    <a:solidFill>
                      <a:srgbClr val="00B0F0"/>
                    </a:solidFill>
                    <a:latin typeface="Arial" panose="020B0604020202020204" pitchFamily="34" charset="0"/>
                    <a:ea typeface="Calibri" panose="020F0502020204030204" pitchFamily="34" charset="0"/>
                    <a:cs typeface="Arial" panose="020B0604020202020204" pitchFamily="34" charset="0"/>
                  </a:rPr>
                  <a:t>quay lên trên nếu a &gt; 0, </a:t>
                </a: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quay xuống dưới nếu a &lt; 0;</a:t>
                </a:r>
              </a:p>
              <a:p>
                <a:pPr marL="457200" indent="-457200" algn="just" defTabSz="609630">
                  <a:lnSpc>
                    <a:spcPct val="150000"/>
                  </a:lnSpc>
                  <a:buFont typeface="Wingdings" panose="05000000000000000000" pitchFamily="2" charset="2"/>
                  <a:buChar char="Ø"/>
                </a:pPr>
                <a:r>
                  <a:rPr lang="en-US" sz="2800">
                    <a:solidFill>
                      <a:schemeClr val="tx1"/>
                    </a:solidFill>
                    <a:latin typeface="Arial" panose="020B0604020202020204" pitchFamily="34" charset="0"/>
                    <a:ea typeface="Calibri" panose="020F0502020204030204" pitchFamily="34" charset="0"/>
                    <a:cs typeface="Arial" panose="020B0604020202020204" pitchFamily="34" charset="0"/>
                  </a:rPr>
                  <a:t>Cắt trục tung tại điểm có tung độ bằng c, tức là đồ thị đi qua điểm có tọa độ (0; c).</a:t>
                </a:r>
              </a:p>
            </p:txBody>
          </p:sp>
        </mc:Choice>
        <mc:Fallback xmlns="">
          <p:sp>
            <p:nvSpPr>
              <p:cNvPr id="4" name="Rectangle 3">
                <a:extLst>
                  <a:ext uri="{FF2B5EF4-FFF2-40B4-BE49-F238E27FC236}">
                    <a16:creationId xmlns:a16="http://schemas.microsoft.com/office/drawing/2014/main" id="{D926A258-BE64-9A28-EB44-ECE2F4DC9D55}"/>
                  </a:ext>
                </a:extLst>
              </p:cNvPr>
              <p:cNvSpPr>
                <a:spLocks noRot="1" noChangeAspect="1" noMove="1" noResize="1" noEditPoints="1" noAdjustHandles="1" noChangeArrowheads="1" noChangeShapeType="1" noTextEdit="1"/>
              </p:cNvSpPr>
              <p:nvPr/>
            </p:nvSpPr>
            <p:spPr>
              <a:xfrm>
                <a:off x="0" y="0"/>
                <a:ext cx="12192000" cy="6401176"/>
              </a:xfrm>
              <a:prstGeom prst="rect">
                <a:avLst/>
              </a:prstGeom>
              <a:blipFill>
                <a:blip r:embed="rId2"/>
                <a:stretch>
                  <a:fillRect l="-1000" r="-1000" b="-1714"/>
                </a:stretch>
              </a:blipFill>
              <a:ln>
                <a:noFill/>
              </a:ln>
            </p:spPr>
            <p:txBody>
              <a:bodyPr/>
              <a:lstStyle/>
              <a:p>
                <a:r>
                  <a:rPr lang="en-US">
                    <a:noFill/>
                  </a:rPr>
                  <a:t> </a:t>
                </a:r>
              </a:p>
            </p:txBody>
          </p:sp>
        </mc:Fallback>
      </mc:AlternateContent>
    </p:spTree>
    <p:extLst>
      <p:ext uri="{BB962C8B-B14F-4D97-AF65-F5344CB8AC3E}">
        <p14:creationId xmlns:p14="http://schemas.microsoft.com/office/powerpoint/2010/main" val="17238591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1" name="Google Shape;2231;p39"/>
          <p:cNvSpPr/>
          <p:nvPr/>
        </p:nvSpPr>
        <p:spPr>
          <a:xfrm>
            <a:off x="120633" y="965467"/>
            <a:ext cx="11969251" cy="5663933"/>
          </a:xfrm>
          <a:prstGeom prst="rect">
            <a:avLst/>
          </a:prstGeom>
          <a:solidFill>
            <a:schemeClr val="accent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2255" name="Google Shape;2255;p39"/>
          <p:cNvSpPr/>
          <p:nvPr/>
        </p:nvSpPr>
        <p:spPr>
          <a:xfrm>
            <a:off x="339937" y="1121241"/>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43" name="Google Shape;2270;p40"/>
          <p:cNvSpPr txBox="1">
            <a:spLocks noGrp="1"/>
          </p:cNvSpPr>
          <p:nvPr>
            <p:ph type="title"/>
          </p:nvPr>
        </p:nvSpPr>
        <p:spPr>
          <a:xfrm>
            <a:off x="4573140" y="134008"/>
            <a:ext cx="3199260" cy="754993"/>
          </a:xfrm>
          <a:prstGeom prst="rect">
            <a:avLst/>
          </a:prstGeom>
        </p:spPr>
        <p:txBody>
          <a:bodyPr spcFirstLastPara="1" wrap="square" lIns="121900" tIns="121900" rIns="121900" bIns="121900" anchor="ctr" anchorCtr="0">
            <a:noAutofit/>
          </a:bodyPr>
          <a:lstStyle/>
          <a:p>
            <a:pPr>
              <a:lnSpc>
                <a:spcPct val="150000"/>
              </a:lnSpc>
              <a:spcAft>
                <a:spcPts val="533"/>
              </a:spcAft>
            </a:pPr>
            <a:r>
              <a:rPr lang="en-US" sz="3000" b="1" kern="1200">
                <a:solidFill>
                  <a:srgbClr val="FF0000"/>
                </a:solidFill>
                <a:latin typeface="Arial" panose="020B0604020202020204" pitchFamily="34" charset="0"/>
                <a:ea typeface="Times New Roman" panose="02020603050405020304" pitchFamily="18" charset="0"/>
                <a:cs typeface="Arial" panose="020B0604020202020204" pitchFamily="34" charset="0"/>
              </a:rPr>
              <a:t>CHÚ Ý</a:t>
            </a:r>
            <a:endParaRPr sz="3000" b="1">
              <a:solidFill>
                <a:srgbClr val="FF0000"/>
              </a:solidFill>
              <a:latin typeface="+mj-lt"/>
            </a:endParaRPr>
          </a:p>
        </p:txBody>
      </p:sp>
      <p:sp>
        <p:nvSpPr>
          <p:cNvPr id="44" name="Google Shape;2254;p39"/>
          <p:cNvSpPr/>
          <p:nvPr/>
        </p:nvSpPr>
        <p:spPr>
          <a:xfrm>
            <a:off x="4441274" y="134007"/>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45" name="Google Shape;2256;p39"/>
          <p:cNvSpPr/>
          <p:nvPr/>
        </p:nvSpPr>
        <p:spPr>
          <a:xfrm>
            <a:off x="150791" y="6402501"/>
            <a:ext cx="378293" cy="368203"/>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47" name="Google Shape;2363;p41"/>
          <p:cNvSpPr/>
          <p:nvPr/>
        </p:nvSpPr>
        <p:spPr>
          <a:xfrm flipH="1">
            <a:off x="-27369" y="1108239"/>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grpSp>
        <p:nvGrpSpPr>
          <p:cNvPr id="48" name="Google Shape;2364;p41"/>
          <p:cNvGrpSpPr/>
          <p:nvPr/>
        </p:nvGrpSpPr>
        <p:grpSpPr>
          <a:xfrm>
            <a:off x="11265861" y="1204845"/>
            <a:ext cx="852756" cy="331447"/>
            <a:chOff x="5601427" y="4269892"/>
            <a:chExt cx="869375" cy="325800"/>
          </a:xfrm>
        </p:grpSpPr>
        <p:sp>
          <p:nvSpPr>
            <p:cNvPr id="49" name="Google Shape;2365;p41"/>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50" name="Google Shape;2366;p41"/>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grpSp>
      <mc:AlternateContent xmlns:mc="http://schemas.openxmlformats.org/markup-compatibility/2006" xmlns:a14="http://schemas.microsoft.com/office/drawing/2010/main">
        <mc:Choice Requires="a14">
          <p:sp>
            <p:nvSpPr>
              <p:cNvPr id="2" name="TextBox 1"/>
              <p:cNvSpPr txBox="1"/>
              <p:nvPr/>
            </p:nvSpPr>
            <p:spPr>
              <a:xfrm>
                <a:off x="609027" y="812633"/>
                <a:ext cx="11082663" cy="2764859"/>
              </a:xfrm>
              <a:prstGeom prst="rect">
                <a:avLst/>
              </a:prstGeom>
              <a:noFill/>
            </p:spPr>
            <p:txBody>
              <a:bodyPr wrap="square" rtlCol="0">
                <a:spAutoFit/>
              </a:bodyPr>
              <a:lstStyle/>
              <a:p>
                <a:pPr algn="just" defTabSz="609630">
                  <a:lnSpc>
                    <a:spcPct val="150000"/>
                  </a:lnSpc>
                  <a:spcAft>
                    <a:spcPts val="533"/>
                  </a:spcAft>
                </a:pPr>
                <a:r>
                  <a:rPr lang="en-US" sz="2533">
                    <a:solidFill>
                      <a:schemeClr val="bg1">
                        <a:lumMod val="10000"/>
                      </a:schemeClr>
                    </a:solidFill>
                    <a:latin typeface="Arial"/>
                    <a:ea typeface="Calibri" panose="020F0502020204030204" pitchFamily="34" charset="0"/>
                    <a:cs typeface="Times New Roman" panose="02020603050405020304" pitchFamily="18" charset="0"/>
                  </a:rPr>
                  <a:t>a) Nếu b =  2b' thì (P) có đỉnh </a:t>
                </a:r>
                <a14:m>
                  <m:oMath xmlns:m="http://schemas.openxmlformats.org/officeDocument/2006/math">
                    <m: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𝑆</m:t>
                    </m:r>
                    <m:d>
                      <m:dPr>
                        <m:ctrlP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ctrlPr>
                      </m:dPr>
                      <m:e>
                        <m: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ctrlPr>
                          </m:fPr>
                          <m:num>
                            <m:sSup>
                              <m:sSupPr>
                                <m:ctrlP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𝑏</m:t>
                                </m:r>
                              </m:e>
                              <m:sup>
                                <m: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m:t>
                                </m:r>
                              </m:sup>
                            </m:sSup>
                          </m:num>
                          <m:den>
                            <m: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𝑎</m:t>
                            </m:r>
                          </m:den>
                        </m:f>
                        <m: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 </m:t>
                        </m:r>
                        <m:r>
                          <a:rPr lang="nl-NL" sz="2533" b="1" i="1">
                            <a:solidFill>
                              <a:schemeClr val="bg1">
                                <a:lumMod val="10000"/>
                              </a:schemeClr>
                            </a:solidFill>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533" b="1" i="1">
                                <a:solidFill>
                                  <a:schemeClr val="bg1">
                                    <a:lumMod val="10000"/>
                                  </a:schemeClr>
                                </a:solidFill>
                                <a:latin typeface="Cambria Math" panose="02040503050406030204" pitchFamily="18" charset="0"/>
                                <a:ea typeface="Times New Roman" panose="02020603050405020304" pitchFamily="18" charset="0"/>
                                <a:cs typeface="Times New Roman" panose="02020603050405020304" pitchFamily="18" charset="0"/>
                              </a:rPr>
                            </m:ctrlPr>
                          </m:fPr>
                          <m:num>
                            <m:sSup>
                              <m:sSupPr>
                                <m:ctrlP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ctrlPr>
                              </m:sSupPr>
                              <m:e>
                                <m:r>
                                  <a:rPr lang="nl-NL" sz="2533" b="1" i="1">
                                    <a:solidFill>
                                      <a:schemeClr val="bg1">
                                        <a:lumMod val="10000"/>
                                      </a:schemeClr>
                                    </a:solidFill>
                                    <a:latin typeface="Cambria Math" panose="02040503050406030204" pitchFamily="18" charset="0"/>
                                    <a:ea typeface="Times New Roman" panose="02020603050405020304" pitchFamily="18" charset="0"/>
                                    <a:cs typeface="Times New Roman" panose="02020603050405020304" pitchFamily="18" charset="0"/>
                                  </a:rPr>
                                  <m:t>∆</m:t>
                                </m:r>
                              </m:e>
                              <m:sup>
                                <m:r>
                                  <a:rPr lang="en-US" sz="2533" i="1">
                                    <a:solidFill>
                                      <a:schemeClr val="bg1">
                                        <a:lumMod val="10000"/>
                                      </a:schemeClr>
                                    </a:solidFill>
                                    <a:latin typeface="Cambria Math" panose="02040503050406030204" pitchFamily="18" charset="0"/>
                                    <a:ea typeface="Calibri" panose="020F0502020204030204" pitchFamily="34" charset="0"/>
                                    <a:cs typeface="Times New Roman" panose="02020603050405020304" pitchFamily="18" charset="0"/>
                                  </a:rPr>
                                  <m:t>′</m:t>
                                </m:r>
                              </m:sup>
                            </m:sSup>
                          </m:num>
                          <m:den>
                            <m:r>
                              <a:rPr lang="nl-NL" sz="2533" b="1" i="1">
                                <a:solidFill>
                                  <a:schemeClr val="bg1">
                                    <a:lumMod val="10000"/>
                                  </a:schemeClr>
                                </a:solidFill>
                                <a:latin typeface="Cambria Math" panose="02040503050406030204" pitchFamily="18" charset="0"/>
                                <a:ea typeface="Times New Roman" panose="02020603050405020304" pitchFamily="18" charset="0"/>
                                <a:cs typeface="Times New Roman" panose="02020603050405020304" pitchFamily="18" charset="0"/>
                              </a:rPr>
                              <m:t>𝒂</m:t>
                            </m:r>
                          </m:den>
                        </m:f>
                      </m:e>
                    </m:d>
                  </m:oMath>
                </a14:m>
                <a:r>
                  <a:rPr lang="en-US" sz="2533">
                    <a:solidFill>
                      <a:schemeClr val="bg1">
                        <a:lumMod val="10000"/>
                      </a:schemeClr>
                    </a:solidFill>
                    <a:latin typeface="Arial"/>
                    <a:ea typeface="Times New Roman" panose="02020603050405020304" pitchFamily="18" charset="0"/>
                    <a:cs typeface="Times New Roman" panose="02020603050405020304" pitchFamily="18" charset="0"/>
                  </a:rPr>
                  <a:t>.</a:t>
                </a:r>
                <a:endParaRPr lang="en-US" sz="2533">
                  <a:solidFill>
                    <a:schemeClr val="bg1">
                      <a:lumMod val="10000"/>
                    </a:schemeClr>
                  </a:solidFill>
                  <a:latin typeface="Arial"/>
                  <a:ea typeface="Calibri" panose="020F0502020204030204" pitchFamily="34" charset="0"/>
                  <a:cs typeface="Times New Roman" panose="02020603050405020304" pitchFamily="18" charset="0"/>
                </a:endParaRPr>
              </a:p>
              <a:p>
                <a:pPr algn="just" defTabSz="609630">
                  <a:lnSpc>
                    <a:spcPct val="150000"/>
                  </a:lnSpc>
                  <a:spcAft>
                    <a:spcPts val="533"/>
                  </a:spcAft>
                </a:pPr>
                <a:r>
                  <a:rPr lang="en-US" sz="2533">
                    <a:solidFill>
                      <a:schemeClr val="bg1">
                        <a:lumMod val="10000"/>
                      </a:schemeClr>
                    </a:solidFill>
                    <a:latin typeface="Arial"/>
                    <a:ea typeface="Calibri" panose="020F0502020204030204" pitchFamily="34" charset="0"/>
                    <a:cs typeface="Times New Roman" panose="02020603050405020304" pitchFamily="18" charset="0"/>
                  </a:rPr>
                  <a:t>b) Nếu phương trình </a:t>
                </a:r>
                <a:r>
                  <a:rPr lang="nl-NL" sz="2533">
                    <a:solidFill>
                      <a:schemeClr val="bg1">
                        <a:lumMod val="10000"/>
                      </a:schemeClr>
                    </a:solidFill>
                    <a:latin typeface="Arial"/>
                    <a:ea typeface="Times New Roman" panose="02020603050405020304" pitchFamily="18" charset="0"/>
                    <a:cs typeface="Times New Roman" panose="02020603050405020304" pitchFamily="18" charset="0"/>
                  </a:rPr>
                  <a:t>ax</a:t>
                </a:r>
                <a:r>
                  <a:rPr lang="nl-NL" sz="2533" baseline="30000">
                    <a:solidFill>
                      <a:schemeClr val="bg1">
                        <a:lumMod val="10000"/>
                      </a:schemeClr>
                    </a:solidFill>
                    <a:latin typeface="Arial"/>
                    <a:ea typeface="Times New Roman" panose="02020603050405020304" pitchFamily="18" charset="0"/>
                    <a:cs typeface="Times New Roman" panose="02020603050405020304" pitchFamily="18" charset="0"/>
                  </a:rPr>
                  <a:t>2</a:t>
                </a:r>
                <a:r>
                  <a:rPr lang="nl-NL" sz="2533">
                    <a:solidFill>
                      <a:schemeClr val="bg1">
                        <a:lumMod val="10000"/>
                      </a:schemeClr>
                    </a:solidFill>
                    <a:latin typeface="Arial"/>
                    <a:ea typeface="Times New Roman" panose="02020603050405020304" pitchFamily="18" charset="0"/>
                    <a:cs typeface="Times New Roman" panose="02020603050405020304" pitchFamily="18" charset="0"/>
                  </a:rPr>
                  <a:t> + bx+ c = 0 có hai nghiệm x</a:t>
                </a:r>
                <a:r>
                  <a:rPr lang="nl-NL" sz="2533" baseline="-25000">
                    <a:solidFill>
                      <a:schemeClr val="bg1">
                        <a:lumMod val="10000"/>
                      </a:schemeClr>
                    </a:solidFill>
                    <a:latin typeface="Arial"/>
                    <a:ea typeface="Times New Roman" panose="02020603050405020304" pitchFamily="18" charset="0"/>
                    <a:cs typeface="Times New Roman" panose="02020603050405020304" pitchFamily="18" charset="0"/>
                  </a:rPr>
                  <a:t>1</a:t>
                </a:r>
                <a:r>
                  <a:rPr lang="nl-NL" sz="2533">
                    <a:solidFill>
                      <a:schemeClr val="bg1">
                        <a:lumMod val="10000"/>
                      </a:schemeClr>
                    </a:solidFill>
                    <a:latin typeface="Arial"/>
                    <a:ea typeface="Times New Roman" panose="02020603050405020304" pitchFamily="18" charset="0"/>
                    <a:cs typeface="Times New Roman" panose="02020603050405020304" pitchFamily="18" charset="0"/>
                  </a:rPr>
                  <a:t>, x</a:t>
                </a:r>
                <a:r>
                  <a:rPr lang="nl-NL" sz="2533" baseline="-25000">
                    <a:solidFill>
                      <a:schemeClr val="bg1">
                        <a:lumMod val="10000"/>
                      </a:schemeClr>
                    </a:solidFill>
                    <a:latin typeface="Arial"/>
                    <a:ea typeface="Times New Roman" panose="02020603050405020304" pitchFamily="18" charset="0"/>
                    <a:cs typeface="Times New Roman" panose="02020603050405020304" pitchFamily="18" charset="0"/>
                  </a:rPr>
                  <a:t>2</a:t>
                </a:r>
                <a:r>
                  <a:rPr lang="nl-NL" sz="2533" baseline="30000">
                    <a:solidFill>
                      <a:schemeClr val="bg1">
                        <a:lumMod val="10000"/>
                      </a:schemeClr>
                    </a:solidFill>
                    <a:latin typeface="Arial"/>
                    <a:ea typeface="Times New Roman" panose="02020603050405020304" pitchFamily="18" charset="0"/>
                    <a:cs typeface="Times New Roman" panose="02020603050405020304" pitchFamily="18" charset="0"/>
                  </a:rPr>
                  <a:t> </a:t>
                </a:r>
                <a:r>
                  <a:rPr lang="nl-NL" sz="2533">
                    <a:solidFill>
                      <a:schemeClr val="bg1">
                        <a:lumMod val="10000"/>
                      </a:schemeClr>
                    </a:solidFill>
                    <a:latin typeface="Arial"/>
                    <a:ea typeface="Times New Roman" panose="02020603050405020304" pitchFamily="18" charset="0"/>
                    <a:cs typeface="Times New Roman" panose="02020603050405020304" pitchFamily="18" charset="0"/>
                  </a:rPr>
                  <a:t>thì đồ thị hàm số bậc hai y = ax</a:t>
                </a:r>
                <a:r>
                  <a:rPr lang="nl-NL" sz="2533" baseline="30000">
                    <a:solidFill>
                      <a:schemeClr val="bg1">
                        <a:lumMod val="10000"/>
                      </a:schemeClr>
                    </a:solidFill>
                    <a:latin typeface="Arial"/>
                    <a:ea typeface="Times New Roman" panose="02020603050405020304" pitchFamily="18" charset="0"/>
                    <a:cs typeface="Times New Roman" panose="02020603050405020304" pitchFamily="18" charset="0"/>
                  </a:rPr>
                  <a:t>2</a:t>
                </a:r>
                <a:r>
                  <a:rPr lang="nl-NL" sz="2533">
                    <a:solidFill>
                      <a:schemeClr val="bg1">
                        <a:lumMod val="10000"/>
                      </a:schemeClr>
                    </a:solidFill>
                    <a:latin typeface="Arial"/>
                    <a:ea typeface="Times New Roman" panose="02020603050405020304" pitchFamily="18" charset="0"/>
                    <a:cs typeface="Times New Roman" panose="02020603050405020304" pitchFamily="18" charset="0"/>
                  </a:rPr>
                  <a:t> + bx+ c cắt trục hoành tại điểm lần lượt có hoành độ là hai nghiệm này.</a:t>
                </a:r>
                <a:endParaRPr lang="en-US" sz="2533">
                  <a:solidFill>
                    <a:schemeClr val="bg1">
                      <a:lumMod val="10000"/>
                    </a:schemeClr>
                  </a:solidFill>
                  <a:latin typeface="Arial"/>
                  <a:ea typeface="Calibri" panose="020F0502020204030204" pitchFamily="34"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609027" y="812633"/>
                <a:ext cx="11082663" cy="2764859"/>
              </a:xfrm>
              <a:prstGeom prst="rect">
                <a:avLst/>
              </a:prstGeom>
              <a:blipFill>
                <a:blip r:embed="rId3"/>
                <a:stretch>
                  <a:fillRect l="-990" r="-935" b="-4405"/>
                </a:stretch>
              </a:blipFill>
            </p:spPr>
            <p:txBody>
              <a:bodyPr/>
              <a:lstStyle/>
              <a:p>
                <a:r>
                  <a:rPr lang="en-US">
                    <a:noFill/>
                  </a:rPr>
                  <a:t> </a:t>
                </a:r>
              </a:p>
            </p:txBody>
          </p:sp>
        </mc:Fallback>
      </mc:AlternateContent>
      <p:pic>
        <p:nvPicPr>
          <p:cNvPr id="18" name="Picture 17"/>
          <p:cNvPicPr/>
          <p:nvPr/>
        </p:nvPicPr>
        <p:blipFill>
          <a:blip r:embed="rId4"/>
          <a:stretch>
            <a:fillRect/>
          </a:stretch>
        </p:blipFill>
        <p:spPr>
          <a:xfrm>
            <a:off x="2804160" y="3797434"/>
            <a:ext cx="3770313" cy="2784135"/>
          </a:xfrm>
          <a:prstGeom prst="rect">
            <a:avLst/>
          </a:prstGeom>
        </p:spPr>
      </p:pic>
      <p:pic>
        <p:nvPicPr>
          <p:cNvPr id="6" name="Picture 5"/>
          <p:cNvPicPr>
            <a:picLocks noChangeAspect="1"/>
          </p:cNvPicPr>
          <p:nvPr/>
        </p:nvPicPr>
        <p:blipFill>
          <a:blip r:embed="rId5"/>
          <a:stretch>
            <a:fillRect/>
          </a:stretch>
        </p:blipFill>
        <p:spPr>
          <a:xfrm>
            <a:off x="7213600" y="3634131"/>
            <a:ext cx="3451493" cy="2927118"/>
          </a:xfrm>
          <a:prstGeom prst="rect">
            <a:avLst/>
          </a:prstGeom>
        </p:spPr>
      </p:pic>
    </p:spTree>
    <p:extLst>
      <p:ext uri="{BB962C8B-B14F-4D97-AF65-F5344CB8AC3E}">
        <p14:creationId xmlns:p14="http://schemas.microsoft.com/office/powerpoint/2010/main" val="1741653122"/>
      </p:ext>
    </p:extLst>
  </p:cSld>
  <p:clrMapOvr>
    <a:masterClrMapping/>
  </p:clrMapOvr>
  <mc:AlternateContent xmlns:mc="http://schemas.openxmlformats.org/markup-compatibility/2006" xmlns:p14="http://schemas.microsoft.com/office/powerpoint/2010/main">
    <mc:Choice Requires="p14">
      <p:transition spd="med" p14:dur="700">
        <p:comb/>
      </p:transition>
    </mc:Choice>
    <mc:Fallback xmlns="">
      <p:transition spd="med">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arn(inVertical)">
                                      <p:cBhvr>
                                        <p:cTn id="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ADB5F14E-98F6-553B-D1CA-8FAB5612631B}"/>
                  </a:ext>
                </a:extLst>
              </p:cNvPr>
              <p:cNvSpPr/>
              <p:nvPr/>
            </p:nvSpPr>
            <p:spPr>
              <a:xfrm>
                <a:off x="144076" y="0"/>
                <a:ext cx="11936762" cy="6126101"/>
              </a:xfrm>
              <a:prstGeom prst="rect">
                <a:avLst/>
              </a:prstGeom>
            </p:spPr>
            <p:txBody>
              <a:bodyPr wrap="square">
                <a:spAutoFit/>
              </a:bodyPr>
              <a:lstStyle/>
              <a:p>
                <a:pPr algn="just" defTabSz="609630">
                  <a:lnSpc>
                    <a:spcPct val="150000"/>
                  </a:lnSpc>
                </a:pPr>
                <a:r>
                  <a:rPr lang="en-US" sz="2800" b="1">
                    <a:solidFill>
                      <a:srgbClr val="FF0000"/>
                    </a:solidFill>
                    <a:latin typeface="Arial" panose="020B0604020202020204" pitchFamily="34" charset="0"/>
                    <a:ea typeface="Calibri" panose="020F0502020204030204" pitchFamily="34" charset="0"/>
                    <a:cs typeface="Arial" panose="020B0604020202020204" pitchFamily="34" charset="0"/>
                  </a:rPr>
                  <a:t>Cách vẽ đồ thị hàm số bậc hai:</a:t>
                </a: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  </a:t>
                </a:r>
                <a:r>
                  <a:rPr lang="nl-NL" sz="2800" b="1">
                    <a:solidFill>
                      <a:srgbClr val="FF0000"/>
                    </a:solidFill>
                    <a:latin typeface="Arial" panose="020B0604020202020204" pitchFamily="34" charset="0"/>
                    <a:ea typeface="Times New Roman" panose="02020603050405020304" pitchFamily="18" charset="0"/>
                    <a:cs typeface="Arial" panose="020B0604020202020204" pitchFamily="34" charset="0"/>
                  </a:rPr>
                  <a:t>y = ax</a:t>
                </a:r>
                <a:r>
                  <a:rPr lang="nl-NL" sz="2800" b="1" baseline="30000">
                    <a:solidFill>
                      <a:srgbClr val="FF0000"/>
                    </a:solidFill>
                    <a:latin typeface="Arial" panose="020B0604020202020204" pitchFamily="34" charset="0"/>
                    <a:ea typeface="Times New Roman" panose="02020603050405020304" pitchFamily="18" charset="0"/>
                    <a:cs typeface="Arial" panose="020B0604020202020204" pitchFamily="34" charset="0"/>
                  </a:rPr>
                  <a:t>2</a:t>
                </a:r>
                <a:r>
                  <a:rPr lang="nl-NL" sz="2800" b="1">
                    <a:solidFill>
                      <a:srgbClr val="FF0000"/>
                    </a:solidFill>
                    <a:latin typeface="Arial" panose="020B0604020202020204" pitchFamily="34" charset="0"/>
                    <a:ea typeface="Times New Roman" panose="02020603050405020304" pitchFamily="18" charset="0"/>
                    <a:cs typeface="Arial" panose="020B0604020202020204" pitchFamily="34" charset="0"/>
                  </a:rPr>
                  <a:t> + bx+ c</a:t>
                </a:r>
                <a:endParaRPr lang="en-US" sz="2800">
                  <a:solidFill>
                    <a:srgbClr val="FF0000"/>
                  </a:solidFill>
                  <a:latin typeface="Arial" panose="020B0604020202020204" pitchFamily="34" charset="0"/>
                  <a:ea typeface="Calibri" panose="020F0502020204030204" pitchFamily="34" charset="0"/>
                  <a:cs typeface="Arial" panose="020B0604020202020204" pitchFamily="34" charset="0"/>
                </a:endParaRPr>
              </a:p>
              <a:p>
                <a:pPr algn="just" defTabSz="609630">
                  <a:lnSpc>
                    <a:spcPct val="150000"/>
                  </a:lnSpc>
                </a:pP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Bước 1</a:t>
                </a:r>
                <a:r>
                  <a:rPr lang="en-US" sz="280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rPr>
                  <a:t>) Xác định tọa độ đỉnh </a:t>
                </a:r>
                <a14:m>
                  <m:oMath xmlns:m="http://schemas.openxmlformats.org/officeDocument/2006/math">
                    <m:r>
                      <m:rPr>
                        <m:sty m:val="p"/>
                      </m:rP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S</m:t>
                    </m:r>
                    <m:d>
                      <m:dPr>
                        <m:ctrlPr>
                          <a:rPr lang="en-US" sz="2800" i="1">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ctrlPr>
                      </m:dPr>
                      <m:e>
                        <m: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sty m:val="p"/>
                              </m:rP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b</m:t>
                            </m:r>
                          </m:num>
                          <m:den>
                            <m: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2</m:t>
                            </m:r>
                            <m:r>
                              <m:rPr>
                                <m:sty m:val="p"/>
                              </m:rP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a</m:t>
                            </m:r>
                          </m:den>
                        </m:f>
                        <m: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 −</m:t>
                        </m:r>
                        <m:f>
                          <m:fPr>
                            <m:ctrlPr>
                              <a:rPr lang="en-US" sz="2800" i="1">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m:t>
                            </m:r>
                          </m:num>
                          <m:den>
                            <m: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4</m:t>
                            </m:r>
                            <m:r>
                              <m:rPr>
                                <m:sty m:val="p"/>
                              </m:rP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a</m:t>
                            </m:r>
                          </m:den>
                        </m:f>
                      </m:e>
                    </m:d>
                  </m:oMath>
                </a14:m>
                <a:r>
                  <a:rPr lang="en-US" sz="2800">
                    <a:solidFill>
                      <a:schemeClr val="tx1">
                        <a:lumMod val="95000"/>
                        <a:lumOff val="5000"/>
                      </a:schemeClr>
                    </a:solidFill>
                    <a:latin typeface="Arial" panose="020B0604020202020204" pitchFamily="34" charset="0"/>
                    <a:ea typeface="Times New Roman" panose="02020603050405020304" pitchFamily="18" charset="0"/>
                    <a:cs typeface="Arial" panose="020B0604020202020204" pitchFamily="34" charset="0"/>
                  </a:rPr>
                  <a:t>.</a:t>
                </a:r>
                <a:endParaRPr lang="en-US" sz="280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endParaRPr>
              </a:p>
              <a:p>
                <a:pPr algn="just" defTabSz="609630">
                  <a:lnSpc>
                    <a:spcPct val="150000"/>
                  </a:lnSpc>
                </a:pP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Bước 2</a:t>
                </a:r>
                <a:r>
                  <a:rPr lang="en-US" sz="280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rPr>
                  <a:t>) Vẽ trục đối xứng d là đường thẳng x = </a:t>
                </a:r>
                <a14:m>
                  <m:oMath xmlns:m="http://schemas.openxmlformats.org/officeDocument/2006/math">
                    <m: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ctrlPr>
                      </m:fPr>
                      <m:num>
                        <m:r>
                          <m:rPr>
                            <m:sty m:val="p"/>
                          </m:rP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b</m:t>
                        </m:r>
                      </m:num>
                      <m:den>
                        <m: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2</m:t>
                        </m:r>
                        <m:r>
                          <m:rPr>
                            <m:sty m:val="p"/>
                          </m:rPr>
                          <a:rPr lang="en-US" sz="2800">
                            <a:solidFill>
                              <a:schemeClr val="tx1">
                                <a:lumMod val="95000"/>
                                <a:lumOff val="5000"/>
                              </a:schemeClr>
                            </a:solidFill>
                            <a:latin typeface="Cambria Math" panose="02040503050406030204" pitchFamily="18" charset="0"/>
                            <a:ea typeface="Calibri" panose="020F0502020204030204" pitchFamily="34" charset="0"/>
                            <a:cs typeface="Times New Roman" panose="02020603050405020304" pitchFamily="18" charset="0"/>
                          </a:rPr>
                          <m:t>a</m:t>
                        </m:r>
                      </m:den>
                    </m:f>
                  </m:oMath>
                </a14:m>
                <a:endParaRPr lang="en-US" sz="280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endParaRPr>
              </a:p>
              <a:p>
                <a:pPr algn="just" defTabSz="609630">
                  <a:lnSpc>
                    <a:spcPct val="150000"/>
                  </a:lnSpc>
                </a:pP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Bước 3</a:t>
                </a:r>
                <a:r>
                  <a:rPr lang="en-US" sz="280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rPr>
                  <a:t>) Tìm tọa độ giao điểm của đồ thị với trục tung (điểm A(0;c)) và giao điểm của đồ thị với trục hoành (nếu có).</a:t>
                </a:r>
              </a:p>
              <a:p>
                <a:pPr algn="just" defTabSz="609630">
                  <a:lnSpc>
                    <a:spcPct val="150000"/>
                  </a:lnSpc>
                </a:pPr>
                <a:r>
                  <a:rPr lang="en-US" sz="2800">
                    <a:solidFill>
                      <a:srgbClr val="00B050"/>
                    </a:solidFill>
                    <a:latin typeface="Arial" panose="020B0604020202020204" pitchFamily="34" charset="0"/>
                    <a:ea typeface="Calibri" panose="020F0502020204030204" pitchFamily="34" charset="0"/>
                    <a:cs typeface="Arial" panose="020B0604020202020204" pitchFamily="34" charset="0"/>
                  </a:rPr>
                  <a:t>Xác định thêm điểm đối xứng với A qua trục đối xứng d, là điểm B</a:t>
                </a:r>
                <a14:m>
                  <m:oMath xmlns:m="http://schemas.openxmlformats.org/officeDocument/2006/math">
                    <m:d>
                      <m:dPr>
                        <m:ctrlPr>
                          <a:rPr lang="en-US" sz="2800" i="1">
                            <a:solidFill>
                              <a:srgbClr val="00B050"/>
                            </a:solidFill>
                            <a:latin typeface="Cambria Math" panose="02040503050406030204" pitchFamily="18" charset="0"/>
                            <a:ea typeface="Calibri" panose="020F0502020204030204" pitchFamily="34" charset="0"/>
                            <a:cs typeface="Times New Roman" panose="02020603050405020304" pitchFamily="18" charset="0"/>
                          </a:rPr>
                        </m:ctrlPr>
                      </m:dPr>
                      <m:e>
                        <m:r>
                          <a:rPr lang="en-US" sz="2800">
                            <a:solidFill>
                              <a:srgbClr val="00B050"/>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rgbClr val="00B050"/>
                                </a:solidFill>
                                <a:latin typeface="Cambria Math" panose="02040503050406030204" pitchFamily="18" charset="0"/>
                                <a:ea typeface="Calibri" panose="020F0502020204030204" pitchFamily="34" charset="0"/>
                                <a:cs typeface="Times New Roman" panose="02020603050405020304" pitchFamily="18" charset="0"/>
                              </a:rPr>
                            </m:ctrlPr>
                          </m:fPr>
                          <m:num>
                            <m:r>
                              <m:rPr>
                                <m:sty m:val="p"/>
                              </m:rPr>
                              <a:rPr lang="en-US" sz="2800">
                                <a:solidFill>
                                  <a:srgbClr val="00B050"/>
                                </a:solidFill>
                                <a:latin typeface="Cambria Math" panose="02040503050406030204" pitchFamily="18" charset="0"/>
                                <a:ea typeface="Calibri" panose="020F0502020204030204" pitchFamily="34" charset="0"/>
                                <a:cs typeface="Times New Roman" panose="02020603050405020304" pitchFamily="18" charset="0"/>
                              </a:rPr>
                              <m:t>b</m:t>
                            </m:r>
                          </m:num>
                          <m:den>
                            <m:r>
                              <m:rPr>
                                <m:sty m:val="p"/>
                              </m:rPr>
                              <a:rPr lang="en-US" sz="2800">
                                <a:solidFill>
                                  <a:srgbClr val="00B050"/>
                                </a:solidFill>
                                <a:latin typeface="Cambria Math" panose="02040503050406030204" pitchFamily="18" charset="0"/>
                                <a:ea typeface="Calibri" panose="020F0502020204030204" pitchFamily="34" charset="0"/>
                                <a:cs typeface="Times New Roman" panose="02020603050405020304" pitchFamily="18" charset="0"/>
                              </a:rPr>
                              <m:t>a</m:t>
                            </m:r>
                          </m:den>
                        </m:f>
                        <m:r>
                          <a:rPr lang="en-US" sz="2800">
                            <a:solidFill>
                              <a:srgbClr val="00B050"/>
                            </a:solidFill>
                            <a:latin typeface="Cambria Math" panose="02040503050406030204" pitchFamily="18" charset="0"/>
                            <a:ea typeface="Calibri" panose="020F0502020204030204" pitchFamily="34" charset="0"/>
                            <a:cs typeface="Times New Roman" panose="02020603050405020304" pitchFamily="18" charset="0"/>
                          </a:rPr>
                          <m:t>; </m:t>
                        </m:r>
                        <m:r>
                          <m:rPr>
                            <m:sty m:val="p"/>
                          </m:rPr>
                          <a:rPr lang="en-US" sz="2800">
                            <a:solidFill>
                              <a:srgbClr val="00B050"/>
                            </a:solidFill>
                            <a:latin typeface="Cambria Math" panose="02040503050406030204" pitchFamily="18" charset="0"/>
                            <a:ea typeface="Calibri" panose="020F0502020204030204" pitchFamily="34" charset="0"/>
                            <a:cs typeface="Times New Roman" panose="02020603050405020304" pitchFamily="18" charset="0"/>
                          </a:rPr>
                          <m:t>c</m:t>
                        </m:r>
                      </m:e>
                    </m:d>
                  </m:oMath>
                </a14:m>
                <a:endParaRPr lang="en-US" sz="2800">
                  <a:solidFill>
                    <a:srgbClr val="00B050"/>
                  </a:solidFill>
                  <a:latin typeface="Arial" panose="020B0604020202020204" pitchFamily="34" charset="0"/>
                  <a:ea typeface="Calibri" panose="020F0502020204030204" pitchFamily="34" charset="0"/>
                  <a:cs typeface="Arial" panose="020B0604020202020204" pitchFamily="34" charset="0"/>
                </a:endParaRPr>
              </a:p>
              <a:p>
                <a:pPr algn="just" defTabSz="609630">
                  <a:lnSpc>
                    <a:spcPct val="150000"/>
                  </a:lnSpc>
                </a:pPr>
                <a:r>
                  <a:rPr lang="en-US" sz="2800">
                    <a:solidFill>
                      <a:srgbClr val="FF0000"/>
                    </a:solidFill>
                    <a:latin typeface="Arial" panose="020B0604020202020204" pitchFamily="34" charset="0"/>
                    <a:ea typeface="Calibri" panose="020F0502020204030204" pitchFamily="34" charset="0"/>
                    <a:cs typeface="Arial" panose="020B0604020202020204" pitchFamily="34" charset="0"/>
                  </a:rPr>
                  <a:t>Bước 4</a:t>
                </a:r>
                <a:r>
                  <a:rPr lang="en-US" sz="2800">
                    <a:solidFill>
                      <a:schemeClr val="tx1">
                        <a:lumMod val="95000"/>
                        <a:lumOff val="5000"/>
                      </a:schemeClr>
                    </a:solidFill>
                    <a:latin typeface="Arial" panose="020B0604020202020204" pitchFamily="34" charset="0"/>
                    <a:ea typeface="Calibri" panose="020F0502020204030204" pitchFamily="34" charset="0"/>
                    <a:cs typeface="Arial" panose="020B0604020202020204" pitchFamily="34" charset="0"/>
                  </a:rPr>
                  <a:t>) Vẽ parabol có đỉnh S, có trục đối xứng d, đi qua các điểm tìm được.</a:t>
                </a:r>
              </a:p>
            </p:txBody>
          </p:sp>
        </mc:Choice>
        <mc:Fallback xmlns="">
          <p:sp>
            <p:nvSpPr>
              <p:cNvPr id="2" name="Rectangle 1">
                <a:extLst>
                  <a:ext uri="{FF2B5EF4-FFF2-40B4-BE49-F238E27FC236}">
                    <a16:creationId xmlns:a16="http://schemas.microsoft.com/office/drawing/2014/main" id="{ADB5F14E-98F6-553B-D1CA-8FAB5612631B}"/>
                  </a:ext>
                </a:extLst>
              </p:cNvPr>
              <p:cNvSpPr>
                <a:spLocks noRot="1" noChangeAspect="1" noMove="1" noResize="1" noEditPoints="1" noAdjustHandles="1" noChangeArrowheads="1" noChangeShapeType="1" noTextEdit="1"/>
              </p:cNvSpPr>
              <p:nvPr/>
            </p:nvSpPr>
            <p:spPr>
              <a:xfrm>
                <a:off x="144076" y="0"/>
                <a:ext cx="11936762" cy="6126101"/>
              </a:xfrm>
              <a:prstGeom prst="rect">
                <a:avLst/>
              </a:prstGeom>
              <a:blipFill>
                <a:blip r:embed="rId2"/>
                <a:stretch>
                  <a:fillRect l="-1073" r="-1021" b="-1791"/>
                </a:stretch>
              </a:blipFill>
            </p:spPr>
            <p:txBody>
              <a:bodyPr/>
              <a:lstStyle/>
              <a:p>
                <a:r>
                  <a:rPr lang="en-US">
                    <a:noFill/>
                  </a:rPr>
                  <a:t> </a:t>
                </a:r>
              </a:p>
            </p:txBody>
          </p:sp>
        </mc:Fallback>
      </mc:AlternateContent>
    </p:spTree>
    <p:extLst>
      <p:ext uri="{BB962C8B-B14F-4D97-AF65-F5344CB8AC3E}">
        <p14:creationId xmlns:p14="http://schemas.microsoft.com/office/powerpoint/2010/main" val="2301837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226189" y="77232"/>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solidFill>
                <a:schemeClr val="tx1">
                  <a:lumMod val="50000"/>
                </a:schemeClr>
              </a:solidFill>
              <a:latin typeface="Arial"/>
              <a:cs typeface="Arial"/>
              <a:sym typeface="Arial"/>
            </a:endParaRPr>
          </a:p>
        </p:txBody>
      </p:sp>
      <p:sp>
        <p:nvSpPr>
          <p:cNvPr id="23" name="Google Shape;2255;p39"/>
          <p:cNvSpPr/>
          <p:nvPr/>
        </p:nvSpPr>
        <p:spPr>
          <a:xfrm>
            <a:off x="11399640" y="-210568"/>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solidFill>
                <a:schemeClr val="tx1">
                  <a:lumMod val="50000"/>
                </a:schemeClr>
              </a:solidFill>
              <a:latin typeface="Arial"/>
              <a:cs typeface="Arial"/>
              <a:sym typeface="Arial"/>
            </a:endParaRPr>
          </a:p>
        </p:txBody>
      </p:sp>
      <p:sp>
        <p:nvSpPr>
          <p:cNvPr id="24" name="Google Shape;2256;p39"/>
          <p:cNvSpPr/>
          <p:nvPr/>
        </p:nvSpPr>
        <p:spPr>
          <a:xfrm>
            <a:off x="10764868" y="6052829"/>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solidFill>
                <a:schemeClr val="tx1">
                  <a:lumMod val="50000"/>
                </a:schemeClr>
              </a:solidFill>
              <a:latin typeface="Arial"/>
              <a:cs typeface="Arial"/>
              <a:sym typeface="Arial"/>
            </a:endParaRPr>
          </a:p>
        </p:txBody>
      </p:sp>
      <p:grpSp>
        <p:nvGrpSpPr>
          <p:cNvPr id="11" name="Google Shape;2392;p42"/>
          <p:cNvGrpSpPr/>
          <p:nvPr/>
        </p:nvGrpSpPr>
        <p:grpSpPr>
          <a:xfrm>
            <a:off x="11121968" y="5386116"/>
            <a:ext cx="728873" cy="1000984"/>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0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grpSp>
      <p:sp>
        <p:nvSpPr>
          <p:cNvPr id="3" name="TextBox 2"/>
          <p:cNvSpPr txBox="1"/>
          <p:nvPr/>
        </p:nvSpPr>
        <p:spPr>
          <a:xfrm>
            <a:off x="851049" y="206528"/>
            <a:ext cx="10428924" cy="553998"/>
          </a:xfrm>
          <a:prstGeom prst="rect">
            <a:avLst/>
          </a:prstGeom>
          <a:noFill/>
        </p:spPr>
        <p:txBody>
          <a:bodyPr wrap="square" rtlCol="0">
            <a:spAutoFit/>
          </a:bodyPr>
          <a:lstStyle/>
          <a:p>
            <a:pPr defTabSz="609630"/>
            <a:r>
              <a:rPr lang="en-US" sz="3000" b="1">
                <a:solidFill>
                  <a:srgbClr val="FF0000"/>
                </a:solidFill>
                <a:latin typeface="Arial"/>
              </a:rPr>
              <a:t>Ví dụ ( bài tập mẫu)</a:t>
            </a:r>
            <a:r>
              <a:rPr lang="en-US" sz="3000" b="1">
                <a:solidFill>
                  <a:schemeClr val="tx1">
                    <a:lumMod val="50000"/>
                  </a:schemeClr>
                </a:solidFill>
                <a:latin typeface="Arial"/>
              </a:rPr>
              <a:t>:  Vẽ đồ thị các hàm số sau</a:t>
            </a:r>
          </a:p>
        </p:txBody>
      </p:sp>
      <mc:AlternateContent xmlns:mc="http://schemas.openxmlformats.org/markup-compatibility/2006" xmlns:a14="http://schemas.microsoft.com/office/drawing/2010/main">
        <mc:Choice Requires="a14">
          <p:sp>
            <p:nvSpPr>
              <p:cNvPr id="4" name="Rectangle 3"/>
              <p:cNvSpPr/>
              <p:nvPr/>
            </p:nvSpPr>
            <p:spPr>
              <a:xfrm>
                <a:off x="430305" y="871409"/>
                <a:ext cx="11266534" cy="564450"/>
              </a:xfrm>
              <a:prstGeom prst="rect">
                <a:avLst/>
              </a:prstGeom>
            </p:spPr>
            <p:txBody>
              <a:bodyPr wrap="square">
                <a:spAutoFit/>
              </a:bodyPr>
              <a:lstStyle/>
              <a:p>
                <a:pPr defTabSz="609630"/>
                <a14:m>
                  <m:oMathPara xmlns:m="http://schemas.openxmlformats.org/officeDocument/2006/math">
                    <m:oMathParaPr>
                      <m:jc m:val="centerGroup"/>
                    </m:oMathParaPr>
                    <m:oMath xmlns:m="http://schemas.openxmlformats.org/officeDocument/2006/math">
                      <m:r>
                        <a:rPr lang="en-US" sz="3000" b="1" i="1" smtClean="0">
                          <a:solidFill>
                            <a:schemeClr val="tx1">
                              <a:lumMod val="50000"/>
                            </a:schemeClr>
                          </a:solidFill>
                          <a:latin typeface="Cambria Math" panose="02040503050406030204" pitchFamily="18" charset="0"/>
                        </a:rPr>
                        <m:t>𝒂</m:t>
                      </m:r>
                      <m:r>
                        <a:rPr lang="en-US" sz="3000" b="1">
                          <a:solidFill>
                            <a:schemeClr val="tx1">
                              <a:lumMod val="50000"/>
                            </a:schemeClr>
                          </a:solidFill>
                          <a:latin typeface="Cambria Math" panose="02040503050406030204" pitchFamily="18" charset="0"/>
                        </a:rPr>
                        <m:t>)</m:t>
                      </m:r>
                      <m:r>
                        <m:rPr>
                          <m:nor/>
                        </m:rPr>
                        <a:rPr lang="en-US" sz="3000" b="1" i="1">
                          <a:solidFill>
                            <a:schemeClr val="tx1">
                              <a:lumMod val="50000"/>
                            </a:schemeClr>
                          </a:solidFill>
                          <a:latin typeface="Cambria Math" panose="02040503050406030204" pitchFamily="18" charset="0"/>
                        </a:rPr>
                        <m:t> </m:t>
                      </m:r>
                      <m:r>
                        <a:rPr lang="en-US" sz="3000" b="1" i="1">
                          <a:solidFill>
                            <a:schemeClr val="tx1">
                              <a:lumMod val="50000"/>
                            </a:schemeClr>
                          </a:solidFill>
                          <a:latin typeface="Cambria Math" panose="02040503050406030204" pitchFamily="18" charset="0"/>
                        </a:rPr>
                        <m:t>𝒚</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𝒇</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𝒙</m:t>
                      </m:r>
                      <m:r>
                        <a:rPr lang="en-US" sz="3000" b="1">
                          <a:solidFill>
                            <a:schemeClr val="tx1">
                              <a:lumMod val="50000"/>
                            </a:schemeClr>
                          </a:solidFill>
                          <a:latin typeface="Cambria Math" panose="02040503050406030204" pitchFamily="18" charset="0"/>
                        </a:rPr>
                        <m:t>)=−</m:t>
                      </m:r>
                      <m:sSup>
                        <m:sSupPr>
                          <m:ctrlPr>
                            <a:rPr lang="en-US" sz="3000" b="1" i="1">
                              <a:solidFill>
                                <a:schemeClr val="tx1">
                                  <a:lumMod val="50000"/>
                                </a:schemeClr>
                              </a:solidFill>
                              <a:latin typeface="Cambria Math" panose="02040503050406030204" pitchFamily="18" charset="0"/>
                            </a:rPr>
                          </m:ctrlPr>
                        </m:sSupPr>
                        <m:e>
                          <m:r>
                            <a:rPr lang="en-US" sz="3000" b="1" i="1">
                              <a:solidFill>
                                <a:schemeClr val="tx1">
                                  <a:lumMod val="50000"/>
                                </a:schemeClr>
                              </a:solidFill>
                              <a:latin typeface="Cambria Math" panose="02040503050406030204" pitchFamily="18" charset="0"/>
                            </a:rPr>
                            <m:t>𝒙</m:t>
                          </m:r>
                        </m:e>
                        <m:sup>
                          <m:r>
                            <a:rPr lang="en-US" sz="3000" b="1" i="1">
                              <a:solidFill>
                                <a:schemeClr val="tx1">
                                  <a:lumMod val="50000"/>
                                </a:schemeClr>
                              </a:solidFill>
                              <a:latin typeface="Cambria Math" panose="02040503050406030204" pitchFamily="18" charset="0"/>
                            </a:rPr>
                            <m:t>𝟐</m:t>
                          </m:r>
                        </m:sup>
                      </m:sSup>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𝟒</m:t>
                      </m:r>
                      <m:r>
                        <a:rPr lang="en-US" sz="3000" b="1" i="1">
                          <a:solidFill>
                            <a:schemeClr val="tx1">
                              <a:lumMod val="50000"/>
                            </a:schemeClr>
                          </a:solidFill>
                          <a:latin typeface="Cambria Math" panose="02040503050406030204" pitchFamily="18" charset="0"/>
                        </a:rPr>
                        <m:t>𝒙</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𝟑</m:t>
                      </m:r>
                      <m:r>
                        <a:rPr lang="en-US" sz="3000" b="1">
                          <a:solidFill>
                            <a:schemeClr val="tx1">
                              <a:lumMod val="50000"/>
                            </a:schemeClr>
                          </a:solidFill>
                          <a:latin typeface="Cambria Math" panose="02040503050406030204" pitchFamily="18" charset="0"/>
                        </a:rPr>
                        <m:t>;</m:t>
                      </m:r>
                      <m:r>
                        <m:rPr>
                          <m:nor/>
                        </m:rPr>
                        <a:rPr lang="en-US" sz="3000" b="1" i="1">
                          <a:solidFill>
                            <a:schemeClr val="tx1">
                              <a:lumMod val="50000"/>
                            </a:schemeClr>
                          </a:solidFill>
                          <a:latin typeface="Cambria Math" panose="02040503050406030204" pitchFamily="18" charset="0"/>
                        </a:rPr>
                        <m:t>                  </m:t>
                      </m:r>
                      <m:r>
                        <a:rPr lang="en-US" sz="3000" b="1" i="1">
                          <a:solidFill>
                            <a:schemeClr val="tx1">
                              <a:lumMod val="50000"/>
                            </a:schemeClr>
                          </a:solidFill>
                          <a:latin typeface="Cambria Math" panose="02040503050406030204" pitchFamily="18" charset="0"/>
                        </a:rPr>
                        <m:t>𝒃</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𝒚</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𝒇</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𝒙</m:t>
                      </m:r>
                      <m:r>
                        <a:rPr lang="en-US" sz="3000" b="1">
                          <a:solidFill>
                            <a:schemeClr val="tx1">
                              <a:lumMod val="50000"/>
                            </a:schemeClr>
                          </a:solidFill>
                          <a:latin typeface="Cambria Math" panose="02040503050406030204" pitchFamily="18" charset="0"/>
                        </a:rPr>
                        <m:t>)</m:t>
                      </m:r>
                      <m:r>
                        <m:rPr>
                          <m:nor/>
                        </m:rPr>
                        <a:rPr lang="en-US" sz="3000" b="1" i="1">
                          <a:solidFill>
                            <a:schemeClr val="tx1">
                              <a:lumMod val="50000"/>
                            </a:schemeClr>
                          </a:solidFill>
                          <a:latin typeface="Cambria Math" panose="02040503050406030204" pitchFamily="18" charset="0"/>
                        </a:rPr>
                        <m:t> </m:t>
                      </m:r>
                      <m:r>
                        <a:rPr lang="en-US" sz="3000" b="1">
                          <a:solidFill>
                            <a:schemeClr val="tx1">
                              <a:lumMod val="50000"/>
                            </a:schemeClr>
                          </a:solidFill>
                          <a:latin typeface="Cambria Math" panose="02040503050406030204" pitchFamily="18" charset="0"/>
                        </a:rPr>
                        <m:t>=</m:t>
                      </m:r>
                      <m:sSup>
                        <m:sSupPr>
                          <m:ctrlPr>
                            <a:rPr lang="en-US" sz="3000" b="1" i="1">
                              <a:solidFill>
                                <a:schemeClr val="tx1">
                                  <a:lumMod val="50000"/>
                                </a:schemeClr>
                              </a:solidFill>
                              <a:latin typeface="Cambria Math" panose="02040503050406030204" pitchFamily="18" charset="0"/>
                            </a:rPr>
                          </m:ctrlPr>
                        </m:sSupPr>
                        <m:e>
                          <m:r>
                            <a:rPr lang="en-US" sz="3000" b="1" i="1">
                              <a:solidFill>
                                <a:schemeClr val="tx1">
                                  <a:lumMod val="50000"/>
                                </a:schemeClr>
                              </a:solidFill>
                              <a:latin typeface="Cambria Math" panose="02040503050406030204" pitchFamily="18" charset="0"/>
                            </a:rPr>
                            <m:t>𝒙</m:t>
                          </m:r>
                        </m:e>
                        <m:sup>
                          <m:r>
                            <a:rPr lang="en-US" sz="3000" b="1" i="1">
                              <a:solidFill>
                                <a:schemeClr val="tx1">
                                  <a:lumMod val="50000"/>
                                </a:schemeClr>
                              </a:solidFill>
                              <a:latin typeface="Cambria Math" panose="02040503050406030204" pitchFamily="18" charset="0"/>
                            </a:rPr>
                            <m:t>𝟐</m:t>
                          </m:r>
                        </m:sup>
                      </m:sSup>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𝟐</m:t>
                      </m:r>
                      <m:r>
                        <a:rPr lang="en-US" sz="3000" b="1" i="1">
                          <a:solidFill>
                            <a:schemeClr val="tx1">
                              <a:lumMod val="50000"/>
                            </a:schemeClr>
                          </a:solidFill>
                          <a:latin typeface="Cambria Math" panose="02040503050406030204" pitchFamily="18" charset="0"/>
                        </a:rPr>
                        <m:t>𝒙</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𝟐</m:t>
                      </m:r>
                    </m:oMath>
                  </m:oMathPara>
                </a14:m>
                <a:endParaRPr lang="en-US" sz="3000" b="1">
                  <a:solidFill>
                    <a:schemeClr val="tx1">
                      <a:lumMod val="50000"/>
                    </a:schemeClr>
                  </a:solidFill>
                  <a:latin typeface="Arial"/>
                </a:endParaRPr>
              </a:p>
            </p:txBody>
          </p:sp>
        </mc:Choice>
        <mc:Fallback xmlns="">
          <p:sp>
            <p:nvSpPr>
              <p:cNvPr id="4" name="Rectangle 3"/>
              <p:cNvSpPr>
                <a:spLocks noRot="1" noChangeAspect="1" noMove="1" noResize="1" noEditPoints="1" noAdjustHandles="1" noChangeArrowheads="1" noChangeShapeType="1" noTextEdit="1"/>
              </p:cNvSpPr>
              <p:nvPr/>
            </p:nvSpPr>
            <p:spPr>
              <a:xfrm>
                <a:off x="430305" y="871409"/>
                <a:ext cx="11266534" cy="564450"/>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0" y="1927714"/>
                <a:ext cx="12285233" cy="4766369"/>
              </a:xfrm>
              <a:prstGeom prst="rect">
                <a:avLst/>
              </a:prstGeom>
            </p:spPr>
            <p:txBody>
              <a:bodyPr wrap="square">
                <a:spAutoFit/>
              </a:bodyPr>
              <a:lstStyle/>
              <a:p>
                <a:pPr marL="514350" indent="-514350" algn="just" defTabSz="609630">
                  <a:lnSpc>
                    <a:spcPct val="150000"/>
                  </a:lnSpc>
                  <a:spcAft>
                    <a:spcPts val="533"/>
                  </a:spcAft>
                  <a:buAutoNum type="alphaLcParenR"/>
                </a:pPr>
                <a:r>
                  <a:rPr lang="en-US" sz="3000">
                    <a:solidFill>
                      <a:schemeClr val="tx1">
                        <a:lumMod val="50000"/>
                      </a:schemeClr>
                    </a:solidFill>
                    <a:latin typeface="Arial"/>
                    <a:ea typeface="Calibri" panose="020F0502020204030204" pitchFamily="34" charset="0"/>
                    <a:cs typeface="Times New Roman" panose="02020603050405020304" pitchFamily="18" charset="0"/>
                  </a:rPr>
                  <a:t>Trong mặt phẳng tọa độ Oxy, đồ thị hàm số bậc hai</a:t>
                </a:r>
              </a:p>
              <a:p>
                <a:pPr algn="ctr" defTabSz="609630">
                  <a:lnSpc>
                    <a:spcPct val="150000"/>
                  </a:lnSpc>
                  <a:spcAft>
                    <a:spcPts val="533"/>
                  </a:spcAft>
                </a:pPr>
                <a:r>
                  <a:rPr lang="en-US" sz="3000">
                    <a:solidFill>
                      <a:schemeClr val="tx1">
                        <a:lumMod val="50000"/>
                      </a:schemeClr>
                    </a:solidFill>
                    <a:latin typeface="Arial"/>
                    <a:ea typeface="Calibri" panose="020F0502020204030204" pitchFamily="34" charset="0"/>
                    <a:cs typeface="Times New Roman" panose="02020603050405020304" pitchFamily="18" charset="0"/>
                  </a:rPr>
                  <a:t> </a:t>
                </a:r>
                <a14:m>
                  <m:oMath xmlns:m="http://schemas.openxmlformats.org/officeDocument/2006/math">
                    <m:r>
                      <a:rPr lang="en-US" sz="3000" i="1">
                        <a:solidFill>
                          <a:schemeClr val="tx1">
                            <a:lumMod val="50000"/>
                          </a:schemeClr>
                        </a:solidFill>
                        <a:latin typeface="Cambria Math" panose="02040503050406030204" pitchFamily="18" charset="0"/>
                      </a:rPr>
                      <m:t>𝑦</m:t>
                    </m:r>
                    <m:r>
                      <a:rPr lang="en-US" sz="3000">
                        <a:solidFill>
                          <a:schemeClr val="tx1">
                            <a:lumMod val="50000"/>
                          </a:schemeClr>
                        </a:solidFill>
                        <a:latin typeface="Cambria Math" panose="02040503050406030204" pitchFamily="18" charset="0"/>
                      </a:rPr>
                      <m:t>=</m:t>
                    </m:r>
                    <m:r>
                      <a:rPr lang="en-US" sz="3000" i="1">
                        <a:solidFill>
                          <a:schemeClr val="tx1">
                            <a:lumMod val="50000"/>
                          </a:schemeClr>
                        </a:solidFill>
                        <a:latin typeface="Cambria Math" panose="02040503050406030204" pitchFamily="18" charset="0"/>
                      </a:rPr>
                      <m:t>𝑓</m:t>
                    </m:r>
                    <m:r>
                      <a:rPr lang="en-US" sz="3000">
                        <a:solidFill>
                          <a:schemeClr val="tx1">
                            <a:lumMod val="50000"/>
                          </a:schemeClr>
                        </a:solidFill>
                        <a:latin typeface="Cambria Math" panose="02040503050406030204" pitchFamily="18" charset="0"/>
                      </a:rPr>
                      <m:t>(</m:t>
                    </m:r>
                    <m:r>
                      <a:rPr lang="en-US" sz="3000" i="1">
                        <a:solidFill>
                          <a:schemeClr val="tx1">
                            <a:lumMod val="50000"/>
                          </a:schemeClr>
                        </a:solidFill>
                        <a:latin typeface="Cambria Math" panose="02040503050406030204" pitchFamily="18" charset="0"/>
                      </a:rPr>
                      <m:t>𝑥</m:t>
                    </m:r>
                    <m:r>
                      <a:rPr lang="en-US" sz="3000">
                        <a:solidFill>
                          <a:schemeClr val="tx1">
                            <a:lumMod val="50000"/>
                          </a:schemeClr>
                        </a:solidFill>
                        <a:latin typeface="Cambria Math" panose="02040503050406030204" pitchFamily="18" charset="0"/>
                      </a:rPr>
                      <m:t>)=−</m:t>
                    </m:r>
                    <m:sSup>
                      <m:sSupPr>
                        <m:ctrlPr>
                          <a:rPr lang="en-US" sz="3000" i="1">
                            <a:solidFill>
                              <a:schemeClr val="tx1">
                                <a:lumMod val="50000"/>
                              </a:schemeClr>
                            </a:solidFill>
                            <a:latin typeface="Cambria Math" panose="02040503050406030204" pitchFamily="18" charset="0"/>
                          </a:rPr>
                        </m:ctrlPr>
                      </m:sSupPr>
                      <m:e>
                        <m:r>
                          <a:rPr lang="en-US" sz="3000" i="1">
                            <a:solidFill>
                              <a:schemeClr val="tx1">
                                <a:lumMod val="50000"/>
                              </a:schemeClr>
                            </a:solidFill>
                            <a:latin typeface="Cambria Math" panose="02040503050406030204" pitchFamily="18" charset="0"/>
                          </a:rPr>
                          <m:t>𝑥</m:t>
                        </m:r>
                      </m:e>
                      <m:sup>
                        <m:r>
                          <a:rPr lang="en-US" sz="3000">
                            <a:solidFill>
                              <a:schemeClr val="tx1">
                                <a:lumMod val="50000"/>
                              </a:schemeClr>
                            </a:solidFill>
                            <a:latin typeface="Cambria Math" panose="02040503050406030204" pitchFamily="18" charset="0"/>
                          </a:rPr>
                          <m:t>2</m:t>
                        </m:r>
                      </m:sup>
                    </m:sSup>
                    <m:r>
                      <a:rPr lang="en-US" sz="3000">
                        <a:solidFill>
                          <a:schemeClr val="tx1">
                            <a:lumMod val="50000"/>
                          </a:schemeClr>
                        </a:solidFill>
                        <a:latin typeface="Cambria Math" panose="02040503050406030204" pitchFamily="18" charset="0"/>
                      </a:rPr>
                      <m:t>+4</m:t>
                    </m:r>
                    <m:r>
                      <a:rPr lang="en-US" sz="3000" i="1">
                        <a:solidFill>
                          <a:schemeClr val="tx1">
                            <a:lumMod val="50000"/>
                          </a:schemeClr>
                        </a:solidFill>
                        <a:latin typeface="Cambria Math" panose="02040503050406030204" pitchFamily="18" charset="0"/>
                      </a:rPr>
                      <m:t>𝑥</m:t>
                    </m:r>
                    <m:r>
                      <a:rPr lang="en-US" sz="3000">
                        <a:solidFill>
                          <a:schemeClr val="tx1">
                            <a:lumMod val="50000"/>
                          </a:schemeClr>
                        </a:solidFill>
                        <a:latin typeface="Cambria Math" panose="02040503050406030204" pitchFamily="18" charset="0"/>
                      </a:rPr>
                      <m:t>−3</m:t>
                    </m:r>
                    <m:r>
                      <a:rPr lang="en-US" sz="3000" i="1">
                        <a:solidFill>
                          <a:schemeClr val="tx1">
                            <a:lumMod val="50000"/>
                          </a:schemeClr>
                        </a:solidFill>
                        <a:latin typeface="Cambria Math" panose="02040503050406030204" pitchFamily="18" charset="0"/>
                      </a:rPr>
                      <m:t> </m:t>
                    </m:r>
                  </m:oMath>
                </a14:m>
                <a:r>
                  <a:rPr lang="en-US" sz="3000">
                    <a:solidFill>
                      <a:schemeClr val="tx1">
                        <a:lumMod val="50000"/>
                      </a:schemeClr>
                    </a:solidFill>
                    <a:latin typeface="Arial"/>
                    <a:ea typeface="Calibri" panose="020F0502020204030204" pitchFamily="34" charset="0"/>
                    <a:cs typeface="Times New Roman" panose="02020603050405020304" pitchFamily="18" charset="0"/>
                  </a:rPr>
                  <a:t>là một parabol (P):</a:t>
                </a:r>
              </a:p>
              <a:p>
                <a:pPr marL="381019" indent="-381019" algn="just" defTabSz="609630">
                  <a:lnSpc>
                    <a:spcPct val="150000"/>
                  </a:lnSpc>
                  <a:spcAft>
                    <a:spcPts val="533"/>
                  </a:spcAft>
                  <a:buFontTx/>
                  <a:buChar char="-"/>
                </a:pPr>
                <a:r>
                  <a:rPr lang="en-US" sz="3000">
                    <a:solidFill>
                      <a:schemeClr val="tx1">
                        <a:lumMod val="50000"/>
                      </a:schemeClr>
                    </a:solidFill>
                    <a:latin typeface="Arial"/>
                    <a:ea typeface="Calibri" panose="020F0502020204030204" pitchFamily="34" charset="0"/>
                    <a:cs typeface="Times New Roman" panose="02020603050405020304" pitchFamily="18" charset="0"/>
                  </a:rPr>
                  <a:t>Có </a:t>
                </a:r>
                <a:r>
                  <a:rPr lang="en-US" sz="3000" b="1">
                    <a:solidFill>
                      <a:schemeClr val="tx1">
                        <a:lumMod val="50000"/>
                      </a:schemeClr>
                    </a:solidFill>
                    <a:latin typeface="Arial"/>
                    <a:ea typeface="Calibri" panose="020F0502020204030204" pitchFamily="34" charset="0"/>
                    <a:cs typeface="Times New Roman" panose="02020603050405020304" pitchFamily="18" charset="0"/>
                  </a:rPr>
                  <a:t>đỉnh S </a:t>
                </a:r>
                <a:r>
                  <a:rPr lang="en-US" sz="3000">
                    <a:solidFill>
                      <a:schemeClr val="tx1">
                        <a:lumMod val="50000"/>
                      </a:schemeClr>
                    </a:solidFill>
                    <a:latin typeface="Arial"/>
                    <a:ea typeface="Calibri" panose="020F0502020204030204" pitchFamily="34" charset="0"/>
                    <a:cs typeface="Times New Roman" panose="02020603050405020304" pitchFamily="18" charset="0"/>
                  </a:rPr>
                  <a:t>với hoành độ </a:t>
                </a:r>
                <a14:m>
                  <m:oMath xmlns:m="http://schemas.openxmlformats.org/officeDocument/2006/math">
                    <m:r>
                      <a:rPr lang="en-US" sz="3000"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𝒙</m:t>
                    </m:r>
                    <m:r>
                      <a:rPr lang="en-US" sz="3000" b="1" i="1" baseline="-25000">
                        <a:solidFill>
                          <a:srgbClr val="FF0000"/>
                        </a:solidFill>
                        <a:latin typeface="Cambria Math" panose="02040503050406030204" pitchFamily="18" charset="0"/>
                        <a:ea typeface="Calibri" panose="020F0502020204030204" pitchFamily="34" charset="0"/>
                        <a:cs typeface="Times New Roman" panose="02020603050405020304" pitchFamily="18" charset="0"/>
                      </a:rPr>
                      <m:t>𝒔</m:t>
                    </m:r>
                    <m:r>
                      <a:rPr lang="en-US" sz="3000"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t> =</m:t>
                    </m:r>
                    <m:r>
                      <a:rPr lang="en-US" sz="3000"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3000" b="1" i="1" smtClean="0">
                            <a:solidFill>
                              <a:srgbClr val="FF0000"/>
                            </a:solidFill>
                            <a:latin typeface="Cambria Math" panose="02040503050406030204" pitchFamily="18" charset="0"/>
                            <a:cs typeface="Times New Roman" panose="02020603050405020304" pitchFamily="18" charset="0"/>
                          </a:rPr>
                        </m:ctrlPr>
                      </m:fPr>
                      <m:num>
                        <m:r>
                          <a:rPr lang="en-US" sz="3000" b="1" i="1" smtClean="0">
                            <a:solidFill>
                              <a:srgbClr val="FF0000"/>
                            </a:solidFill>
                            <a:latin typeface="Cambria Math" panose="02040503050406030204" pitchFamily="18" charset="0"/>
                            <a:cs typeface="Times New Roman" panose="02020603050405020304" pitchFamily="18" charset="0"/>
                          </a:rPr>
                          <m:t>𝒃</m:t>
                        </m:r>
                      </m:num>
                      <m:den>
                        <m:r>
                          <a:rPr lang="en-US" sz="3000" b="1" i="1" smtClean="0">
                            <a:solidFill>
                              <a:srgbClr val="FF0000"/>
                            </a:solidFill>
                            <a:latin typeface="Cambria Math" panose="02040503050406030204" pitchFamily="18" charset="0"/>
                            <a:cs typeface="Times New Roman" panose="02020603050405020304" pitchFamily="18" charset="0"/>
                          </a:rPr>
                          <m:t>𝟐</m:t>
                        </m:r>
                        <m:r>
                          <a:rPr lang="en-US" sz="3000" b="1" i="1" smtClean="0">
                            <a:solidFill>
                              <a:srgbClr val="FF0000"/>
                            </a:solidFill>
                            <a:latin typeface="Cambria Math" panose="02040503050406030204" pitchFamily="18" charset="0"/>
                            <a:cs typeface="Times New Roman" panose="02020603050405020304" pitchFamily="18" charset="0"/>
                          </a:rPr>
                          <m:t>𝒂</m:t>
                        </m:r>
                      </m:den>
                    </m:f>
                    <m:r>
                      <a:rPr lang="en-US" sz="3000" b="0" i="1" smtClean="0">
                        <a:solidFill>
                          <a:srgbClr val="FF0000"/>
                        </a:solidFill>
                        <a:latin typeface="Cambria Math" panose="02040503050406030204" pitchFamily="18" charset="0"/>
                        <a:cs typeface="Times New Roman" panose="02020603050405020304" pitchFamily="18" charset="0"/>
                      </a:rPr>
                      <m:t>=</m:t>
                    </m:r>
                    <m:r>
                      <a:rPr lang="en-US" sz="30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 2</m:t>
                    </m:r>
                  </m:oMath>
                </a14:m>
                <a:r>
                  <a:rPr lang="en-US" sz="3000">
                    <a:solidFill>
                      <a:schemeClr val="tx1">
                        <a:lumMod val="50000"/>
                      </a:schemeClr>
                    </a:solidFill>
                    <a:latin typeface="Arial"/>
                    <a:ea typeface="Calibri" panose="020F0502020204030204" pitchFamily="34" charset="0"/>
                    <a:cs typeface="Times New Roman" panose="02020603050405020304" pitchFamily="18" charset="0"/>
                  </a:rPr>
                  <a:t>, tung độ y</a:t>
                </a:r>
                <a:r>
                  <a:rPr lang="en-US" sz="3000" baseline="-25000">
                    <a:solidFill>
                      <a:schemeClr val="tx1">
                        <a:lumMod val="50000"/>
                      </a:schemeClr>
                    </a:solidFill>
                    <a:latin typeface="Arial"/>
                    <a:ea typeface="Calibri" panose="020F0502020204030204" pitchFamily="34" charset="0"/>
                    <a:cs typeface="Times New Roman" panose="02020603050405020304" pitchFamily="18" charset="0"/>
                  </a:rPr>
                  <a:t>S</a:t>
                </a:r>
                <a:r>
                  <a:rPr lang="en-US" sz="3000">
                    <a:solidFill>
                      <a:schemeClr val="tx1">
                        <a:lumMod val="50000"/>
                      </a:schemeClr>
                    </a:solidFill>
                    <a:latin typeface="Arial"/>
                    <a:ea typeface="Calibri" panose="020F0502020204030204" pitchFamily="34" charset="0"/>
                    <a:cs typeface="Times New Roman" panose="02020603050405020304" pitchFamily="18" charset="0"/>
                  </a:rPr>
                  <a:t>= 1;</a:t>
                </a:r>
              </a:p>
              <a:p>
                <a:pPr marL="381019" indent="-381019" algn="just" defTabSz="609630">
                  <a:lnSpc>
                    <a:spcPct val="150000"/>
                  </a:lnSpc>
                  <a:spcAft>
                    <a:spcPts val="533"/>
                  </a:spcAft>
                  <a:buFontTx/>
                  <a:buChar char="-"/>
                </a:pPr>
                <a:r>
                  <a:rPr lang="en-US" sz="3000">
                    <a:solidFill>
                      <a:schemeClr val="tx1">
                        <a:lumMod val="50000"/>
                      </a:schemeClr>
                    </a:solidFill>
                    <a:latin typeface="Arial"/>
                    <a:ea typeface="Calibri" panose="020F0502020204030204" pitchFamily="34" charset="0"/>
                    <a:cs typeface="Times New Roman" panose="02020603050405020304" pitchFamily="18" charset="0"/>
                  </a:rPr>
                  <a:t>Có </a:t>
                </a:r>
                <a:r>
                  <a:rPr lang="en-US" sz="3000" b="1">
                    <a:solidFill>
                      <a:schemeClr val="tx1">
                        <a:lumMod val="50000"/>
                      </a:schemeClr>
                    </a:solidFill>
                    <a:latin typeface="Arial"/>
                    <a:ea typeface="Calibri" panose="020F0502020204030204" pitchFamily="34" charset="0"/>
                    <a:cs typeface="Times New Roman" panose="02020603050405020304" pitchFamily="18" charset="0"/>
                  </a:rPr>
                  <a:t>trục đối xứng </a:t>
                </a:r>
                <a:r>
                  <a:rPr lang="en-US" sz="3000">
                    <a:solidFill>
                      <a:schemeClr val="tx1">
                        <a:lumMod val="50000"/>
                      </a:schemeClr>
                    </a:solidFill>
                    <a:latin typeface="Arial"/>
                    <a:ea typeface="Calibri" panose="020F0502020204030204" pitchFamily="34" charset="0"/>
                    <a:cs typeface="Times New Roman" panose="02020603050405020304" pitchFamily="18" charset="0"/>
                  </a:rPr>
                  <a:t>là đường thẳng </a:t>
                </a:r>
                <a:r>
                  <a:rPr lang="en-US" sz="3000">
                    <a:solidFill>
                      <a:srgbClr val="FF0000"/>
                    </a:solidFill>
                    <a:latin typeface="Arial"/>
                    <a:ea typeface="Calibri" panose="020F0502020204030204" pitchFamily="34" charset="0"/>
                    <a:cs typeface="Times New Roman" panose="02020603050405020304" pitchFamily="18" charset="0"/>
                  </a:rPr>
                  <a:t>x = 2 </a:t>
                </a:r>
                <a:r>
                  <a:rPr lang="en-US" sz="3000">
                    <a:solidFill>
                      <a:schemeClr val="tx1">
                        <a:lumMod val="50000"/>
                      </a:schemeClr>
                    </a:solidFill>
                    <a:latin typeface="Arial"/>
                    <a:ea typeface="Calibri" panose="020F0502020204030204" pitchFamily="34" charset="0"/>
                    <a:cs typeface="Times New Roman" panose="02020603050405020304" pitchFamily="18" charset="0"/>
                  </a:rPr>
                  <a:t>(đường thẳng này đi qua đỉnh S và song song với trục Oy);</a:t>
                </a:r>
              </a:p>
              <a:p>
                <a:pPr marL="381019" indent="-381019" algn="just" defTabSz="609630">
                  <a:lnSpc>
                    <a:spcPct val="150000"/>
                  </a:lnSpc>
                  <a:spcAft>
                    <a:spcPts val="533"/>
                  </a:spcAft>
                  <a:buFontTx/>
                  <a:buChar char="-"/>
                </a:pPr>
                <a:r>
                  <a:rPr lang="en-US" sz="3000" b="1">
                    <a:solidFill>
                      <a:schemeClr val="tx1">
                        <a:lumMod val="50000"/>
                      </a:schemeClr>
                    </a:solidFill>
                    <a:latin typeface="Arial"/>
                    <a:ea typeface="Calibri" panose="020F0502020204030204" pitchFamily="34" charset="0"/>
                    <a:cs typeface="Times New Roman" panose="02020603050405020304" pitchFamily="18" charset="0"/>
                  </a:rPr>
                  <a:t>Bề lõm </a:t>
                </a:r>
                <a:r>
                  <a:rPr lang="en-US" sz="3000">
                    <a:solidFill>
                      <a:schemeClr val="tx1">
                        <a:lumMod val="50000"/>
                      </a:schemeClr>
                    </a:solidFill>
                    <a:latin typeface="Arial"/>
                    <a:ea typeface="Calibri" panose="020F0502020204030204" pitchFamily="34" charset="0"/>
                    <a:cs typeface="Times New Roman" panose="02020603050405020304" pitchFamily="18" charset="0"/>
                  </a:rPr>
                  <a:t>quay xuống dưới vì a &lt; 0;</a:t>
                </a:r>
              </a:p>
            </p:txBody>
          </p:sp>
        </mc:Choice>
        <mc:Fallback xmlns="">
          <p:sp>
            <p:nvSpPr>
              <p:cNvPr id="5" name="Rectangle 4"/>
              <p:cNvSpPr>
                <a:spLocks noRot="1" noChangeAspect="1" noMove="1" noResize="1" noEditPoints="1" noAdjustHandles="1" noChangeArrowheads="1" noChangeShapeType="1" noTextEdit="1"/>
              </p:cNvSpPr>
              <p:nvPr/>
            </p:nvSpPr>
            <p:spPr>
              <a:xfrm>
                <a:off x="0" y="1927714"/>
                <a:ext cx="12285233" cy="4766369"/>
              </a:xfrm>
              <a:prstGeom prst="rect">
                <a:avLst/>
              </a:prstGeom>
              <a:blipFill>
                <a:blip r:embed="rId4"/>
                <a:stretch>
                  <a:fillRect l="-993" r="-1141" b="-2302"/>
                </a:stretch>
              </a:blipFill>
            </p:spPr>
            <p:txBody>
              <a:bodyPr/>
              <a:lstStyle/>
              <a:p>
                <a:r>
                  <a:rPr lang="en-US">
                    <a:noFill/>
                  </a:rPr>
                  <a:t> </a:t>
                </a:r>
              </a:p>
            </p:txBody>
          </p:sp>
        </mc:Fallback>
      </mc:AlternateContent>
      <p:cxnSp>
        <p:nvCxnSpPr>
          <p:cNvPr id="7" name="Straight Connector 6">
            <a:extLst>
              <a:ext uri="{FF2B5EF4-FFF2-40B4-BE49-F238E27FC236}">
                <a16:creationId xmlns:a16="http://schemas.microsoft.com/office/drawing/2014/main" id="{62CFED5D-0CF6-CA2E-F0CB-F62A4E246668}"/>
              </a:ext>
            </a:extLst>
          </p:cNvPr>
          <p:cNvCxnSpPr/>
          <p:nvPr/>
        </p:nvCxnSpPr>
        <p:spPr>
          <a:xfrm>
            <a:off x="430305" y="1893346"/>
            <a:ext cx="11388936"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7004085"/>
      </p:ext>
    </p:extLst>
  </p:cSld>
  <p:clrMapOvr>
    <a:masterClrMapping/>
  </p:clrMapOvr>
  <mc:AlternateContent xmlns:mc="http://schemas.openxmlformats.org/markup-compatibility/2006" xmlns:p14="http://schemas.microsoft.com/office/powerpoint/2010/main">
    <mc:Choice Requires="p14">
      <p:transition spd="med" p14:dur="700">
        <p:wipe/>
      </p:transition>
    </mc:Choice>
    <mc:Fallback xmlns="">
      <p:transition spd="med">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301493" y="28184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301493" y="624118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1" name="Google Shape;2392;p42"/>
          <p:cNvGrpSpPr/>
          <p:nvPr/>
        </p:nvGrpSpPr>
        <p:grpSpPr>
          <a:xfrm>
            <a:off x="11197272" y="5698088"/>
            <a:ext cx="728873" cy="1000984"/>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mc:AlternateContent xmlns:mc="http://schemas.openxmlformats.org/markup-compatibility/2006" xmlns:a14="http://schemas.microsoft.com/office/drawing/2010/main">
        <mc:Choice Requires="a14">
          <p:sp>
            <p:nvSpPr>
              <p:cNvPr id="2" name="Rectangle 1"/>
              <p:cNvSpPr/>
              <p:nvPr/>
            </p:nvSpPr>
            <p:spPr>
              <a:xfrm>
                <a:off x="265855" y="106484"/>
                <a:ext cx="7210715" cy="6100581"/>
              </a:xfrm>
              <a:prstGeom prst="rect">
                <a:avLst/>
              </a:prstGeom>
            </p:spPr>
            <p:txBody>
              <a:bodyPr wrap="square">
                <a:spAutoFit/>
              </a:bodyPr>
              <a:lstStyle/>
              <a:p>
                <a:pPr marL="381019" indent="-381019" algn="just" defTabSz="609630">
                  <a:lnSpc>
                    <a:spcPct val="150000"/>
                  </a:lnSpc>
                  <a:spcAft>
                    <a:spcPts val="533"/>
                  </a:spcAft>
                  <a:buFontTx/>
                  <a:buChar char="-"/>
                </a:pPr>
                <a:r>
                  <a:rPr lang="en-US" sz="2800" b="1">
                    <a:solidFill>
                      <a:schemeClr val="tx1">
                        <a:lumMod val="50000"/>
                      </a:schemeClr>
                    </a:solidFill>
                    <a:latin typeface="Arial"/>
                    <a:ea typeface="Calibri" panose="020F0502020204030204" pitchFamily="34" charset="0"/>
                    <a:cs typeface="Times New Roman" panose="02020603050405020304" pitchFamily="18" charset="0"/>
                  </a:rPr>
                  <a:t>Cắt trục tung </a:t>
                </a:r>
                <a:r>
                  <a:rPr lang="en-US" sz="2800">
                    <a:solidFill>
                      <a:schemeClr val="tx1">
                        <a:lumMod val="50000"/>
                      </a:schemeClr>
                    </a:solidFill>
                    <a:latin typeface="Arial"/>
                    <a:ea typeface="Calibri" panose="020F0502020204030204" pitchFamily="34" charset="0"/>
                    <a:cs typeface="Times New Roman" panose="02020603050405020304" pitchFamily="18" charset="0"/>
                  </a:rPr>
                  <a:t>tại điểm có tung độ bằng 3, tức là đồ thị đi qua điểm có tọa độ (0; 3).</a:t>
                </a:r>
              </a:p>
              <a:p>
                <a:pPr marL="381019" indent="-381019" algn="just" defTabSz="609630">
                  <a:lnSpc>
                    <a:spcPct val="150000"/>
                  </a:lnSpc>
                  <a:spcAft>
                    <a:spcPts val="533"/>
                  </a:spcAft>
                  <a:buFontTx/>
                  <a:buChar char="-"/>
                </a:pPr>
                <a:r>
                  <a:rPr lang="en-US" sz="2800" b="1">
                    <a:solidFill>
                      <a:schemeClr val="tx1">
                        <a:lumMod val="50000"/>
                      </a:schemeClr>
                    </a:solidFill>
                    <a:latin typeface="Arial"/>
                    <a:ea typeface="Calibri" panose="020F0502020204030204" pitchFamily="34" charset="0"/>
                    <a:cs typeface="Times New Roman" panose="02020603050405020304" pitchFamily="18" charset="0"/>
                  </a:rPr>
                  <a:t>Phương trình </a:t>
                </a:r>
                <a14:m>
                  <m:oMath xmlns:m="http://schemas.openxmlformats.org/officeDocument/2006/math">
                    <m:r>
                      <a:rPr lang="en-US" sz="2800" b="1">
                        <a:solidFill>
                          <a:schemeClr val="tx1">
                            <a:lumMod val="50000"/>
                          </a:schemeClr>
                        </a:solidFill>
                        <a:latin typeface="Cambria Math" panose="02040503050406030204" pitchFamily="18" charset="0"/>
                      </a:rPr>
                      <m:t>−</m:t>
                    </m:r>
                    <m:sSup>
                      <m:sSupPr>
                        <m:ctrlPr>
                          <a:rPr lang="en-US" sz="2800" b="1" i="1">
                            <a:solidFill>
                              <a:schemeClr val="tx1">
                                <a:lumMod val="50000"/>
                              </a:schemeClr>
                            </a:solidFill>
                            <a:latin typeface="Cambria Math" panose="02040503050406030204" pitchFamily="18" charset="0"/>
                          </a:rPr>
                        </m:ctrlPr>
                      </m:sSupPr>
                      <m:e>
                        <m:r>
                          <a:rPr lang="en-US" sz="2800" b="1" i="1">
                            <a:solidFill>
                              <a:schemeClr val="tx1">
                                <a:lumMod val="50000"/>
                              </a:schemeClr>
                            </a:solidFill>
                            <a:latin typeface="Cambria Math" panose="02040503050406030204" pitchFamily="18" charset="0"/>
                          </a:rPr>
                          <m:t>𝒙</m:t>
                        </m:r>
                      </m:e>
                      <m:sup>
                        <m:r>
                          <a:rPr lang="en-US" sz="2800" b="1" i="1">
                            <a:solidFill>
                              <a:schemeClr val="tx1">
                                <a:lumMod val="50000"/>
                              </a:schemeClr>
                            </a:solidFill>
                            <a:latin typeface="Cambria Math" panose="02040503050406030204" pitchFamily="18" charset="0"/>
                          </a:rPr>
                          <m:t>𝟐</m:t>
                        </m:r>
                      </m:sup>
                    </m:sSup>
                    <m:r>
                      <a:rPr lang="en-US" sz="2800" b="1">
                        <a:solidFill>
                          <a:schemeClr val="tx1">
                            <a:lumMod val="50000"/>
                          </a:schemeClr>
                        </a:solidFill>
                        <a:latin typeface="Cambria Math" panose="02040503050406030204" pitchFamily="18" charset="0"/>
                      </a:rPr>
                      <m:t>+</m:t>
                    </m:r>
                    <m:r>
                      <a:rPr lang="en-US" sz="2800" b="1" i="1">
                        <a:solidFill>
                          <a:schemeClr val="tx1">
                            <a:lumMod val="50000"/>
                          </a:schemeClr>
                        </a:solidFill>
                        <a:latin typeface="Cambria Math" panose="02040503050406030204" pitchFamily="18" charset="0"/>
                      </a:rPr>
                      <m:t>𝟒</m:t>
                    </m:r>
                    <m:r>
                      <a:rPr lang="en-US" sz="2800" b="1" i="1">
                        <a:solidFill>
                          <a:schemeClr val="tx1">
                            <a:lumMod val="50000"/>
                          </a:schemeClr>
                        </a:solidFill>
                        <a:latin typeface="Cambria Math" panose="02040503050406030204" pitchFamily="18" charset="0"/>
                      </a:rPr>
                      <m:t>𝒙</m:t>
                    </m:r>
                    <m:r>
                      <a:rPr lang="en-US" sz="2800" b="1">
                        <a:solidFill>
                          <a:schemeClr val="tx1">
                            <a:lumMod val="50000"/>
                          </a:schemeClr>
                        </a:solidFill>
                        <a:latin typeface="Cambria Math" panose="02040503050406030204" pitchFamily="18" charset="0"/>
                      </a:rPr>
                      <m:t>−</m:t>
                    </m:r>
                    <m:r>
                      <a:rPr lang="en-US" sz="2800" b="1" i="1">
                        <a:solidFill>
                          <a:schemeClr val="tx1">
                            <a:lumMod val="50000"/>
                          </a:schemeClr>
                        </a:solidFill>
                        <a:latin typeface="Cambria Math" panose="02040503050406030204" pitchFamily="18" charset="0"/>
                      </a:rPr>
                      <m:t>𝟑</m:t>
                    </m:r>
                    <m:r>
                      <a:rPr lang="en-US" sz="2800" b="1" i="1">
                        <a:solidFill>
                          <a:schemeClr val="tx1">
                            <a:lumMod val="50000"/>
                          </a:schemeClr>
                        </a:solidFill>
                        <a:latin typeface="Cambria Math" panose="02040503050406030204" pitchFamily="18" charset="0"/>
                      </a:rPr>
                      <m:t>=</m:t>
                    </m:r>
                    <m:r>
                      <a:rPr lang="en-US" sz="2800" b="1" i="1">
                        <a:solidFill>
                          <a:schemeClr val="tx1">
                            <a:lumMod val="50000"/>
                          </a:schemeClr>
                        </a:solidFill>
                        <a:latin typeface="Cambria Math" panose="02040503050406030204" pitchFamily="18" charset="0"/>
                      </a:rPr>
                      <m:t>𝟎</m:t>
                    </m:r>
                  </m:oMath>
                </a14:m>
                <a:r>
                  <a:rPr lang="en-US" sz="2800" b="1">
                    <a:solidFill>
                      <a:schemeClr val="tx1">
                        <a:lumMod val="50000"/>
                      </a:schemeClr>
                    </a:solidFill>
                    <a:latin typeface="Arial"/>
                    <a:ea typeface="Calibri" panose="020F0502020204030204" pitchFamily="34" charset="0"/>
                    <a:cs typeface="Times New Roman" panose="02020603050405020304" pitchFamily="18" charset="0"/>
                  </a:rPr>
                  <a:t> </a:t>
                </a:r>
                <a:r>
                  <a:rPr lang="en-US" sz="2800">
                    <a:solidFill>
                      <a:schemeClr val="tx1">
                        <a:lumMod val="50000"/>
                      </a:schemeClr>
                    </a:solidFill>
                    <a:latin typeface="Arial"/>
                    <a:ea typeface="Calibri" panose="020F0502020204030204" pitchFamily="34" charset="0"/>
                    <a:cs typeface="Times New Roman" panose="02020603050405020304" pitchFamily="18" charset="0"/>
                  </a:rPr>
                  <a:t>có hai nghiệm phân biệt x</a:t>
                </a:r>
                <a:r>
                  <a:rPr lang="en-US" sz="2800" baseline="-25000">
                    <a:solidFill>
                      <a:schemeClr val="tx1">
                        <a:lumMod val="50000"/>
                      </a:schemeClr>
                    </a:solidFill>
                    <a:latin typeface="Arial"/>
                    <a:ea typeface="Calibri" panose="020F0502020204030204" pitchFamily="34" charset="0"/>
                    <a:cs typeface="Times New Roman" panose="02020603050405020304" pitchFamily="18" charset="0"/>
                  </a:rPr>
                  <a:t>1</a:t>
                </a:r>
                <a:r>
                  <a:rPr lang="en-US" sz="2800">
                    <a:solidFill>
                      <a:schemeClr val="tx1">
                        <a:lumMod val="50000"/>
                      </a:schemeClr>
                    </a:solidFill>
                    <a:latin typeface="Arial"/>
                    <a:ea typeface="Calibri" panose="020F0502020204030204" pitchFamily="34" charset="0"/>
                    <a:cs typeface="Times New Roman" panose="02020603050405020304" pitchFamily="18" charset="0"/>
                  </a:rPr>
                  <a:t> = 1 và x</a:t>
                </a:r>
                <a:r>
                  <a:rPr lang="en-US" sz="2800" baseline="-25000">
                    <a:solidFill>
                      <a:schemeClr val="tx1">
                        <a:lumMod val="50000"/>
                      </a:schemeClr>
                    </a:solidFill>
                    <a:latin typeface="Arial"/>
                    <a:ea typeface="Calibri" panose="020F0502020204030204" pitchFamily="34" charset="0"/>
                    <a:cs typeface="Times New Roman" panose="02020603050405020304" pitchFamily="18" charset="0"/>
                  </a:rPr>
                  <a:t>2</a:t>
                </a:r>
                <a:r>
                  <a:rPr lang="en-US" sz="2800">
                    <a:solidFill>
                      <a:schemeClr val="tx1">
                        <a:lumMod val="50000"/>
                      </a:schemeClr>
                    </a:solidFill>
                    <a:latin typeface="Arial"/>
                    <a:ea typeface="Calibri" panose="020F0502020204030204" pitchFamily="34" charset="0"/>
                    <a:cs typeface="Times New Roman" panose="02020603050405020304" pitchFamily="18" charset="0"/>
                  </a:rPr>
                  <a:t> = 3 nên đồ thị hàm số cắt trục hoành tại hai điểm có tọa độ (1; 0) và (3; 0).</a:t>
                </a:r>
              </a:p>
              <a:p>
                <a:pPr algn="just" defTabSz="609630">
                  <a:lnSpc>
                    <a:spcPct val="150000"/>
                  </a:lnSpc>
                  <a:spcAft>
                    <a:spcPts val="533"/>
                  </a:spcAft>
                </a:pPr>
                <a:r>
                  <a:rPr lang="en-US" sz="2800" b="1">
                    <a:solidFill>
                      <a:schemeClr val="tx1">
                        <a:lumMod val="50000"/>
                      </a:schemeClr>
                    </a:solidFill>
                    <a:ea typeface="Calibri" panose="020F0502020204030204" pitchFamily="34" charset="0"/>
                    <a:cs typeface="Times New Roman" panose="02020603050405020304" pitchFamily="18" charset="0"/>
                  </a:rPr>
                  <a:t>Hoặc: Bảng giá trị: </a:t>
                </a:r>
              </a:p>
              <a:p>
                <a:pPr algn="just" defTabSz="609630">
                  <a:lnSpc>
                    <a:spcPct val="150000"/>
                  </a:lnSpc>
                  <a:spcAft>
                    <a:spcPts val="533"/>
                  </a:spcAft>
                </a:pPr>
                <a:endParaRPr lang="en-US" sz="2800">
                  <a:solidFill>
                    <a:schemeClr val="tx1">
                      <a:lumMod val="50000"/>
                    </a:schemeClr>
                  </a:solidFill>
                  <a:latin typeface="Arial"/>
                  <a:ea typeface="Calibri" panose="020F0502020204030204" pitchFamily="34" charset="0"/>
                  <a:cs typeface="Times New Roman" panose="02020603050405020304" pitchFamily="18" charset="0"/>
                </a:endParaRPr>
              </a:p>
              <a:p>
                <a:pPr marL="381019" indent="-381019" algn="just" defTabSz="609630">
                  <a:lnSpc>
                    <a:spcPct val="150000"/>
                  </a:lnSpc>
                  <a:spcAft>
                    <a:spcPts val="533"/>
                  </a:spcAft>
                  <a:buFontTx/>
                  <a:buChar char="-"/>
                </a:pPr>
                <a:r>
                  <a:rPr lang="en-US" sz="2800">
                    <a:solidFill>
                      <a:schemeClr val="tx1">
                        <a:lumMod val="50000"/>
                      </a:schemeClr>
                    </a:solidFill>
                    <a:latin typeface="Arial"/>
                    <a:ea typeface="Calibri" panose="020F0502020204030204" pitchFamily="34" charset="0"/>
                    <a:cs typeface="Times New Roman" panose="02020603050405020304" pitchFamily="18" charset="0"/>
                  </a:rPr>
                  <a:t>Ta được đồ thị như sau:</a:t>
                </a:r>
              </a:p>
            </p:txBody>
          </p:sp>
        </mc:Choice>
        <mc:Fallback xmlns="">
          <p:sp>
            <p:nvSpPr>
              <p:cNvPr id="2" name="Rectangle 1"/>
              <p:cNvSpPr>
                <a:spLocks noRot="1" noChangeAspect="1" noMove="1" noResize="1" noEditPoints="1" noAdjustHandles="1" noChangeArrowheads="1" noChangeShapeType="1" noTextEdit="1"/>
              </p:cNvSpPr>
              <p:nvPr/>
            </p:nvSpPr>
            <p:spPr>
              <a:xfrm>
                <a:off x="265855" y="106484"/>
                <a:ext cx="7210715" cy="6100581"/>
              </a:xfrm>
              <a:prstGeom prst="rect">
                <a:avLst/>
              </a:prstGeom>
              <a:blipFill>
                <a:blip r:embed="rId3"/>
                <a:stretch>
                  <a:fillRect l="-1777" r="-1777" b="-1798"/>
                </a:stretch>
              </a:blipFill>
            </p:spPr>
            <p:txBody>
              <a:bodyPr/>
              <a:lstStyle/>
              <a:p>
                <a:r>
                  <a:rPr lang="en-US">
                    <a:noFill/>
                  </a:rPr>
                  <a:t> </a:t>
                </a:r>
              </a:p>
            </p:txBody>
          </p:sp>
        </mc:Fallback>
      </mc:AlternateContent>
      <p:pic>
        <p:nvPicPr>
          <p:cNvPr id="3" name="Picture 2"/>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47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7476570" y="796662"/>
            <a:ext cx="4615038" cy="5595736"/>
          </a:xfrm>
          <a:prstGeom prst="rect">
            <a:avLst/>
          </a:prstGeom>
        </p:spPr>
      </p:pic>
      <p:pic>
        <p:nvPicPr>
          <p:cNvPr id="30" name="Picture 9"/>
          <p:cNvPicPr>
            <a:picLocks noChangeAspect="1"/>
          </p:cNvPicPr>
          <p:nvPr/>
        </p:nvPicPr>
        <p:blipFill>
          <a:blip r:embed="rId6">
            <a:alphaModFix amt="50000"/>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958423" flipH="1">
            <a:off x="224917" y="4832050"/>
            <a:ext cx="1747366" cy="1732077"/>
          </a:xfrm>
          <a:prstGeom prst="rect">
            <a:avLst/>
          </a:prstGeom>
        </p:spPr>
      </p:pic>
      <p:graphicFrame>
        <p:nvGraphicFramePr>
          <p:cNvPr id="4" name="Table 3">
            <a:extLst>
              <a:ext uri="{FF2B5EF4-FFF2-40B4-BE49-F238E27FC236}">
                <a16:creationId xmlns:a16="http://schemas.microsoft.com/office/drawing/2014/main" id="{3AF671E0-FAED-1077-DD85-551898FC2DAC}"/>
              </a:ext>
            </a:extLst>
          </p:cNvPr>
          <p:cNvGraphicFramePr>
            <a:graphicFrameLocks noGrp="1"/>
          </p:cNvGraphicFramePr>
          <p:nvPr>
            <p:extLst>
              <p:ext uri="{D42A27DB-BD31-4B8C-83A1-F6EECF244321}">
                <p14:modId xmlns:p14="http://schemas.microsoft.com/office/powerpoint/2010/main" val="2077134485"/>
              </p:ext>
            </p:extLst>
          </p:nvPr>
        </p:nvGraphicFramePr>
        <p:xfrm>
          <a:off x="1698514" y="4807572"/>
          <a:ext cx="4089100" cy="751968"/>
        </p:xfrm>
        <a:graphic>
          <a:graphicData uri="http://schemas.openxmlformats.org/drawingml/2006/table">
            <a:tbl>
              <a:tblPr firstRow="1" bandRow="1">
                <a:tableStyleId>{5940675A-B579-460E-94D1-54222C63F5DA}</a:tableStyleId>
              </a:tblPr>
              <a:tblGrid>
                <a:gridCol w="1022275">
                  <a:extLst>
                    <a:ext uri="{9D8B030D-6E8A-4147-A177-3AD203B41FA5}">
                      <a16:colId xmlns:a16="http://schemas.microsoft.com/office/drawing/2014/main" val="2142834771"/>
                    </a:ext>
                  </a:extLst>
                </a:gridCol>
                <a:gridCol w="1022275">
                  <a:extLst>
                    <a:ext uri="{9D8B030D-6E8A-4147-A177-3AD203B41FA5}">
                      <a16:colId xmlns:a16="http://schemas.microsoft.com/office/drawing/2014/main" val="2718734998"/>
                    </a:ext>
                  </a:extLst>
                </a:gridCol>
                <a:gridCol w="1022275">
                  <a:extLst>
                    <a:ext uri="{9D8B030D-6E8A-4147-A177-3AD203B41FA5}">
                      <a16:colId xmlns:a16="http://schemas.microsoft.com/office/drawing/2014/main" val="2408973834"/>
                    </a:ext>
                  </a:extLst>
                </a:gridCol>
                <a:gridCol w="1022275">
                  <a:extLst>
                    <a:ext uri="{9D8B030D-6E8A-4147-A177-3AD203B41FA5}">
                      <a16:colId xmlns:a16="http://schemas.microsoft.com/office/drawing/2014/main" val="1516207009"/>
                    </a:ext>
                  </a:extLst>
                </a:gridCol>
              </a:tblGrid>
              <a:tr h="366309">
                <a:tc>
                  <a:txBody>
                    <a:bodyPr/>
                    <a:lstStyle/>
                    <a:p>
                      <a:r>
                        <a:rPr lang="en-US"/>
                        <a:t>x</a:t>
                      </a:r>
                    </a:p>
                  </a:txBody>
                  <a:tcPr/>
                </a:tc>
                <a:tc>
                  <a:txBody>
                    <a:bodyPr/>
                    <a:lstStyle/>
                    <a:p>
                      <a:r>
                        <a:rPr lang="en-US"/>
                        <a:t>1</a:t>
                      </a:r>
                    </a:p>
                  </a:txBody>
                  <a:tcPr/>
                </a:tc>
                <a:tc>
                  <a:txBody>
                    <a:bodyPr/>
                    <a:lstStyle/>
                    <a:p>
                      <a:r>
                        <a:rPr lang="en-US" b="1">
                          <a:solidFill>
                            <a:srgbClr val="FF0000"/>
                          </a:solidFill>
                        </a:rPr>
                        <a:t>2</a:t>
                      </a:r>
                    </a:p>
                  </a:txBody>
                  <a:tcPr/>
                </a:tc>
                <a:tc>
                  <a:txBody>
                    <a:bodyPr/>
                    <a:lstStyle/>
                    <a:p>
                      <a:r>
                        <a:rPr lang="en-US"/>
                        <a:t>3</a:t>
                      </a:r>
                    </a:p>
                  </a:txBody>
                  <a:tcPr/>
                </a:tc>
                <a:extLst>
                  <a:ext uri="{0D108BD9-81ED-4DB2-BD59-A6C34878D82A}">
                    <a16:rowId xmlns:a16="http://schemas.microsoft.com/office/drawing/2014/main" val="1960358193"/>
                  </a:ext>
                </a:extLst>
              </a:tr>
              <a:tr h="366309">
                <a:tc>
                  <a:txBody>
                    <a:bodyPr/>
                    <a:lstStyle/>
                    <a:p>
                      <a:r>
                        <a:rPr lang="en-US"/>
                        <a:t>x</a:t>
                      </a:r>
                    </a:p>
                  </a:txBody>
                  <a:tcPr/>
                </a:tc>
                <a:tc>
                  <a:txBody>
                    <a:bodyPr/>
                    <a:lstStyle/>
                    <a:p>
                      <a:r>
                        <a:rPr lang="en-US"/>
                        <a:t>0</a:t>
                      </a:r>
                    </a:p>
                  </a:txBody>
                  <a:tcPr/>
                </a:tc>
                <a:tc>
                  <a:txBody>
                    <a:bodyPr/>
                    <a:lstStyle/>
                    <a:p>
                      <a:r>
                        <a:rPr lang="en-US" b="1">
                          <a:solidFill>
                            <a:srgbClr val="FF0000"/>
                          </a:solidFill>
                        </a:rPr>
                        <a:t>2</a:t>
                      </a:r>
                    </a:p>
                  </a:txBody>
                  <a:tcPr/>
                </a:tc>
                <a:tc>
                  <a:txBody>
                    <a:bodyPr/>
                    <a:lstStyle/>
                    <a:p>
                      <a:r>
                        <a:rPr lang="en-US"/>
                        <a:t>0</a:t>
                      </a:r>
                    </a:p>
                  </a:txBody>
                  <a:tcPr/>
                </a:tc>
                <a:extLst>
                  <a:ext uri="{0D108BD9-81ED-4DB2-BD59-A6C34878D82A}">
                    <a16:rowId xmlns:a16="http://schemas.microsoft.com/office/drawing/2014/main" val="4135385332"/>
                  </a:ext>
                </a:extLst>
              </a:tr>
            </a:tbl>
          </a:graphicData>
        </a:graphic>
      </p:graphicFrame>
    </p:spTree>
    <p:extLst>
      <p:ext uri="{BB962C8B-B14F-4D97-AF65-F5344CB8AC3E}">
        <p14:creationId xmlns:p14="http://schemas.microsoft.com/office/powerpoint/2010/main" val="2157335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up)">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up)">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ipe(up)">
                                      <p:cBhvr>
                                        <p:cTn id="22" dur="500"/>
                                        <p:tgtEl>
                                          <p:spTgt spid="2">
                                            <p:txEl>
                                              <p:pRg st="4" end="4"/>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301493" y="267228"/>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sp>
        <p:nvSpPr>
          <p:cNvPr id="24" name="Google Shape;2256;p39"/>
          <p:cNvSpPr/>
          <p:nvPr/>
        </p:nvSpPr>
        <p:spPr>
          <a:xfrm>
            <a:off x="482665" y="157161"/>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grpSp>
        <p:nvGrpSpPr>
          <p:cNvPr id="11" name="Google Shape;2392;p42"/>
          <p:cNvGrpSpPr/>
          <p:nvPr/>
        </p:nvGrpSpPr>
        <p:grpSpPr>
          <a:xfrm>
            <a:off x="120321" y="6426200"/>
            <a:ext cx="362344" cy="344208"/>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grpSp>
      <mc:AlternateContent xmlns:mc="http://schemas.openxmlformats.org/markup-compatibility/2006" xmlns:a14="http://schemas.microsoft.com/office/drawing/2010/main">
        <mc:Choice Requires="a14">
          <p:sp>
            <p:nvSpPr>
              <p:cNvPr id="5" name="Rectangle 4"/>
              <p:cNvSpPr/>
              <p:nvPr/>
            </p:nvSpPr>
            <p:spPr>
              <a:xfrm>
                <a:off x="99145" y="756222"/>
                <a:ext cx="11742867" cy="1954702"/>
              </a:xfrm>
              <a:prstGeom prst="rect">
                <a:avLst/>
              </a:prstGeom>
            </p:spPr>
            <p:txBody>
              <a:bodyPr wrap="square">
                <a:spAutoFit/>
              </a:bodyPr>
              <a:lstStyle/>
              <a:p>
                <a:pPr defTabSz="609630">
                  <a:lnSpc>
                    <a:spcPct val="150000"/>
                  </a:lnSpc>
                </a:pPr>
                <a:r>
                  <a:rPr lang="en-US" sz="2533">
                    <a:solidFill>
                      <a:schemeClr val="tx1">
                        <a:lumMod val="50000"/>
                      </a:schemeClr>
                    </a:solidFill>
                    <a:latin typeface="Arial"/>
                    <a:ea typeface="Calibri" panose="020F0502020204030204" pitchFamily="34" charset="0"/>
                    <a:cs typeface="Times New Roman" panose="02020603050405020304" pitchFamily="18" charset="0"/>
                  </a:rPr>
                  <a:t>b) Trong mặt phẳng tọa độ Oxy, đồ thị hàm số bậc hai</a:t>
                </a:r>
                <a14:m>
                  <m:oMath xmlns:m="http://schemas.openxmlformats.org/officeDocument/2006/math">
                    <m:r>
                      <a:rPr lang="en-US" sz="2533" i="1">
                        <a:solidFill>
                          <a:schemeClr val="tx1">
                            <a:lumMod val="50000"/>
                          </a:schemeClr>
                        </a:solidFill>
                        <a:latin typeface="Cambria Math" panose="02040503050406030204" pitchFamily="18" charset="0"/>
                      </a:rPr>
                      <m:t>𝑦</m:t>
                    </m:r>
                    <m:r>
                      <a:rPr lang="en-US" sz="2533">
                        <a:solidFill>
                          <a:schemeClr val="tx1">
                            <a:lumMod val="50000"/>
                          </a:schemeClr>
                        </a:solidFill>
                        <a:latin typeface="Cambria Math" panose="02040503050406030204" pitchFamily="18" charset="0"/>
                      </a:rPr>
                      <m:t>=</m:t>
                    </m:r>
                    <m:r>
                      <a:rPr lang="en-US" sz="2533" i="1">
                        <a:solidFill>
                          <a:schemeClr val="tx1">
                            <a:lumMod val="50000"/>
                          </a:schemeClr>
                        </a:solidFill>
                        <a:latin typeface="Cambria Math" panose="02040503050406030204" pitchFamily="18" charset="0"/>
                      </a:rPr>
                      <m:t>𝑓</m:t>
                    </m:r>
                    <m:r>
                      <a:rPr lang="en-US" sz="2533">
                        <a:solidFill>
                          <a:schemeClr val="tx1">
                            <a:lumMod val="50000"/>
                          </a:schemeClr>
                        </a:solidFill>
                        <a:latin typeface="Cambria Math" panose="02040503050406030204" pitchFamily="18" charset="0"/>
                      </a:rPr>
                      <m:t>(</m:t>
                    </m:r>
                    <m:r>
                      <a:rPr lang="en-US" sz="2533" i="1">
                        <a:solidFill>
                          <a:schemeClr val="tx1">
                            <a:lumMod val="50000"/>
                          </a:schemeClr>
                        </a:solidFill>
                        <a:latin typeface="Cambria Math" panose="02040503050406030204" pitchFamily="18" charset="0"/>
                      </a:rPr>
                      <m:t>𝑥</m:t>
                    </m:r>
                    <m:r>
                      <a:rPr lang="en-US" sz="2533">
                        <a:solidFill>
                          <a:schemeClr val="tx1">
                            <a:lumMod val="50000"/>
                          </a:schemeClr>
                        </a:solidFill>
                        <a:latin typeface="Cambria Math" panose="02040503050406030204" pitchFamily="18" charset="0"/>
                      </a:rPr>
                      <m:t>)</m:t>
                    </m:r>
                    <m:r>
                      <m:rPr>
                        <m:nor/>
                      </m:rPr>
                      <a:rPr lang="en-US" sz="2533" i="1">
                        <a:solidFill>
                          <a:schemeClr val="tx1">
                            <a:lumMod val="50000"/>
                          </a:schemeClr>
                        </a:solidFill>
                        <a:latin typeface="Cambria Math" panose="02040503050406030204" pitchFamily="18" charset="0"/>
                      </a:rPr>
                      <m:t> </m:t>
                    </m:r>
                    <m:r>
                      <a:rPr lang="en-US" sz="2533">
                        <a:solidFill>
                          <a:schemeClr val="tx1">
                            <a:lumMod val="50000"/>
                          </a:schemeClr>
                        </a:solidFill>
                        <a:latin typeface="Cambria Math" panose="02040503050406030204" pitchFamily="18" charset="0"/>
                      </a:rPr>
                      <m:t>=</m:t>
                    </m:r>
                    <m:sSup>
                      <m:sSupPr>
                        <m:ctrlPr>
                          <a:rPr lang="en-US" sz="2533" i="1">
                            <a:solidFill>
                              <a:schemeClr val="tx1">
                                <a:lumMod val="50000"/>
                              </a:schemeClr>
                            </a:solidFill>
                            <a:latin typeface="Cambria Math" panose="02040503050406030204" pitchFamily="18" charset="0"/>
                          </a:rPr>
                        </m:ctrlPr>
                      </m:sSupPr>
                      <m:e>
                        <m:r>
                          <a:rPr lang="en-US" sz="2533" i="1">
                            <a:solidFill>
                              <a:schemeClr val="tx1">
                                <a:lumMod val="50000"/>
                              </a:schemeClr>
                            </a:solidFill>
                            <a:latin typeface="Cambria Math" panose="02040503050406030204" pitchFamily="18" charset="0"/>
                          </a:rPr>
                          <m:t>𝑥</m:t>
                        </m:r>
                      </m:e>
                      <m:sup>
                        <m:r>
                          <a:rPr lang="en-US" sz="2533">
                            <a:solidFill>
                              <a:schemeClr val="tx1">
                                <a:lumMod val="50000"/>
                              </a:schemeClr>
                            </a:solidFill>
                            <a:latin typeface="Cambria Math" panose="02040503050406030204" pitchFamily="18" charset="0"/>
                          </a:rPr>
                          <m:t>2</m:t>
                        </m:r>
                      </m:sup>
                    </m:sSup>
                    <m:r>
                      <a:rPr lang="en-US" sz="2533">
                        <a:solidFill>
                          <a:schemeClr val="tx1">
                            <a:lumMod val="50000"/>
                          </a:schemeClr>
                        </a:solidFill>
                        <a:latin typeface="Cambria Math" panose="02040503050406030204" pitchFamily="18" charset="0"/>
                      </a:rPr>
                      <m:t>+2</m:t>
                    </m:r>
                    <m:r>
                      <a:rPr lang="en-US" sz="2533" i="1">
                        <a:solidFill>
                          <a:schemeClr val="tx1">
                            <a:lumMod val="50000"/>
                          </a:schemeClr>
                        </a:solidFill>
                        <a:latin typeface="Cambria Math" panose="02040503050406030204" pitchFamily="18" charset="0"/>
                      </a:rPr>
                      <m:t>𝑥</m:t>
                    </m:r>
                    <m:r>
                      <a:rPr lang="en-US" sz="2533">
                        <a:solidFill>
                          <a:schemeClr val="tx1">
                            <a:lumMod val="50000"/>
                          </a:schemeClr>
                        </a:solidFill>
                        <a:latin typeface="Cambria Math" panose="02040503050406030204" pitchFamily="18" charset="0"/>
                      </a:rPr>
                      <m:t>+2</m:t>
                    </m:r>
                  </m:oMath>
                </a14:m>
                <a:endParaRPr lang="en-US" sz="2533">
                  <a:solidFill>
                    <a:schemeClr val="tx1">
                      <a:lumMod val="50000"/>
                    </a:schemeClr>
                  </a:solidFill>
                  <a:latin typeface="Arial"/>
                </a:endParaRPr>
              </a:p>
              <a:p>
                <a:pPr algn="just" defTabSz="609630">
                  <a:lnSpc>
                    <a:spcPct val="150000"/>
                  </a:lnSpc>
                  <a:spcAft>
                    <a:spcPts val="533"/>
                  </a:spcAft>
                </a:pPr>
                <a:r>
                  <a:rPr lang="en-US" sz="2533">
                    <a:solidFill>
                      <a:schemeClr val="tx1">
                        <a:lumMod val="50000"/>
                      </a:schemeClr>
                    </a:solidFill>
                    <a:latin typeface="Arial"/>
                    <a:ea typeface="Calibri" panose="020F0502020204030204" pitchFamily="34" charset="0"/>
                    <a:cs typeface="Times New Roman" panose="02020603050405020304" pitchFamily="18" charset="0"/>
                  </a:rPr>
                  <a:t>là một parabol (P):</a:t>
                </a:r>
              </a:p>
              <a:p>
                <a:pPr algn="just" defTabSz="609630">
                  <a:spcAft>
                    <a:spcPts val="533"/>
                  </a:spcAft>
                </a:pPr>
                <a:r>
                  <a:rPr lang="en-US" sz="2533">
                    <a:solidFill>
                      <a:schemeClr val="tx1">
                        <a:lumMod val="50000"/>
                      </a:schemeClr>
                    </a:solidFill>
                    <a:latin typeface="Arial"/>
                    <a:ea typeface="Calibri" panose="020F0502020204030204" pitchFamily="34" charset="0"/>
                    <a:cs typeface="Times New Roman" panose="02020603050405020304" pitchFamily="18" charset="0"/>
                  </a:rPr>
                  <a:t>- </a:t>
                </a:r>
                <a:r>
                  <a:rPr lang="en-US" sz="2533" b="1">
                    <a:solidFill>
                      <a:schemeClr val="tx1">
                        <a:lumMod val="50000"/>
                      </a:schemeClr>
                    </a:solidFill>
                    <a:latin typeface="Arial"/>
                    <a:ea typeface="Calibri" panose="020F0502020204030204" pitchFamily="34" charset="0"/>
                    <a:cs typeface="Times New Roman" panose="02020603050405020304" pitchFamily="18" charset="0"/>
                  </a:rPr>
                  <a:t>Có đỉnh S </a:t>
                </a:r>
                <a:r>
                  <a:rPr lang="en-US" sz="2533">
                    <a:solidFill>
                      <a:schemeClr val="tx1">
                        <a:lumMod val="50000"/>
                      </a:schemeClr>
                    </a:solidFill>
                    <a:latin typeface="Arial"/>
                    <a:ea typeface="Calibri" panose="020F0502020204030204" pitchFamily="34" charset="0"/>
                    <a:cs typeface="Times New Roman" panose="02020603050405020304" pitchFamily="18" charset="0"/>
                  </a:rPr>
                  <a:t>với hoành độ </a:t>
                </a:r>
                <a:r>
                  <a:rPr lang="en-US" sz="2800" b="1">
                    <a:solidFill>
                      <a:srgbClr val="FF0000"/>
                    </a:solidFill>
                    <a:ea typeface="Calibri" panose="020F0502020204030204" pitchFamily="34" charset="0"/>
                    <a:cs typeface="Times New Roman" panose="02020603050405020304" pitchFamily="18" charset="0"/>
                  </a:rPr>
                  <a:t> </a:t>
                </a:r>
                <a14:m>
                  <m:oMath xmlns:m="http://schemas.openxmlformats.org/officeDocument/2006/math">
                    <m:r>
                      <a:rPr lang="en-US" sz="2800"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𝒙</m:t>
                    </m:r>
                    <m:r>
                      <a:rPr lang="en-US" sz="2800" b="1" i="1" baseline="-25000">
                        <a:solidFill>
                          <a:srgbClr val="FF0000"/>
                        </a:solidFill>
                        <a:latin typeface="Cambria Math" panose="02040503050406030204" pitchFamily="18" charset="0"/>
                        <a:ea typeface="Calibri" panose="020F0502020204030204" pitchFamily="34" charset="0"/>
                        <a:cs typeface="Times New Roman" panose="02020603050405020304" pitchFamily="18" charset="0"/>
                      </a:rPr>
                      <m:t>𝒔</m:t>
                    </m:r>
                    <m:r>
                      <a:rPr lang="en-US" sz="2800"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t> =</m:t>
                    </m:r>
                    <m:r>
                      <a:rPr lang="en-US" sz="2800"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smtClean="0">
                            <a:solidFill>
                              <a:srgbClr val="FF0000"/>
                            </a:solidFill>
                            <a:latin typeface="Cambria Math" panose="02040503050406030204" pitchFamily="18" charset="0"/>
                            <a:cs typeface="Times New Roman" panose="02020603050405020304" pitchFamily="18" charset="0"/>
                          </a:rPr>
                        </m:ctrlPr>
                      </m:fPr>
                      <m:num>
                        <m:r>
                          <a:rPr lang="en-US" sz="2800" b="1" i="1" smtClean="0">
                            <a:solidFill>
                              <a:srgbClr val="FF0000"/>
                            </a:solidFill>
                            <a:latin typeface="Cambria Math" panose="02040503050406030204" pitchFamily="18" charset="0"/>
                            <a:cs typeface="Times New Roman" panose="02020603050405020304" pitchFamily="18" charset="0"/>
                          </a:rPr>
                          <m:t>𝒃</m:t>
                        </m:r>
                      </m:num>
                      <m:den>
                        <m:r>
                          <a:rPr lang="en-US" sz="2800" b="1" i="1" smtClean="0">
                            <a:solidFill>
                              <a:srgbClr val="FF0000"/>
                            </a:solidFill>
                            <a:latin typeface="Cambria Math" panose="02040503050406030204" pitchFamily="18" charset="0"/>
                            <a:cs typeface="Times New Roman" panose="02020603050405020304" pitchFamily="18" charset="0"/>
                          </a:rPr>
                          <m:t>𝟐</m:t>
                        </m:r>
                        <m:r>
                          <a:rPr lang="en-US" sz="2800" b="1" i="1" smtClean="0">
                            <a:solidFill>
                              <a:srgbClr val="FF0000"/>
                            </a:solidFill>
                            <a:latin typeface="Cambria Math" panose="02040503050406030204" pitchFamily="18" charset="0"/>
                            <a:cs typeface="Times New Roman" panose="02020603050405020304" pitchFamily="18" charset="0"/>
                          </a:rPr>
                          <m:t>𝒂</m:t>
                        </m:r>
                      </m:den>
                    </m:f>
                    <m:r>
                      <a:rPr lang="en-US" sz="2800" b="1" i="1" smtClean="0">
                        <a:solidFill>
                          <a:srgbClr val="FF0000"/>
                        </a:solidFill>
                        <a:latin typeface="Cambria Math" panose="02040503050406030204" pitchFamily="18" charset="0"/>
                        <a:cs typeface="Times New Roman" panose="02020603050405020304" pitchFamily="18" charset="0"/>
                      </a:rPr>
                      <m:t> </m:t>
                    </m:r>
                    <m:r>
                      <a:rPr lang="en-US" sz="2533"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m:t>
                    </m:r>
                    <m:r>
                      <a:rPr lang="en-US" sz="2533"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𝟏</m:t>
                    </m:r>
                  </m:oMath>
                </a14:m>
                <a:r>
                  <a:rPr lang="en-US" sz="2533">
                    <a:solidFill>
                      <a:schemeClr val="tx1">
                        <a:lumMod val="50000"/>
                      </a:schemeClr>
                    </a:solidFill>
                    <a:latin typeface="Arial"/>
                    <a:ea typeface="Calibri" panose="020F0502020204030204" pitchFamily="34" charset="0"/>
                    <a:cs typeface="Times New Roman" panose="02020603050405020304" pitchFamily="18" charset="0"/>
                  </a:rPr>
                  <a:t>, tung độ y</a:t>
                </a:r>
                <a:r>
                  <a:rPr lang="en-US" sz="2533" baseline="-25000">
                    <a:solidFill>
                      <a:schemeClr val="tx1">
                        <a:lumMod val="50000"/>
                      </a:schemeClr>
                    </a:solidFill>
                    <a:latin typeface="Arial"/>
                    <a:ea typeface="Calibri" panose="020F0502020204030204" pitchFamily="34" charset="0"/>
                    <a:cs typeface="Times New Roman" panose="02020603050405020304" pitchFamily="18" charset="0"/>
                  </a:rPr>
                  <a:t>S</a:t>
                </a:r>
                <a:r>
                  <a:rPr lang="en-US" sz="2533">
                    <a:solidFill>
                      <a:schemeClr val="tx1">
                        <a:lumMod val="50000"/>
                      </a:schemeClr>
                    </a:solidFill>
                    <a:latin typeface="Arial"/>
                    <a:ea typeface="Calibri" panose="020F0502020204030204" pitchFamily="34" charset="0"/>
                    <a:cs typeface="Times New Roman" panose="02020603050405020304" pitchFamily="18" charset="0"/>
                  </a:rPr>
                  <a:t>= 1;</a:t>
                </a:r>
              </a:p>
            </p:txBody>
          </p:sp>
        </mc:Choice>
        <mc:Fallback xmlns="">
          <p:sp>
            <p:nvSpPr>
              <p:cNvPr id="5" name="Rectangle 4"/>
              <p:cNvSpPr>
                <a:spLocks noRot="1" noChangeAspect="1" noMove="1" noResize="1" noEditPoints="1" noAdjustHandles="1" noChangeArrowheads="1" noChangeShapeType="1" noTextEdit="1"/>
              </p:cNvSpPr>
              <p:nvPr/>
            </p:nvSpPr>
            <p:spPr>
              <a:xfrm>
                <a:off x="99145" y="756222"/>
                <a:ext cx="11742867" cy="1954702"/>
              </a:xfrm>
              <a:prstGeom prst="rect">
                <a:avLst/>
              </a:prstGeom>
              <a:blipFill>
                <a:blip r:embed="rId3"/>
                <a:stretch>
                  <a:fillRect l="-882" b="-1246"/>
                </a:stretch>
              </a:blipFill>
            </p:spPr>
            <p:txBody>
              <a:bodyPr/>
              <a:lstStyle/>
              <a:p>
                <a:r>
                  <a:rPr lang="en-US">
                    <a:noFill/>
                  </a:rPr>
                  <a:t> </a:t>
                </a:r>
              </a:p>
            </p:txBody>
          </p:sp>
        </mc:Fallback>
      </mc:AlternateContent>
      <p:sp>
        <p:nvSpPr>
          <p:cNvPr id="6" name="Rectangle 5"/>
          <p:cNvSpPr/>
          <p:nvPr/>
        </p:nvSpPr>
        <p:spPr>
          <a:xfrm>
            <a:off x="99145" y="4400777"/>
            <a:ext cx="8690746" cy="2487284"/>
          </a:xfrm>
          <a:prstGeom prst="rect">
            <a:avLst/>
          </a:prstGeom>
        </p:spPr>
        <p:txBody>
          <a:bodyPr wrap="square">
            <a:spAutoFit/>
          </a:bodyPr>
          <a:lstStyle/>
          <a:p>
            <a:pPr marL="381019" indent="-381019" algn="just" defTabSz="609630">
              <a:lnSpc>
                <a:spcPct val="150000"/>
              </a:lnSpc>
              <a:spcAft>
                <a:spcPts val="533"/>
              </a:spcAft>
              <a:buFontTx/>
              <a:buChar char="-"/>
            </a:pPr>
            <a:r>
              <a:rPr lang="en-US" sz="2533" b="1">
                <a:solidFill>
                  <a:schemeClr val="tx1">
                    <a:lumMod val="50000"/>
                  </a:schemeClr>
                </a:solidFill>
                <a:latin typeface="Arial"/>
                <a:ea typeface="Calibri" panose="020F0502020204030204" pitchFamily="34" charset="0"/>
                <a:cs typeface="Times New Roman" panose="02020603050405020304" pitchFamily="18" charset="0"/>
              </a:rPr>
              <a:t>Cắt trục tung </a:t>
            </a:r>
            <a:r>
              <a:rPr lang="en-US" sz="2533">
                <a:solidFill>
                  <a:schemeClr val="tx1">
                    <a:lumMod val="50000"/>
                  </a:schemeClr>
                </a:solidFill>
                <a:latin typeface="Arial"/>
                <a:ea typeface="Calibri" panose="020F0502020204030204" pitchFamily="34" charset="0"/>
                <a:cs typeface="Times New Roman" panose="02020603050405020304" pitchFamily="18" charset="0"/>
              </a:rPr>
              <a:t>tại điểm có tung độ bằng 2, tức là đồ thị đi qua điểm có tọa độ (0; 2).</a:t>
            </a:r>
          </a:p>
          <a:p>
            <a:pPr marL="381019" indent="-381019" algn="just" defTabSz="609630">
              <a:lnSpc>
                <a:spcPct val="150000"/>
              </a:lnSpc>
              <a:spcAft>
                <a:spcPts val="533"/>
              </a:spcAft>
              <a:buFontTx/>
              <a:buChar char="-"/>
            </a:pPr>
            <a:r>
              <a:rPr lang="en-US" sz="2533">
                <a:solidFill>
                  <a:schemeClr val="tx1">
                    <a:lumMod val="50000"/>
                  </a:schemeClr>
                </a:solidFill>
                <a:latin typeface="Arial"/>
                <a:ea typeface="Calibri" panose="020F0502020204030204" pitchFamily="34" charset="0"/>
                <a:cs typeface="Times New Roman" panose="02020603050405020304" pitchFamily="18" charset="0"/>
              </a:rPr>
              <a:t>Bảng giá trị: </a:t>
            </a:r>
          </a:p>
          <a:p>
            <a:pPr marL="381019" indent="-381019" algn="just" defTabSz="609630">
              <a:lnSpc>
                <a:spcPct val="150000"/>
              </a:lnSpc>
              <a:spcAft>
                <a:spcPts val="533"/>
              </a:spcAft>
              <a:buFontTx/>
              <a:buChar char="-"/>
            </a:pPr>
            <a:r>
              <a:rPr lang="en-US" sz="2533">
                <a:solidFill>
                  <a:schemeClr val="tx1">
                    <a:lumMod val="50000"/>
                  </a:schemeClr>
                </a:solidFill>
                <a:latin typeface="Arial"/>
                <a:ea typeface="Calibri" panose="020F0502020204030204" pitchFamily="34" charset="0"/>
                <a:cs typeface="Times New Roman" panose="02020603050405020304" pitchFamily="18" charset="0"/>
              </a:rPr>
              <a:t>-Đồ thị</a:t>
            </a:r>
          </a:p>
        </p:txBody>
      </p:sp>
      <p:pic>
        <p:nvPicPr>
          <p:cNvPr id="8" name="Picture 7"/>
          <p:cNvPicPr>
            <a:picLocks noChangeAspect="1"/>
          </p:cNvPicPr>
          <p:nvPr/>
        </p:nvPicPr>
        <p:blipFill>
          <a:blip r:embed="rId4" cstate="print">
            <a:extLst>
              <a:ext uri="{BEBA8EAE-BF5A-486C-A8C5-ECC9F3942E4B}">
                <a14:imgProps xmlns:a14="http://schemas.microsoft.com/office/drawing/2010/main">
                  <a14:imgLayer r:embed="rId5">
                    <a14:imgEffect>
                      <a14:sharpenSoften amount="50000"/>
                    </a14:imgEffect>
                    <a14:imgEffect>
                      <a14:colorTemperature colorTemp="47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8789891" y="1596606"/>
            <a:ext cx="3302964" cy="3803730"/>
          </a:xfrm>
          <a:prstGeom prst="rect">
            <a:avLst/>
          </a:prstGeom>
        </p:spPr>
      </p:pic>
      <p:sp>
        <p:nvSpPr>
          <p:cNvPr id="9" name="Rectangle 8"/>
          <p:cNvSpPr/>
          <p:nvPr/>
        </p:nvSpPr>
        <p:spPr>
          <a:xfrm>
            <a:off x="127409" y="2562325"/>
            <a:ext cx="7885076" cy="1838452"/>
          </a:xfrm>
          <a:prstGeom prst="rect">
            <a:avLst/>
          </a:prstGeom>
        </p:spPr>
        <p:txBody>
          <a:bodyPr wrap="square">
            <a:spAutoFit/>
          </a:bodyPr>
          <a:lstStyle/>
          <a:p>
            <a:pPr marL="381019" indent="-381019" algn="just" defTabSz="609630">
              <a:lnSpc>
                <a:spcPct val="150000"/>
              </a:lnSpc>
              <a:spcAft>
                <a:spcPts val="533"/>
              </a:spcAft>
              <a:buFontTx/>
              <a:buChar char="-"/>
            </a:pPr>
            <a:r>
              <a:rPr lang="en-US" sz="2533" b="1">
                <a:solidFill>
                  <a:schemeClr val="tx1">
                    <a:lumMod val="50000"/>
                  </a:schemeClr>
                </a:solidFill>
                <a:latin typeface="Arial"/>
                <a:ea typeface="Calibri" panose="020F0502020204030204" pitchFamily="34" charset="0"/>
                <a:cs typeface="Times New Roman" panose="02020603050405020304" pitchFamily="18" charset="0"/>
              </a:rPr>
              <a:t>Có trục đối xứng </a:t>
            </a:r>
            <a:r>
              <a:rPr lang="en-US" sz="2533">
                <a:solidFill>
                  <a:schemeClr val="tx1">
                    <a:lumMod val="50000"/>
                  </a:schemeClr>
                </a:solidFill>
                <a:latin typeface="Arial"/>
                <a:ea typeface="Calibri" panose="020F0502020204030204" pitchFamily="34" charset="0"/>
                <a:cs typeface="Times New Roman" panose="02020603050405020304" pitchFamily="18" charset="0"/>
              </a:rPr>
              <a:t>là đường thẳng </a:t>
            </a:r>
            <a:r>
              <a:rPr lang="en-US" sz="2533">
                <a:solidFill>
                  <a:srgbClr val="FF0000"/>
                </a:solidFill>
                <a:latin typeface="Arial"/>
                <a:ea typeface="Calibri" panose="020F0502020204030204" pitchFamily="34" charset="0"/>
                <a:cs typeface="Times New Roman" panose="02020603050405020304" pitchFamily="18" charset="0"/>
              </a:rPr>
              <a:t>x = -1 </a:t>
            </a:r>
            <a:r>
              <a:rPr lang="en-US" sz="2533">
                <a:solidFill>
                  <a:srgbClr val="00B050"/>
                </a:solidFill>
                <a:latin typeface="Arial"/>
                <a:ea typeface="Calibri" panose="020F0502020204030204" pitchFamily="34" charset="0"/>
                <a:cs typeface="Times New Roman" panose="02020603050405020304" pitchFamily="18" charset="0"/>
              </a:rPr>
              <a:t>(đường thẳng này đi qua đỉnh S và song song với trục Oy);</a:t>
            </a:r>
          </a:p>
          <a:p>
            <a:pPr marL="381019" indent="-381019" algn="just" defTabSz="609630">
              <a:lnSpc>
                <a:spcPct val="150000"/>
              </a:lnSpc>
              <a:spcAft>
                <a:spcPts val="533"/>
              </a:spcAft>
              <a:buFontTx/>
              <a:buChar char="-"/>
            </a:pPr>
            <a:r>
              <a:rPr lang="en-US" sz="2533" b="1">
                <a:solidFill>
                  <a:schemeClr val="tx1">
                    <a:lumMod val="50000"/>
                  </a:schemeClr>
                </a:solidFill>
                <a:latin typeface="Arial"/>
                <a:ea typeface="Calibri" panose="020F0502020204030204" pitchFamily="34" charset="0"/>
                <a:cs typeface="Times New Roman" panose="02020603050405020304" pitchFamily="18" charset="0"/>
              </a:rPr>
              <a:t>Bề lõm </a:t>
            </a:r>
            <a:r>
              <a:rPr lang="en-US" sz="2533">
                <a:solidFill>
                  <a:schemeClr val="tx1">
                    <a:lumMod val="50000"/>
                  </a:schemeClr>
                </a:solidFill>
                <a:latin typeface="Arial"/>
                <a:ea typeface="Calibri" panose="020F0502020204030204" pitchFamily="34" charset="0"/>
                <a:cs typeface="Times New Roman" panose="02020603050405020304" pitchFamily="18" charset="0"/>
              </a:rPr>
              <a:t>quay lên vì a &gt; 0;</a:t>
            </a:r>
          </a:p>
        </p:txBody>
      </p:sp>
      <mc:AlternateContent xmlns:mc="http://schemas.openxmlformats.org/markup-compatibility/2006" xmlns:a14="http://schemas.microsoft.com/office/drawing/2010/main">
        <mc:Choice Requires="a14">
          <p:sp>
            <p:nvSpPr>
              <p:cNvPr id="2" name="TextBox 1">
                <a:extLst>
                  <a:ext uri="{FF2B5EF4-FFF2-40B4-BE49-F238E27FC236}">
                    <a16:creationId xmlns:a16="http://schemas.microsoft.com/office/drawing/2014/main" id="{DE014505-408B-6692-0017-B92A72CE7BAB}"/>
                  </a:ext>
                </a:extLst>
              </p:cNvPr>
              <p:cNvSpPr txBox="1"/>
              <p:nvPr/>
            </p:nvSpPr>
            <p:spPr>
              <a:xfrm>
                <a:off x="482665" y="0"/>
                <a:ext cx="11387522" cy="564450"/>
              </a:xfrm>
              <a:prstGeom prst="rect">
                <a:avLst/>
              </a:prstGeom>
              <a:noFill/>
            </p:spPr>
            <p:txBody>
              <a:bodyPr wrap="square" rtlCol="0">
                <a:spAutoFit/>
              </a:bodyPr>
              <a:lstStyle/>
              <a:p>
                <a:pPr defTabSz="609630"/>
                <a:r>
                  <a:rPr lang="en-US" sz="3000" b="1">
                    <a:solidFill>
                      <a:schemeClr val="tx1">
                        <a:lumMod val="50000"/>
                      </a:schemeClr>
                    </a:solidFill>
                    <a:latin typeface="Arial"/>
                  </a:rPr>
                  <a:t>Ví dụ:  Vẽ đồ thị các hàm số sau  </a:t>
                </a:r>
                <a14:m>
                  <m:oMath xmlns:m="http://schemas.openxmlformats.org/officeDocument/2006/math">
                    <m:r>
                      <m:rPr>
                        <m:nor/>
                      </m:rPr>
                      <a:rPr lang="en-US" sz="3000" b="1" i="1" smtClean="0">
                        <a:solidFill>
                          <a:schemeClr val="tx1">
                            <a:lumMod val="50000"/>
                          </a:schemeClr>
                        </a:solidFill>
                        <a:latin typeface="Cambria Math" panose="02040503050406030204" pitchFamily="18" charset="0"/>
                      </a:rPr>
                      <m:t> </m:t>
                    </m:r>
                    <m:r>
                      <a:rPr lang="en-US" sz="3000" b="1" i="1">
                        <a:solidFill>
                          <a:schemeClr val="tx1">
                            <a:lumMod val="50000"/>
                          </a:schemeClr>
                        </a:solidFill>
                        <a:latin typeface="Cambria Math" panose="02040503050406030204" pitchFamily="18" charset="0"/>
                      </a:rPr>
                      <m:t>𝒃</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𝒚</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𝒇</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𝒙</m:t>
                    </m:r>
                    <m:r>
                      <a:rPr lang="en-US" sz="3000" b="1">
                        <a:solidFill>
                          <a:schemeClr val="tx1">
                            <a:lumMod val="50000"/>
                          </a:schemeClr>
                        </a:solidFill>
                        <a:latin typeface="Cambria Math" panose="02040503050406030204" pitchFamily="18" charset="0"/>
                      </a:rPr>
                      <m:t>)</m:t>
                    </m:r>
                    <m:r>
                      <m:rPr>
                        <m:nor/>
                      </m:rPr>
                      <a:rPr lang="en-US" sz="3000" b="1" i="1">
                        <a:solidFill>
                          <a:schemeClr val="tx1">
                            <a:lumMod val="50000"/>
                          </a:schemeClr>
                        </a:solidFill>
                        <a:latin typeface="Cambria Math" panose="02040503050406030204" pitchFamily="18" charset="0"/>
                      </a:rPr>
                      <m:t> </m:t>
                    </m:r>
                    <m:r>
                      <a:rPr lang="en-US" sz="3000" b="1">
                        <a:solidFill>
                          <a:schemeClr val="tx1">
                            <a:lumMod val="50000"/>
                          </a:schemeClr>
                        </a:solidFill>
                        <a:latin typeface="Cambria Math" panose="02040503050406030204" pitchFamily="18" charset="0"/>
                      </a:rPr>
                      <m:t>=</m:t>
                    </m:r>
                    <m:sSup>
                      <m:sSupPr>
                        <m:ctrlPr>
                          <a:rPr lang="en-US" sz="3000" b="1" i="1">
                            <a:solidFill>
                              <a:schemeClr val="tx1">
                                <a:lumMod val="50000"/>
                              </a:schemeClr>
                            </a:solidFill>
                            <a:latin typeface="Cambria Math" panose="02040503050406030204" pitchFamily="18" charset="0"/>
                          </a:rPr>
                        </m:ctrlPr>
                      </m:sSupPr>
                      <m:e>
                        <m:r>
                          <a:rPr lang="en-US" sz="3000" b="1" i="1">
                            <a:solidFill>
                              <a:schemeClr val="tx1">
                                <a:lumMod val="50000"/>
                              </a:schemeClr>
                            </a:solidFill>
                            <a:latin typeface="Cambria Math" panose="02040503050406030204" pitchFamily="18" charset="0"/>
                          </a:rPr>
                          <m:t>𝒙</m:t>
                        </m:r>
                      </m:e>
                      <m:sup>
                        <m:r>
                          <a:rPr lang="en-US" sz="3000" b="1" i="1">
                            <a:solidFill>
                              <a:schemeClr val="tx1">
                                <a:lumMod val="50000"/>
                              </a:schemeClr>
                            </a:solidFill>
                            <a:latin typeface="Cambria Math" panose="02040503050406030204" pitchFamily="18" charset="0"/>
                          </a:rPr>
                          <m:t>𝟐</m:t>
                        </m:r>
                      </m:sup>
                    </m:sSup>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𝟐</m:t>
                    </m:r>
                    <m:r>
                      <a:rPr lang="en-US" sz="3000" b="1" i="1">
                        <a:solidFill>
                          <a:schemeClr val="tx1">
                            <a:lumMod val="50000"/>
                          </a:schemeClr>
                        </a:solidFill>
                        <a:latin typeface="Cambria Math" panose="02040503050406030204" pitchFamily="18" charset="0"/>
                      </a:rPr>
                      <m:t>𝒙</m:t>
                    </m:r>
                    <m:r>
                      <a:rPr lang="en-US" sz="3000" b="1">
                        <a:solidFill>
                          <a:schemeClr val="tx1">
                            <a:lumMod val="50000"/>
                          </a:schemeClr>
                        </a:solidFill>
                        <a:latin typeface="Cambria Math" panose="02040503050406030204" pitchFamily="18" charset="0"/>
                      </a:rPr>
                      <m:t>+</m:t>
                    </m:r>
                    <m:r>
                      <a:rPr lang="en-US" sz="3000" b="1" i="1">
                        <a:solidFill>
                          <a:schemeClr val="tx1">
                            <a:lumMod val="50000"/>
                          </a:schemeClr>
                        </a:solidFill>
                        <a:latin typeface="Cambria Math" panose="02040503050406030204" pitchFamily="18" charset="0"/>
                      </a:rPr>
                      <m:t>𝟐</m:t>
                    </m:r>
                  </m:oMath>
                </a14:m>
                <a:endParaRPr lang="en-US" sz="3000" b="1">
                  <a:solidFill>
                    <a:schemeClr val="tx1">
                      <a:lumMod val="50000"/>
                    </a:schemeClr>
                  </a:solidFill>
                  <a:latin typeface="Arial"/>
                </a:endParaRPr>
              </a:p>
            </p:txBody>
          </p:sp>
        </mc:Choice>
        <mc:Fallback xmlns="">
          <p:sp>
            <p:nvSpPr>
              <p:cNvPr id="2" name="TextBox 1">
                <a:extLst>
                  <a:ext uri="{FF2B5EF4-FFF2-40B4-BE49-F238E27FC236}">
                    <a16:creationId xmlns:a16="http://schemas.microsoft.com/office/drawing/2014/main" id="{DE014505-408B-6692-0017-B92A72CE7BAB}"/>
                  </a:ext>
                </a:extLst>
              </p:cNvPr>
              <p:cNvSpPr txBox="1">
                <a:spLocks noRot="1" noChangeAspect="1" noMove="1" noResize="1" noEditPoints="1" noAdjustHandles="1" noChangeArrowheads="1" noChangeShapeType="1" noTextEdit="1"/>
              </p:cNvSpPr>
              <p:nvPr/>
            </p:nvSpPr>
            <p:spPr>
              <a:xfrm>
                <a:off x="482665" y="0"/>
                <a:ext cx="11387522" cy="564450"/>
              </a:xfrm>
              <a:prstGeom prst="rect">
                <a:avLst/>
              </a:prstGeom>
              <a:blipFill>
                <a:blip r:embed="rId6"/>
                <a:stretch>
                  <a:fillRect l="-1231" t="-11828" b="-3225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7FBE133-DFB3-F289-5363-13A3C4AE12ED}"/>
              </a:ext>
            </a:extLst>
          </p:cNvPr>
          <p:cNvCxnSpPr/>
          <p:nvPr/>
        </p:nvCxnSpPr>
        <p:spPr>
          <a:xfrm>
            <a:off x="482665" y="756222"/>
            <a:ext cx="11388936"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graphicFrame>
        <p:nvGraphicFramePr>
          <p:cNvPr id="7" name="Table 6">
            <a:extLst>
              <a:ext uri="{FF2B5EF4-FFF2-40B4-BE49-F238E27FC236}">
                <a16:creationId xmlns:a16="http://schemas.microsoft.com/office/drawing/2014/main" id="{76F94000-9AC8-6702-F773-07E1A8BFED08}"/>
              </a:ext>
            </a:extLst>
          </p:cNvPr>
          <p:cNvGraphicFramePr>
            <a:graphicFrameLocks noGrp="1"/>
          </p:cNvGraphicFramePr>
          <p:nvPr>
            <p:extLst>
              <p:ext uri="{D42A27DB-BD31-4B8C-83A1-F6EECF244321}">
                <p14:modId xmlns:p14="http://schemas.microsoft.com/office/powerpoint/2010/main" val="4149990167"/>
              </p:ext>
            </p:extLst>
          </p:nvPr>
        </p:nvGraphicFramePr>
        <p:xfrm>
          <a:off x="2505336" y="5674232"/>
          <a:ext cx="2851972" cy="751968"/>
        </p:xfrm>
        <a:graphic>
          <a:graphicData uri="http://schemas.openxmlformats.org/drawingml/2006/table">
            <a:tbl>
              <a:tblPr firstRow="1" bandRow="1">
                <a:tableStyleId>{5940675A-B579-460E-94D1-54222C63F5DA}</a:tableStyleId>
              </a:tblPr>
              <a:tblGrid>
                <a:gridCol w="712993">
                  <a:extLst>
                    <a:ext uri="{9D8B030D-6E8A-4147-A177-3AD203B41FA5}">
                      <a16:colId xmlns:a16="http://schemas.microsoft.com/office/drawing/2014/main" val="1150730229"/>
                    </a:ext>
                  </a:extLst>
                </a:gridCol>
                <a:gridCol w="835041">
                  <a:extLst>
                    <a:ext uri="{9D8B030D-6E8A-4147-A177-3AD203B41FA5}">
                      <a16:colId xmlns:a16="http://schemas.microsoft.com/office/drawing/2014/main" val="581299024"/>
                    </a:ext>
                  </a:extLst>
                </a:gridCol>
                <a:gridCol w="590945">
                  <a:extLst>
                    <a:ext uri="{9D8B030D-6E8A-4147-A177-3AD203B41FA5}">
                      <a16:colId xmlns:a16="http://schemas.microsoft.com/office/drawing/2014/main" val="3698651525"/>
                    </a:ext>
                  </a:extLst>
                </a:gridCol>
                <a:gridCol w="712993">
                  <a:extLst>
                    <a:ext uri="{9D8B030D-6E8A-4147-A177-3AD203B41FA5}">
                      <a16:colId xmlns:a16="http://schemas.microsoft.com/office/drawing/2014/main" val="3730370026"/>
                    </a:ext>
                  </a:extLst>
                </a:gridCol>
              </a:tblGrid>
              <a:tr h="370840">
                <a:tc>
                  <a:txBody>
                    <a:bodyPr/>
                    <a:lstStyle/>
                    <a:p>
                      <a:r>
                        <a:rPr lang="en-US"/>
                        <a:t>x</a:t>
                      </a:r>
                    </a:p>
                  </a:txBody>
                  <a:tcPr/>
                </a:tc>
                <a:tc>
                  <a:txBody>
                    <a:bodyPr/>
                    <a:lstStyle/>
                    <a:p>
                      <a:r>
                        <a:rPr lang="en-US"/>
                        <a:t>-2</a:t>
                      </a:r>
                    </a:p>
                  </a:txBody>
                  <a:tcPr/>
                </a:tc>
                <a:tc>
                  <a:txBody>
                    <a:bodyPr/>
                    <a:lstStyle/>
                    <a:p>
                      <a:r>
                        <a:rPr lang="en-US" b="1">
                          <a:solidFill>
                            <a:srgbClr val="FF0000"/>
                          </a:solidFill>
                        </a:rPr>
                        <a:t>-1</a:t>
                      </a:r>
                    </a:p>
                  </a:txBody>
                  <a:tcPr/>
                </a:tc>
                <a:tc>
                  <a:txBody>
                    <a:bodyPr/>
                    <a:lstStyle/>
                    <a:p>
                      <a:r>
                        <a:rPr lang="en-US"/>
                        <a:t>0</a:t>
                      </a:r>
                    </a:p>
                  </a:txBody>
                  <a:tcPr/>
                </a:tc>
                <a:extLst>
                  <a:ext uri="{0D108BD9-81ED-4DB2-BD59-A6C34878D82A}">
                    <a16:rowId xmlns:a16="http://schemas.microsoft.com/office/drawing/2014/main" val="408092923"/>
                  </a:ext>
                </a:extLst>
              </a:tr>
              <a:tr h="370840">
                <a:tc>
                  <a:txBody>
                    <a:bodyPr/>
                    <a:lstStyle/>
                    <a:p>
                      <a:r>
                        <a:rPr lang="en-US"/>
                        <a:t>y</a:t>
                      </a:r>
                    </a:p>
                  </a:txBody>
                  <a:tcPr/>
                </a:tc>
                <a:tc>
                  <a:txBody>
                    <a:bodyPr/>
                    <a:lstStyle/>
                    <a:p>
                      <a:r>
                        <a:rPr lang="en-US"/>
                        <a:t>2</a:t>
                      </a:r>
                    </a:p>
                  </a:txBody>
                  <a:tcPr/>
                </a:tc>
                <a:tc>
                  <a:txBody>
                    <a:bodyPr/>
                    <a:lstStyle/>
                    <a:p>
                      <a:r>
                        <a:rPr lang="en-US" b="1">
                          <a:solidFill>
                            <a:srgbClr val="FF0000"/>
                          </a:solidFill>
                        </a:rPr>
                        <a:t>1</a:t>
                      </a:r>
                    </a:p>
                  </a:txBody>
                  <a:tcPr/>
                </a:tc>
                <a:tc>
                  <a:txBody>
                    <a:bodyPr/>
                    <a:lstStyle/>
                    <a:p>
                      <a:r>
                        <a:rPr lang="en-US"/>
                        <a:t>2</a:t>
                      </a:r>
                    </a:p>
                  </a:txBody>
                  <a:tcPr/>
                </a:tc>
                <a:extLst>
                  <a:ext uri="{0D108BD9-81ED-4DB2-BD59-A6C34878D82A}">
                    <a16:rowId xmlns:a16="http://schemas.microsoft.com/office/drawing/2014/main" val="189223706"/>
                  </a:ext>
                </a:extLst>
              </a:tr>
            </a:tbl>
          </a:graphicData>
        </a:graphic>
      </p:graphicFrame>
    </p:spTree>
    <p:extLst>
      <p:ext uri="{BB962C8B-B14F-4D97-AF65-F5344CB8AC3E}">
        <p14:creationId xmlns:p14="http://schemas.microsoft.com/office/powerpoint/2010/main" val="3401250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500"/>
                                        <p:tgtEl>
                                          <p:spTgt spid="5">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randombar(horizont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anim calcmode="lin" valueType="num">
                                      <p:cBhvr>
                                        <p:cTn id="2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4" dur="5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Effect transition="in" filter="fade">
                                      <p:cBhvr>
                                        <p:cTn id="29" dur="500"/>
                                        <p:tgtEl>
                                          <p:spTgt spid="6">
                                            <p:txEl>
                                              <p:pRg st="1" end="1"/>
                                            </p:txEl>
                                          </p:spTgt>
                                        </p:tgtEl>
                                      </p:cBhvr>
                                    </p:animEffect>
                                    <p:anim calcmode="lin" valueType="num">
                                      <p:cBhvr>
                                        <p:cTn id="30"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1" dur="5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6">
                                            <p:txEl>
                                              <p:pRg st="2" end="2"/>
                                            </p:txEl>
                                          </p:spTgt>
                                        </p:tgtEl>
                                        <p:attrNameLst>
                                          <p:attrName>style.visibility</p:attrName>
                                        </p:attrNameLst>
                                      </p:cBhvr>
                                      <p:to>
                                        <p:strVal val="visible"/>
                                      </p:to>
                                    </p:set>
                                    <p:animEffect transition="in" filter="fade">
                                      <p:cBhvr>
                                        <p:cTn id="36" dur="500"/>
                                        <p:tgtEl>
                                          <p:spTgt spid="6">
                                            <p:txEl>
                                              <p:pRg st="2" end="2"/>
                                            </p:txEl>
                                          </p:spTgt>
                                        </p:tgtEl>
                                      </p:cBhvr>
                                    </p:animEffect>
                                    <p:anim calcmode="lin" valueType="num">
                                      <p:cBhvr>
                                        <p:cTn id="3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38" dur="5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left)">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3050408" y="94436"/>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24" name="Google Shape;2256;p39"/>
          <p:cNvSpPr/>
          <p:nvPr/>
        </p:nvSpPr>
        <p:spPr>
          <a:xfrm>
            <a:off x="11650870" y="6324600"/>
            <a:ext cx="450922" cy="347155"/>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bg1">
                  <a:lumMod val="10000"/>
                </a:schemeClr>
              </a:solidFill>
              <a:latin typeface="Arial"/>
              <a:cs typeface="Arial"/>
              <a:sym typeface="Arial"/>
            </a:endParaRPr>
          </a:p>
        </p:txBody>
      </p:sp>
      <p:sp>
        <p:nvSpPr>
          <p:cNvPr id="32" name="Rectangle 31"/>
          <p:cNvSpPr/>
          <p:nvPr/>
        </p:nvSpPr>
        <p:spPr>
          <a:xfrm>
            <a:off x="9553575" y="4206218"/>
            <a:ext cx="704851" cy="276633"/>
          </a:xfrm>
          <a:prstGeom prst="rect">
            <a:avLst/>
          </a:prstGeom>
          <a:solidFill>
            <a:schemeClr val="accent4"/>
          </a:solidFill>
        </p:spPr>
        <p:style>
          <a:lnRef idx="2">
            <a:schemeClr val="accent6"/>
          </a:lnRef>
          <a:fillRef idx="1">
            <a:schemeClr val="lt1"/>
          </a:fillRef>
          <a:effectRef idx="0">
            <a:schemeClr val="accent6"/>
          </a:effectRef>
          <a:fontRef idx="minor">
            <a:schemeClr val="dk1"/>
          </a:fontRef>
        </p:style>
        <p:txBody>
          <a:bodyPr rtlCol="0" anchor="ctr"/>
          <a:lstStyle/>
          <a:p>
            <a:pPr algn="ctr" defTabSz="609630">
              <a:buClr>
                <a:srgbClr val="000000"/>
              </a:buClr>
            </a:pPr>
            <a:endParaRPr lang="en-US" sz="1867" kern="0">
              <a:solidFill>
                <a:schemeClr val="bg1">
                  <a:lumMod val="10000"/>
                </a:schemeClr>
              </a:solidFill>
              <a:latin typeface="Arial"/>
              <a:sym typeface="Arial"/>
            </a:endParaRPr>
          </a:p>
        </p:txBody>
      </p:sp>
      <p:sp>
        <p:nvSpPr>
          <p:cNvPr id="25" name="TextBox 24"/>
          <p:cNvSpPr txBox="1"/>
          <p:nvPr/>
        </p:nvSpPr>
        <p:spPr>
          <a:xfrm>
            <a:off x="3050408" y="314980"/>
            <a:ext cx="5170721" cy="553998"/>
          </a:xfrm>
          <a:prstGeom prst="rect">
            <a:avLst/>
          </a:prstGeom>
          <a:noFill/>
        </p:spPr>
        <p:txBody>
          <a:bodyPr wrap="square" rtlCol="0">
            <a:spAutoFit/>
          </a:bodyPr>
          <a:lstStyle/>
          <a:p>
            <a:pPr defTabSz="609630"/>
            <a:r>
              <a:rPr lang="en-US" sz="3000" b="1">
                <a:solidFill>
                  <a:srgbClr val="FF0000"/>
                </a:solidFill>
                <a:latin typeface="Arial"/>
                <a:cs typeface="Arial" panose="020B0604020202020204" pitchFamily="34" charset="0"/>
              </a:rPr>
              <a:t>THỰC HÀNH BÀI TẬP  2</a:t>
            </a:r>
          </a:p>
        </p:txBody>
      </p:sp>
      <p:sp>
        <p:nvSpPr>
          <p:cNvPr id="3" name="Rectangle 1"/>
          <p:cNvSpPr>
            <a:spLocks noChangeArrowheads="1"/>
          </p:cNvSpPr>
          <p:nvPr/>
        </p:nvSpPr>
        <p:spPr bwMode="auto">
          <a:xfrm>
            <a:off x="500613" y="907397"/>
            <a:ext cx="11102505" cy="1158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960" tIns="30480" rIns="60960" bIns="3048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defTabSz="609630">
              <a:lnSpc>
                <a:spcPct val="150000"/>
              </a:lnSpc>
            </a:pPr>
            <a:r>
              <a:rPr lang="en-US" altLang="en-US" sz="2533">
                <a:solidFill>
                  <a:schemeClr val="bg1">
                    <a:lumMod val="10000"/>
                  </a:schemeClr>
                </a:solidFill>
                <a:latin typeface="Arial"/>
              </a:rPr>
              <a:t>Vẽ đồ thị hàm số y = x</a:t>
            </a:r>
            <a:r>
              <a:rPr lang="en-US" altLang="en-US" sz="2533" baseline="30000">
                <a:solidFill>
                  <a:schemeClr val="bg1">
                    <a:lumMod val="10000"/>
                  </a:schemeClr>
                </a:solidFill>
                <a:latin typeface="Arial"/>
              </a:rPr>
              <a:t>2</a:t>
            </a:r>
            <a:r>
              <a:rPr lang="en-US" altLang="en-US" sz="2533">
                <a:solidFill>
                  <a:schemeClr val="bg1">
                    <a:lumMod val="10000"/>
                  </a:schemeClr>
                </a:solidFill>
                <a:latin typeface="Arial"/>
              </a:rPr>
              <a:t> – 4x + 3 rồi so sánh đồ thị hàm số này với đồ thị hàm số ở ví dụ 2a. Nếu nhận xét về hai đồ thị này.</a:t>
            </a:r>
          </a:p>
        </p:txBody>
      </p:sp>
      <mc:AlternateContent xmlns:mc="http://schemas.openxmlformats.org/markup-compatibility/2006" xmlns:a14="http://schemas.microsoft.com/office/drawing/2010/main">
        <mc:Choice Requires="a14">
          <p:sp>
            <p:nvSpPr>
              <p:cNvPr id="5" name="Rectangle 4"/>
              <p:cNvSpPr/>
              <p:nvPr/>
            </p:nvSpPr>
            <p:spPr>
              <a:xfrm>
                <a:off x="372439" y="2571601"/>
                <a:ext cx="11102505" cy="4146969"/>
              </a:xfrm>
              <a:prstGeom prst="rect">
                <a:avLst/>
              </a:prstGeom>
            </p:spPr>
            <p:txBody>
              <a:bodyPr wrap="square">
                <a:spAutoFit/>
              </a:bodyPr>
              <a:lstStyle/>
              <a:p>
                <a:pPr algn="just" defTabSz="609630">
                  <a:lnSpc>
                    <a:spcPct val="150000"/>
                  </a:lnSpc>
                  <a:spcAft>
                    <a:spcPts val="533"/>
                  </a:spcAft>
                </a:pPr>
                <a:r>
                  <a:rPr lang="en-US" sz="2533">
                    <a:solidFill>
                      <a:schemeClr val="bg1">
                        <a:lumMod val="10000"/>
                      </a:schemeClr>
                    </a:solidFill>
                    <a:latin typeface="Arial"/>
                    <a:ea typeface="Calibri" panose="020F0502020204030204" pitchFamily="34" charset="0"/>
                    <a:cs typeface="Times New Roman" panose="02020603050405020304" pitchFamily="18" charset="0"/>
                  </a:rPr>
                  <a:t>Trong mặt phẳng tọa độ Oxy, đồ thị hàm số bậc hai y = f(x) = x</a:t>
                </a:r>
                <a:r>
                  <a:rPr lang="en-US" sz="2533" baseline="30000">
                    <a:solidFill>
                      <a:schemeClr val="bg1">
                        <a:lumMod val="10000"/>
                      </a:schemeClr>
                    </a:solidFill>
                    <a:latin typeface="Arial"/>
                    <a:ea typeface="Calibri" panose="020F0502020204030204" pitchFamily="34" charset="0"/>
                    <a:cs typeface="Times New Roman" panose="02020603050405020304" pitchFamily="18" charset="0"/>
                  </a:rPr>
                  <a:t>2</a:t>
                </a:r>
                <a:r>
                  <a:rPr lang="en-US" sz="2533">
                    <a:solidFill>
                      <a:schemeClr val="bg1">
                        <a:lumMod val="10000"/>
                      </a:schemeClr>
                    </a:solidFill>
                    <a:latin typeface="Arial"/>
                    <a:ea typeface="Calibri" panose="020F0502020204030204" pitchFamily="34" charset="0"/>
                    <a:cs typeface="Times New Roman" panose="02020603050405020304" pitchFamily="18" charset="0"/>
                  </a:rPr>
                  <a:t> - 4x + 3 là một parabol (P):</a:t>
                </a:r>
              </a:p>
              <a:p>
                <a:pPr algn="just" defTabSz="609630">
                  <a:lnSpc>
                    <a:spcPct val="150000"/>
                  </a:lnSpc>
                  <a:spcAft>
                    <a:spcPts val="533"/>
                  </a:spcAft>
                </a:pPr>
                <a:r>
                  <a:rPr lang="en-US" sz="2533">
                    <a:solidFill>
                      <a:schemeClr val="bg1">
                        <a:lumMod val="10000"/>
                      </a:schemeClr>
                    </a:solidFill>
                    <a:latin typeface="Arial"/>
                    <a:ea typeface="Calibri" panose="020F0502020204030204" pitchFamily="34" charset="0"/>
                    <a:cs typeface="Times New Roman" panose="02020603050405020304" pitchFamily="18" charset="0"/>
                  </a:rPr>
                  <a:t>+ </a:t>
                </a:r>
                <a:r>
                  <a:rPr lang="en-US" sz="2533" b="1">
                    <a:solidFill>
                      <a:schemeClr val="bg1">
                        <a:lumMod val="10000"/>
                      </a:schemeClr>
                    </a:solidFill>
                    <a:latin typeface="Arial"/>
                    <a:ea typeface="Calibri" panose="020F0502020204030204" pitchFamily="34" charset="0"/>
                    <a:cs typeface="Times New Roman" panose="02020603050405020304" pitchFamily="18" charset="0"/>
                  </a:rPr>
                  <a:t>Có đỉnh </a:t>
                </a:r>
                <a:r>
                  <a:rPr lang="en-US" sz="2533">
                    <a:solidFill>
                      <a:schemeClr val="bg1">
                        <a:lumMod val="10000"/>
                      </a:schemeClr>
                    </a:solidFill>
                    <a:latin typeface="Arial"/>
                    <a:ea typeface="Calibri" panose="020F0502020204030204" pitchFamily="34" charset="0"/>
                    <a:cs typeface="Times New Roman" panose="02020603050405020304" pitchFamily="18" charset="0"/>
                  </a:rPr>
                  <a:t>S với hoành độ </a:t>
                </a:r>
                <a:r>
                  <a:rPr lang="en-US" sz="2800" b="1">
                    <a:solidFill>
                      <a:srgbClr val="FF0000"/>
                    </a:solidFill>
                    <a:ea typeface="Calibri" panose="020F0502020204030204" pitchFamily="34" charset="0"/>
                    <a:cs typeface="Times New Roman" panose="02020603050405020304" pitchFamily="18" charset="0"/>
                  </a:rPr>
                  <a:t> </a:t>
                </a:r>
                <a14:m>
                  <m:oMath xmlns:m="http://schemas.openxmlformats.org/officeDocument/2006/math">
                    <m:r>
                      <a:rPr lang="en-US" sz="2800"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𝒙</m:t>
                    </m:r>
                    <m:r>
                      <a:rPr lang="en-US" sz="2800" b="1" i="1" baseline="-25000">
                        <a:solidFill>
                          <a:srgbClr val="FF0000"/>
                        </a:solidFill>
                        <a:latin typeface="Cambria Math" panose="02040503050406030204" pitchFamily="18" charset="0"/>
                        <a:ea typeface="Calibri" panose="020F0502020204030204" pitchFamily="34" charset="0"/>
                        <a:cs typeface="Times New Roman" panose="02020603050405020304" pitchFamily="18" charset="0"/>
                      </a:rPr>
                      <m:t>𝒔</m:t>
                    </m:r>
                    <m:r>
                      <a:rPr lang="en-US" sz="2800" b="1" i="1">
                        <a:solidFill>
                          <a:srgbClr val="FF0000"/>
                        </a:solidFill>
                        <a:latin typeface="Cambria Math" panose="02040503050406030204" pitchFamily="18" charset="0"/>
                        <a:ea typeface="Calibri" panose="020F0502020204030204" pitchFamily="34" charset="0"/>
                        <a:cs typeface="Times New Roman" panose="02020603050405020304" pitchFamily="18" charset="0"/>
                      </a:rPr>
                      <m:t> =</m:t>
                    </m:r>
                    <m:r>
                      <a:rPr lang="en-US" sz="2800" b="1" i="1" smtClean="0">
                        <a:solidFill>
                          <a:srgbClr val="FF0000"/>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b="1" i="1" smtClean="0">
                            <a:solidFill>
                              <a:srgbClr val="FF0000"/>
                            </a:solidFill>
                            <a:latin typeface="Cambria Math" panose="02040503050406030204" pitchFamily="18" charset="0"/>
                            <a:cs typeface="Times New Roman" panose="02020603050405020304" pitchFamily="18" charset="0"/>
                          </a:rPr>
                        </m:ctrlPr>
                      </m:fPr>
                      <m:num>
                        <m:r>
                          <a:rPr lang="en-US" sz="2800" b="1" i="1" smtClean="0">
                            <a:solidFill>
                              <a:srgbClr val="FF0000"/>
                            </a:solidFill>
                            <a:latin typeface="Cambria Math" panose="02040503050406030204" pitchFamily="18" charset="0"/>
                            <a:cs typeface="Times New Roman" panose="02020603050405020304" pitchFamily="18" charset="0"/>
                          </a:rPr>
                          <m:t>𝒃</m:t>
                        </m:r>
                      </m:num>
                      <m:den>
                        <m:r>
                          <a:rPr lang="en-US" sz="2800" b="1" i="1" smtClean="0">
                            <a:solidFill>
                              <a:srgbClr val="FF0000"/>
                            </a:solidFill>
                            <a:latin typeface="Cambria Math" panose="02040503050406030204" pitchFamily="18" charset="0"/>
                            <a:cs typeface="Times New Roman" panose="02020603050405020304" pitchFamily="18" charset="0"/>
                          </a:rPr>
                          <m:t>𝟐</m:t>
                        </m:r>
                        <m:r>
                          <a:rPr lang="en-US" sz="2800" b="1" i="1" smtClean="0">
                            <a:solidFill>
                              <a:srgbClr val="FF0000"/>
                            </a:solidFill>
                            <a:latin typeface="Cambria Math" panose="02040503050406030204" pitchFamily="18" charset="0"/>
                            <a:cs typeface="Times New Roman" panose="02020603050405020304" pitchFamily="18" charset="0"/>
                          </a:rPr>
                          <m:t>𝒂</m:t>
                        </m:r>
                      </m:den>
                    </m:f>
                    <m:r>
                      <a:rPr lang="en-US" sz="2800" b="1" i="1" smtClean="0">
                        <a:solidFill>
                          <a:srgbClr val="FF0000"/>
                        </a:solidFill>
                        <a:latin typeface="Cambria Math" panose="02040503050406030204" pitchFamily="18" charset="0"/>
                        <a:cs typeface="Times New Roman" panose="02020603050405020304" pitchFamily="18" charset="0"/>
                      </a:rPr>
                      <m:t> </m:t>
                    </m:r>
                  </m:oMath>
                </a14:m>
                <a:r>
                  <a:rPr lang="en-US" sz="2533">
                    <a:solidFill>
                      <a:schemeClr val="bg1">
                        <a:lumMod val="10000"/>
                      </a:schemeClr>
                    </a:solidFill>
                    <a:latin typeface="Arial"/>
                    <a:ea typeface="Calibri" panose="020F0502020204030204" pitchFamily="34" charset="0"/>
                    <a:cs typeface="Times New Roman" panose="02020603050405020304" pitchFamily="18" charset="0"/>
                  </a:rPr>
                  <a:t>= 2, tung độ y</a:t>
                </a:r>
                <a:r>
                  <a:rPr lang="en-US" sz="2533" baseline="-25000">
                    <a:solidFill>
                      <a:schemeClr val="bg1">
                        <a:lumMod val="10000"/>
                      </a:schemeClr>
                    </a:solidFill>
                    <a:latin typeface="Arial"/>
                    <a:ea typeface="Calibri" panose="020F0502020204030204" pitchFamily="34" charset="0"/>
                    <a:cs typeface="Times New Roman" panose="02020603050405020304" pitchFamily="18" charset="0"/>
                  </a:rPr>
                  <a:t>S</a:t>
                </a:r>
                <a:r>
                  <a:rPr lang="en-US" sz="2533">
                    <a:solidFill>
                      <a:schemeClr val="bg1">
                        <a:lumMod val="10000"/>
                      </a:schemeClr>
                    </a:solidFill>
                    <a:latin typeface="Arial"/>
                    <a:ea typeface="Calibri" panose="020F0502020204030204" pitchFamily="34" charset="0"/>
                    <a:cs typeface="Times New Roman" panose="02020603050405020304" pitchFamily="18" charset="0"/>
                  </a:rPr>
                  <a:t>= - 1;</a:t>
                </a:r>
              </a:p>
              <a:p>
                <a:pPr algn="just" defTabSz="609630">
                  <a:lnSpc>
                    <a:spcPct val="150000"/>
                  </a:lnSpc>
                  <a:spcAft>
                    <a:spcPts val="533"/>
                  </a:spcAft>
                </a:pPr>
                <a:r>
                  <a:rPr lang="en-US" sz="2533">
                    <a:solidFill>
                      <a:schemeClr val="bg1">
                        <a:lumMod val="10000"/>
                      </a:schemeClr>
                    </a:solidFill>
                    <a:latin typeface="Arial"/>
                    <a:ea typeface="Calibri" panose="020F0502020204030204" pitchFamily="34" charset="0"/>
                    <a:cs typeface="Times New Roman" panose="02020603050405020304" pitchFamily="18" charset="0"/>
                  </a:rPr>
                  <a:t>+ C</a:t>
                </a:r>
                <a:r>
                  <a:rPr lang="en-US" sz="2533" b="1">
                    <a:solidFill>
                      <a:schemeClr val="bg1">
                        <a:lumMod val="10000"/>
                      </a:schemeClr>
                    </a:solidFill>
                    <a:latin typeface="Arial"/>
                    <a:ea typeface="Calibri" panose="020F0502020204030204" pitchFamily="34" charset="0"/>
                    <a:cs typeface="Times New Roman" panose="02020603050405020304" pitchFamily="18" charset="0"/>
                  </a:rPr>
                  <a:t>ó trục đối xứng </a:t>
                </a:r>
                <a:r>
                  <a:rPr lang="en-US" sz="2533">
                    <a:solidFill>
                      <a:schemeClr val="bg1">
                        <a:lumMod val="10000"/>
                      </a:schemeClr>
                    </a:solidFill>
                    <a:latin typeface="Arial"/>
                    <a:ea typeface="Calibri" panose="020F0502020204030204" pitchFamily="34" charset="0"/>
                    <a:cs typeface="Times New Roman" panose="02020603050405020304" pitchFamily="18" charset="0"/>
                  </a:rPr>
                  <a:t>là đường thẳng x = 2 (đường thẳng này đi qua đỉnh S và song song với trục Oy);</a:t>
                </a:r>
              </a:p>
              <a:p>
                <a:pPr algn="just" defTabSz="609630">
                  <a:lnSpc>
                    <a:spcPct val="150000"/>
                  </a:lnSpc>
                  <a:spcAft>
                    <a:spcPts val="533"/>
                  </a:spcAft>
                </a:pPr>
                <a:r>
                  <a:rPr lang="en-US" sz="2533">
                    <a:solidFill>
                      <a:schemeClr val="bg1">
                        <a:lumMod val="10000"/>
                      </a:schemeClr>
                    </a:solidFill>
                    <a:latin typeface="Arial"/>
                    <a:ea typeface="Calibri" panose="020F0502020204030204" pitchFamily="34" charset="0"/>
                    <a:cs typeface="Times New Roman" panose="02020603050405020304" pitchFamily="18" charset="0"/>
                  </a:rPr>
                  <a:t>+ </a:t>
                </a:r>
                <a:r>
                  <a:rPr lang="en-US" sz="2533" b="1">
                    <a:solidFill>
                      <a:schemeClr val="bg1">
                        <a:lumMod val="10000"/>
                      </a:schemeClr>
                    </a:solidFill>
                    <a:latin typeface="Arial"/>
                    <a:ea typeface="Calibri" panose="020F0502020204030204" pitchFamily="34" charset="0"/>
                    <a:cs typeface="Times New Roman" panose="02020603050405020304" pitchFamily="18" charset="0"/>
                  </a:rPr>
                  <a:t>Bề lõm </a:t>
                </a:r>
                <a:r>
                  <a:rPr lang="en-US" sz="2533">
                    <a:solidFill>
                      <a:schemeClr val="bg1">
                        <a:lumMod val="10000"/>
                      </a:schemeClr>
                    </a:solidFill>
                    <a:latin typeface="Arial"/>
                    <a:ea typeface="Calibri" panose="020F0502020204030204" pitchFamily="34" charset="0"/>
                    <a:cs typeface="Times New Roman" panose="02020603050405020304" pitchFamily="18" charset="0"/>
                  </a:rPr>
                  <a:t>quay lên trên vì a &gt; 0;</a:t>
                </a:r>
              </a:p>
            </p:txBody>
          </p:sp>
        </mc:Choice>
        <mc:Fallback xmlns="">
          <p:sp>
            <p:nvSpPr>
              <p:cNvPr id="5" name="Rectangle 4"/>
              <p:cNvSpPr>
                <a:spLocks noRot="1" noChangeAspect="1" noMove="1" noResize="1" noEditPoints="1" noAdjustHandles="1" noChangeArrowheads="1" noChangeShapeType="1" noTextEdit="1"/>
              </p:cNvSpPr>
              <p:nvPr/>
            </p:nvSpPr>
            <p:spPr>
              <a:xfrm>
                <a:off x="372439" y="2571601"/>
                <a:ext cx="11102505" cy="4146969"/>
              </a:xfrm>
              <a:prstGeom prst="rect">
                <a:avLst/>
              </a:prstGeom>
              <a:blipFill>
                <a:blip r:embed="rId3"/>
                <a:stretch>
                  <a:fillRect l="-934" r="-988" b="-1176"/>
                </a:stretch>
              </a:blipFill>
            </p:spPr>
            <p:txBody>
              <a:bodyPr/>
              <a:lstStyle/>
              <a:p>
                <a:r>
                  <a:rPr lang="en-US">
                    <a:noFill/>
                  </a:rPr>
                  <a:t> </a:t>
                </a:r>
              </a:p>
            </p:txBody>
          </p:sp>
        </mc:Fallback>
      </mc:AlternateContent>
      <p:cxnSp>
        <p:nvCxnSpPr>
          <p:cNvPr id="2" name="Straight Connector 1">
            <a:extLst>
              <a:ext uri="{FF2B5EF4-FFF2-40B4-BE49-F238E27FC236}">
                <a16:creationId xmlns:a16="http://schemas.microsoft.com/office/drawing/2014/main" id="{0B705ECB-42DA-E627-7CAD-3FB15F53D84A}"/>
              </a:ext>
            </a:extLst>
          </p:cNvPr>
          <p:cNvCxnSpPr/>
          <p:nvPr/>
        </p:nvCxnSpPr>
        <p:spPr>
          <a:xfrm>
            <a:off x="401532" y="2506532"/>
            <a:ext cx="11388936"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8547288"/>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wipe(down)">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barn(inVertical)">
                                      <p:cBhvr>
                                        <p:cTn id="1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Rectangle 1"/>
              <p:cNvSpPr/>
              <p:nvPr/>
            </p:nvSpPr>
            <p:spPr>
              <a:xfrm>
                <a:off x="48928" y="0"/>
                <a:ext cx="12143072" cy="3102965"/>
              </a:xfrm>
              <a:prstGeom prst="rect">
                <a:avLst/>
              </a:prstGeom>
            </p:spPr>
            <p:txBody>
              <a:bodyPr wrap="square">
                <a:spAutoFit/>
              </a:bodyPr>
              <a:lstStyle/>
              <a:p>
                <a:pPr marL="381019" indent="-381019" algn="just" defTabSz="609630">
                  <a:lnSpc>
                    <a:spcPct val="150000"/>
                  </a:lnSpc>
                  <a:spcAft>
                    <a:spcPts val="533"/>
                  </a:spcAft>
                  <a:buFontTx/>
                  <a:buChar char="-"/>
                </a:pPr>
                <a:r>
                  <a:rPr lang="en-US" sz="2533" b="1">
                    <a:solidFill>
                      <a:schemeClr val="tx1">
                        <a:lumMod val="50000"/>
                      </a:schemeClr>
                    </a:solidFill>
                    <a:latin typeface="Arial"/>
                    <a:ea typeface="Calibri" panose="020F0502020204030204" pitchFamily="34" charset="0"/>
                    <a:cs typeface="Times New Roman" panose="02020603050405020304" pitchFamily="18" charset="0"/>
                  </a:rPr>
                  <a:t>Cắt trục tung </a:t>
                </a:r>
                <a:r>
                  <a:rPr lang="en-US" sz="2533">
                    <a:solidFill>
                      <a:schemeClr val="tx1">
                        <a:lumMod val="50000"/>
                      </a:schemeClr>
                    </a:solidFill>
                    <a:latin typeface="Arial"/>
                    <a:ea typeface="Calibri" panose="020F0502020204030204" pitchFamily="34" charset="0"/>
                    <a:cs typeface="Times New Roman" panose="02020603050405020304" pitchFamily="18" charset="0"/>
                  </a:rPr>
                  <a:t>tại điểm có tung độ bằng 3, tức là đồ thị đi qua điểm có tọa độ (0; 3).</a:t>
                </a:r>
              </a:p>
              <a:p>
                <a:pPr marL="381019" indent="-381019" algn="just" defTabSz="609630">
                  <a:lnSpc>
                    <a:spcPct val="150000"/>
                  </a:lnSpc>
                  <a:spcAft>
                    <a:spcPts val="533"/>
                  </a:spcAft>
                  <a:buFontTx/>
                  <a:buChar char="-"/>
                </a:pPr>
                <a:r>
                  <a:rPr lang="en-US" sz="2533" b="1">
                    <a:solidFill>
                      <a:schemeClr val="tx1">
                        <a:lumMod val="50000"/>
                      </a:schemeClr>
                    </a:solidFill>
                    <a:latin typeface="Arial"/>
                    <a:ea typeface="Calibri" panose="020F0502020204030204" pitchFamily="34" charset="0"/>
                    <a:cs typeface="Times New Roman" panose="02020603050405020304" pitchFamily="18" charset="0"/>
                  </a:rPr>
                  <a:t>Phương trình </a:t>
                </a:r>
                <a14:m>
                  <m:oMath xmlns:m="http://schemas.openxmlformats.org/officeDocument/2006/math">
                    <m:r>
                      <a:rPr lang="en-US" sz="2667" b="1" i="1">
                        <a:solidFill>
                          <a:schemeClr val="tx1">
                            <a:lumMod val="50000"/>
                          </a:schemeClr>
                        </a:solidFill>
                        <a:latin typeface="Cambria Math" panose="02040503050406030204" pitchFamily="18" charset="0"/>
                        <a:ea typeface="Calibri" panose="020F0502020204030204" pitchFamily="34" charset="0"/>
                      </a:rPr>
                      <m:t>𝒙</m:t>
                    </m:r>
                    <m:r>
                      <a:rPr lang="en-US" sz="2667" b="1" i="1" baseline="30000">
                        <a:solidFill>
                          <a:schemeClr val="tx1">
                            <a:lumMod val="50000"/>
                          </a:schemeClr>
                        </a:solidFill>
                        <a:latin typeface="Cambria Math" panose="02040503050406030204" pitchFamily="18" charset="0"/>
                        <a:ea typeface="Calibri" panose="020F0502020204030204" pitchFamily="34" charset="0"/>
                      </a:rPr>
                      <m:t>𝟐</m:t>
                    </m:r>
                    <m:r>
                      <a:rPr lang="en-US" sz="2667" b="1" i="1">
                        <a:solidFill>
                          <a:schemeClr val="tx1">
                            <a:lumMod val="50000"/>
                          </a:schemeClr>
                        </a:solidFill>
                        <a:latin typeface="Cambria Math" panose="02040503050406030204" pitchFamily="18" charset="0"/>
                        <a:ea typeface="Calibri" panose="020F0502020204030204" pitchFamily="34" charset="0"/>
                      </a:rPr>
                      <m:t>−</m:t>
                    </m:r>
                    <m:r>
                      <a:rPr lang="en-US" sz="2667" b="1" i="1">
                        <a:solidFill>
                          <a:schemeClr val="tx1">
                            <a:lumMod val="50000"/>
                          </a:schemeClr>
                        </a:solidFill>
                        <a:latin typeface="Cambria Math" panose="02040503050406030204" pitchFamily="18" charset="0"/>
                        <a:ea typeface="Calibri" panose="020F0502020204030204" pitchFamily="34" charset="0"/>
                      </a:rPr>
                      <m:t>𝟒</m:t>
                    </m:r>
                    <m:r>
                      <a:rPr lang="en-US" sz="2667" b="1" i="1">
                        <a:solidFill>
                          <a:schemeClr val="tx1">
                            <a:lumMod val="50000"/>
                          </a:schemeClr>
                        </a:solidFill>
                        <a:latin typeface="Cambria Math" panose="02040503050406030204" pitchFamily="18" charset="0"/>
                        <a:ea typeface="Calibri" panose="020F0502020204030204" pitchFamily="34" charset="0"/>
                      </a:rPr>
                      <m:t>𝒙</m:t>
                    </m:r>
                    <m:r>
                      <a:rPr lang="en-US" sz="2667" b="1" i="1">
                        <a:solidFill>
                          <a:schemeClr val="tx1">
                            <a:lumMod val="50000"/>
                          </a:schemeClr>
                        </a:solidFill>
                        <a:latin typeface="Cambria Math" panose="02040503050406030204" pitchFamily="18" charset="0"/>
                        <a:ea typeface="Calibri" panose="020F0502020204030204" pitchFamily="34" charset="0"/>
                      </a:rPr>
                      <m:t>+</m:t>
                    </m:r>
                    <m:r>
                      <a:rPr lang="en-US" sz="2667" b="1" i="1">
                        <a:solidFill>
                          <a:schemeClr val="tx1">
                            <a:lumMod val="50000"/>
                          </a:schemeClr>
                        </a:solidFill>
                        <a:latin typeface="Cambria Math" panose="02040503050406030204" pitchFamily="18" charset="0"/>
                        <a:ea typeface="Calibri" panose="020F0502020204030204" pitchFamily="34" charset="0"/>
                      </a:rPr>
                      <m:t>𝟑</m:t>
                    </m:r>
                    <m:r>
                      <a:rPr lang="en-US" sz="2667" b="1" i="1">
                        <a:solidFill>
                          <a:schemeClr val="tx1">
                            <a:lumMod val="50000"/>
                          </a:schemeClr>
                        </a:solidFill>
                        <a:latin typeface="Cambria Math" panose="02040503050406030204" pitchFamily="18" charset="0"/>
                        <a:ea typeface="Calibri" panose="020F0502020204030204" pitchFamily="34" charset="0"/>
                      </a:rPr>
                      <m:t>=</m:t>
                    </m:r>
                    <m:r>
                      <a:rPr lang="en-US" sz="2667" b="1" i="1">
                        <a:solidFill>
                          <a:schemeClr val="tx1">
                            <a:lumMod val="50000"/>
                          </a:schemeClr>
                        </a:solidFill>
                        <a:latin typeface="Cambria Math" panose="02040503050406030204" pitchFamily="18" charset="0"/>
                        <a:ea typeface="Calibri" panose="020F0502020204030204" pitchFamily="34" charset="0"/>
                      </a:rPr>
                      <m:t>𝟎</m:t>
                    </m:r>
                  </m:oMath>
                </a14:m>
                <a:r>
                  <a:rPr lang="en-US" sz="2667" b="1">
                    <a:solidFill>
                      <a:schemeClr val="tx1">
                        <a:lumMod val="50000"/>
                      </a:schemeClr>
                    </a:solidFill>
                    <a:latin typeface="Times New Roman" panose="02020603050405020304" pitchFamily="18" charset="0"/>
                    <a:ea typeface="Calibri" panose="020F0502020204030204" pitchFamily="34" charset="0"/>
                  </a:rPr>
                  <a:t> </a:t>
                </a:r>
                <a:r>
                  <a:rPr lang="en-US" sz="2533">
                    <a:solidFill>
                      <a:schemeClr val="tx1">
                        <a:lumMod val="50000"/>
                      </a:schemeClr>
                    </a:solidFill>
                    <a:latin typeface="Arial"/>
                    <a:ea typeface="Calibri" panose="020F0502020204030204" pitchFamily="34" charset="0"/>
                    <a:cs typeface="Times New Roman" panose="02020603050405020304" pitchFamily="18" charset="0"/>
                  </a:rPr>
                  <a:t>có hai nghiệm phân biết x</a:t>
                </a:r>
                <a:r>
                  <a:rPr lang="en-US" sz="2533" baseline="-25000">
                    <a:solidFill>
                      <a:schemeClr val="tx1">
                        <a:lumMod val="50000"/>
                      </a:schemeClr>
                    </a:solidFill>
                    <a:latin typeface="Arial"/>
                    <a:ea typeface="Calibri" panose="020F0502020204030204" pitchFamily="34" charset="0"/>
                    <a:cs typeface="Times New Roman" panose="02020603050405020304" pitchFamily="18" charset="0"/>
                  </a:rPr>
                  <a:t>1</a:t>
                </a:r>
                <a:r>
                  <a:rPr lang="en-US" sz="2533">
                    <a:solidFill>
                      <a:schemeClr val="tx1">
                        <a:lumMod val="50000"/>
                      </a:schemeClr>
                    </a:solidFill>
                    <a:latin typeface="Arial"/>
                    <a:ea typeface="Calibri" panose="020F0502020204030204" pitchFamily="34" charset="0"/>
                    <a:cs typeface="Times New Roman" panose="02020603050405020304" pitchFamily="18" charset="0"/>
                  </a:rPr>
                  <a:t> = 1 và x</a:t>
                </a:r>
                <a:r>
                  <a:rPr lang="en-US" sz="2533" baseline="-25000">
                    <a:solidFill>
                      <a:schemeClr val="tx1">
                        <a:lumMod val="50000"/>
                      </a:schemeClr>
                    </a:solidFill>
                    <a:latin typeface="Arial"/>
                    <a:ea typeface="Calibri" panose="020F0502020204030204" pitchFamily="34" charset="0"/>
                    <a:cs typeface="Times New Roman" panose="02020603050405020304" pitchFamily="18" charset="0"/>
                  </a:rPr>
                  <a:t>2</a:t>
                </a:r>
                <a:r>
                  <a:rPr lang="en-US" sz="2533">
                    <a:solidFill>
                      <a:schemeClr val="tx1">
                        <a:lumMod val="50000"/>
                      </a:schemeClr>
                    </a:solidFill>
                    <a:latin typeface="Arial"/>
                    <a:ea typeface="Calibri" panose="020F0502020204030204" pitchFamily="34" charset="0"/>
                    <a:cs typeface="Times New Roman" panose="02020603050405020304" pitchFamily="18" charset="0"/>
                  </a:rPr>
                  <a:t> = 3 nên đồ thị hàm số cắt trục hoành tại hai điểm có tọa độ (1; 0) và (3; 0).</a:t>
                </a:r>
              </a:p>
              <a:p>
                <a:pPr marL="381019" indent="-381019" algn="just" defTabSz="609630">
                  <a:lnSpc>
                    <a:spcPct val="150000"/>
                  </a:lnSpc>
                  <a:spcAft>
                    <a:spcPts val="533"/>
                  </a:spcAft>
                  <a:buFontTx/>
                  <a:buChar char="-"/>
                </a:pPr>
                <a:r>
                  <a:rPr lang="en-US" sz="2533">
                    <a:solidFill>
                      <a:schemeClr val="tx1">
                        <a:lumMod val="50000"/>
                      </a:schemeClr>
                    </a:solidFill>
                    <a:latin typeface="Arial"/>
                    <a:ea typeface="Calibri" panose="020F0502020204030204" pitchFamily="34" charset="0"/>
                    <a:cs typeface="Times New Roman" panose="02020603050405020304" pitchFamily="18" charset="0"/>
                  </a:rPr>
                  <a:t>Ta được đồ thị như sau:</a:t>
                </a:r>
              </a:p>
            </p:txBody>
          </p:sp>
        </mc:Choice>
        <mc:Fallback xmlns="">
          <p:sp>
            <p:nvSpPr>
              <p:cNvPr id="2" name="Rectangle 1"/>
              <p:cNvSpPr>
                <a:spLocks noRot="1" noChangeAspect="1" noMove="1" noResize="1" noEditPoints="1" noAdjustHandles="1" noChangeArrowheads="1" noChangeShapeType="1" noTextEdit="1"/>
              </p:cNvSpPr>
              <p:nvPr/>
            </p:nvSpPr>
            <p:spPr>
              <a:xfrm>
                <a:off x="48928" y="0"/>
                <a:ext cx="12143072" cy="3102965"/>
              </a:xfrm>
              <a:prstGeom prst="rect">
                <a:avLst/>
              </a:prstGeom>
              <a:blipFill>
                <a:blip r:embed="rId3"/>
                <a:stretch>
                  <a:fillRect l="-753" r="-904" b="-3929"/>
                </a:stretch>
              </a:blipFill>
            </p:spPr>
            <p:txBody>
              <a:bodyPr/>
              <a:lstStyle/>
              <a:p>
                <a:r>
                  <a:rPr lang="en-US">
                    <a:noFill/>
                  </a:rPr>
                  <a:t> </a:t>
                </a:r>
              </a:p>
            </p:txBody>
          </p:sp>
        </mc:Fallback>
      </mc:AlternateContent>
      <p:pic>
        <p:nvPicPr>
          <p:cNvPr id="16" name="Picture 15" descr="Giải bài 2 Hàm số bậc hai"/>
          <p:cNvPicPr/>
          <p:nvPr/>
        </p:nvPicPr>
        <p:blipFill>
          <a:blip r:embed="rId4">
            <a:extLst>
              <a:ext uri="{28A0092B-C50C-407E-A947-70E740481C1C}">
                <a14:useLocalDpi xmlns:a14="http://schemas.microsoft.com/office/drawing/2010/main" val="0"/>
              </a:ext>
            </a:extLst>
          </a:blip>
          <a:srcRect/>
          <a:stretch>
            <a:fillRect/>
          </a:stretch>
        </p:blipFill>
        <p:spPr bwMode="auto">
          <a:xfrm>
            <a:off x="6338144" y="2921001"/>
            <a:ext cx="5588000" cy="3669467"/>
          </a:xfrm>
          <a:prstGeom prst="rect">
            <a:avLst/>
          </a:prstGeom>
          <a:noFill/>
          <a:ln>
            <a:noFill/>
          </a:ln>
        </p:spPr>
      </p:pic>
      <p:sp>
        <p:nvSpPr>
          <p:cNvPr id="4" name="Rectangle 3"/>
          <p:cNvSpPr/>
          <p:nvPr/>
        </p:nvSpPr>
        <p:spPr>
          <a:xfrm>
            <a:off x="254001" y="4312921"/>
            <a:ext cx="5608367" cy="2239844"/>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defTabSz="609630">
              <a:lnSpc>
                <a:spcPct val="150000"/>
              </a:lnSpc>
              <a:spcAft>
                <a:spcPts val="533"/>
              </a:spcAft>
            </a:pPr>
            <a:r>
              <a:rPr lang="en-US" sz="2400" b="1" u="sng">
                <a:solidFill>
                  <a:srgbClr val="434343"/>
                </a:solidFill>
                <a:latin typeface="Arial"/>
                <a:ea typeface="Calibri" panose="020F0502020204030204" pitchFamily="34" charset="0"/>
                <a:cs typeface="Times New Roman" panose="02020603050405020304" pitchFamily="18" charset="0"/>
              </a:rPr>
              <a:t>Nhận xét:</a:t>
            </a:r>
            <a:r>
              <a:rPr lang="en-US" sz="2400" b="1">
                <a:solidFill>
                  <a:srgbClr val="434343"/>
                </a:solidFill>
                <a:latin typeface="Arial"/>
                <a:ea typeface="Calibri" panose="020F0502020204030204" pitchFamily="34" charset="0"/>
                <a:cs typeface="Times New Roman" panose="02020603050405020304" pitchFamily="18" charset="0"/>
              </a:rPr>
              <a:t> </a:t>
            </a:r>
            <a:r>
              <a:rPr lang="en-US" sz="2400">
                <a:solidFill>
                  <a:srgbClr val="434343"/>
                </a:solidFill>
                <a:latin typeface="Arial"/>
                <a:ea typeface="Calibri" panose="020F0502020204030204" pitchFamily="34" charset="0"/>
                <a:cs typeface="Times New Roman" panose="02020603050405020304" pitchFamily="18" charset="0"/>
              </a:rPr>
              <a:t>Hai đồ thị của hàm số đối xứng nhau qua trục hoành, còn hai biểu thức của hai hàm số y = -x</a:t>
            </a:r>
            <a:r>
              <a:rPr lang="en-US" sz="2400" baseline="30000">
                <a:solidFill>
                  <a:srgbClr val="434343"/>
                </a:solidFill>
                <a:latin typeface="Arial"/>
                <a:ea typeface="Calibri" panose="020F0502020204030204" pitchFamily="34" charset="0"/>
                <a:cs typeface="Times New Roman" panose="02020603050405020304" pitchFamily="18" charset="0"/>
              </a:rPr>
              <a:t>2</a:t>
            </a:r>
            <a:r>
              <a:rPr lang="en-US" sz="2400">
                <a:solidFill>
                  <a:srgbClr val="434343"/>
                </a:solidFill>
                <a:latin typeface="Arial"/>
                <a:ea typeface="Calibri" panose="020F0502020204030204" pitchFamily="34" charset="0"/>
                <a:cs typeface="Times New Roman" panose="02020603050405020304" pitchFamily="18" charset="0"/>
              </a:rPr>
              <a:t> + 4x – 3 và y = x</a:t>
            </a:r>
            <a:r>
              <a:rPr lang="en-US" sz="2400" baseline="30000">
                <a:solidFill>
                  <a:srgbClr val="434343"/>
                </a:solidFill>
                <a:latin typeface="Arial"/>
                <a:ea typeface="Calibri" panose="020F0502020204030204" pitchFamily="34" charset="0"/>
                <a:cs typeface="Times New Roman" panose="02020603050405020304" pitchFamily="18" charset="0"/>
              </a:rPr>
              <a:t>2</a:t>
            </a:r>
            <a:r>
              <a:rPr lang="en-US" sz="2400">
                <a:solidFill>
                  <a:srgbClr val="434343"/>
                </a:solidFill>
                <a:latin typeface="Arial"/>
                <a:ea typeface="Calibri" panose="020F0502020204030204" pitchFamily="34" charset="0"/>
                <a:cs typeface="Times New Roman" panose="02020603050405020304" pitchFamily="18" charset="0"/>
              </a:rPr>
              <a:t> - 4x + 3 là hai biểu thức đối nhau</a:t>
            </a:r>
          </a:p>
        </p:txBody>
      </p:sp>
      <p:pic>
        <p:nvPicPr>
          <p:cNvPr id="18" name="Picture 9"/>
          <p:cNvPicPr>
            <a:picLocks noChangeAspect="1"/>
          </p:cNvPicPr>
          <p:nvPr/>
        </p:nvPicPr>
        <p:blipFill>
          <a:blip r:embed="rId5" cstate="print">
            <a:alphaModFix amt="50000"/>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4115070" flipH="1">
            <a:off x="11350451" y="5877113"/>
            <a:ext cx="858867" cy="851352"/>
          </a:xfrm>
          <a:prstGeom prst="rect">
            <a:avLst/>
          </a:prstGeom>
        </p:spPr>
      </p:pic>
    </p:spTree>
    <p:extLst>
      <p:ext uri="{BB962C8B-B14F-4D97-AF65-F5344CB8AC3E}">
        <p14:creationId xmlns:p14="http://schemas.microsoft.com/office/powerpoint/2010/main" val="2265101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randombar(horizont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right)">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90"/>
        <p:cNvGrpSpPr/>
        <p:nvPr/>
      </p:nvGrpSpPr>
      <p:grpSpPr>
        <a:xfrm>
          <a:off x="0" y="0"/>
          <a:ext cx="0" cy="0"/>
          <a:chOff x="0" y="0"/>
          <a:chExt cx="0" cy="0"/>
        </a:xfrm>
      </p:grpSpPr>
      <p:sp>
        <p:nvSpPr>
          <p:cNvPr id="2193" name="Google Shape;2193;p37"/>
          <p:cNvSpPr/>
          <p:nvPr/>
        </p:nvSpPr>
        <p:spPr>
          <a:xfrm>
            <a:off x="3476848" y="965200"/>
            <a:ext cx="2060353" cy="1147085"/>
          </a:xfrm>
          <a:prstGeom prst="rect">
            <a:avLst/>
          </a:prstGeom>
        </p:spPr>
        <p:style>
          <a:lnRef idx="3">
            <a:schemeClr val="lt1"/>
          </a:lnRef>
          <a:fillRef idx="1">
            <a:schemeClr val="accent1"/>
          </a:fillRef>
          <a:effectRef idx="1">
            <a:schemeClr val="accent1"/>
          </a:effectRef>
          <a:fontRef idx="minor">
            <a:schemeClr val="lt1"/>
          </a:fontRef>
        </p:style>
        <p:txBody>
          <a:bodyPr>
            <a:prstTxWarp prst="textPlain">
              <a:avLst/>
            </a:prstTxWarp>
          </a:bodyPr>
          <a:lstStyle/>
          <a:p>
            <a:pPr algn="ctr" defTabSz="609630">
              <a:buClr>
                <a:srgbClr val="000000"/>
              </a:buClr>
            </a:pPr>
            <a:r>
              <a:rPr sz="1867" kern="0">
                <a:ln w="9525" cap="flat" cmpd="sng">
                  <a:solidFill>
                    <a:srgbClr val="F3F3F3"/>
                  </a:solidFill>
                  <a:prstDash val="solid"/>
                  <a:round/>
                  <a:headEnd type="none" w="sm" len="sm"/>
                  <a:tailEnd type="none" w="sm" len="sm"/>
                </a:ln>
                <a:solidFill>
                  <a:srgbClr val="434343"/>
                </a:solidFill>
                <a:latin typeface="Arial"/>
                <a:sym typeface="Arial"/>
              </a:rPr>
              <a:t>0</a:t>
            </a:r>
            <a:r>
              <a:rPr lang="en-US" sz="1867" kern="0">
                <a:ln w="9525" cap="flat" cmpd="sng">
                  <a:solidFill>
                    <a:srgbClr val="F3F3F3"/>
                  </a:solidFill>
                  <a:prstDash val="solid"/>
                  <a:round/>
                  <a:headEnd type="none" w="sm" len="sm"/>
                  <a:tailEnd type="none" w="sm" len="sm"/>
                </a:ln>
                <a:solidFill>
                  <a:srgbClr val="434343"/>
                </a:solidFill>
                <a:latin typeface="Arial"/>
                <a:sym typeface="Arial"/>
              </a:rPr>
              <a:t>3</a:t>
            </a:r>
            <a:endParaRPr sz="1867" kern="0">
              <a:ln w="9525" cap="flat" cmpd="sng">
                <a:solidFill>
                  <a:srgbClr val="F3F3F3"/>
                </a:solidFill>
                <a:prstDash val="solid"/>
                <a:round/>
                <a:headEnd type="none" w="sm" len="sm"/>
                <a:tailEnd type="none" w="sm" len="sm"/>
              </a:ln>
              <a:solidFill>
                <a:srgbClr val="434343"/>
              </a:solidFill>
              <a:latin typeface="Arial"/>
              <a:sym typeface="Arial"/>
            </a:endParaRPr>
          </a:p>
        </p:txBody>
      </p:sp>
      <p:sp>
        <p:nvSpPr>
          <p:cNvPr id="2195" name="Google Shape;2195;p37"/>
          <p:cNvSpPr/>
          <p:nvPr/>
        </p:nvSpPr>
        <p:spPr>
          <a:xfrm>
            <a:off x="2126484" y="2086885"/>
            <a:ext cx="315600" cy="307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6" name="Google Shape;2196;p37"/>
          <p:cNvSpPr/>
          <p:nvPr/>
        </p:nvSpPr>
        <p:spPr>
          <a:xfrm>
            <a:off x="9009861" y="5038620"/>
            <a:ext cx="451200" cy="441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2197" name="Google Shape;2197;p37"/>
          <p:cNvGrpSpPr/>
          <p:nvPr/>
        </p:nvGrpSpPr>
        <p:grpSpPr>
          <a:xfrm>
            <a:off x="9900112" y="3585429"/>
            <a:ext cx="1551305" cy="1894791"/>
            <a:chOff x="7465916" y="720492"/>
            <a:chExt cx="1139144" cy="1477450"/>
          </a:xfrm>
        </p:grpSpPr>
        <p:sp>
          <p:nvSpPr>
            <p:cNvPr id="2198" name="Google Shape;2198;p37"/>
            <p:cNvSpPr/>
            <p:nvPr/>
          </p:nvSpPr>
          <p:spPr>
            <a:xfrm rot="-5400000">
              <a:off x="7646560" y="123944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9" name="Google Shape;2199;p37"/>
            <p:cNvSpPr/>
            <p:nvPr/>
          </p:nvSpPr>
          <p:spPr>
            <a:xfrm rot="-5400000">
              <a:off x="7597172" y="114891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0" name="Google Shape;2200;p37"/>
            <p:cNvSpPr/>
            <p:nvPr/>
          </p:nvSpPr>
          <p:spPr>
            <a:xfrm rot="-5400000">
              <a:off x="7547783" y="105838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1" name="Google Shape;2201;p37"/>
            <p:cNvSpPr/>
            <p:nvPr/>
          </p:nvSpPr>
          <p:spPr>
            <a:xfrm rot="-5400000">
              <a:off x="7498394" y="96785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2" name="Google Shape;2202;p37"/>
            <p:cNvSpPr/>
            <p:nvPr/>
          </p:nvSpPr>
          <p:spPr>
            <a:xfrm rot="-5400000">
              <a:off x="7449005" y="87732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3" name="Google Shape;2203;p37"/>
            <p:cNvSpPr/>
            <p:nvPr/>
          </p:nvSpPr>
          <p:spPr>
            <a:xfrm rot="-5400000">
              <a:off x="7399616" y="78679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grpSp>
        <p:nvGrpSpPr>
          <p:cNvPr id="2204" name="Google Shape;2204;p37"/>
          <p:cNvGrpSpPr/>
          <p:nvPr/>
        </p:nvGrpSpPr>
        <p:grpSpPr>
          <a:xfrm rot="5400000">
            <a:off x="-199713" y="2804454"/>
            <a:ext cx="2352913" cy="1232561"/>
            <a:chOff x="7055900" y="279450"/>
            <a:chExt cx="1820576" cy="953700"/>
          </a:xfrm>
        </p:grpSpPr>
        <p:sp>
          <p:nvSpPr>
            <p:cNvPr id="2205" name="Google Shape;2205;p37"/>
            <p:cNvSpPr/>
            <p:nvPr/>
          </p:nvSpPr>
          <p:spPr>
            <a:xfrm>
              <a:off x="7055900"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6" name="Google Shape;2206;p37"/>
            <p:cNvSpPr/>
            <p:nvPr/>
          </p:nvSpPr>
          <p:spPr>
            <a:xfrm>
              <a:off x="7272619"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7" name="Google Shape;2207;p37"/>
            <p:cNvSpPr/>
            <p:nvPr/>
          </p:nvSpPr>
          <p:spPr>
            <a:xfrm>
              <a:off x="7489338"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8" name="Google Shape;2208;p37"/>
            <p:cNvSpPr/>
            <p:nvPr/>
          </p:nvSpPr>
          <p:spPr>
            <a:xfrm>
              <a:off x="7706057"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9" name="Google Shape;2209;p37"/>
            <p:cNvSpPr/>
            <p:nvPr/>
          </p:nvSpPr>
          <p:spPr>
            <a:xfrm>
              <a:off x="7922776"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2210" name="Google Shape;2210;p37"/>
          <p:cNvSpPr/>
          <p:nvPr/>
        </p:nvSpPr>
        <p:spPr>
          <a:xfrm>
            <a:off x="5614245" y="160597"/>
            <a:ext cx="315600" cy="307600"/>
          </a:xfrm>
          <a:prstGeom prst="star4">
            <a:avLst>
              <a:gd name="adj" fmla="val 12500"/>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 name="Rectangle 1"/>
          <p:cNvSpPr/>
          <p:nvPr/>
        </p:nvSpPr>
        <p:spPr>
          <a:xfrm>
            <a:off x="2641600" y="2262128"/>
            <a:ext cx="6874804" cy="228044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609630">
              <a:buClr>
                <a:srgbClr val="000000"/>
              </a:buClr>
            </a:pPr>
            <a:endParaRPr lang="en-US" sz="1867" kern="0">
              <a:solidFill>
                <a:srgbClr val="F3F3F3"/>
              </a:solidFill>
              <a:latin typeface="Arial"/>
              <a:sym typeface="Arial"/>
            </a:endParaRPr>
          </a:p>
        </p:txBody>
      </p:sp>
      <p:sp>
        <p:nvSpPr>
          <p:cNvPr id="23" name="Rectangle 22"/>
          <p:cNvSpPr/>
          <p:nvPr/>
        </p:nvSpPr>
        <p:spPr>
          <a:xfrm>
            <a:off x="1926968" y="2291901"/>
            <a:ext cx="8107661" cy="2691250"/>
          </a:xfrm>
          <a:prstGeom prst="rect">
            <a:avLst/>
          </a:prstGeom>
        </p:spPr>
        <p:txBody>
          <a:bodyPr wrap="square">
            <a:spAutoFit/>
          </a:bodyPr>
          <a:lstStyle/>
          <a:p>
            <a:pPr algn="ctr" defTabSz="609630">
              <a:lnSpc>
                <a:spcPct val="150000"/>
              </a:lnSpc>
              <a:spcBef>
                <a:spcPts val="800"/>
              </a:spcBef>
              <a:spcAft>
                <a:spcPts val="1067"/>
              </a:spcAft>
              <a:buClr>
                <a:srgbClr val="000000"/>
              </a:buClr>
            </a:pPr>
            <a:r>
              <a:rPr lang="nl-NL" sz="6000" b="1" kern="0">
                <a:solidFill>
                  <a:srgbClr val="F2C2AB">
                    <a:lumMod val="75000"/>
                  </a:srgbClr>
                </a:solidFill>
                <a:latin typeface="Arial"/>
                <a:ea typeface="Calibri" panose="020F0502020204030204" pitchFamily="34" charset="0"/>
                <a:cs typeface="Times New Roman" panose="02020603050405020304" pitchFamily="18" charset="0"/>
                <a:sym typeface="Arial"/>
              </a:rPr>
              <a:t>SỰ BIẾN THIÊN CỦA HÀM SỐ BẬC HAI</a:t>
            </a:r>
            <a:endParaRPr lang="en-US" sz="6000" kern="0">
              <a:solidFill>
                <a:srgbClr val="F2C2AB">
                  <a:lumMod val="75000"/>
                </a:srgbClr>
              </a:solidFill>
              <a:latin typeface="Aria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657738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530" y="66008"/>
            <a:ext cx="879777" cy="812405"/>
          </a:xfrm>
          <a:prstGeom prst="rect">
            <a:avLst/>
          </a:prstGeom>
        </p:spPr>
      </p:pic>
      <p:sp>
        <p:nvSpPr>
          <p:cNvPr id="19" name="TextBox 18"/>
          <p:cNvSpPr txBox="1"/>
          <p:nvPr/>
        </p:nvSpPr>
        <p:spPr>
          <a:xfrm>
            <a:off x="1382907" y="210600"/>
            <a:ext cx="3189093" cy="553998"/>
          </a:xfrm>
          <a:prstGeom prst="rect">
            <a:avLst/>
          </a:prstGeom>
          <a:noFill/>
        </p:spPr>
        <p:txBody>
          <a:bodyPr wrap="square" rtlCol="0">
            <a:spAutoFit/>
          </a:bodyPr>
          <a:lstStyle/>
          <a:p>
            <a:pPr defTabSz="609630">
              <a:buClr>
                <a:srgbClr val="000000"/>
              </a:buClr>
            </a:pPr>
            <a:r>
              <a:rPr lang="nl-NL" sz="3000" b="1" kern="0">
                <a:solidFill>
                  <a:srgbClr val="000000"/>
                </a:solidFill>
                <a:latin typeface="Arial"/>
                <a:cs typeface="Arial" panose="020B0604020202020204" pitchFamily="34" charset="0"/>
                <a:sym typeface="Arial"/>
              </a:rPr>
              <a:t>HĐKP 3:</a:t>
            </a:r>
            <a:endParaRPr lang="en-US" sz="3000" kern="0">
              <a:solidFill>
                <a:srgbClr val="000000"/>
              </a:solidFill>
              <a:latin typeface="Arial"/>
              <a:cs typeface="Arial" panose="020B0604020202020204" pitchFamily="34" charset="0"/>
              <a:sym typeface="Arial"/>
            </a:endParaRPr>
          </a:p>
        </p:txBody>
      </p:sp>
      <p:sp>
        <p:nvSpPr>
          <p:cNvPr id="22" name="Google Shape;2254;p39"/>
          <p:cNvSpPr/>
          <p:nvPr/>
        </p:nvSpPr>
        <p:spPr>
          <a:xfrm>
            <a:off x="11328400" y="6070601"/>
            <a:ext cx="606855" cy="674247"/>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65529" y="331356"/>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84368" y="6383667"/>
            <a:ext cx="425233" cy="347333"/>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3" name="Rectangle 2"/>
          <p:cNvSpPr/>
          <p:nvPr/>
        </p:nvSpPr>
        <p:spPr>
          <a:xfrm>
            <a:off x="421850" y="907165"/>
            <a:ext cx="11408729" cy="1161023"/>
          </a:xfrm>
          <a:prstGeom prst="rect">
            <a:avLst/>
          </a:prstGeom>
        </p:spPr>
        <p:txBody>
          <a:bodyPr wrap="square">
            <a:spAutoFit/>
          </a:bodyPr>
          <a:lstStyle/>
          <a:p>
            <a:pPr algn="just" defTabSz="609630">
              <a:lnSpc>
                <a:spcPct val="150000"/>
              </a:lnSpc>
            </a:pPr>
            <a:r>
              <a:rPr lang="vi-VN" sz="2467">
                <a:solidFill>
                  <a:srgbClr val="000000"/>
                </a:solidFill>
                <a:latin typeface="Arial" panose="020B0604020202020204" pitchFamily="34" charset="0"/>
              </a:rPr>
              <a:t>Từ đồ thị của hàm số bậc hai cho ở hai hình sau, tìm khoảng đồng biến và nghịch biến của hàm số trong mỗi trường hợp.</a:t>
            </a:r>
            <a:endParaRPr lang="en-US" sz="2467">
              <a:solidFill>
                <a:srgbClr val="000000"/>
              </a:solidFill>
              <a:latin typeface="Arial"/>
            </a:endParaRPr>
          </a:p>
        </p:txBody>
      </p:sp>
      <p:pic>
        <p:nvPicPr>
          <p:cNvPr id="2" name="Picture 1"/>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colorTemperature colorTemp="47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81240" y="2514600"/>
            <a:ext cx="5225024" cy="3154680"/>
          </a:xfrm>
          <a:prstGeom prst="rect">
            <a:avLst/>
          </a:prstGeom>
        </p:spPr>
      </p:pic>
      <mc:AlternateContent xmlns:mc="http://schemas.openxmlformats.org/markup-compatibility/2006" xmlns:a14="http://schemas.microsoft.com/office/drawing/2010/main">
        <mc:Choice Requires="a14">
          <p:sp>
            <p:nvSpPr>
              <p:cNvPr id="5" name="Rectangle 4"/>
              <p:cNvSpPr/>
              <p:nvPr/>
            </p:nvSpPr>
            <p:spPr>
              <a:xfrm>
                <a:off x="5238974" y="2130975"/>
                <a:ext cx="6953026" cy="3366755"/>
              </a:xfrm>
              <a:prstGeom prst="rect">
                <a:avLst/>
              </a:prstGeom>
            </p:spPr>
            <p:txBody>
              <a:bodyPr wrap="square">
                <a:spAutoFit/>
              </a:bodyPr>
              <a:lstStyle/>
              <a:p>
                <a:pPr algn="just" defTabSz="609630">
                  <a:lnSpc>
                    <a:spcPct val="150000"/>
                  </a:lnSpc>
                  <a:spcAft>
                    <a:spcPts val="533"/>
                  </a:spcAft>
                </a:pPr>
                <a:r>
                  <a:rPr lang="en-US" sz="2467">
                    <a:solidFill>
                      <a:srgbClr val="434343"/>
                    </a:solidFill>
                    <a:latin typeface="Arial"/>
                    <a:ea typeface="Calibri" panose="020F0502020204030204" pitchFamily="34" charset="0"/>
                    <a:cs typeface="Times New Roman" panose="02020603050405020304" pitchFamily="18" charset="0"/>
                  </a:rPr>
                  <a:t>a) Hàm số nghịch biến trên khoảng (-</a:t>
                </a:r>
                <a14:m>
                  <m:oMath xmlns:m="http://schemas.openxmlformats.org/officeDocument/2006/math">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467">
                    <a:solidFill>
                      <a:srgbClr val="434343"/>
                    </a:solidFill>
                    <a:latin typeface="Arial"/>
                    <a:ea typeface="Calibri" panose="020F0502020204030204" pitchFamily="34" charset="0"/>
                    <a:cs typeface="Times New Roman" panose="02020603050405020304" pitchFamily="18" charset="0"/>
                  </a:rPr>
                  <a:t>; </a:t>
                </a:r>
                <a14:m>
                  <m:oMath xmlns:m="http://schemas.openxmlformats.org/officeDocument/2006/math">
                    <m:f>
                      <m:fPr>
                        <m:ctrlP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2467">
                    <a:solidFill>
                      <a:srgbClr val="434343"/>
                    </a:solidFill>
                    <a:latin typeface="Arial"/>
                    <a:ea typeface="Calibri" panose="020F0502020204030204" pitchFamily="34" charset="0"/>
                    <a:cs typeface="Times New Roman" panose="02020603050405020304" pitchFamily="18" charset="0"/>
                  </a:rPr>
                  <a:t>) và đồng biến trên khoảng (</a:t>
                </a:r>
                <a14:m>
                  <m:oMath xmlns:m="http://schemas.openxmlformats.org/officeDocument/2006/math">
                    <m:f>
                      <m:fPr>
                        <m:ctrlP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2467">
                    <a:solidFill>
                      <a:srgbClr val="434343"/>
                    </a:solidFill>
                    <a:latin typeface="Arial"/>
                    <a:ea typeface="Calibri" panose="020F0502020204030204" pitchFamily="34" charset="0"/>
                    <a:cs typeface="Times New Roman" panose="02020603050405020304" pitchFamily="18" charset="0"/>
                  </a:rPr>
                  <a:t>; +</a:t>
                </a:r>
                <a14:m>
                  <m:oMath xmlns:m="http://schemas.openxmlformats.org/officeDocument/2006/math">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467">
                    <a:solidFill>
                      <a:srgbClr val="434343"/>
                    </a:solidFill>
                    <a:latin typeface="Arial"/>
                    <a:ea typeface="Calibri" panose="020F0502020204030204" pitchFamily="34" charset="0"/>
                    <a:cs typeface="Times New Roman" panose="02020603050405020304" pitchFamily="18" charset="0"/>
                  </a:rPr>
                  <a:t>).</a:t>
                </a:r>
              </a:p>
              <a:p>
                <a:pPr algn="just" defTabSz="609630">
                  <a:lnSpc>
                    <a:spcPct val="150000"/>
                  </a:lnSpc>
                  <a:spcAft>
                    <a:spcPts val="533"/>
                  </a:spcAft>
                </a:pPr>
                <a:r>
                  <a:rPr lang="en-US" sz="2467">
                    <a:solidFill>
                      <a:srgbClr val="434343"/>
                    </a:solidFill>
                    <a:latin typeface="Arial"/>
                    <a:ea typeface="Calibri" panose="020F0502020204030204" pitchFamily="34" charset="0"/>
                    <a:cs typeface="Times New Roman" panose="02020603050405020304" pitchFamily="18" charset="0"/>
                  </a:rPr>
                  <a:t>b) Hàm số đồng biến trên khoảng       (-</a:t>
                </a:r>
                <a14:m>
                  <m:oMath xmlns:m="http://schemas.openxmlformats.org/officeDocument/2006/math">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467">
                    <a:solidFill>
                      <a:srgbClr val="434343"/>
                    </a:solidFill>
                    <a:latin typeface="Arial"/>
                    <a:ea typeface="Calibri" panose="020F0502020204030204" pitchFamily="34" charset="0"/>
                    <a:cs typeface="Times New Roman" panose="02020603050405020304" pitchFamily="18" charset="0"/>
                  </a:rPr>
                  <a:t>;</a:t>
                </a:r>
                <a14:m>
                  <m:oMath xmlns:m="http://schemas.openxmlformats.org/officeDocument/2006/math">
                    <m:f>
                      <m:fPr>
                        <m:ctrlP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2467">
                    <a:solidFill>
                      <a:srgbClr val="434343"/>
                    </a:solidFill>
                    <a:latin typeface="Arial"/>
                    <a:ea typeface="Calibri" panose="020F0502020204030204" pitchFamily="34" charset="0"/>
                    <a:cs typeface="Times New Roman" panose="02020603050405020304" pitchFamily="18" charset="0"/>
                  </a:rPr>
                  <a:t>) và nghịch biến trên khoảng (</a:t>
                </a:r>
                <a14:m>
                  <m:oMath xmlns:m="http://schemas.openxmlformats.org/officeDocument/2006/math">
                    <m:f>
                      <m:fPr>
                        <m:ctrlP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2467">
                    <a:solidFill>
                      <a:srgbClr val="434343"/>
                    </a:solidFill>
                    <a:latin typeface="Arial"/>
                    <a:ea typeface="Calibri" panose="020F0502020204030204" pitchFamily="34" charset="0"/>
                    <a:cs typeface="Times New Roman" panose="02020603050405020304" pitchFamily="18" charset="0"/>
                  </a:rPr>
                  <a:t>; +</a:t>
                </a:r>
                <a14:m>
                  <m:oMath xmlns:m="http://schemas.openxmlformats.org/officeDocument/2006/math">
                    <m:r>
                      <a:rPr lang="en-US" sz="2467"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467">
                    <a:solidFill>
                      <a:srgbClr val="434343"/>
                    </a:solidFill>
                    <a:latin typeface="Arial"/>
                    <a:ea typeface="Calibri" panose="020F0502020204030204" pitchFamily="34" charset="0"/>
                    <a:cs typeface="Times New Roman" panose="02020603050405020304" pitchFamily="18" charset="0"/>
                  </a:rPr>
                  <a:t>).</a:t>
                </a:r>
              </a:p>
            </p:txBody>
          </p:sp>
        </mc:Choice>
        <mc:Fallback xmlns="">
          <p:sp>
            <p:nvSpPr>
              <p:cNvPr id="5" name="Rectangle 4"/>
              <p:cNvSpPr>
                <a:spLocks noRot="1" noChangeAspect="1" noMove="1" noResize="1" noEditPoints="1" noAdjustHandles="1" noChangeArrowheads="1" noChangeShapeType="1" noTextEdit="1"/>
              </p:cNvSpPr>
              <p:nvPr/>
            </p:nvSpPr>
            <p:spPr>
              <a:xfrm>
                <a:off x="5238974" y="2130975"/>
                <a:ext cx="6953026" cy="3366755"/>
              </a:xfrm>
              <a:prstGeom prst="rect">
                <a:avLst/>
              </a:prstGeom>
              <a:blipFill>
                <a:blip r:embed="rId6"/>
                <a:stretch>
                  <a:fillRect l="-1402" r="-1315" b="-725"/>
                </a:stretch>
              </a:blipFill>
            </p:spPr>
            <p:txBody>
              <a:bodyPr/>
              <a:lstStyle/>
              <a:p>
                <a:r>
                  <a:rPr lang="en-US">
                    <a:noFill/>
                  </a:rPr>
                  <a:t> </a:t>
                </a:r>
              </a:p>
            </p:txBody>
          </p:sp>
        </mc:Fallback>
      </mc:AlternateContent>
    </p:spTree>
    <p:extLst>
      <p:ext uri="{BB962C8B-B14F-4D97-AF65-F5344CB8AC3E}">
        <p14:creationId xmlns:p14="http://schemas.microsoft.com/office/powerpoint/2010/main" val="630058085"/>
      </p:ext>
    </p:extLst>
  </p:cSld>
  <p:clrMapOvr>
    <a:masterClrMapping/>
  </p:clrMapOvr>
  <mc:AlternateContent xmlns:mc="http://schemas.openxmlformats.org/markup-compatibility/2006" xmlns:p14="http://schemas.microsoft.com/office/powerpoint/2010/main">
    <mc:Choice Requires="p14">
      <p:transition spd="med" p14:dur="700">
        <p:pull/>
      </p:transition>
    </mc:Choice>
    <mc:Fallback xmlns="">
      <p:transition spd="med">
        <p:pull/>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8EFE8"/>
        </a:solidFill>
        <a:effectLst/>
      </p:bgPr>
    </p:bg>
    <p:spTree>
      <p:nvGrpSpPr>
        <p:cNvPr id="1" name=""/>
        <p:cNvGrpSpPr/>
        <p:nvPr/>
      </p:nvGrpSpPr>
      <p:grpSpPr>
        <a:xfrm>
          <a:off x="0" y="0"/>
          <a:ext cx="0" cy="0"/>
          <a:chOff x="0" y="0"/>
          <a:chExt cx="0" cy="0"/>
        </a:xfrm>
      </p:grpSpPr>
      <p:pic>
        <p:nvPicPr>
          <p:cNvPr id="4" name="Picture 4"/>
          <p:cNvPicPr>
            <a:picLocks noChangeAspect="1"/>
          </p:cNvPicPr>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090122" y="-38945"/>
            <a:ext cx="3754128" cy="3510109"/>
          </a:xfrm>
          <a:prstGeom prst="rect">
            <a:avLst/>
          </a:prstGeom>
        </p:spPr>
      </p:pic>
      <p:pic>
        <p:nvPicPr>
          <p:cNvPr id="5" name="Picture 5"/>
          <p:cNvPicPr>
            <a:picLocks noChangeAspect="1"/>
          </p:cNvPicPr>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973134" y="3809129"/>
            <a:ext cx="3667380" cy="3429000"/>
          </a:xfrm>
          <a:prstGeom prst="rect">
            <a:avLst/>
          </a:prstGeom>
        </p:spPr>
      </p:pic>
      <p:sp>
        <p:nvSpPr>
          <p:cNvPr id="15" name="TextBox 14"/>
          <p:cNvSpPr txBox="1"/>
          <p:nvPr/>
        </p:nvSpPr>
        <p:spPr>
          <a:xfrm>
            <a:off x="4722943" y="161091"/>
            <a:ext cx="3754128" cy="707886"/>
          </a:xfrm>
          <a:prstGeom prst="rect">
            <a:avLst/>
          </a:prstGeom>
          <a:noFill/>
        </p:spPr>
        <p:txBody>
          <a:bodyPr wrap="square" rtlCol="0">
            <a:spAutoFit/>
          </a:bodyPr>
          <a:lstStyle/>
          <a:p>
            <a:pPr defTabSz="609630"/>
            <a:r>
              <a:rPr lang="en-US" sz="4000" b="1">
                <a:solidFill>
                  <a:srgbClr val="FF0000"/>
                </a:solidFill>
                <a:latin typeface="Arial" panose="020B0604020202020204" pitchFamily="34" charset="0"/>
                <a:cs typeface="Arial" panose="020B0604020202020204" pitchFamily="34" charset="0"/>
              </a:rPr>
              <a:t>KẾT LUẬN</a:t>
            </a:r>
          </a:p>
        </p:txBody>
      </p:sp>
      <p:sp>
        <p:nvSpPr>
          <p:cNvPr id="17" name="Rounded Rectangular Callout 16"/>
          <p:cNvSpPr/>
          <p:nvPr/>
        </p:nvSpPr>
        <p:spPr>
          <a:xfrm>
            <a:off x="213243" y="1041400"/>
            <a:ext cx="11714892" cy="5384800"/>
          </a:xfrm>
          <a:prstGeom prst="wedgeRoundRectCallout">
            <a:avLst>
              <a:gd name="adj1" fmla="val -38178"/>
              <a:gd name="adj2" fmla="val 55350"/>
              <a:gd name="adj3" fmla="val 16667"/>
            </a:avLst>
          </a:prstGeom>
          <a:solidFill>
            <a:schemeClr val="accent5">
              <a:lumMod val="75000"/>
            </a:schemeClr>
          </a:solidFill>
        </p:spPr>
        <p:style>
          <a:lnRef idx="3">
            <a:schemeClr val="lt1"/>
          </a:lnRef>
          <a:fillRef idx="1">
            <a:schemeClr val="accent3"/>
          </a:fillRef>
          <a:effectRef idx="1">
            <a:schemeClr val="accent3"/>
          </a:effectRef>
          <a:fontRef idx="minor">
            <a:schemeClr val="lt1"/>
          </a:fontRef>
        </p:style>
        <p:txBody>
          <a:bodyPr rtlCol="0" anchor="ctr"/>
          <a:lstStyle/>
          <a:p>
            <a:pPr algn="ctr" defTabSz="609630"/>
            <a:endParaRPr lang="en-US" sz="1200">
              <a:solidFill>
                <a:prstClr val="white"/>
              </a:solidFill>
              <a:latin typeface="Calibri"/>
            </a:endParaRPr>
          </a:p>
        </p:txBody>
      </p:sp>
      <p:pic>
        <p:nvPicPr>
          <p:cNvPr id="19" name="Picture 9"/>
          <p:cNvPicPr>
            <a:picLocks noChangeAspect="1"/>
          </p:cNvPicPr>
          <p:nvPr/>
        </p:nvPicPr>
        <p:blipFill>
          <a:blip r:embed="rId4">
            <a:alphaModFix amt="50000"/>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8520074" flipH="1">
            <a:off x="422253" y="-101902"/>
            <a:ext cx="1365218" cy="1353273"/>
          </a:xfrm>
          <a:prstGeom prst="rect">
            <a:avLst/>
          </a:prstGeom>
        </p:spPr>
      </p:pic>
      <mc:AlternateContent xmlns:mc="http://schemas.openxmlformats.org/markup-compatibility/2006" xmlns:a14="http://schemas.microsoft.com/office/drawing/2010/main">
        <mc:Choice Requires="a14">
          <p:sp>
            <p:nvSpPr>
              <p:cNvPr id="7" name="Rectangle 6"/>
              <p:cNvSpPr/>
              <p:nvPr/>
            </p:nvSpPr>
            <p:spPr>
              <a:xfrm>
                <a:off x="464862" y="1111627"/>
                <a:ext cx="11262275" cy="604909"/>
              </a:xfrm>
              <a:prstGeom prst="rect">
                <a:avLst/>
              </a:prstGeom>
            </p:spPr>
            <p:txBody>
              <a:bodyPr wrap="square">
                <a:spAutoFit/>
              </a:bodyPr>
              <a:lstStyle/>
              <a:p>
                <a:pPr algn="just" defTabSz="609630">
                  <a:lnSpc>
                    <a:spcPct val="150000"/>
                  </a:lnSpc>
                  <a:spcBef>
                    <a:spcPts val="400"/>
                  </a:spcBef>
                  <a:spcAft>
                    <a:spcPts val="533"/>
                  </a:spcAft>
                  <a:tabLst>
                    <a:tab pos="240042" algn="l"/>
                    <a:tab pos="480084" algn="l"/>
                  </a:tabLst>
                </a:pPr>
                <a:r>
                  <a:rPr lang="nl-NL" sz="2533" b="1">
                    <a:solidFill>
                      <a:prstClr val="white"/>
                    </a:solidFill>
                    <a:latin typeface="Arial" panose="020B0604020202020204" pitchFamily="34" charset="0"/>
                    <a:ea typeface="Calibri" panose="020F0502020204030204" pitchFamily="34" charset="0"/>
                    <a:cs typeface="Arial" panose="020B0604020202020204" pitchFamily="34" charset="0"/>
                  </a:rPr>
                  <a:t>Bảng tóm tắt sự biến thiên của hàm số bậc hai y = ax</a:t>
                </a:r>
                <a:r>
                  <a:rPr lang="nl-NL" sz="2533" b="1" baseline="30000">
                    <a:solidFill>
                      <a:prstClr val="white"/>
                    </a:solidFill>
                    <a:latin typeface="Arial" panose="020B0604020202020204" pitchFamily="34" charset="0"/>
                    <a:ea typeface="Calibri" panose="020F0502020204030204" pitchFamily="34" charset="0"/>
                    <a:cs typeface="Arial" panose="020B0604020202020204" pitchFamily="34" charset="0"/>
                  </a:rPr>
                  <a:t>2</a:t>
                </a:r>
                <a:r>
                  <a:rPr lang="en-US" sz="2533" b="1">
                    <a:solidFill>
                      <a:prstClr val="white"/>
                    </a:solidFill>
                    <a:latin typeface="Arial" panose="020B0604020202020204" pitchFamily="34" charset="0"/>
                    <a:ea typeface="Calibri" panose="020F0502020204030204" pitchFamily="34" charset="0"/>
                    <a:cs typeface="Arial" panose="020B0604020202020204" pitchFamily="34" charset="0"/>
                  </a:rPr>
                  <a:t>+ bx + c (với a </a:t>
                </a:r>
                <a14:m>
                  <m:oMath xmlns:m="http://schemas.openxmlformats.org/officeDocument/2006/math">
                    <m:r>
                      <a:rPr lang="en-US" sz="2533" b="1">
                        <a:solidFill>
                          <a:prstClr val="white"/>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533" b="1">
                    <a:solidFill>
                      <a:prstClr val="white"/>
                    </a:solidFill>
                    <a:latin typeface="Arial" panose="020B0604020202020204" pitchFamily="34" charset="0"/>
                    <a:ea typeface="Times New Roman" panose="02020603050405020304" pitchFamily="18" charset="0"/>
                    <a:cs typeface="Arial" panose="020B0604020202020204" pitchFamily="34" charset="0"/>
                  </a:rPr>
                  <a:t>0)</a:t>
                </a:r>
                <a:endParaRPr lang="en-US" sz="2533" b="1">
                  <a:solidFill>
                    <a:prstClr val="white"/>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464862" y="1111627"/>
                <a:ext cx="11262275" cy="604909"/>
              </a:xfrm>
              <a:prstGeom prst="rect">
                <a:avLst/>
              </a:prstGeom>
              <a:blipFill>
                <a:blip r:embed="rId6"/>
                <a:stretch>
                  <a:fillRect l="-920" r="-379" b="-23000"/>
                </a:stretch>
              </a:blipFill>
            </p:spPr>
            <p:txBody>
              <a:bodyPr/>
              <a:lstStyle/>
              <a:p>
                <a:r>
                  <a:rPr lang="en-US">
                    <a:noFill/>
                  </a:rPr>
                  <a:t> </a:t>
                </a:r>
              </a:p>
            </p:txBody>
          </p:sp>
        </mc:Fallback>
      </mc:AlternateContent>
      <p:pic>
        <p:nvPicPr>
          <p:cNvPr id="10" name="Picture 9"/>
          <p:cNvPicPr/>
          <p:nvPr/>
        </p:nvPicPr>
        <p:blipFill>
          <a:blip r:embed="rId7"/>
          <a:stretch>
            <a:fillRect/>
          </a:stretch>
        </p:blipFill>
        <p:spPr>
          <a:xfrm>
            <a:off x="493010" y="1805800"/>
            <a:ext cx="11026588" cy="4402893"/>
          </a:xfrm>
          <a:prstGeom prst="rect">
            <a:avLst/>
          </a:prstGeom>
        </p:spPr>
      </p:pic>
    </p:spTree>
    <p:extLst>
      <p:ext uri="{BB962C8B-B14F-4D97-AF65-F5344CB8AC3E}">
        <p14:creationId xmlns:p14="http://schemas.microsoft.com/office/powerpoint/2010/main" val="2335918835"/>
      </p:ext>
    </p:extLst>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1" name="Google Shape;2231;p39"/>
          <p:cNvSpPr/>
          <p:nvPr/>
        </p:nvSpPr>
        <p:spPr>
          <a:xfrm>
            <a:off x="120633" y="1295400"/>
            <a:ext cx="11969251" cy="4916993"/>
          </a:xfrm>
          <a:prstGeom prst="rect">
            <a:avLst/>
          </a:prstGeom>
          <a:solidFill>
            <a:schemeClr val="accent3"/>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sp>
        <p:nvSpPr>
          <p:cNvPr id="2255" name="Google Shape;2255;p39"/>
          <p:cNvSpPr/>
          <p:nvPr/>
        </p:nvSpPr>
        <p:spPr>
          <a:xfrm>
            <a:off x="339937" y="1121241"/>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sp>
        <p:nvSpPr>
          <p:cNvPr id="43" name="Google Shape;2270;p40"/>
          <p:cNvSpPr txBox="1">
            <a:spLocks noGrp="1"/>
          </p:cNvSpPr>
          <p:nvPr>
            <p:ph type="title"/>
          </p:nvPr>
        </p:nvSpPr>
        <p:spPr>
          <a:xfrm>
            <a:off x="4485308" y="381462"/>
            <a:ext cx="3199260" cy="754993"/>
          </a:xfrm>
          <a:prstGeom prst="rect">
            <a:avLst/>
          </a:prstGeom>
        </p:spPr>
        <p:txBody>
          <a:bodyPr spcFirstLastPara="1" wrap="square" lIns="121900" tIns="121900" rIns="121900" bIns="121900" anchor="ctr" anchorCtr="0">
            <a:noAutofit/>
          </a:bodyPr>
          <a:lstStyle/>
          <a:p>
            <a:pPr>
              <a:lnSpc>
                <a:spcPct val="150000"/>
              </a:lnSpc>
              <a:spcAft>
                <a:spcPts val="533"/>
              </a:spcAft>
            </a:pPr>
            <a:r>
              <a:rPr lang="en-US" sz="3000" b="1" kern="1200">
                <a:solidFill>
                  <a:srgbClr val="FF0000"/>
                </a:solidFill>
                <a:latin typeface="Arial" panose="020B0604020202020204" pitchFamily="34" charset="0"/>
                <a:ea typeface="Times New Roman" panose="02020603050405020304" pitchFamily="18" charset="0"/>
                <a:cs typeface="Arial" panose="020B0604020202020204" pitchFamily="34" charset="0"/>
              </a:rPr>
              <a:t>CHÚ Ý</a:t>
            </a:r>
            <a:endParaRPr sz="3000" b="1">
              <a:solidFill>
                <a:srgbClr val="FF0000"/>
              </a:solidFill>
              <a:latin typeface="+mj-lt"/>
            </a:endParaRPr>
          </a:p>
        </p:txBody>
      </p:sp>
      <p:sp>
        <p:nvSpPr>
          <p:cNvPr id="44" name="Google Shape;2254;p39"/>
          <p:cNvSpPr/>
          <p:nvPr/>
        </p:nvSpPr>
        <p:spPr>
          <a:xfrm>
            <a:off x="4441274" y="134007"/>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sp>
        <p:nvSpPr>
          <p:cNvPr id="45" name="Google Shape;2256;p39"/>
          <p:cNvSpPr/>
          <p:nvPr/>
        </p:nvSpPr>
        <p:spPr>
          <a:xfrm>
            <a:off x="150791" y="6402501"/>
            <a:ext cx="378293" cy="368203"/>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sp>
        <p:nvSpPr>
          <p:cNvPr id="47" name="Google Shape;2363;p41"/>
          <p:cNvSpPr/>
          <p:nvPr/>
        </p:nvSpPr>
        <p:spPr>
          <a:xfrm flipH="1">
            <a:off x="-27369" y="1108239"/>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grpSp>
        <p:nvGrpSpPr>
          <p:cNvPr id="48" name="Google Shape;2364;p41"/>
          <p:cNvGrpSpPr/>
          <p:nvPr/>
        </p:nvGrpSpPr>
        <p:grpSpPr>
          <a:xfrm>
            <a:off x="11265861" y="1204845"/>
            <a:ext cx="852756" cy="331447"/>
            <a:chOff x="5601427" y="4269892"/>
            <a:chExt cx="869375" cy="325800"/>
          </a:xfrm>
        </p:grpSpPr>
        <p:sp>
          <p:nvSpPr>
            <p:cNvPr id="49" name="Google Shape;2365;p41"/>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sp>
          <p:nvSpPr>
            <p:cNvPr id="50" name="Google Shape;2366;p41"/>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chemeClr val="tx1">
                    <a:lumMod val="50000"/>
                  </a:schemeClr>
                </a:solidFill>
                <a:latin typeface="Arial"/>
                <a:cs typeface="Arial"/>
                <a:sym typeface="Arial"/>
              </a:endParaRPr>
            </a:p>
          </p:txBody>
        </p:sp>
      </p:grpSp>
      <mc:AlternateContent xmlns:mc="http://schemas.openxmlformats.org/markup-compatibility/2006" xmlns:a14="http://schemas.microsoft.com/office/drawing/2010/main">
        <mc:Choice Requires="a14">
          <p:sp>
            <p:nvSpPr>
              <p:cNvPr id="2" name="TextBox 1"/>
              <p:cNvSpPr txBox="1"/>
              <p:nvPr/>
            </p:nvSpPr>
            <p:spPr>
              <a:xfrm>
                <a:off x="150791" y="1632749"/>
                <a:ext cx="11811713" cy="4429931"/>
              </a:xfrm>
              <a:prstGeom prst="rect">
                <a:avLst/>
              </a:prstGeom>
              <a:noFill/>
            </p:spPr>
            <p:txBody>
              <a:bodyPr wrap="square" rtlCol="0">
                <a:spAutoFit/>
              </a:bodyPr>
              <a:lstStyle/>
              <a:p>
                <a:pPr algn="just" defTabSz="609630">
                  <a:lnSpc>
                    <a:spcPct val="150000"/>
                  </a:lnSpc>
                  <a:tabLst>
                    <a:tab pos="240042" algn="l"/>
                    <a:tab pos="480084" algn="l"/>
                  </a:tabLst>
                </a:pPr>
                <a:r>
                  <a:rPr lang="en-US" sz="2800">
                    <a:solidFill>
                      <a:schemeClr val="tx1">
                        <a:lumMod val="50000"/>
                      </a:schemeClr>
                    </a:solidFill>
                    <a:latin typeface="Arial"/>
                    <a:ea typeface="Times New Roman" panose="02020603050405020304" pitchFamily="18" charset="0"/>
                    <a:cs typeface="Times New Roman" panose="02020603050405020304" pitchFamily="18" charset="0"/>
                  </a:rPr>
                  <a:t>Từ bảng biến thiên của hàm số bậc hai, ta thấy:</a:t>
                </a:r>
                <a:endParaRPr lang="en-US" sz="2800">
                  <a:solidFill>
                    <a:schemeClr val="tx1">
                      <a:lumMod val="50000"/>
                    </a:schemeClr>
                  </a:solidFill>
                  <a:latin typeface="Arial"/>
                  <a:ea typeface="Calibri" panose="020F0502020204030204" pitchFamily="34" charset="0"/>
                  <a:cs typeface="Times New Roman" panose="02020603050405020304" pitchFamily="18" charset="0"/>
                </a:endParaRPr>
              </a:p>
              <a:p>
                <a:pPr marL="381019" indent="-381019" algn="just" defTabSz="609630">
                  <a:lnSpc>
                    <a:spcPct val="150000"/>
                  </a:lnSpc>
                  <a:buFontTx/>
                  <a:buChar char="-"/>
                  <a:tabLst>
                    <a:tab pos="240042" algn="l"/>
                    <a:tab pos="480084" algn="l"/>
                  </a:tabLst>
                </a:pPr>
                <a:r>
                  <a:rPr lang="en-US" sz="2800">
                    <a:solidFill>
                      <a:srgbClr val="FF0000"/>
                    </a:solidFill>
                    <a:latin typeface="Arial"/>
                    <a:ea typeface="Times New Roman" panose="02020603050405020304" pitchFamily="18" charset="0"/>
                    <a:cs typeface="Times New Roman" panose="02020603050405020304" pitchFamily="18" charset="0"/>
                  </a:rPr>
                  <a:t>Khi a &gt; 0</a:t>
                </a:r>
                <a:r>
                  <a:rPr lang="en-US" sz="2800">
                    <a:solidFill>
                      <a:schemeClr val="tx1">
                        <a:lumMod val="50000"/>
                      </a:schemeClr>
                    </a:solidFill>
                    <a:latin typeface="Arial"/>
                    <a:ea typeface="Times New Roman" panose="02020603050405020304" pitchFamily="18" charset="0"/>
                    <a:cs typeface="Times New Roman" panose="02020603050405020304" pitchFamily="18" charset="0"/>
                  </a:rPr>
                  <a:t>, hàm số đạt </a:t>
                </a:r>
                <a:r>
                  <a:rPr lang="en-US" sz="2800" b="1">
                    <a:solidFill>
                      <a:srgbClr val="FF0000"/>
                    </a:solidFill>
                    <a:latin typeface="Arial"/>
                    <a:ea typeface="Times New Roman" panose="02020603050405020304" pitchFamily="18" charset="0"/>
                    <a:cs typeface="Times New Roman" panose="02020603050405020304" pitchFamily="18" charset="0"/>
                  </a:rPr>
                  <a:t>giá trị nhỏ nhất </a:t>
                </a:r>
                <a:r>
                  <a:rPr lang="en-US" sz="2800">
                    <a:solidFill>
                      <a:schemeClr val="tx1">
                        <a:lumMod val="50000"/>
                      </a:schemeClr>
                    </a:solidFill>
                    <a:latin typeface="Arial"/>
                    <a:ea typeface="Times New Roman" panose="02020603050405020304" pitchFamily="18" charset="0"/>
                    <a:cs typeface="Times New Roman" panose="02020603050405020304" pitchFamily="18" charset="0"/>
                  </a:rPr>
                  <a:t>bằng </a:t>
                </a:r>
                <a14:m>
                  <m:oMath xmlns:m="http://schemas.openxmlformats.org/officeDocument/2006/math">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4</m:t>
                        </m:r>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nl-NL" sz="2800">
                    <a:solidFill>
                      <a:schemeClr val="tx1">
                        <a:lumMod val="50000"/>
                      </a:schemeClr>
                    </a:solidFill>
                    <a:latin typeface="Arial"/>
                    <a:ea typeface="Times New Roman" panose="02020603050405020304" pitchFamily="18" charset="0"/>
                    <a:cs typeface="Times New Roman" panose="02020603050405020304" pitchFamily="18" charset="0"/>
                  </a:rPr>
                  <a:t> tại x = </a:t>
                </a:r>
                <a14:m>
                  <m:oMath xmlns:m="http://schemas.openxmlformats.org/officeDocument/2006/math">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2800">
                    <a:solidFill>
                      <a:schemeClr val="tx1">
                        <a:lumMod val="50000"/>
                      </a:schemeClr>
                    </a:solidFill>
                    <a:latin typeface="Arial"/>
                    <a:ea typeface="Times New Roman" panose="02020603050405020304" pitchFamily="18" charset="0"/>
                    <a:cs typeface="Times New Roman" panose="02020603050405020304" pitchFamily="18" charset="0"/>
                  </a:rPr>
                  <a:t> và hàm số có tập giá trị là T = </a:t>
                </a:r>
                <a14:m>
                  <m:oMath xmlns:m="http://schemas.openxmlformats.org/officeDocument/2006/math">
                    <m:d>
                      <m:dPr>
                        <m:begChr m:val="["/>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dPr>
                      <m:e>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4</m:t>
                            </m:r>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𝑎</m:t>
                            </m:r>
                          </m:den>
                        </m:f>
                        <m:r>
                          <a:rPr lang="nl-NL"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 +∞</m:t>
                        </m:r>
                      </m:e>
                    </m:d>
                  </m:oMath>
                </a14:m>
                <a:endParaRPr lang="en-US" sz="2800">
                  <a:solidFill>
                    <a:schemeClr val="tx1">
                      <a:lumMod val="50000"/>
                    </a:schemeClr>
                  </a:solidFill>
                  <a:latin typeface="Arial"/>
                  <a:ea typeface="Calibri" panose="020F0502020204030204" pitchFamily="34" charset="0"/>
                  <a:cs typeface="Times New Roman" panose="02020603050405020304" pitchFamily="18" charset="0"/>
                </a:endParaRPr>
              </a:p>
              <a:p>
                <a:pPr marL="381019" indent="-381019" algn="just" defTabSz="609630">
                  <a:lnSpc>
                    <a:spcPct val="150000"/>
                  </a:lnSpc>
                  <a:buFontTx/>
                  <a:buChar char="-"/>
                  <a:tabLst>
                    <a:tab pos="240042" algn="l"/>
                    <a:tab pos="480084" algn="l"/>
                  </a:tabLst>
                </a:pPr>
                <a:r>
                  <a:rPr lang="en-US" sz="2800">
                    <a:solidFill>
                      <a:srgbClr val="FF0000"/>
                    </a:solidFill>
                    <a:latin typeface="Arial"/>
                    <a:ea typeface="Times New Roman" panose="02020603050405020304" pitchFamily="18" charset="0"/>
                    <a:cs typeface="Times New Roman" panose="02020603050405020304" pitchFamily="18" charset="0"/>
                  </a:rPr>
                  <a:t>Khi a &lt; 0</a:t>
                </a:r>
                <a:r>
                  <a:rPr lang="en-US" sz="2800">
                    <a:solidFill>
                      <a:schemeClr val="tx1">
                        <a:lumMod val="50000"/>
                      </a:schemeClr>
                    </a:solidFill>
                    <a:latin typeface="Arial"/>
                    <a:ea typeface="Times New Roman" panose="02020603050405020304" pitchFamily="18" charset="0"/>
                    <a:cs typeface="Times New Roman" panose="02020603050405020304" pitchFamily="18" charset="0"/>
                  </a:rPr>
                  <a:t>, hàm số đạt </a:t>
                </a:r>
                <a:r>
                  <a:rPr lang="en-US" sz="2800" b="1">
                    <a:solidFill>
                      <a:srgbClr val="FF0000"/>
                    </a:solidFill>
                    <a:latin typeface="Arial"/>
                    <a:ea typeface="Times New Roman" panose="02020603050405020304" pitchFamily="18" charset="0"/>
                    <a:cs typeface="Times New Roman" panose="02020603050405020304" pitchFamily="18" charset="0"/>
                  </a:rPr>
                  <a:t>giá trị lớn nhất </a:t>
                </a:r>
                <a:r>
                  <a:rPr lang="en-US" sz="2800">
                    <a:solidFill>
                      <a:schemeClr val="tx1">
                        <a:lumMod val="50000"/>
                      </a:schemeClr>
                    </a:solidFill>
                    <a:latin typeface="Arial"/>
                    <a:ea typeface="Times New Roman" panose="02020603050405020304" pitchFamily="18" charset="0"/>
                    <a:cs typeface="Times New Roman" panose="02020603050405020304" pitchFamily="18" charset="0"/>
                  </a:rPr>
                  <a:t>bằng </a:t>
                </a:r>
                <a14:m>
                  <m:oMath xmlns:m="http://schemas.openxmlformats.org/officeDocument/2006/math">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4</m:t>
                        </m:r>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nl-NL" sz="2800">
                    <a:solidFill>
                      <a:schemeClr val="tx1">
                        <a:lumMod val="50000"/>
                      </a:schemeClr>
                    </a:solidFill>
                    <a:latin typeface="Arial"/>
                    <a:ea typeface="Times New Roman" panose="02020603050405020304" pitchFamily="18" charset="0"/>
                    <a:cs typeface="Times New Roman" panose="02020603050405020304" pitchFamily="18" charset="0"/>
                  </a:rPr>
                  <a:t> tại x = </a:t>
                </a:r>
                <a14:m>
                  <m:oMath xmlns:m="http://schemas.openxmlformats.org/officeDocument/2006/math">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2800">
                    <a:solidFill>
                      <a:schemeClr val="tx1">
                        <a:lumMod val="50000"/>
                      </a:schemeClr>
                    </a:solidFill>
                    <a:latin typeface="Arial"/>
                    <a:ea typeface="Times New Roman" panose="02020603050405020304" pitchFamily="18" charset="0"/>
                    <a:cs typeface="Times New Roman" panose="02020603050405020304" pitchFamily="18" charset="0"/>
                  </a:rPr>
                  <a:t> và hàm số có tập giá trị là T = (</a:t>
                </a:r>
                <a14:m>
                  <m:oMath xmlns:m="http://schemas.openxmlformats.org/officeDocument/2006/math">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r>
                      <a:rPr lang="nl-NL"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 −</m:t>
                    </m:r>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4</m:t>
                        </m:r>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𝑎</m:t>
                        </m:r>
                      </m:den>
                    </m:f>
                    <m:r>
                      <a:rPr lang="nl-NL"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oMath>
                </a14:m>
                <a:endParaRPr lang="en-US" sz="2800">
                  <a:solidFill>
                    <a:schemeClr val="tx1">
                      <a:lumMod val="50000"/>
                    </a:schemeClr>
                  </a:solidFill>
                  <a:latin typeface="Arial"/>
                  <a:ea typeface="Calibri" panose="020F0502020204030204" pitchFamily="34" charset="0"/>
                  <a:cs typeface="Times New Roman" panose="02020603050405020304"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150791" y="1632749"/>
                <a:ext cx="11811713" cy="4429931"/>
              </a:xfrm>
              <a:prstGeom prst="rect">
                <a:avLst/>
              </a:prstGeom>
              <a:blipFill>
                <a:blip r:embed="rId3"/>
                <a:stretch>
                  <a:fillRect l="-1084" r="-1084" b="-550"/>
                </a:stretch>
              </a:blipFill>
            </p:spPr>
            <p:txBody>
              <a:bodyPr/>
              <a:lstStyle/>
              <a:p>
                <a:r>
                  <a:rPr lang="en-US">
                    <a:noFill/>
                  </a:rPr>
                  <a:t> </a:t>
                </a:r>
              </a:p>
            </p:txBody>
          </p:sp>
        </mc:Fallback>
      </mc:AlternateContent>
    </p:spTree>
    <p:extLst>
      <p:ext uri="{BB962C8B-B14F-4D97-AF65-F5344CB8AC3E}">
        <p14:creationId xmlns:p14="http://schemas.microsoft.com/office/powerpoint/2010/main" val="229670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eelOff"/>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4" name="Google Shape;2256;p39"/>
          <p:cNvSpPr/>
          <p:nvPr/>
        </p:nvSpPr>
        <p:spPr>
          <a:xfrm>
            <a:off x="10833070" y="6364801"/>
            <a:ext cx="354189"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solidFill>
                <a:schemeClr val="tx1">
                  <a:lumMod val="50000"/>
                </a:schemeClr>
              </a:solidFill>
              <a:latin typeface="Arial"/>
              <a:cs typeface="Arial"/>
              <a:sym typeface="Arial"/>
            </a:endParaRPr>
          </a:p>
        </p:txBody>
      </p:sp>
      <p:grpSp>
        <p:nvGrpSpPr>
          <p:cNvPr id="11" name="Google Shape;2392;p42"/>
          <p:cNvGrpSpPr/>
          <p:nvPr/>
        </p:nvGrpSpPr>
        <p:grpSpPr>
          <a:xfrm>
            <a:off x="11182360" y="5698088"/>
            <a:ext cx="743786" cy="1000984"/>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3200" kern="0">
                <a:ln w="0"/>
                <a:solidFill>
                  <a:schemeClr val="tx1">
                    <a:lumMod val="50000"/>
                  </a:schemeClr>
                </a:solidFill>
                <a:effectLst>
                  <a:outerShdw blurRad="38100" dist="19050" dir="2700000" algn="tl" rotWithShape="0">
                    <a:srgbClr val="434343">
                      <a:alpha val="40000"/>
                    </a:srgbClr>
                  </a:outerShdw>
                </a:effectLst>
                <a:latin typeface="Arial"/>
                <a:cs typeface="Arial"/>
                <a:sym typeface="Arial"/>
              </a:endParaRPr>
            </a:p>
          </p:txBody>
        </p:sp>
      </p:grpSp>
      <mc:AlternateContent xmlns:mc="http://schemas.openxmlformats.org/markup-compatibility/2006" xmlns:a14="http://schemas.microsoft.com/office/drawing/2010/main">
        <mc:Choice Requires="a14">
          <p:sp>
            <p:nvSpPr>
              <p:cNvPr id="3" name="TextBox 2"/>
              <p:cNvSpPr txBox="1"/>
              <p:nvPr/>
            </p:nvSpPr>
            <p:spPr>
              <a:xfrm>
                <a:off x="113977" y="-95110"/>
                <a:ext cx="12192000" cy="1495153"/>
              </a:xfrm>
              <a:prstGeom prst="rect">
                <a:avLst/>
              </a:prstGeom>
              <a:noFill/>
            </p:spPr>
            <p:txBody>
              <a:bodyPr wrap="square" rtlCol="0">
                <a:spAutoFit/>
              </a:bodyPr>
              <a:lstStyle/>
              <a:p>
                <a:pPr defTabSz="609630">
                  <a:lnSpc>
                    <a:spcPct val="150000"/>
                  </a:lnSpc>
                </a:pPr>
                <a:r>
                  <a:rPr lang="en-US" sz="3200" b="1">
                    <a:solidFill>
                      <a:srgbClr val="FF0000"/>
                    </a:solidFill>
                    <a:latin typeface="Arial"/>
                  </a:rPr>
                  <a:t>Ví dụ: </a:t>
                </a:r>
                <a:r>
                  <a:rPr lang="en-US" sz="3200" b="1">
                    <a:solidFill>
                      <a:schemeClr val="tx1">
                        <a:lumMod val="50000"/>
                      </a:schemeClr>
                    </a:solidFill>
                    <a:latin typeface="Arial"/>
                  </a:rPr>
                  <a:t>Lập bảng biến thiên của hàm số </a:t>
                </a:r>
                <a14:m>
                  <m:oMath xmlns:m="http://schemas.openxmlformats.org/officeDocument/2006/math">
                    <m:r>
                      <a:rPr lang="en-US" sz="3200" b="1" i="1">
                        <a:solidFill>
                          <a:schemeClr val="tx1">
                            <a:lumMod val="50000"/>
                          </a:schemeClr>
                        </a:solidFill>
                        <a:latin typeface="Cambria Math" panose="02040503050406030204" pitchFamily="18" charset="0"/>
                      </a:rPr>
                      <m:t>𝐲</m:t>
                    </m:r>
                    <m:r>
                      <a:rPr lang="en-US" sz="3200" b="1">
                        <a:solidFill>
                          <a:schemeClr val="tx1">
                            <a:lumMod val="50000"/>
                          </a:schemeClr>
                        </a:solidFill>
                        <a:latin typeface="Cambria Math" panose="02040503050406030204" pitchFamily="18" charset="0"/>
                      </a:rPr>
                      <m:t>=−</m:t>
                    </m:r>
                    <m:sSup>
                      <m:sSupPr>
                        <m:ctrlPr>
                          <a:rPr lang="en-US" sz="3200" b="1" i="1">
                            <a:solidFill>
                              <a:schemeClr val="tx1">
                                <a:lumMod val="50000"/>
                              </a:schemeClr>
                            </a:solidFill>
                            <a:latin typeface="Cambria Math" panose="02040503050406030204" pitchFamily="18" charset="0"/>
                          </a:rPr>
                        </m:ctrlPr>
                      </m:sSupPr>
                      <m:e>
                        <m:r>
                          <a:rPr lang="en-US" sz="3200" b="1" i="1">
                            <a:solidFill>
                              <a:schemeClr val="tx1">
                                <a:lumMod val="50000"/>
                              </a:schemeClr>
                            </a:solidFill>
                            <a:latin typeface="Cambria Math" panose="02040503050406030204" pitchFamily="18" charset="0"/>
                          </a:rPr>
                          <m:t>𝒙</m:t>
                        </m:r>
                      </m:e>
                      <m:sup>
                        <m:r>
                          <a:rPr lang="en-US" sz="3200" b="1" i="1">
                            <a:solidFill>
                              <a:schemeClr val="tx1">
                                <a:lumMod val="50000"/>
                              </a:schemeClr>
                            </a:solidFill>
                            <a:latin typeface="Cambria Math" panose="02040503050406030204" pitchFamily="18" charset="0"/>
                          </a:rPr>
                          <m:t>𝟐</m:t>
                        </m:r>
                      </m:sup>
                    </m:sSup>
                    <m:r>
                      <a:rPr lang="en-US" sz="3200" b="1">
                        <a:solidFill>
                          <a:schemeClr val="tx1">
                            <a:lumMod val="50000"/>
                          </a:schemeClr>
                        </a:solidFill>
                        <a:latin typeface="Cambria Math" panose="02040503050406030204" pitchFamily="18" charset="0"/>
                      </a:rPr>
                      <m:t>+</m:t>
                    </m:r>
                    <m:r>
                      <a:rPr lang="en-US" sz="3200" b="1" i="1">
                        <a:solidFill>
                          <a:schemeClr val="tx1">
                            <a:lumMod val="50000"/>
                          </a:schemeClr>
                        </a:solidFill>
                        <a:latin typeface="Cambria Math" panose="02040503050406030204" pitchFamily="18" charset="0"/>
                      </a:rPr>
                      <m:t>𝟒</m:t>
                    </m:r>
                    <m:r>
                      <a:rPr lang="en-US" sz="3200" b="1" i="1">
                        <a:solidFill>
                          <a:schemeClr val="tx1">
                            <a:lumMod val="50000"/>
                          </a:schemeClr>
                        </a:solidFill>
                        <a:latin typeface="Cambria Math" panose="02040503050406030204" pitchFamily="18" charset="0"/>
                      </a:rPr>
                      <m:t>𝒙</m:t>
                    </m:r>
                    <m:r>
                      <a:rPr lang="en-US" sz="3200" b="1">
                        <a:solidFill>
                          <a:schemeClr val="tx1">
                            <a:lumMod val="50000"/>
                          </a:schemeClr>
                        </a:solidFill>
                        <a:latin typeface="Cambria Math" panose="02040503050406030204" pitchFamily="18" charset="0"/>
                      </a:rPr>
                      <m:t>−</m:t>
                    </m:r>
                    <m:r>
                      <a:rPr lang="en-US" sz="3200" b="1" i="1">
                        <a:solidFill>
                          <a:schemeClr val="tx1">
                            <a:lumMod val="50000"/>
                          </a:schemeClr>
                        </a:solidFill>
                        <a:latin typeface="Cambria Math" panose="02040503050406030204" pitchFamily="18" charset="0"/>
                      </a:rPr>
                      <m:t>𝟑</m:t>
                    </m:r>
                  </m:oMath>
                </a14:m>
                <a:r>
                  <a:rPr lang="en-US" sz="3200" b="1">
                    <a:solidFill>
                      <a:schemeClr val="tx1">
                        <a:lumMod val="50000"/>
                      </a:schemeClr>
                    </a:solidFill>
                    <a:latin typeface="Arial"/>
                  </a:rPr>
                  <a:t>. Hàm số này có giá trị lớn nhất hay giá trị nhỏ nhất? Tìm giá trị đó.</a:t>
                </a:r>
              </a:p>
            </p:txBody>
          </p:sp>
        </mc:Choice>
        <mc:Fallback xmlns="">
          <p:sp>
            <p:nvSpPr>
              <p:cNvPr id="3" name="TextBox 2"/>
              <p:cNvSpPr txBox="1">
                <a:spLocks noRot="1" noChangeAspect="1" noMove="1" noResize="1" noEditPoints="1" noAdjustHandles="1" noChangeArrowheads="1" noChangeShapeType="1" noTextEdit="1"/>
              </p:cNvSpPr>
              <p:nvPr/>
            </p:nvSpPr>
            <p:spPr>
              <a:xfrm>
                <a:off x="113977" y="-95110"/>
                <a:ext cx="12192000" cy="1495153"/>
              </a:xfrm>
              <a:prstGeom prst="rect">
                <a:avLst/>
              </a:prstGeom>
              <a:blipFill>
                <a:blip r:embed="rId3"/>
                <a:stretch>
                  <a:fillRect l="-1300" r="-500" b="-1219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113977" y="1444851"/>
                <a:ext cx="12078023" cy="2619243"/>
              </a:xfrm>
              <a:prstGeom prst="rect">
                <a:avLst/>
              </a:prstGeom>
            </p:spPr>
            <p:txBody>
              <a:bodyPr wrap="square">
                <a:spAutoFit/>
              </a:bodyPr>
              <a:lstStyle/>
              <a:p>
                <a:pPr algn="just" defTabSz="609630">
                  <a:lnSpc>
                    <a:spcPct val="150000"/>
                  </a:lnSpc>
                </a:pPr>
                <a:r>
                  <a:rPr lang="en-US" sz="3200">
                    <a:solidFill>
                      <a:schemeClr val="tx1">
                        <a:lumMod val="50000"/>
                      </a:schemeClr>
                    </a:solidFill>
                    <a:latin typeface="Arial"/>
                    <a:ea typeface="Times New Roman" panose="02020603050405020304" pitchFamily="18" charset="0"/>
                    <a:cs typeface="Times New Roman" panose="02020603050405020304" pitchFamily="18" charset="0"/>
                  </a:rPr>
                  <a:t>- </a:t>
                </a:r>
                <a:r>
                  <a:rPr lang="en-US" sz="3200" b="1">
                    <a:solidFill>
                      <a:schemeClr val="tx1">
                        <a:lumMod val="50000"/>
                      </a:schemeClr>
                    </a:solidFill>
                    <a:latin typeface="Arial"/>
                    <a:ea typeface="Times New Roman" panose="02020603050405020304" pitchFamily="18" charset="0"/>
                    <a:cs typeface="Times New Roman" panose="02020603050405020304" pitchFamily="18" charset="0"/>
                  </a:rPr>
                  <a:t>Đỉnh </a:t>
                </a:r>
                <a:r>
                  <a:rPr lang="en-US" sz="3200">
                    <a:solidFill>
                      <a:schemeClr val="tx1">
                        <a:lumMod val="50000"/>
                      </a:schemeClr>
                    </a:solidFill>
                    <a:latin typeface="Arial"/>
                    <a:ea typeface="Times New Roman" panose="02020603050405020304" pitchFamily="18" charset="0"/>
                    <a:cs typeface="Times New Roman" panose="02020603050405020304" pitchFamily="18" charset="0"/>
                  </a:rPr>
                  <a:t>S có tọa độ: </a:t>
                </a:r>
                <a:r>
                  <a:rPr lang="en-US" sz="3200">
                    <a:solidFill>
                      <a:srgbClr val="FF0000"/>
                    </a:solidFill>
                    <a:latin typeface="Arial"/>
                    <a:ea typeface="Calibri" panose="020F0502020204030204" pitchFamily="34" charset="0"/>
                    <a:cs typeface="Times New Roman" panose="02020603050405020304" pitchFamily="18" charset="0"/>
                  </a:rPr>
                  <a:t>x</a:t>
                </a:r>
                <a:r>
                  <a:rPr lang="en-US" sz="3200" baseline="-25000">
                    <a:solidFill>
                      <a:srgbClr val="FF0000"/>
                    </a:solidFill>
                    <a:latin typeface="Arial"/>
                    <a:ea typeface="Calibri" panose="020F0502020204030204" pitchFamily="34" charset="0"/>
                    <a:cs typeface="Times New Roman" panose="02020603050405020304" pitchFamily="18" charset="0"/>
                  </a:rPr>
                  <a:t>S</a:t>
                </a:r>
                <a:r>
                  <a:rPr lang="en-US" sz="3200">
                    <a:solidFill>
                      <a:srgbClr val="FF0000"/>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m:t>
                        </m:r>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𝑏</m:t>
                        </m:r>
                      </m:num>
                      <m:den>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2</m:t>
                        </m:r>
                        <m:r>
                          <a:rPr lang="en-US" sz="3200" i="1">
                            <a:solidFill>
                              <a:srgbClr val="FF0000"/>
                            </a:solidFill>
                            <a:latin typeface="Cambria Math" panose="02040503050406030204" pitchFamily="18" charset="0"/>
                            <a:ea typeface="Calibri" panose="020F0502020204030204" pitchFamily="34" charset="0"/>
                            <a:cs typeface="Times New Roman" panose="02020603050405020304" pitchFamily="18" charset="0"/>
                          </a:rPr>
                          <m:t>𝑎</m:t>
                        </m:r>
                      </m:den>
                    </m:f>
                  </m:oMath>
                </a14:m>
                <a:r>
                  <a:rPr lang="en-US" sz="3200">
                    <a:solidFill>
                      <a:srgbClr val="FF0000"/>
                    </a:solidFill>
                    <a:latin typeface="Arial"/>
                    <a:ea typeface="Times New Roman" panose="02020603050405020304" pitchFamily="18" charset="0"/>
                    <a:cs typeface="Times New Roman" panose="02020603050405020304" pitchFamily="18" charset="0"/>
                  </a:rPr>
                  <a:t> </a:t>
                </a:r>
                <a:r>
                  <a:rPr lang="en-US" sz="3200">
                    <a:solidFill>
                      <a:schemeClr val="tx1">
                        <a:lumMod val="50000"/>
                      </a:schemeClr>
                    </a:solidFill>
                    <a:latin typeface="Arial"/>
                    <a:ea typeface="Times New Roman" panose="02020603050405020304" pitchFamily="18" charset="0"/>
                    <a:cs typeface="Times New Roman" panose="02020603050405020304" pitchFamily="18" charset="0"/>
                  </a:rPr>
                  <a:t>= </a:t>
                </a:r>
                <a14:m>
                  <m:oMath xmlns:m="http://schemas.openxmlformats.org/officeDocument/2006/math">
                    <m:f>
                      <m:fPr>
                        <m:ctrlPr>
                          <a:rPr lang="en-US" sz="32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2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−4</m:t>
                        </m:r>
                      </m:num>
                      <m:den>
                        <m:r>
                          <a:rPr lang="en-US" sz="32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2(−1)</m:t>
                        </m:r>
                      </m:den>
                    </m:f>
                  </m:oMath>
                </a14:m>
                <a:r>
                  <a:rPr lang="en-US" sz="3200">
                    <a:solidFill>
                      <a:schemeClr val="tx1">
                        <a:lumMod val="50000"/>
                      </a:schemeClr>
                    </a:solidFill>
                    <a:latin typeface="Arial"/>
                    <a:ea typeface="Times New Roman" panose="02020603050405020304" pitchFamily="18" charset="0"/>
                    <a:cs typeface="Times New Roman" panose="02020603050405020304" pitchFamily="18" charset="0"/>
                  </a:rPr>
                  <a:t>; </a:t>
                </a:r>
                <a:r>
                  <a:rPr lang="en-US" sz="3200">
                    <a:solidFill>
                      <a:schemeClr val="tx1">
                        <a:lumMod val="50000"/>
                      </a:schemeClr>
                    </a:solidFill>
                    <a:latin typeface="Arial"/>
                    <a:ea typeface="Calibri" panose="020F0502020204030204" pitchFamily="34" charset="0"/>
                    <a:cs typeface="Times New Roman" panose="02020603050405020304" pitchFamily="18" charset="0"/>
                  </a:rPr>
                  <a:t>y</a:t>
                </a:r>
                <a:r>
                  <a:rPr lang="en-US" sz="3200" baseline="-25000">
                    <a:solidFill>
                      <a:schemeClr val="tx1">
                        <a:lumMod val="50000"/>
                      </a:schemeClr>
                    </a:solidFill>
                    <a:latin typeface="Arial"/>
                    <a:ea typeface="Calibri" panose="020F0502020204030204" pitchFamily="34" charset="0"/>
                    <a:cs typeface="Times New Roman" panose="02020603050405020304" pitchFamily="18" charset="0"/>
                  </a:rPr>
                  <a:t>S</a:t>
                </a:r>
                <a:r>
                  <a:rPr lang="en-US" sz="3200">
                    <a:solidFill>
                      <a:schemeClr val="tx1">
                        <a:lumMod val="50000"/>
                      </a:schemeClr>
                    </a:solidFill>
                    <a:latin typeface="Arial"/>
                    <a:ea typeface="Times New Roman" panose="02020603050405020304" pitchFamily="18" charset="0"/>
                    <a:cs typeface="Times New Roman" panose="02020603050405020304" pitchFamily="18" charset="0"/>
                  </a:rPr>
                  <a:t> = </a:t>
                </a:r>
                <a14:m>
                  <m:oMath xmlns:m="http://schemas.openxmlformats.org/officeDocument/2006/math">
                    <m:r>
                      <a:rPr lang="en-US" sz="3200" i="1">
                        <a:solidFill>
                          <a:schemeClr val="tx1">
                            <a:lumMod val="50000"/>
                          </a:schemeClr>
                        </a:solidFill>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3200" i="1">
                            <a:solidFill>
                              <a:schemeClr val="tx1">
                                <a:lumMod val="50000"/>
                              </a:schemeClr>
                            </a:solidFill>
                            <a:latin typeface="Cambria Math" panose="02040503050406030204" pitchFamily="18" charset="0"/>
                            <a:cs typeface="Times New Roman" panose="02020603050405020304" pitchFamily="18" charset="0"/>
                          </a:rPr>
                        </m:ctrlPr>
                      </m:sSupPr>
                      <m:e>
                        <m:r>
                          <a:rPr lang="en-US" sz="3200" i="1">
                            <a:solidFill>
                              <a:schemeClr val="tx1">
                                <a:lumMod val="50000"/>
                              </a:schemeClr>
                            </a:solidFill>
                            <a:latin typeface="Cambria Math" panose="02040503050406030204" pitchFamily="18" charset="0"/>
                            <a:cs typeface="Times New Roman" panose="02020603050405020304" pitchFamily="18" charset="0"/>
                          </a:rPr>
                          <m:t>2</m:t>
                        </m:r>
                      </m:e>
                      <m:sup>
                        <m:r>
                          <a:rPr lang="en-US" sz="3200" i="1">
                            <a:solidFill>
                              <a:schemeClr val="tx1">
                                <a:lumMod val="50000"/>
                              </a:schemeClr>
                            </a:solidFill>
                            <a:latin typeface="Cambria Math" panose="02040503050406030204" pitchFamily="18" charset="0"/>
                            <a:cs typeface="Times New Roman" panose="02020603050405020304" pitchFamily="18" charset="0"/>
                          </a:rPr>
                          <m:t>2</m:t>
                        </m:r>
                      </m:sup>
                    </m:sSup>
                    <m:r>
                      <a:rPr lang="en-US" sz="3200" i="1">
                        <a:solidFill>
                          <a:schemeClr val="tx1">
                            <a:lumMod val="50000"/>
                          </a:schemeClr>
                        </a:solidFill>
                        <a:latin typeface="Cambria Math" panose="02040503050406030204" pitchFamily="18" charset="0"/>
                        <a:cs typeface="Times New Roman" panose="02020603050405020304" pitchFamily="18" charset="0"/>
                      </a:rPr>
                      <m:t>+4.2−3=1</m:t>
                    </m:r>
                  </m:oMath>
                </a14:m>
                <a:r>
                  <a:rPr lang="en-US" sz="3200">
                    <a:solidFill>
                      <a:schemeClr val="tx1">
                        <a:lumMod val="50000"/>
                      </a:schemeClr>
                    </a:solidFill>
                    <a:latin typeface="Arial"/>
                    <a:ea typeface="Times New Roman" panose="02020603050405020304" pitchFamily="18" charset="0"/>
                    <a:cs typeface="Times New Roman" panose="02020603050405020304" pitchFamily="18" charset="0"/>
                  </a:rPr>
                  <a:t>. Hay S(</a:t>
                </a:r>
                <a14:m>
                  <m:oMath xmlns:m="http://schemas.openxmlformats.org/officeDocument/2006/math">
                    <m:r>
                      <a:rPr lang="en-US" sz="3200">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r>
                      <a:rPr lang="en-US" sz="32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1</m:t>
                    </m:r>
                  </m:oMath>
                </a14:m>
                <a:r>
                  <a:rPr lang="en-US" sz="3200">
                    <a:solidFill>
                      <a:schemeClr val="tx1">
                        <a:lumMod val="50000"/>
                      </a:schemeClr>
                    </a:solidFill>
                    <a:latin typeface="Arial"/>
                    <a:ea typeface="Calibri" panose="020F0502020204030204" pitchFamily="34" charset="0"/>
                    <a:cs typeface="Times New Roman" panose="02020603050405020304" pitchFamily="18" charset="0"/>
                  </a:rPr>
                  <a:t>)</a:t>
                </a:r>
              </a:p>
              <a:p>
                <a:pPr algn="just" defTabSz="609630">
                  <a:lnSpc>
                    <a:spcPct val="150000"/>
                  </a:lnSpc>
                </a:pPr>
                <a:r>
                  <a:rPr lang="en-US" sz="3200">
                    <a:solidFill>
                      <a:schemeClr val="tx1">
                        <a:lumMod val="50000"/>
                      </a:schemeClr>
                    </a:solidFill>
                    <a:latin typeface="Arial"/>
                    <a:ea typeface="Times New Roman" panose="02020603050405020304" pitchFamily="18" charset="0"/>
                    <a:cs typeface="Times New Roman" panose="02020603050405020304" pitchFamily="18" charset="0"/>
                  </a:rPr>
                  <a:t>Vì hàm số bậc hai có </a:t>
                </a:r>
                <a:r>
                  <a:rPr lang="en-US" sz="3200" b="1">
                    <a:solidFill>
                      <a:schemeClr val="tx1">
                        <a:lumMod val="50000"/>
                      </a:schemeClr>
                    </a:solidFill>
                    <a:latin typeface="Arial"/>
                    <a:ea typeface="Times New Roman" panose="02020603050405020304" pitchFamily="18" charset="0"/>
                    <a:cs typeface="Times New Roman" panose="02020603050405020304" pitchFamily="18" charset="0"/>
                  </a:rPr>
                  <a:t>a = -1 </a:t>
                </a:r>
                <a:r>
                  <a:rPr lang="en-US" sz="3200">
                    <a:solidFill>
                      <a:schemeClr val="tx1">
                        <a:lumMod val="50000"/>
                      </a:schemeClr>
                    </a:solidFill>
                    <a:latin typeface="Arial"/>
                    <a:ea typeface="Times New Roman" panose="02020603050405020304" pitchFamily="18" charset="0"/>
                    <a:cs typeface="Times New Roman" panose="02020603050405020304" pitchFamily="18" charset="0"/>
                  </a:rPr>
                  <a:t>&lt; 0 nên ta có bảng biến thiên sau:</a:t>
                </a:r>
                <a:endParaRPr lang="en-US" sz="3200">
                  <a:solidFill>
                    <a:schemeClr val="tx1">
                      <a:lumMod val="50000"/>
                    </a:schemeClr>
                  </a:solidFill>
                  <a:latin typeface="Arial"/>
                  <a:ea typeface="Calibri" panose="020F0502020204030204" pitchFamily="34"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113977" y="1444851"/>
                <a:ext cx="12078023" cy="2619243"/>
              </a:xfrm>
              <a:prstGeom prst="rect">
                <a:avLst/>
              </a:prstGeom>
              <a:blipFill>
                <a:blip r:embed="rId4"/>
                <a:stretch>
                  <a:fillRect l="-1312" r="-1262" b="-651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93761" y="6076395"/>
                <a:ext cx="9844338" cy="584775"/>
              </a:xfrm>
              <a:prstGeom prst="rect">
                <a:avLst/>
              </a:prstGeom>
              <a:noFill/>
            </p:spPr>
            <p:txBody>
              <a:bodyPr wrap="square" rtlCol="0">
                <a:spAutoFit/>
              </a:bodyPr>
              <a:lstStyle/>
              <a:p>
                <a:pPr defTabSz="609630"/>
                <a:r>
                  <a:rPr lang="en-US" sz="3200" b="1">
                    <a:solidFill>
                      <a:srgbClr val="FF0000"/>
                    </a:solidFill>
                    <a:latin typeface="Arial"/>
                  </a:rPr>
                  <a:t>Hàm số đạt giá trị lớn </a:t>
                </a:r>
                <a:r>
                  <a:rPr lang="en-US" sz="3200">
                    <a:solidFill>
                      <a:schemeClr val="tx1">
                        <a:lumMod val="50000"/>
                      </a:schemeClr>
                    </a:solidFill>
                    <a:latin typeface="Arial"/>
                  </a:rPr>
                  <a:t>nhất bằng 1 khi </a:t>
                </a:r>
                <a14:m>
                  <m:oMath xmlns:m="http://schemas.openxmlformats.org/officeDocument/2006/math">
                    <m:r>
                      <a:rPr lang="en-US" sz="3200" i="1">
                        <a:solidFill>
                          <a:schemeClr val="tx1">
                            <a:lumMod val="50000"/>
                          </a:schemeClr>
                        </a:solidFill>
                        <a:latin typeface="Cambria Math" panose="02040503050406030204" pitchFamily="18" charset="0"/>
                      </a:rPr>
                      <m:t>𝑥</m:t>
                    </m:r>
                    <m:r>
                      <a:rPr lang="en-US" sz="3200" i="1">
                        <a:solidFill>
                          <a:schemeClr val="tx1">
                            <a:lumMod val="50000"/>
                          </a:schemeClr>
                        </a:solidFill>
                        <a:latin typeface="Cambria Math" panose="02040503050406030204" pitchFamily="18" charset="0"/>
                      </a:rPr>
                      <m:t>=2</m:t>
                    </m:r>
                  </m:oMath>
                </a14:m>
                <a:endParaRPr lang="en-US" sz="3200">
                  <a:solidFill>
                    <a:schemeClr val="tx1">
                      <a:lumMod val="50000"/>
                    </a:schemeClr>
                  </a:solidFill>
                  <a:latin typeface="Aria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493761" y="6076395"/>
                <a:ext cx="9844338" cy="584775"/>
              </a:xfrm>
              <a:prstGeom prst="rect">
                <a:avLst/>
              </a:prstGeom>
              <a:blipFill>
                <a:blip r:embed="rId5"/>
                <a:stretch>
                  <a:fillRect l="-1610" t="-13542" b="-33333"/>
                </a:stretch>
              </a:blipFill>
            </p:spPr>
            <p:txBody>
              <a:bodyPr/>
              <a:lstStyle/>
              <a:p>
                <a:r>
                  <a:rPr lang="en-US">
                    <a:noFill/>
                  </a:rPr>
                  <a:t> </a:t>
                </a:r>
              </a:p>
            </p:txBody>
          </p:sp>
        </mc:Fallback>
      </mc:AlternateContent>
      <p:pic>
        <p:nvPicPr>
          <p:cNvPr id="10" name="Picture 9"/>
          <p:cNvPicPr>
            <a:picLocks noChangeAspect="1"/>
          </p:cNvPicPr>
          <p:nvPr/>
        </p:nvPicPr>
        <p:blipFill>
          <a:blip r:embed="rId6" cstate="print">
            <a:extLst>
              <a:ext uri="{BEBA8EAE-BF5A-486C-A8C5-ECC9F3942E4B}">
                <a14:imgProps xmlns:a14="http://schemas.microsoft.com/office/drawing/2010/main">
                  <a14:imgLayer r:embed="rId7">
                    <a14:imgEffect>
                      <a14:colorTemperature colorTemp="47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1904131" y="4211375"/>
            <a:ext cx="8052669" cy="1670717"/>
          </a:xfrm>
          <a:prstGeom prst="rect">
            <a:avLst/>
          </a:prstGeom>
        </p:spPr>
      </p:pic>
      <p:cxnSp>
        <p:nvCxnSpPr>
          <p:cNvPr id="4" name="Straight Connector 3">
            <a:extLst>
              <a:ext uri="{FF2B5EF4-FFF2-40B4-BE49-F238E27FC236}">
                <a16:creationId xmlns:a16="http://schemas.microsoft.com/office/drawing/2014/main" id="{D83E933D-AD05-BB5C-7B6C-286729BA3B9A}"/>
              </a:ext>
            </a:extLst>
          </p:cNvPr>
          <p:cNvCxnSpPr>
            <a:cxnSpLocks/>
          </p:cNvCxnSpPr>
          <p:nvPr/>
        </p:nvCxnSpPr>
        <p:spPr>
          <a:xfrm>
            <a:off x="456064" y="1592132"/>
            <a:ext cx="11621959"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9301597"/>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left)">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3050408" y="94436"/>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2800"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2800" kern="0">
              <a:solidFill>
                <a:srgbClr val="000000"/>
              </a:solidFill>
              <a:latin typeface="Arial"/>
              <a:cs typeface="Arial"/>
              <a:sym typeface="Arial"/>
            </a:endParaRPr>
          </a:p>
        </p:txBody>
      </p:sp>
      <p:sp>
        <p:nvSpPr>
          <p:cNvPr id="24" name="Google Shape;2256;p39"/>
          <p:cNvSpPr/>
          <p:nvPr/>
        </p:nvSpPr>
        <p:spPr>
          <a:xfrm>
            <a:off x="11549979" y="6269577"/>
            <a:ext cx="450922" cy="347155"/>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2800" kern="0">
              <a:solidFill>
                <a:srgbClr val="000000"/>
              </a:solidFill>
              <a:latin typeface="Arial"/>
              <a:cs typeface="Arial"/>
              <a:sym typeface="Arial"/>
            </a:endParaRPr>
          </a:p>
        </p:txBody>
      </p:sp>
      <p:sp>
        <p:nvSpPr>
          <p:cNvPr id="32" name="Rectangle 31"/>
          <p:cNvSpPr/>
          <p:nvPr/>
        </p:nvSpPr>
        <p:spPr>
          <a:xfrm>
            <a:off x="9553575" y="4206218"/>
            <a:ext cx="704851" cy="276633"/>
          </a:xfrm>
          <a:prstGeom prst="rect">
            <a:avLst/>
          </a:prstGeom>
          <a:solidFill>
            <a:schemeClr val="accent4"/>
          </a:solidFill>
        </p:spPr>
        <p:style>
          <a:lnRef idx="2">
            <a:schemeClr val="accent6"/>
          </a:lnRef>
          <a:fillRef idx="1">
            <a:schemeClr val="lt1"/>
          </a:fillRef>
          <a:effectRef idx="0">
            <a:schemeClr val="accent6"/>
          </a:effectRef>
          <a:fontRef idx="minor">
            <a:schemeClr val="dk1"/>
          </a:fontRef>
        </p:style>
        <p:txBody>
          <a:bodyPr rtlCol="0" anchor="ctr"/>
          <a:lstStyle/>
          <a:p>
            <a:pPr algn="ctr" defTabSz="609630">
              <a:buClr>
                <a:srgbClr val="000000"/>
              </a:buClr>
            </a:pPr>
            <a:endParaRPr lang="en-US" sz="2800" kern="0">
              <a:solidFill>
                <a:srgbClr val="434343"/>
              </a:solidFill>
              <a:latin typeface="Arial"/>
              <a:sym typeface="Arial"/>
            </a:endParaRPr>
          </a:p>
        </p:txBody>
      </p:sp>
      <p:sp>
        <p:nvSpPr>
          <p:cNvPr id="25" name="TextBox 24"/>
          <p:cNvSpPr txBox="1"/>
          <p:nvPr/>
        </p:nvSpPr>
        <p:spPr>
          <a:xfrm>
            <a:off x="4823011" y="13328"/>
            <a:ext cx="3344329" cy="523220"/>
          </a:xfrm>
          <a:prstGeom prst="rect">
            <a:avLst/>
          </a:prstGeom>
          <a:noFill/>
        </p:spPr>
        <p:txBody>
          <a:bodyPr wrap="square" rtlCol="0">
            <a:spAutoFit/>
          </a:bodyPr>
          <a:lstStyle/>
          <a:p>
            <a:pPr defTabSz="609630"/>
            <a:r>
              <a:rPr lang="en-US" sz="2800" b="1">
                <a:solidFill>
                  <a:srgbClr val="FF0000"/>
                </a:solidFill>
                <a:latin typeface="Arial"/>
                <a:cs typeface="Arial" panose="020B0604020202020204" pitchFamily="34" charset="0"/>
              </a:rPr>
              <a:t>THỰC HÀNH 3</a:t>
            </a:r>
          </a:p>
        </p:txBody>
      </p:sp>
      <p:sp>
        <p:nvSpPr>
          <p:cNvPr id="3" name="Rectangle 1"/>
          <p:cNvSpPr>
            <a:spLocks noChangeArrowheads="1"/>
          </p:cNvSpPr>
          <p:nvPr/>
        </p:nvSpPr>
        <p:spPr bwMode="auto">
          <a:xfrm>
            <a:off x="86061" y="337481"/>
            <a:ext cx="12105939" cy="192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0960" tIns="30480" rIns="60960" bIns="3048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defTabSz="609630">
              <a:lnSpc>
                <a:spcPct val="150000"/>
              </a:lnSpc>
            </a:pPr>
            <a:r>
              <a:rPr lang="en-US" sz="2800" b="1">
                <a:solidFill>
                  <a:srgbClr val="000000"/>
                </a:solidFill>
                <a:latin typeface="Arial"/>
              </a:rPr>
              <a:t>Tìm khoảng đồng biến, khoảng nghịch biến </a:t>
            </a:r>
            <a:r>
              <a:rPr lang="en-US" sz="2800">
                <a:solidFill>
                  <a:srgbClr val="FF0000"/>
                </a:solidFill>
                <a:latin typeface="Arial"/>
              </a:rPr>
              <a:t>(Hay tìm khoản biến thiên )</a:t>
            </a:r>
            <a:r>
              <a:rPr lang="en-US" sz="2800" b="1">
                <a:solidFill>
                  <a:srgbClr val="000000"/>
                </a:solidFill>
                <a:latin typeface="Arial"/>
              </a:rPr>
              <a:t>của hàm số y = 2x</a:t>
            </a:r>
            <a:r>
              <a:rPr lang="en-US" sz="2800" b="1" baseline="30000">
                <a:solidFill>
                  <a:srgbClr val="000000"/>
                </a:solidFill>
                <a:latin typeface="Arial"/>
              </a:rPr>
              <a:t>2</a:t>
            </a:r>
            <a:r>
              <a:rPr lang="en-US" sz="2800" b="1">
                <a:solidFill>
                  <a:srgbClr val="000000"/>
                </a:solidFill>
                <a:latin typeface="Arial"/>
              </a:rPr>
              <a:t> – 6x + 11. Hàm số có thể đạt giá trị bằng – 1 không? Tại sao?</a:t>
            </a:r>
            <a:endParaRPr lang="en-US" altLang="en-US" sz="2800" b="1">
              <a:solidFill>
                <a:srgbClr val="434343"/>
              </a:solidFill>
              <a:latin typeface="Arial"/>
            </a:endParaRPr>
          </a:p>
        </p:txBody>
      </p:sp>
      <mc:AlternateContent xmlns:mc="http://schemas.openxmlformats.org/markup-compatibility/2006" xmlns:a14="http://schemas.microsoft.com/office/drawing/2010/main">
        <mc:Choice Requires="a14">
          <p:sp>
            <p:nvSpPr>
              <p:cNvPr id="2" name="Rectangle 1"/>
              <p:cNvSpPr/>
              <p:nvPr/>
            </p:nvSpPr>
            <p:spPr>
              <a:xfrm>
                <a:off x="214191" y="2320743"/>
                <a:ext cx="11898919" cy="1666162"/>
              </a:xfrm>
              <a:prstGeom prst="rect">
                <a:avLst/>
              </a:prstGeom>
            </p:spPr>
            <p:txBody>
              <a:bodyPr wrap="square">
                <a:spAutoFit/>
              </a:bodyPr>
              <a:lstStyle/>
              <a:p>
                <a:pPr marL="457200" indent="-457200" algn="just" defTabSz="609630">
                  <a:lnSpc>
                    <a:spcPct val="150000"/>
                  </a:lnSpc>
                  <a:buFont typeface="Wingdings" panose="05000000000000000000" pitchFamily="2" charset="2"/>
                  <a:buChar char="Ø"/>
                </a:pPr>
                <a:r>
                  <a:rPr lang="en-US" sz="2800" b="1">
                    <a:solidFill>
                      <a:schemeClr val="tx1">
                        <a:lumMod val="50000"/>
                      </a:schemeClr>
                    </a:solidFill>
                    <a:latin typeface="Arial"/>
                    <a:ea typeface="Times New Roman" panose="02020603050405020304" pitchFamily="18" charset="0"/>
                    <a:cs typeface="Times New Roman" panose="02020603050405020304" pitchFamily="18" charset="0"/>
                  </a:rPr>
                  <a:t>Có Đỉnh </a:t>
                </a:r>
                <a:r>
                  <a:rPr lang="en-US" sz="2800">
                    <a:solidFill>
                      <a:schemeClr val="tx1">
                        <a:lumMod val="50000"/>
                      </a:schemeClr>
                    </a:solidFill>
                    <a:latin typeface="Arial"/>
                    <a:ea typeface="Times New Roman" panose="02020603050405020304" pitchFamily="18" charset="0"/>
                    <a:cs typeface="Times New Roman" panose="02020603050405020304" pitchFamily="18" charset="0"/>
                  </a:rPr>
                  <a:t>S có tọa độ: </a:t>
                </a:r>
                <a:r>
                  <a:rPr lang="en-US" sz="2800" b="1">
                    <a:solidFill>
                      <a:schemeClr val="tx1">
                        <a:lumMod val="50000"/>
                      </a:schemeClr>
                    </a:solidFill>
                    <a:latin typeface="Arial"/>
                    <a:ea typeface="Calibri" panose="020F0502020204030204" pitchFamily="34" charset="0"/>
                    <a:cs typeface="Times New Roman" panose="02020603050405020304" pitchFamily="18" charset="0"/>
                  </a:rPr>
                  <a:t>x</a:t>
                </a:r>
                <a:r>
                  <a:rPr lang="en-US" sz="2800" b="1" baseline="-25000">
                    <a:solidFill>
                      <a:schemeClr val="tx1">
                        <a:lumMod val="50000"/>
                      </a:schemeClr>
                    </a:solidFill>
                    <a:latin typeface="Arial"/>
                    <a:ea typeface="Calibri" panose="020F0502020204030204" pitchFamily="34" charset="0"/>
                    <a:cs typeface="Times New Roman" panose="02020603050405020304" pitchFamily="18" charset="0"/>
                  </a:rPr>
                  <a:t>S</a:t>
                </a:r>
                <a:r>
                  <a:rPr lang="en-US" sz="2800" b="1">
                    <a:solidFill>
                      <a:schemeClr val="tx1">
                        <a:lumMod val="50000"/>
                      </a:schemeClr>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sSup>
                          <m:sSupPr>
                            <m:ctrlP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𝒃</m:t>
                            </m:r>
                          </m:e>
                          <m:sup>
                            <m: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sup>
                        </m:sSup>
                      </m:num>
                      <m:den>
                        <m: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𝒂</m:t>
                        </m:r>
                      </m:den>
                    </m:f>
                  </m:oMath>
                </a14:m>
                <a:r>
                  <a:rPr lang="en-US" sz="2800" b="1">
                    <a:solidFill>
                      <a:schemeClr val="tx1">
                        <a:lumMod val="50000"/>
                      </a:schemeClr>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𝟑</m:t>
                        </m:r>
                      </m:num>
                      <m:den>
                        <m:r>
                          <a:rPr lang="en-US" sz="2800" b="1"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𝟐</m:t>
                        </m:r>
                      </m:den>
                    </m:f>
                  </m:oMath>
                </a14:m>
                <a:r>
                  <a:rPr lang="en-US" sz="2800">
                    <a:solidFill>
                      <a:schemeClr val="tx1">
                        <a:lumMod val="50000"/>
                      </a:schemeClr>
                    </a:solidFill>
                    <a:latin typeface="Arial"/>
                    <a:ea typeface="Times New Roman" panose="02020603050405020304" pitchFamily="18" charset="0"/>
                    <a:cs typeface="Times New Roman" panose="02020603050405020304" pitchFamily="18" charset="0"/>
                  </a:rPr>
                  <a:t>; </a:t>
                </a:r>
                <a:r>
                  <a:rPr lang="en-US" sz="2800">
                    <a:solidFill>
                      <a:schemeClr val="tx1">
                        <a:lumMod val="50000"/>
                      </a:schemeClr>
                    </a:solidFill>
                    <a:latin typeface="Arial"/>
                    <a:ea typeface="Calibri" panose="020F0502020204030204" pitchFamily="34" charset="0"/>
                    <a:cs typeface="Times New Roman" panose="02020603050405020304" pitchFamily="18" charset="0"/>
                  </a:rPr>
                  <a:t>y</a:t>
                </a:r>
                <a:r>
                  <a:rPr lang="en-US" sz="2800" baseline="-25000">
                    <a:solidFill>
                      <a:schemeClr val="tx1">
                        <a:lumMod val="50000"/>
                      </a:schemeClr>
                    </a:solidFill>
                    <a:latin typeface="Arial"/>
                    <a:ea typeface="Calibri" panose="020F0502020204030204" pitchFamily="34" charset="0"/>
                    <a:cs typeface="Times New Roman" panose="02020603050405020304" pitchFamily="18" charset="0"/>
                  </a:rPr>
                  <a:t>S</a:t>
                </a:r>
                <a:r>
                  <a:rPr lang="en-US" sz="2800">
                    <a:solidFill>
                      <a:schemeClr val="tx1">
                        <a:lumMod val="50000"/>
                      </a:schemeClr>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(−3</m:t>
                        </m:r>
                        <m:sSup>
                          <m:sSup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m:t>
                            </m:r>
                          </m:e>
                          <m:sup>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sup>
                        </m:sSup>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−2.11</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2800">
                    <a:solidFill>
                      <a:schemeClr val="tx1">
                        <a:lumMod val="50000"/>
                      </a:schemeClr>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13</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2800">
                    <a:solidFill>
                      <a:schemeClr val="tx1">
                        <a:lumMod val="50000"/>
                      </a:schemeClr>
                    </a:solidFill>
                    <a:latin typeface="Arial"/>
                    <a:ea typeface="Times New Roman" panose="02020603050405020304" pitchFamily="18" charset="0"/>
                    <a:cs typeface="Times New Roman" panose="02020603050405020304" pitchFamily="18" charset="0"/>
                  </a:rPr>
                  <a:t> . Hay </a:t>
                </a:r>
                <a14:m>
                  <m:oMath xmlns:m="http://schemas.openxmlformats.org/officeDocument/2006/math">
                    <m:r>
                      <a:rPr lang="en-US" sz="2800" i="1">
                        <a:solidFill>
                          <a:schemeClr val="tx1">
                            <a:lumMod val="50000"/>
                          </a:schemeClr>
                        </a:solidFill>
                        <a:latin typeface="Cambria Math" panose="02040503050406030204" pitchFamily="18" charset="0"/>
                        <a:ea typeface="Times New Roman" panose="02020603050405020304" pitchFamily="18" charset="0"/>
                        <a:cs typeface="Times New Roman" panose="02020603050405020304" pitchFamily="18" charset="0"/>
                      </a:rPr>
                      <m:t>𝑆</m:t>
                    </m:r>
                  </m:oMath>
                </a14:m>
                <a:r>
                  <a:rPr lang="en-US" sz="2800">
                    <a:solidFill>
                      <a:schemeClr val="tx1">
                        <a:lumMod val="50000"/>
                      </a:schemeClr>
                    </a:solidFill>
                    <a:latin typeface="Arial"/>
                    <a:ea typeface="Times New Roman" panose="02020603050405020304" pitchFamily="18" charset="0"/>
                    <a:cs typeface="Times New Roman" panose="02020603050405020304" pitchFamily="18" charset="0"/>
                  </a:rPr>
                  <a:t>(</a:t>
                </a:r>
                <a14:m>
                  <m:oMath xmlns:m="http://schemas.openxmlformats.org/officeDocument/2006/math">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3</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2800">
                    <a:solidFill>
                      <a:schemeClr val="tx1">
                        <a:lumMod val="50000"/>
                      </a:schemeClr>
                    </a:solidFill>
                    <a:latin typeface="Arial"/>
                    <a:ea typeface="Times New Roman" panose="02020603050405020304" pitchFamily="18" charset="0"/>
                    <a:cs typeface="Times New Roman" panose="02020603050405020304" pitchFamily="18" charset="0"/>
                  </a:rPr>
                  <a:t>; </a:t>
                </a:r>
                <a14:m>
                  <m:oMath xmlns:m="http://schemas.openxmlformats.org/officeDocument/2006/math">
                    <m:f>
                      <m:fPr>
                        <m:ctrlP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13</m:t>
                        </m:r>
                      </m:num>
                      <m:den>
                        <m:r>
                          <a:rPr lang="en-US" sz="2800" i="1">
                            <a:solidFill>
                              <a:schemeClr val="tx1">
                                <a:lumMod val="50000"/>
                              </a:schemeClr>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2800">
                    <a:solidFill>
                      <a:schemeClr val="tx1">
                        <a:lumMod val="50000"/>
                      </a:schemeClr>
                    </a:solidFill>
                    <a:latin typeface="Arial"/>
                    <a:ea typeface="Calibri" panose="020F0502020204030204" pitchFamily="34" charset="0"/>
                    <a:cs typeface="Times New Roman" panose="02020603050405020304" pitchFamily="18" charset="0"/>
                  </a:rPr>
                  <a:t>)</a:t>
                </a:r>
              </a:p>
              <a:p>
                <a:pPr marL="457200" indent="-457200" algn="just" defTabSz="609630">
                  <a:lnSpc>
                    <a:spcPct val="150000"/>
                  </a:lnSpc>
                  <a:buFont typeface="Wingdings" panose="05000000000000000000" pitchFamily="2" charset="2"/>
                  <a:buChar char="Ø"/>
                </a:pPr>
                <a:r>
                  <a:rPr lang="en-US" sz="2800">
                    <a:solidFill>
                      <a:schemeClr val="tx1">
                        <a:lumMod val="50000"/>
                      </a:schemeClr>
                    </a:solidFill>
                    <a:latin typeface="Arial"/>
                    <a:ea typeface="Times New Roman" panose="02020603050405020304" pitchFamily="18" charset="0"/>
                    <a:cs typeface="Times New Roman" panose="02020603050405020304" pitchFamily="18" charset="0"/>
                  </a:rPr>
                  <a:t>Vì hàm số bậc hai có </a:t>
                </a:r>
                <a:r>
                  <a:rPr lang="en-US" sz="2800">
                    <a:solidFill>
                      <a:srgbClr val="FF0000"/>
                    </a:solidFill>
                    <a:latin typeface="Arial"/>
                    <a:ea typeface="Times New Roman" panose="02020603050405020304" pitchFamily="18" charset="0"/>
                    <a:cs typeface="Times New Roman" panose="02020603050405020304" pitchFamily="18" charset="0"/>
                  </a:rPr>
                  <a:t>a = 2 </a:t>
                </a:r>
                <a:r>
                  <a:rPr lang="en-US" sz="2800">
                    <a:solidFill>
                      <a:schemeClr val="tx1">
                        <a:lumMod val="50000"/>
                      </a:schemeClr>
                    </a:solidFill>
                    <a:latin typeface="Arial"/>
                    <a:ea typeface="Times New Roman" panose="02020603050405020304" pitchFamily="18" charset="0"/>
                    <a:cs typeface="Times New Roman" panose="02020603050405020304" pitchFamily="18" charset="0"/>
                  </a:rPr>
                  <a:t>&gt; 0 nên ta có bảng biến thiên sau:</a:t>
                </a:r>
                <a:endParaRPr lang="en-US" sz="2800">
                  <a:solidFill>
                    <a:schemeClr val="tx1">
                      <a:lumMod val="50000"/>
                    </a:schemeClr>
                  </a:solidFill>
                  <a:latin typeface="Arial"/>
                  <a:ea typeface="Calibri" panose="020F0502020204030204" pitchFamily="34"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214191" y="2320743"/>
                <a:ext cx="11898919" cy="1666162"/>
              </a:xfrm>
              <a:prstGeom prst="rect">
                <a:avLst/>
              </a:prstGeom>
              <a:blipFill>
                <a:blip r:embed="rId3"/>
                <a:stretch>
                  <a:fillRect l="-871" b="-9158"/>
                </a:stretch>
              </a:blipFill>
            </p:spPr>
            <p:txBody>
              <a:bodyPr/>
              <a:lstStyle/>
              <a:p>
                <a:r>
                  <a:rPr lang="en-US">
                    <a:noFill/>
                  </a:rPr>
                  <a:t> </a:t>
                </a:r>
              </a:p>
            </p:txBody>
          </p:sp>
        </mc:Fallback>
      </mc:AlternateContent>
      <p:pic>
        <p:nvPicPr>
          <p:cNvPr id="11" name="Picture 10" descr="Giải bài 2 Hàm số bậc hai"/>
          <p:cNvPicPr/>
          <p:nvPr/>
        </p:nvPicPr>
        <p:blipFill>
          <a:blip r:embed="rId4">
            <a:extLst>
              <a:ext uri="{28A0092B-C50C-407E-A947-70E740481C1C}">
                <a14:useLocalDpi xmlns:a14="http://schemas.microsoft.com/office/drawing/2010/main" val="0"/>
              </a:ext>
            </a:extLst>
          </a:blip>
          <a:srcRect/>
          <a:stretch>
            <a:fillRect/>
          </a:stretch>
        </p:blipFill>
        <p:spPr bwMode="auto">
          <a:xfrm>
            <a:off x="3218368" y="4625788"/>
            <a:ext cx="6657152" cy="1800412"/>
          </a:xfrm>
          <a:prstGeom prst="rect">
            <a:avLst/>
          </a:prstGeom>
          <a:noFill/>
          <a:ln>
            <a:noFill/>
          </a:ln>
        </p:spPr>
      </p:pic>
      <p:cxnSp>
        <p:nvCxnSpPr>
          <p:cNvPr id="4" name="Straight Connector 3">
            <a:extLst>
              <a:ext uri="{FF2B5EF4-FFF2-40B4-BE49-F238E27FC236}">
                <a16:creationId xmlns:a16="http://schemas.microsoft.com/office/drawing/2014/main" id="{C0495400-4722-FAED-05B0-197B97E92FDB}"/>
              </a:ext>
            </a:extLst>
          </p:cNvPr>
          <p:cNvCxnSpPr>
            <a:cxnSpLocks/>
          </p:cNvCxnSpPr>
          <p:nvPr/>
        </p:nvCxnSpPr>
        <p:spPr>
          <a:xfrm>
            <a:off x="378942" y="2291379"/>
            <a:ext cx="11621959"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0517545"/>
      </p:ext>
    </p:extLst>
  </p:cSld>
  <p:clrMapOvr>
    <a:masterClrMapping/>
  </p:clrMapOvr>
  <mc:AlternateContent xmlns:mc="http://schemas.openxmlformats.org/markup-compatibility/2006" xmlns:p14="http://schemas.microsoft.com/office/powerpoint/2010/main">
    <mc:Choice Requires="p14">
      <p:transition spd="med" p14:dur="700">
        <p:split orient="vert"/>
      </p:transition>
    </mc:Choice>
    <mc:Fallback xmlns="">
      <p:transition spd="med">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265429" y="235404"/>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2206" y="636666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1" name="Google Shape;2392;p42"/>
          <p:cNvGrpSpPr/>
          <p:nvPr/>
        </p:nvGrpSpPr>
        <p:grpSpPr>
          <a:xfrm>
            <a:off x="11197272" y="5698088"/>
            <a:ext cx="728873" cy="1000984"/>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32" name="Rectangle 31"/>
          <p:cNvSpPr/>
          <p:nvPr/>
        </p:nvSpPr>
        <p:spPr>
          <a:xfrm>
            <a:off x="9553575" y="4206218"/>
            <a:ext cx="704851" cy="276633"/>
          </a:xfrm>
          <a:prstGeom prst="rect">
            <a:avLst/>
          </a:prstGeom>
          <a:solidFill>
            <a:schemeClr val="accent4"/>
          </a:solidFill>
        </p:spPr>
        <p:style>
          <a:lnRef idx="2">
            <a:schemeClr val="accent6"/>
          </a:lnRef>
          <a:fillRef idx="1">
            <a:schemeClr val="lt1"/>
          </a:fillRef>
          <a:effectRef idx="0">
            <a:schemeClr val="accent6"/>
          </a:effectRef>
          <a:fontRef idx="minor">
            <a:schemeClr val="dk1"/>
          </a:fontRef>
        </p:style>
        <p:txBody>
          <a:bodyPr rtlCol="0" anchor="ctr"/>
          <a:lstStyle/>
          <a:p>
            <a:pPr algn="ctr" defTabSz="609630">
              <a:buClr>
                <a:srgbClr val="000000"/>
              </a:buClr>
            </a:pPr>
            <a:endParaRPr lang="en-US" sz="1867" kern="0">
              <a:solidFill>
                <a:srgbClr val="434343"/>
              </a:solidFill>
              <a:latin typeface="Arial"/>
              <a:sym typeface="Arial"/>
            </a:endParaRPr>
          </a:p>
        </p:txBody>
      </p:sp>
      <p:pic>
        <p:nvPicPr>
          <p:cNvPr id="28" name="Picture 27" descr="Giải bài 2 Hàm số bậc hai"/>
          <p:cNvPicPr/>
          <p:nvPr/>
        </p:nvPicPr>
        <p:blipFill>
          <a:blip r:embed="rId3">
            <a:extLst>
              <a:ext uri="{28A0092B-C50C-407E-A947-70E740481C1C}">
                <a14:useLocalDpi xmlns:a14="http://schemas.microsoft.com/office/drawing/2010/main" val="0"/>
              </a:ext>
            </a:extLst>
          </a:blip>
          <a:srcRect/>
          <a:stretch>
            <a:fillRect/>
          </a:stretch>
        </p:blipFill>
        <p:spPr bwMode="auto">
          <a:xfrm>
            <a:off x="2686591" y="101404"/>
            <a:ext cx="6543470" cy="1593775"/>
          </a:xfrm>
          <a:prstGeom prst="rect">
            <a:avLst/>
          </a:prstGeom>
          <a:noFill/>
          <a:ln>
            <a:noFill/>
          </a:ln>
        </p:spPr>
      </p:pic>
      <mc:AlternateContent xmlns:mc="http://schemas.openxmlformats.org/markup-compatibility/2006" xmlns:a14="http://schemas.microsoft.com/office/drawing/2010/main">
        <mc:Choice Requires="a14">
          <p:sp>
            <p:nvSpPr>
              <p:cNvPr id="4" name="Rectangle 3"/>
              <p:cNvSpPr/>
              <p:nvPr/>
            </p:nvSpPr>
            <p:spPr>
              <a:xfrm>
                <a:off x="56103" y="1756514"/>
                <a:ext cx="12079793" cy="4635884"/>
              </a:xfrm>
              <a:prstGeom prst="rect">
                <a:avLst/>
              </a:prstGeom>
            </p:spPr>
            <p:txBody>
              <a:bodyPr wrap="square">
                <a:spAutoFit/>
              </a:bodyPr>
              <a:lstStyle/>
              <a:p>
                <a:pPr marL="381019" indent="-381019" algn="just" defTabSz="609630">
                  <a:lnSpc>
                    <a:spcPct val="150000"/>
                  </a:lnSpc>
                  <a:buFont typeface="Arial" panose="020B0604020202020204" pitchFamily="34" charset="0"/>
                  <a:buChar char="•"/>
                </a:pPr>
                <a:r>
                  <a:rPr lang="en-US" sz="3200">
                    <a:solidFill>
                      <a:srgbClr val="333333"/>
                    </a:solidFill>
                    <a:latin typeface="Arial"/>
                    <a:ea typeface="Times New Roman" panose="02020603050405020304" pitchFamily="18" charset="0"/>
                    <a:cs typeface="Times New Roman" panose="02020603050405020304" pitchFamily="18" charset="0"/>
                  </a:rPr>
                  <a:t>Từ bảng biến thiên ta có: </a:t>
                </a:r>
              </a:p>
              <a:p>
                <a:pPr algn="just" defTabSz="609630">
                  <a:lnSpc>
                    <a:spcPct val="150000"/>
                  </a:lnSpc>
                </a:pPr>
                <a:r>
                  <a:rPr lang="en-US" sz="3200">
                    <a:solidFill>
                      <a:srgbClr val="333333"/>
                    </a:solidFill>
                    <a:latin typeface="Arial"/>
                    <a:ea typeface="Times New Roman" panose="02020603050405020304" pitchFamily="18" charset="0"/>
                    <a:cs typeface="Times New Roman" panose="02020603050405020304" pitchFamily="18" charset="0"/>
                  </a:rPr>
                  <a:t>Hàm số nghịch biến trên khoảng (-</a:t>
                </a:r>
                <a14:m>
                  <m:oMath xmlns:m="http://schemas.openxmlformats.org/officeDocument/2006/math">
                    <m:r>
                      <a:rPr lang="en-US" sz="3200"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3200">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f>
                      <m:fPr>
                        <m:ctrlPr>
                          <a:rPr lang="en-US" sz="32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2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num>
                      <m:den>
                        <m:r>
                          <a:rPr lang="en-US" sz="32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200">
                    <a:solidFill>
                      <a:srgbClr val="333333"/>
                    </a:solidFill>
                    <a:latin typeface="Arial"/>
                    <a:ea typeface="Times New Roman" panose="02020603050405020304" pitchFamily="18" charset="0"/>
                    <a:cs typeface="Times New Roman" panose="02020603050405020304" pitchFamily="18" charset="0"/>
                  </a:rPr>
                  <a:t>) </a:t>
                </a:r>
              </a:p>
              <a:p>
                <a:pPr algn="just" defTabSz="609630">
                  <a:lnSpc>
                    <a:spcPct val="150000"/>
                  </a:lnSpc>
                </a:pPr>
                <a:r>
                  <a:rPr lang="en-US" sz="3200">
                    <a:solidFill>
                      <a:srgbClr val="333333"/>
                    </a:solidFill>
                    <a:ea typeface="Times New Roman" panose="02020603050405020304" pitchFamily="18" charset="0"/>
                    <a:cs typeface="Times New Roman" panose="02020603050405020304" pitchFamily="18" charset="0"/>
                  </a:rPr>
                  <a:t>Hàm số </a:t>
                </a:r>
                <a:r>
                  <a:rPr lang="en-US" sz="3200">
                    <a:solidFill>
                      <a:srgbClr val="333333"/>
                    </a:solidFill>
                    <a:latin typeface="Arial"/>
                    <a:ea typeface="Times New Roman" panose="02020603050405020304" pitchFamily="18" charset="0"/>
                    <a:cs typeface="Times New Roman" panose="02020603050405020304" pitchFamily="18" charset="0"/>
                  </a:rPr>
                  <a:t>nghịch biến trên khoảng (</a:t>
                </a:r>
                <a14:m>
                  <m:oMath xmlns:m="http://schemas.openxmlformats.org/officeDocument/2006/math">
                    <m:f>
                      <m:fPr>
                        <m:ctrlPr>
                          <a:rPr lang="en-US" sz="32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200" b="0" i="1" smtClean="0">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num>
                      <m:den>
                        <m:r>
                          <a:rPr lang="en-US" sz="32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200">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r>
                      <a:rPr lang="en-US" sz="3200"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3200">
                    <a:solidFill>
                      <a:srgbClr val="333333"/>
                    </a:solidFill>
                    <a:latin typeface="Arial"/>
                    <a:ea typeface="Times New Roman" panose="02020603050405020304" pitchFamily="18" charset="0"/>
                    <a:cs typeface="Times New Roman" panose="02020603050405020304" pitchFamily="18" charset="0"/>
                  </a:rPr>
                  <a:t>)</a:t>
                </a:r>
                <a:endParaRPr lang="en-US" sz="3200">
                  <a:solidFill>
                    <a:srgbClr val="434343"/>
                  </a:solidFill>
                  <a:latin typeface="Arial"/>
                  <a:ea typeface="Calibri" panose="020F0502020204030204" pitchFamily="34" charset="0"/>
                  <a:cs typeface="Times New Roman" panose="02020603050405020304" pitchFamily="18" charset="0"/>
                </a:endParaRPr>
              </a:p>
              <a:p>
                <a:pPr marL="381019" indent="-381019" algn="just" defTabSz="609630">
                  <a:lnSpc>
                    <a:spcPct val="150000"/>
                  </a:lnSpc>
                  <a:buFont typeface="Arial" panose="020B0604020202020204" pitchFamily="34" charset="0"/>
                  <a:buChar char="•"/>
                </a:pPr>
                <a:r>
                  <a:rPr lang="en-US" sz="3200">
                    <a:solidFill>
                      <a:srgbClr val="FF0000"/>
                    </a:solidFill>
                    <a:latin typeface="Arial"/>
                    <a:ea typeface="Times New Roman" panose="02020603050405020304" pitchFamily="18" charset="0"/>
                  </a:rPr>
                  <a:t>Hàm số này không thể đạt giá trị y = -1 </a:t>
                </a:r>
                <a:r>
                  <a:rPr lang="en-US" sz="3200">
                    <a:solidFill>
                      <a:srgbClr val="333333"/>
                    </a:solidFill>
                    <a:latin typeface="Arial"/>
                    <a:ea typeface="Times New Roman" panose="02020603050405020304" pitchFamily="18" charset="0"/>
                  </a:rPr>
                  <a:t>vì </a:t>
                </a:r>
                <a:r>
                  <a:rPr lang="en-US" sz="3200">
                    <a:solidFill>
                      <a:srgbClr val="00B0F0"/>
                    </a:solidFill>
                    <a:latin typeface="Arial"/>
                    <a:ea typeface="Times New Roman" panose="02020603050405020304" pitchFamily="18" charset="0"/>
                  </a:rPr>
                  <a:t>hàm số đạt giá trị nhỏ nhất bằng </a:t>
                </a:r>
                <a14:m>
                  <m:oMath xmlns:m="http://schemas.openxmlformats.org/officeDocument/2006/math">
                    <m:f>
                      <m:fPr>
                        <m:ctrlPr>
                          <a:rPr lang="en-US" sz="3200" i="1">
                            <a:solidFill>
                              <a:srgbClr val="00B0F0"/>
                            </a:solidFill>
                            <a:latin typeface="Cambria Math" panose="02040503050406030204" pitchFamily="18" charset="0"/>
                            <a:cs typeface="Times New Roman" panose="02020603050405020304" pitchFamily="18" charset="0"/>
                          </a:rPr>
                        </m:ctrlPr>
                      </m:fPr>
                      <m:num>
                        <m:r>
                          <a:rPr lang="en-US" sz="3200" i="1">
                            <a:solidFill>
                              <a:srgbClr val="00B0F0"/>
                            </a:solidFill>
                            <a:latin typeface="Cambria Math" panose="02040503050406030204" pitchFamily="18" charset="0"/>
                            <a:ea typeface="Calibri" panose="020F0502020204030204" pitchFamily="34" charset="0"/>
                            <a:cs typeface="Times New Roman" panose="02020603050405020304" pitchFamily="18" charset="0"/>
                          </a:rPr>
                          <m:t>13</m:t>
                        </m:r>
                      </m:num>
                      <m:den>
                        <m:r>
                          <a:rPr lang="en-US" sz="3200" i="1">
                            <a:solidFill>
                              <a:srgbClr val="00B0F0"/>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200">
                    <a:solidFill>
                      <a:srgbClr val="00B0F0"/>
                    </a:solidFill>
                    <a:latin typeface="Arial"/>
                    <a:ea typeface="Times New Roman" panose="02020603050405020304" pitchFamily="18" charset="0"/>
                  </a:rPr>
                  <a:t> </a:t>
                </a:r>
                <a:r>
                  <a:rPr lang="en-US" sz="3200">
                    <a:solidFill>
                      <a:srgbClr val="333333"/>
                    </a:solidFill>
                    <a:latin typeface="Arial"/>
                    <a:ea typeface="Times New Roman" panose="02020603050405020304" pitchFamily="18" charset="0"/>
                  </a:rPr>
                  <a:t> khi x = </a:t>
                </a:r>
                <a14:m>
                  <m:oMath xmlns:m="http://schemas.openxmlformats.org/officeDocument/2006/math">
                    <m:f>
                      <m:fPr>
                        <m:ctrlPr>
                          <a:rPr lang="en-US" sz="3200" i="1">
                            <a:solidFill>
                              <a:srgbClr val="434343"/>
                            </a:solidFill>
                            <a:latin typeface="Cambria Math" panose="02040503050406030204" pitchFamily="18" charset="0"/>
                            <a:cs typeface="Times New Roman" panose="02020603050405020304" pitchFamily="18" charset="0"/>
                          </a:rPr>
                        </m:ctrlPr>
                      </m:fPr>
                      <m:num>
                        <m:r>
                          <a:rPr lang="en-US" sz="32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num>
                      <m:den>
                        <m:r>
                          <a:rPr lang="en-US" sz="32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200">
                    <a:solidFill>
                      <a:srgbClr val="333333"/>
                    </a:solidFill>
                    <a:latin typeface="Arial"/>
                    <a:ea typeface="Times New Roman" panose="02020603050405020304" pitchFamily="18" charset="0"/>
                  </a:rPr>
                  <a:t>.</a:t>
                </a:r>
                <a:endParaRPr lang="en-US" sz="3200">
                  <a:solidFill>
                    <a:srgbClr val="434343"/>
                  </a:solidFill>
                  <a:latin typeface="Arial"/>
                </a:endParaRPr>
              </a:p>
            </p:txBody>
          </p:sp>
        </mc:Choice>
        <mc:Fallback xmlns="">
          <p:sp>
            <p:nvSpPr>
              <p:cNvPr id="4" name="Rectangle 3"/>
              <p:cNvSpPr>
                <a:spLocks noRot="1" noChangeAspect="1" noMove="1" noResize="1" noEditPoints="1" noAdjustHandles="1" noChangeArrowheads="1" noChangeShapeType="1" noTextEdit="1"/>
              </p:cNvSpPr>
              <p:nvPr/>
            </p:nvSpPr>
            <p:spPr>
              <a:xfrm>
                <a:off x="56103" y="1756514"/>
                <a:ext cx="12079793" cy="4635884"/>
              </a:xfrm>
              <a:prstGeom prst="rect">
                <a:avLst/>
              </a:prstGeom>
              <a:blipFill>
                <a:blip r:embed="rId4"/>
                <a:stretch>
                  <a:fillRect l="-1261" r="-1312" b="-394"/>
                </a:stretch>
              </a:blipFill>
            </p:spPr>
            <p:txBody>
              <a:bodyPr/>
              <a:lstStyle/>
              <a:p>
                <a:r>
                  <a:rPr lang="en-US">
                    <a:noFill/>
                  </a:rPr>
                  <a:t> </a:t>
                </a:r>
              </a:p>
            </p:txBody>
          </p:sp>
        </mc:Fallback>
      </mc:AlternateContent>
    </p:spTree>
    <p:extLst>
      <p:ext uri="{BB962C8B-B14F-4D97-AF65-F5344CB8AC3E}">
        <p14:creationId xmlns:p14="http://schemas.microsoft.com/office/powerpoint/2010/main" val="1305861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0F0239-E092-ACDE-A7EA-1CAF3E5BE8F9}"/>
              </a:ext>
            </a:extLst>
          </p:cNvPr>
          <p:cNvPicPr>
            <a:picLocks noChangeAspect="1"/>
          </p:cNvPicPr>
          <p:nvPr/>
        </p:nvPicPr>
        <p:blipFill>
          <a:blip r:embed="rId2"/>
          <a:stretch>
            <a:fillRect/>
          </a:stretch>
        </p:blipFill>
        <p:spPr>
          <a:xfrm>
            <a:off x="139849" y="170957"/>
            <a:ext cx="11768866" cy="6799998"/>
          </a:xfrm>
          <a:prstGeom prst="rect">
            <a:avLst/>
          </a:prstGeom>
        </p:spPr>
      </p:pic>
    </p:spTree>
    <p:extLst>
      <p:ext uri="{BB962C8B-B14F-4D97-AF65-F5344CB8AC3E}">
        <p14:creationId xmlns:p14="http://schemas.microsoft.com/office/powerpoint/2010/main" val="10390119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5467B1-B23C-8146-72C0-F4CFF000960C}"/>
              </a:ext>
            </a:extLst>
          </p:cNvPr>
          <p:cNvSpPr txBox="1"/>
          <p:nvPr/>
        </p:nvSpPr>
        <p:spPr>
          <a:xfrm>
            <a:off x="161364" y="2678655"/>
            <a:ext cx="12030636" cy="461665"/>
          </a:xfrm>
          <a:prstGeom prst="rect">
            <a:avLst/>
          </a:prstGeom>
          <a:solidFill>
            <a:srgbClr val="FFFF00"/>
          </a:solidFill>
        </p:spPr>
        <p:txBody>
          <a:bodyPr wrap="square" rtlCol="0">
            <a:spAutoFit/>
          </a:bodyPr>
          <a:lstStyle/>
          <a:p>
            <a:r>
              <a:rPr lang="en-US" sz="2400" b="1">
                <a:solidFill>
                  <a:srgbClr val="FF0000"/>
                </a:solidFill>
                <a:latin typeface="Times New Roman" panose="02020603050405020304" pitchFamily="18" charset="0"/>
                <a:cs typeface="Times New Roman" panose="02020603050405020304" pitchFamily="18" charset="0"/>
              </a:rPr>
              <a:t>DẠNG 1: KHOẢNG BIẾN THIÊN- TẬP GIÁ TRỊ- ĐỒ THỊ CỦA HÀM SỐ BẬC 2</a:t>
            </a:r>
          </a:p>
        </p:txBody>
      </p:sp>
    </p:spTree>
    <p:extLst>
      <p:ext uri="{BB962C8B-B14F-4D97-AF65-F5344CB8AC3E}">
        <p14:creationId xmlns:p14="http://schemas.microsoft.com/office/powerpoint/2010/main" val="13645963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5467B1-B23C-8146-72C0-F4CFF000960C}"/>
              </a:ext>
            </a:extLst>
          </p:cNvPr>
          <p:cNvSpPr txBox="1"/>
          <p:nvPr/>
        </p:nvSpPr>
        <p:spPr>
          <a:xfrm>
            <a:off x="-86062" y="0"/>
            <a:ext cx="12030636" cy="461665"/>
          </a:xfrm>
          <a:prstGeom prst="rect">
            <a:avLst/>
          </a:prstGeom>
          <a:solidFill>
            <a:srgbClr val="FFFF00"/>
          </a:solidFill>
        </p:spPr>
        <p:txBody>
          <a:bodyPr wrap="square" rtlCol="0">
            <a:spAutoFit/>
          </a:bodyPr>
          <a:lstStyle/>
          <a:p>
            <a:r>
              <a:rPr lang="en-US" sz="2400" b="1">
                <a:solidFill>
                  <a:srgbClr val="FF0000"/>
                </a:solidFill>
                <a:latin typeface="Times New Roman" panose="02020603050405020304" pitchFamily="18" charset="0"/>
                <a:cs typeface="Times New Roman" panose="02020603050405020304" pitchFamily="18" charset="0"/>
              </a:rPr>
              <a:t>DẠNG 1: KHOẢNG BIẾN THIÊN- TẬP GIÁ TRỊ- ĐỒ THỊ CỦA HÀM SỐ BẬC 2</a:t>
            </a:r>
          </a:p>
        </p:txBody>
      </p:sp>
      <p:cxnSp>
        <p:nvCxnSpPr>
          <p:cNvPr id="7" name="Straight Connector 6">
            <a:extLst>
              <a:ext uri="{FF2B5EF4-FFF2-40B4-BE49-F238E27FC236}">
                <a16:creationId xmlns:a16="http://schemas.microsoft.com/office/drawing/2014/main" id="{17B5F0A0-7095-5A33-0600-664AD19AA1D1}"/>
              </a:ext>
            </a:extLst>
          </p:cNvPr>
          <p:cNvCxnSpPr/>
          <p:nvPr/>
        </p:nvCxnSpPr>
        <p:spPr>
          <a:xfrm>
            <a:off x="279698" y="2041169"/>
            <a:ext cx="10997901" cy="75304"/>
          </a:xfrm>
          <a:prstGeom prst="line">
            <a:avLst/>
          </a:prstGeom>
          <a:ln>
            <a:solidFill>
              <a:srgbClr val="00B0F0"/>
            </a:solidFill>
          </a:ln>
        </p:spPr>
        <p:style>
          <a:lnRef idx="2">
            <a:schemeClr val="accent3"/>
          </a:lnRef>
          <a:fillRef idx="0">
            <a:schemeClr val="accent3"/>
          </a:fillRef>
          <a:effectRef idx="1">
            <a:schemeClr val="accent3"/>
          </a:effectRef>
          <a:fontRef idx="minor">
            <a:schemeClr val="tx1"/>
          </a:fontRef>
        </p:style>
      </p:cxnSp>
      <p:sp>
        <p:nvSpPr>
          <p:cNvPr id="8" name="TextBox 7">
            <a:extLst>
              <a:ext uri="{FF2B5EF4-FFF2-40B4-BE49-F238E27FC236}">
                <a16:creationId xmlns:a16="http://schemas.microsoft.com/office/drawing/2014/main" id="{35F87420-DE1A-1998-F557-2D64EF7EF432}"/>
              </a:ext>
            </a:extLst>
          </p:cNvPr>
          <p:cNvSpPr txBox="1"/>
          <p:nvPr/>
        </p:nvSpPr>
        <p:spPr>
          <a:xfrm>
            <a:off x="-86062" y="6419314"/>
            <a:ext cx="12218892" cy="461665"/>
          </a:xfrm>
          <a:prstGeom prst="rect">
            <a:avLst/>
          </a:prstGeom>
          <a:noFill/>
        </p:spPr>
        <p:txBody>
          <a:bodyPr wrap="square" rtlCol="0">
            <a:spAutoFit/>
          </a:bodyPr>
          <a:lstStyle/>
          <a:p>
            <a:r>
              <a:rPr lang="en-US" sz="2400">
                <a:solidFill>
                  <a:srgbClr val="FF0000"/>
                </a:solidFill>
                <a:latin typeface="Times New Roman" panose="02020603050405020304" pitchFamily="18" charset="0"/>
                <a:cs typeface="Times New Roman" panose="02020603050405020304" pitchFamily="18" charset="0"/>
              </a:rPr>
              <a:t>Đáp án: B</a:t>
            </a:r>
            <a:endParaRPr lang="en-US" sz="2400" b="0" i="0">
              <a:solidFill>
                <a:srgbClr val="FF0000"/>
              </a:solidFill>
              <a:effectLst/>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66A1E428-7D86-F798-0F3F-BD6AE1870310}"/>
                  </a:ext>
                </a:extLst>
              </p:cNvPr>
              <p:cNvSpPr txBox="1"/>
              <p:nvPr/>
            </p:nvSpPr>
            <p:spPr>
              <a:xfrm>
                <a:off x="0" y="461665"/>
                <a:ext cx="12030636" cy="3187539"/>
              </a:xfrm>
              <a:prstGeom prst="rect">
                <a:avLst/>
              </a:prstGeom>
              <a:noFill/>
            </p:spPr>
            <p:txBody>
              <a:bodyPr wrap="square">
                <a:spAutoFit/>
              </a:bodyPr>
              <a:lstStyle/>
              <a:p>
                <a:pPr algn="l">
                  <a:lnSpc>
                    <a:spcPct val="150000"/>
                  </a:lnSpc>
                  <a:spcBef>
                    <a:spcPts val="600"/>
                  </a:spcBef>
                </a:pPr>
                <a:r>
                  <a:rPr lang="en-US" sz="2400" b="1" kern="0">
                    <a:solidFill>
                      <a:srgbClr val="FF0000"/>
                    </a:solidFill>
                    <a:effectLst/>
                    <a:latin typeface="Roboto" panose="02000000000000000000" pitchFamily="2" charset="0"/>
                    <a:ea typeface="Times New Roman" panose="02020603050405020304" pitchFamily="18" charset="0"/>
                    <a:cs typeface="Times New Roman" panose="02020603050405020304" pitchFamily="18" charset="0"/>
                  </a:rPr>
                  <a:t>Câu 1</a:t>
                </a:r>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a:t>
                </a:r>
                <a:r>
                  <a:rPr lang="en-US" sz="2400" b="1" kern="100">
                    <a:solidFill>
                      <a:srgbClr val="212529"/>
                    </a:solidFill>
                    <a:effectLst/>
                    <a:latin typeface="Roboto" panose="02000000000000000000" pitchFamily="2" charset="0"/>
                    <a:ea typeface="Aptos" panose="020B0004020202020204" pitchFamily="34" charset="0"/>
                    <a:cs typeface="Times New Roman" panose="02020603050405020304" pitchFamily="18" charset="0"/>
                  </a:rPr>
                  <a:t>Trong các hàm số sau, hàm số nào </a:t>
                </a:r>
                <a:r>
                  <a:rPr lang="en-US" sz="2400" b="1" kern="100">
                    <a:solidFill>
                      <a:srgbClr val="FF0000"/>
                    </a:solidFill>
                    <a:effectLst/>
                    <a:latin typeface="Roboto" panose="02000000000000000000" pitchFamily="2" charset="0"/>
                    <a:ea typeface="Aptos" panose="020B0004020202020204" pitchFamily="34" charset="0"/>
                    <a:cs typeface="Times New Roman" panose="02020603050405020304" pitchFamily="18" charset="0"/>
                  </a:rPr>
                  <a:t>không </a:t>
                </a:r>
                <a:r>
                  <a:rPr lang="en-US" sz="2400" b="1" kern="100">
                    <a:solidFill>
                      <a:srgbClr val="212529"/>
                    </a:solidFill>
                    <a:effectLst/>
                    <a:latin typeface="Roboto" panose="02000000000000000000" pitchFamily="2" charset="0"/>
                    <a:ea typeface="Aptos" panose="020B0004020202020204" pitchFamily="34" charset="0"/>
                    <a:cs typeface="Times New Roman" panose="02020603050405020304" pitchFamily="18" charset="0"/>
                  </a:rPr>
                  <a:t>là hàm số bậc hai?</a:t>
                </a:r>
                <a:endParaRPr lang="en-US" sz="2400" b="1" kern="100">
                  <a:effectLst/>
                  <a:latin typeface="Times New Roman" panose="02020603050405020304" pitchFamily="18" charset="0"/>
                  <a:ea typeface="Aptos" panose="020B0004020202020204" pitchFamily="34" charset="0"/>
                  <a:cs typeface="Times New Roman" panose="02020603050405020304" pitchFamily="18" charset="0"/>
                </a:endParaRPr>
              </a:p>
              <a:p>
                <a:pPr marL="457200" indent="-457200" algn="l">
                  <a:lnSpc>
                    <a:spcPct val="150000"/>
                  </a:lnSpc>
                  <a:spcBef>
                    <a:spcPts val="600"/>
                  </a:spcBef>
                  <a:buAutoNum type="alphaUcPeriod"/>
                </a:pPr>
                <a14:m>
                  <m:oMath xmlns:m="http://schemas.openxmlformats.org/officeDocument/2006/math">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𝒚</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2400" b="1"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e>
                      <m:sup>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𝟐</m:t>
                        </m:r>
                      </m:sup>
                    </m:sSup>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𝟒</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𝟐</m:t>
                    </m:r>
                  </m:oMath>
                </a14:m>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B. </a:t>
                </a:r>
                <a14:m>
                  <m:oMath xmlns:m="http://schemas.openxmlformats.org/officeDocument/2006/math">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𝒚</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d>
                      <m:dPr>
                        <m:ctrlPr>
                          <a:rPr lang="en-US" sz="2400" b="1" i="1" kern="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𝟐</m:t>
                        </m:r>
                        <m:sSup>
                          <m:sSupPr>
                            <m:ctrlPr>
                              <a:rPr lang="en-US" sz="2400" b="1"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e>
                          <m:sup>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𝟐</m:t>
                            </m:r>
                          </m:sup>
                        </m:sSup>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𝟓</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𝟏</m:t>
                        </m:r>
                      </m:e>
                    </m:d>
                  </m:oMath>
                </a14:m>
                <a:r>
                  <a:rPr lang="en-US" sz="2400" b="1" kern="100">
                    <a:effectLst/>
                    <a:latin typeface="Times New Roman" panose="02020603050405020304" pitchFamily="18" charset="0"/>
                    <a:ea typeface="Aptos" panose="020B0004020202020204" pitchFamily="34" charset="0"/>
                    <a:cs typeface="Times New Roman" panose="02020603050405020304" pitchFamily="18" charset="0"/>
                  </a:rPr>
                  <a:t>  </a:t>
                </a:r>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C. </a:t>
                </a:r>
                <a14:m>
                  <m:oMath xmlns:m="http://schemas.openxmlformats.org/officeDocument/2006/math">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𝒚</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𝟑</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d>
                      <m:dPr>
                        <m:ctrlPr>
                          <a:rPr lang="en-US" sz="2400" b="1" i="1" kern="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𝟔</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𝟖</m:t>
                        </m:r>
                      </m:e>
                    </m:d>
                  </m:oMath>
                </a14:m>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a:t>
                </a:r>
                <a:r>
                  <a:rPr lang="en-US" sz="2400" b="1" kern="10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D. </a:t>
                </a:r>
                <a14:m>
                  <m:oMath xmlns:m="http://schemas.openxmlformats.org/officeDocument/2006/math">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𝒚</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2400" b="1"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e>
                      <m:sup>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𝟐</m:t>
                        </m:r>
                      </m:sup>
                    </m:sSup>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𝟔</m:t>
                    </m:r>
                    <m:r>
                      <a:rPr lang="en-US" sz="2400" b="1"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𝒙</m:t>
                    </m:r>
                  </m:oMath>
                </a14:m>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a:t>
                </a:r>
              </a:p>
              <a:p>
                <a:pPr>
                  <a:lnSpc>
                    <a:spcPct val="150000"/>
                  </a:lnSpc>
                  <a:spcBef>
                    <a:spcPts val="600"/>
                  </a:spcBef>
                </a:pPr>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a:t>
                </a:r>
              </a:p>
              <a:p>
                <a:pPr>
                  <a:lnSpc>
                    <a:spcPct val="150000"/>
                  </a:lnSpc>
                  <a:spcBef>
                    <a:spcPts val="600"/>
                  </a:spcBef>
                </a:pPr>
                <a:r>
                  <a:rPr lang="en-US" sz="2400" b="1"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a:t>
                </a:r>
                <a:r>
                  <a:rPr lang="en-US" sz="2400" b="1">
                    <a:solidFill>
                      <a:srgbClr val="00B050"/>
                    </a:solidFill>
                    <a:latin typeface="Times New Roman" panose="02020603050405020304" pitchFamily="18" charset="0"/>
                    <a:cs typeface="Times New Roman" panose="02020603050405020304" pitchFamily="18" charset="0"/>
                  </a:rPr>
                  <a:t> ( Phương pháp giải: hàm số bậc 2 là hàm số có dạng </a:t>
                </a:r>
                <a:r>
                  <a:rPr lang="en-US" sz="2400" b="1" kern="0">
                    <a:solidFill>
                      <a:srgbClr val="00B050"/>
                    </a:solidFill>
                    <a:effectLst/>
                    <a:latin typeface="Roboto" panose="02000000000000000000" pitchFamily="2" charset="0"/>
                    <a:ea typeface="Times New Roman" panose="02020603050405020304" pitchFamily="18" charset="0"/>
                    <a:cs typeface="Times New Roman" panose="02020603050405020304" pitchFamily="18" charset="0"/>
                  </a:rPr>
                  <a:t>có dạng </a:t>
                </a:r>
                <a14:m>
                  <m:oMath xmlns:m="http://schemas.openxmlformats.org/officeDocument/2006/math">
                    <m:r>
                      <a:rPr lang="en-US" sz="2400" b="1"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𝒚</m:t>
                    </m:r>
                    <m:r>
                      <a:rPr lang="en-US" sz="2400" b="1"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𝒂</m:t>
                    </m:r>
                    <m:sSup>
                      <m:sSupPr>
                        <m:ctrlPr>
                          <a:rPr lang="en-US" sz="2400" b="1"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b="1"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𝒙</m:t>
                        </m:r>
                      </m:e>
                      <m:sup>
                        <m:r>
                          <a:rPr lang="en-US" sz="2400" b="1"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𝟐</m:t>
                        </m:r>
                      </m:sup>
                    </m:sSup>
                    <m:r>
                      <a:rPr lang="en-US" sz="2400" b="1"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𝒃𝒙</m:t>
                    </m:r>
                    <m:r>
                      <a:rPr lang="en-US" sz="2400" b="1"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b="1"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𝒄</m:t>
                    </m:r>
                  </m:oMath>
                </a14:m>
                <a:r>
                  <a:rPr lang="en-US" sz="2400" b="1" kern="0">
                    <a:solidFill>
                      <a:srgbClr val="00B050"/>
                    </a:solidFill>
                    <a:latin typeface="Roboto" panose="02000000000000000000" pitchFamily="2" charset="0"/>
                    <a:ea typeface="Times New Roman" panose="02020603050405020304" pitchFamily="18" charset="0"/>
                    <a:cs typeface="Times New Roman" panose="02020603050405020304" pitchFamily="18" charset="0"/>
                  </a:rPr>
                  <a:t>  ( </a:t>
                </a:r>
                <a14:m>
                  <m:oMath xmlns:m="http://schemas.openxmlformats.org/officeDocument/2006/math">
                    <m:r>
                      <a:rPr lang="en-US" sz="2400" b="1"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𝒂</m:t>
                    </m:r>
                    <m:r>
                      <a:rPr lang="en-US" sz="2400" b="1" i="1" kern="0" smtClean="0">
                        <a:solidFill>
                          <a:srgbClr val="00B05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1" kern="0" smtClean="0">
                        <a:solidFill>
                          <a:srgbClr val="00B050"/>
                        </a:solidFill>
                        <a:latin typeface="Cambria Math" panose="02040503050406030204" pitchFamily="18" charset="0"/>
                        <a:ea typeface="Cambria Math" panose="02040503050406030204" pitchFamily="18" charset="0"/>
                        <a:cs typeface="Times New Roman" panose="02020603050405020304" pitchFamily="18" charset="0"/>
                      </a:rPr>
                      <m:t>𝟎</m:t>
                    </m:r>
                    <m:r>
                      <a:rPr lang="en-US" sz="2400" b="1" i="1" kern="0" smtClean="0">
                        <a:solidFill>
                          <a:srgbClr val="00B050"/>
                        </a:solidFill>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400" b="1">
                  <a:solidFill>
                    <a:srgbClr val="00B050"/>
                  </a:solidFill>
                  <a:latin typeface="Times New Roman" panose="02020603050405020304" pitchFamily="18" charset="0"/>
                  <a:cs typeface="Times New Roman" panose="02020603050405020304" pitchFamily="18" charset="0"/>
                </a:endParaRPr>
              </a:p>
              <a:p>
                <a:pPr algn="l">
                  <a:lnSpc>
                    <a:spcPct val="150000"/>
                  </a:lnSpc>
                  <a:spcBef>
                    <a:spcPts val="600"/>
                  </a:spcBef>
                </a:pPr>
                <a:endParaRPr lang="en-US" sz="2400" b="1" kern="100">
                  <a:effectLst/>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66A1E428-7D86-F798-0F3F-BD6AE1870310}"/>
                  </a:ext>
                </a:extLst>
              </p:cNvPr>
              <p:cNvSpPr txBox="1">
                <a:spLocks noRot="1" noChangeAspect="1" noMove="1" noResize="1" noEditPoints="1" noAdjustHandles="1" noChangeArrowheads="1" noChangeShapeType="1" noTextEdit="1"/>
              </p:cNvSpPr>
              <p:nvPr/>
            </p:nvSpPr>
            <p:spPr>
              <a:xfrm>
                <a:off x="0" y="461665"/>
                <a:ext cx="12030636" cy="3187539"/>
              </a:xfrm>
              <a:prstGeom prst="rect">
                <a:avLst/>
              </a:prstGeom>
              <a:blipFill>
                <a:blip r:embed="rId2"/>
                <a:stretch>
                  <a:fillRect l="-76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EF02E72C-90C9-87B4-2F84-8DB80CB63A3B}"/>
                  </a:ext>
                </a:extLst>
              </p:cNvPr>
              <p:cNvSpPr txBox="1"/>
              <p:nvPr/>
            </p:nvSpPr>
            <p:spPr>
              <a:xfrm>
                <a:off x="99507" y="3103410"/>
                <a:ext cx="11939193" cy="674159"/>
              </a:xfrm>
              <a:prstGeom prst="rect">
                <a:avLst/>
              </a:prstGeom>
              <a:noFill/>
            </p:spPr>
            <p:txBody>
              <a:bodyPr wrap="square">
                <a:spAutoFit/>
              </a:bodyPr>
              <a:lstStyle/>
              <a:p>
                <a:pPr>
                  <a:lnSpc>
                    <a:spcPts val="2160"/>
                  </a:lnSpc>
                  <a:spcBef>
                    <a:spcPts val="600"/>
                  </a:spcBef>
                </a:pP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Hàm số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+4</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+2 </m:t>
                    </m:r>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có dạng </a:t>
                </a:r>
                <a14:m>
                  <m:oMath xmlns:m="http://schemas.openxmlformats.org/officeDocument/2006/math">
                    <m:r>
                      <a:rPr lang="en-US" sz="2400" i="1" kern="0" smtClean="0">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smtClean="0">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smtClean="0">
                        <a:latin typeface="Cambria Math" panose="02040503050406030204" pitchFamily="18" charset="0"/>
                        <a:ea typeface="Times New Roman" panose="02020603050405020304" pitchFamily="18" charset="0"/>
                        <a:cs typeface="Times New Roman" panose="02020603050405020304" pitchFamily="18" charset="0"/>
                      </a:rPr>
                      <m:t>𝑎</m:t>
                    </m:r>
                    <m:sSup>
                      <m:sSupPr>
                        <m:ctrlPr>
                          <a:rPr lang="en-US" sz="2400" i="1" kern="0">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𝑏𝑥</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𝑐</m:t>
                    </m:r>
                  </m:oMath>
                </a14:m>
                <a:r>
                  <a:rPr lang="en-US" sz="2400" kern="0">
                    <a:solidFill>
                      <a:srgbClr val="000000"/>
                    </a:solidFill>
                    <a:latin typeface="Roboto" panose="02000000000000000000" pitchFamily="2" charset="0"/>
                    <a:ea typeface="Times New Roman" panose="02020603050405020304" pitchFamily="18" charset="0"/>
                    <a:cs typeface="Times New Roman" panose="02020603050405020304" pitchFamily="18" charset="0"/>
                  </a:rPr>
                  <a:t>  với a=-1; b=4, c=2. Do đó D là hàm số bậc 2</a:t>
                </a:r>
                <a: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a:t> </a:t>
                </a:r>
                <a:endParaRPr lang="en-US" sz="2400" kern="100">
                  <a:effectLst/>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16" name="TextBox 15">
                <a:extLst>
                  <a:ext uri="{FF2B5EF4-FFF2-40B4-BE49-F238E27FC236}">
                    <a16:creationId xmlns:a16="http://schemas.microsoft.com/office/drawing/2014/main" id="{EF02E72C-90C9-87B4-2F84-8DB80CB63A3B}"/>
                  </a:ext>
                </a:extLst>
              </p:cNvPr>
              <p:cNvSpPr txBox="1">
                <a:spLocks noRot="1" noChangeAspect="1" noMove="1" noResize="1" noEditPoints="1" noAdjustHandles="1" noChangeArrowheads="1" noChangeShapeType="1" noTextEdit="1"/>
              </p:cNvSpPr>
              <p:nvPr/>
            </p:nvSpPr>
            <p:spPr>
              <a:xfrm>
                <a:off x="99507" y="3103410"/>
                <a:ext cx="11939193" cy="674159"/>
              </a:xfrm>
              <a:prstGeom prst="rect">
                <a:avLst/>
              </a:prstGeom>
              <a:blipFill>
                <a:blip r:embed="rId3"/>
                <a:stretch>
                  <a:fillRect l="-766" t="-18919" b="-1801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CF465A05-B139-0D65-0F7B-A4A1D83160DE}"/>
                  </a:ext>
                </a:extLst>
              </p:cNvPr>
              <p:cNvSpPr txBox="1"/>
              <p:nvPr/>
            </p:nvSpPr>
            <p:spPr>
              <a:xfrm>
                <a:off x="53786" y="4031472"/>
                <a:ext cx="12030636" cy="674672"/>
              </a:xfrm>
              <a:prstGeom prst="rect">
                <a:avLst/>
              </a:prstGeom>
              <a:noFill/>
            </p:spPr>
            <p:txBody>
              <a:bodyPr wrap="square">
                <a:spAutoFit/>
              </a:bodyPr>
              <a:lstStyle/>
              <a:p>
                <a:pPr algn="l">
                  <a:lnSpc>
                    <a:spcPts val="2160"/>
                  </a:lnSpc>
                  <a:spcBef>
                    <a:spcPts val="600"/>
                  </a:spcBef>
                </a:pP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Hàm số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d>
                      <m:d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2</m:t>
                        </m:r>
                        <m:sSup>
                          <m:sSup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+5</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+1</m:t>
                        </m:r>
                      </m:e>
                    </m:d>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m:t>
                    </m:r>
                    <m:sSup>
                      <m:sSup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3</m:t>
                        </m:r>
                      </m:sup>
                    </m:s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+5</m:t>
                    </m:r>
                    <m:sSup>
                      <m:sSup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là hàm số bậc 3. Do đó B không là hàm số bậc hai.</a:t>
                </a:r>
                <a:endParaRPr lang="en-US" sz="2400" kern="100">
                  <a:effectLst/>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20" name="TextBox 19">
                <a:extLst>
                  <a:ext uri="{FF2B5EF4-FFF2-40B4-BE49-F238E27FC236}">
                    <a16:creationId xmlns:a16="http://schemas.microsoft.com/office/drawing/2014/main" id="{CF465A05-B139-0D65-0F7B-A4A1D83160DE}"/>
                  </a:ext>
                </a:extLst>
              </p:cNvPr>
              <p:cNvSpPr txBox="1">
                <a:spLocks noRot="1" noChangeAspect="1" noMove="1" noResize="1" noEditPoints="1" noAdjustHandles="1" noChangeArrowheads="1" noChangeShapeType="1" noTextEdit="1"/>
              </p:cNvSpPr>
              <p:nvPr/>
            </p:nvSpPr>
            <p:spPr>
              <a:xfrm>
                <a:off x="53786" y="4031472"/>
                <a:ext cx="12030636" cy="674672"/>
              </a:xfrm>
              <a:prstGeom prst="rect">
                <a:avLst/>
              </a:prstGeom>
              <a:blipFill>
                <a:blip r:embed="rId4"/>
                <a:stretch>
                  <a:fillRect l="-811" t="-18919" b="-1801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6EBF4BB4-F163-8F12-77E2-20CF7AB7BDB7}"/>
                  </a:ext>
                </a:extLst>
              </p:cNvPr>
              <p:cNvSpPr txBox="1"/>
              <p:nvPr/>
            </p:nvSpPr>
            <p:spPr>
              <a:xfrm>
                <a:off x="104884" y="4873378"/>
                <a:ext cx="12143593" cy="830997"/>
              </a:xfrm>
              <a:prstGeom prst="rect">
                <a:avLst/>
              </a:prstGeom>
              <a:noFill/>
            </p:spPr>
            <p:txBody>
              <a:bodyPr wrap="square">
                <a:spAutoFit/>
              </a:bodyPr>
              <a:lstStyle/>
              <a:p>
                <a:r>
                  <a:rPr lang="en-US" sz="2400" kern="0">
                    <a:effectLst/>
                    <a:latin typeface="Roboto" panose="02000000000000000000" pitchFamily="2" charset="0"/>
                    <a:ea typeface="Times New Roman" panose="02020603050405020304" pitchFamily="18" charset="0"/>
                    <a:cs typeface="Times New Roman" panose="02020603050405020304" pitchFamily="18" charset="0"/>
                  </a:rPr>
                  <a:t>+) Hàm số </a:t>
                </a:r>
                <a14:m>
                  <m:oMath xmlns:m="http://schemas.openxmlformats.org/officeDocument/2006/math">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=−3</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𝑥</m:t>
                    </m:r>
                    <m:d>
                      <m:d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6</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−8</m:t>
                        </m:r>
                      </m:e>
                    </m:d>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=−3</m:t>
                    </m:r>
                    <m:sSup>
                      <m:sSup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+24</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𝑥</m:t>
                    </m:r>
                  </m:oMath>
                </a14:m>
                <a:r>
                  <a:rPr lang="en-US" sz="2400" kern="0">
                    <a:effectLst/>
                    <a:latin typeface="Roboto" panose="02000000000000000000" pitchFamily="2" charset="0"/>
                    <a:ea typeface="Times New Roman" panose="02020603050405020304" pitchFamily="18" charset="0"/>
                    <a:cs typeface="Times New Roman" panose="02020603050405020304" pitchFamily="18" charset="0"/>
                  </a:rPr>
                  <a:t>   có dạng </a:t>
                </a:r>
                <a14:m>
                  <m:oMath xmlns:m="http://schemas.openxmlformats.org/officeDocument/2006/math">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𝑎</m:t>
                    </m:r>
                    <m:sSup>
                      <m:sSup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𝑏𝑥</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t>𝑐</m:t>
                    </m:r>
                  </m:oMath>
                </a14:m>
                <a:r>
                  <a:rPr lang="en-US" sz="2400" kern="0">
                    <a:effectLst/>
                    <a:latin typeface="Roboto" panose="02000000000000000000" pitchFamily="2" charset="0"/>
                    <a:ea typeface="Times New Roman" panose="02020603050405020304" pitchFamily="18" charset="0"/>
                    <a:cs typeface="Times New Roman" panose="02020603050405020304" pitchFamily="18" charset="0"/>
                  </a:rPr>
                  <a:t>   với a = – 18, b = 24 và c = 0. Do đó C là hàm số bậc hai</a:t>
                </a:r>
                <a:endParaRPr lang="en-US" sz="2400"/>
              </a:p>
            </p:txBody>
          </p:sp>
        </mc:Choice>
        <mc:Fallback xmlns="">
          <p:sp>
            <p:nvSpPr>
              <p:cNvPr id="22" name="TextBox 21">
                <a:extLst>
                  <a:ext uri="{FF2B5EF4-FFF2-40B4-BE49-F238E27FC236}">
                    <a16:creationId xmlns:a16="http://schemas.microsoft.com/office/drawing/2014/main" id="{6EBF4BB4-F163-8F12-77E2-20CF7AB7BDB7}"/>
                  </a:ext>
                </a:extLst>
              </p:cNvPr>
              <p:cNvSpPr txBox="1">
                <a:spLocks noRot="1" noChangeAspect="1" noMove="1" noResize="1" noEditPoints="1" noAdjustHandles="1" noChangeArrowheads="1" noChangeShapeType="1" noTextEdit="1"/>
              </p:cNvSpPr>
              <p:nvPr/>
            </p:nvSpPr>
            <p:spPr>
              <a:xfrm>
                <a:off x="104884" y="4873378"/>
                <a:ext cx="12143593" cy="830997"/>
              </a:xfrm>
              <a:prstGeom prst="rect">
                <a:avLst/>
              </a:prstGeom>
              <a:blipFill>
                <a:blip r:embed="rId5"/>
                <a:stretch>
                  <a:fillRect l="-753" t="-5109" b="-1459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32B6410F-BEF5-D1BB-049A-5734C43F8B57}"/>
                  </a:ext>
                </a:extLst>
              </p:cNvPr>
              <p:cNvSpPr txBox="1"/>
              <p:nvPr/>
            </p:nvSpPr>
            <p:spPr>
              <a:xfrm>
                <a:off x="8066" y="5866325"/>
                <a:ext cx="12030636" cy="674159"/>
              </a:xfrm>
              <a:prstGeom prst="rect">
                <a:avLst/>
              </a:prstGeom>
              <a:noFill/>
            </p:spPr>
            <p:txBody>
              <a:bodyPr wrap="square">
                <a:spAutoFit/>
              </a:bodyPr>
              <a:lstStyle/>
              <a:p>
                <a:pPr>
                  <a:lnSpc>
                    <a:spcPts val="2160"/>
                  </a:lnSpc>
                  <a:spcBef>
                    <a:spcPts val="600"/>
                  </a:spcBef>
                </a:pP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Hàm số dạng </a:t>
                </a:r>
                <a14:m>
                  <m:oMath xmlns:m="http://schemas.openxmlformats.org/officeDocument/2006/math">
                    <m:r>
                      <a:rPr lang="en-US" sz="2400" b="0" i="1" kern="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b="0" i="1" kern="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sSup>
                      <m:sSupPr>
                        <m:ctrlPr>
                          <a:rPr lang="en-US" sz="2400" b="0" i="1" kern="0" smtClean="0">
                            <a:solidFill>
                              <a:srgbClr val="000000"/>
                            </a:solidFill>
                            <a:effectLst/>
                            <a:latin typeface="Cambria Math" panose="02040503050406030204" pitchFamily="18" charset="0"/>
                            <a:cs typeface="Times New Roman" panose="02020603050405020304" pitchFamily="18" charset="0"/>
                          </a:rPr>
                        </m:ctrlPr>
                      </m:sSupPr>
                      <m:e>
                        <m:r>
                          <a:rPr lang="en-US" sz="2400" b="0" i="1" kern="0" smtClean="0">
                            <a:solidFill>
                              <a:srgbClr val="000000"/>
                            </a:solidFill>
                            <a:effectLst/>
                            <a:latin typeface="Cambria Math" panose="02040503050406030204" pitchFamily="18" charset="0"/>
                            <a:cs typeface="Times New Roman" panose="02020603050405020304" pitchFamily="18" charset="0"/>
                          </a:rPr>
                          <m:t>𝑥</m:t>
                        </m:r>
                      </m:e>
                      <m:sup>
                        <m:r>
                          <a:rPr lang="en-US" sz="2400" b="0" i="1" kern="0" smtClean="0">
                            <a:solidFill>
                              <a:srgbClr val="000000"/>
                            </a:solidFill>
                            <a:effectLst/>
                            <a:latin typeface="Cambria Math" panose="02040503050406030204" pitchFamily="18" charset="0"/>
                            <a:cs typeface="Times New Roman" panose="02020603050405020304" pitchFamily="18" charset="0"/>
                          </a:rPr>
                          <m:t>2</m:t>
                        </m:r>
                      </m:sup>
                    </m:sSup>
                    <m:r>
                      <a:rPr lang="en-US" sz="2400" b="0" i="1" kern="0" smtClean="0">
                        <a:solidFill>
                          <a:srgbClr val="000000"/>
                        </a:solidFill>
                        <a:effectLst/>
                        <a:latin typeface="Cambria Math" panose="02040503050406030204" pitchFamily="18" charset="0"/>
                        <a:cs typeface="Times New Roman" panose="02020603050405020304" pitchFamily="18" charset="0"/>
                      </a:rPr>
                      <m:t>+6</m:t>
                    </m:r>
                    <m:r>
                      <a:rPr lang="en-US" sz="2400" b="0" i="1" kern="0" smtClean="0">
                        <a:solidFill>
                          <a:srgbClr val="000000"/>
                        </a:solidFill>
                        <a:effectLst/>
                        <a:latin typeface="Cambria Math" panose="02040503050406030204" pitchFamily="18" charset="0"/>
                        <a:cs typeface="Times New Roman" panose="02020603050405020304" pitchFamily="18" charset="0"/>
                      </a:rPr>
                      <m:t>𝑥</m:t>
                    </m:r>
                    <m:r>
                      <a:rPr lang="en-US" sz="2400" b="0" i="1" kern="0" smtClean="0">
                        <a:solidFill>
                          <a:srgbClr val="000000"/>
                        </a:solidFill>
                        <a:effectLst/>
                        <a:latin typeface="Cambria Math" panose="02040503050406030204" pitchFamily="18" charset="0"/>
                        <a:cs typeface="Times New Roman" panose="02020603050405020304" pitchFamily="18" charset="0"/>
                      </a:rPr>
                      <m:t>  </m:t>
                    </m:r>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có dạng </a:t>
                </a:r>
                <a14:m>
                  <m:oMath xmlns:m="http://schemas.openxmlformats.org/officeDocument/2006/math">
                    <m:r>
                      <a:rPr lang="en-US" sz="2400" i="1" kern="0">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𝑎</m:t>
                    </m:r>
                    <m:sSup>
                      <m:sSupPr>
                        <m:ctrlPr>
                          <a:rPr lang="en-US" sz="2400" i="1" kern="0">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𝑏𝑥</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latin typeface="Cambria Math" panose="02040503050406030204" pitchFamily="18" charset="0"/>
                        <a:ea typeface="Times New Roman" panose="02020603050405020304" pitchFamily="18" charset="0"/>
                        <a:cs typeface="Times New Roman" panose="02020603050405020304" pitchFamily="18" charset="0"/>
                      </a:rPr>
                      <m:t>𝑐</m:t>
                    </m:r>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với a=1; b=6, c=0. Do đó D là hàm số bậc 2 </a:t>
                </a:r>
                <a: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a:t> </a:t>
                </a:r>
                <a:endParaRPr lang="en-US" sz="2400" kern="100">
                  <a:effectLst/>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24" name="TextBox 23">
                <a:extLst>
                  <a:ext uri="{FF2B5EF4-FFF2-40B4-BE49-F238E27FC236}">
                    <a16:creationId xmlns:a16="http://schemas.microsoft.com/office/drawing/2014/main" id="{32B6410F-BEF5-D1BB-049A-5734C43F8B57}"/>
                  </a:ext>
                </a:extLst>
              </p:cNvPr>
              <p:cNvSpPr txBox="1">
                <a:spLocks noRot="1" noChangeAspect="1" noMove="1" noResize="1" noEditPoints="1" noAdjustHandles="1" noChangeArrowheads="1" noChangeShapeType="1" noTextEdit="1"/>
              </p:cNvSpPr>
              <p:nvPr/>
            </p:nvSpPr>
            <p:spPr>
              <a:xfrm>
                <a:off x="8066" y="5866325"/>
                <a:ext cx="12030636" cy="674159"/>
              </a:xfrm>
              <a:prstGeom prst="rect">
                <a:avLst/>
              </a:prstGeom>
              <a:blipFill>
                <a:blip r:embed="rId6"/>
                <a:stretch>
                  <a:fillRect l="-760" t="-18919" b="-18018"/>
                </a:stretch>
              </a:blipFill>
            </p:spPr>
            <p:txBody>
              <a:bodyPr/>
              <a:lstStyle/>
              <a:p>
                <a:r>
                  <a:rPr lang="en-US">
                    <a:noFill/>
                  </a:rPr>
                  <a:t> </a:t>
                </a:r>
              </a:p>
            </p:txBody>
          </p:sp>
        </mc:Fallback>
      </mc:AlternateContent>
    </p:spTree>
    <p:extLst>
      <p:ext uri="{BB962C8B-B14F-4D97-AF65-F5344CB8AC3E}">
        <p14:creationId xmlns:p14="http://schemas.microsoft.com/office/powerpoint/2010/main" val="307548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4">
                                            <p:txEl>
                                              <p:pRg st="0" end="0"/>
                                            </p:txEl>
                                          </p:spTgt>
                                        </p:tgtEl>
                                        <p:attrNameLst>
                                          <p:attrName>style.visibility</p:attrName>
                                        </p:attrNameLst>
                                      </p:cBhvr>
                                      <p:to>
                                        <p:strVal val="visible"/>
                                      </p:to>
                                    </p:set>
                                    <p:anim calcmode="lin" valueType="num">
                                      <p:cBhvr additive="base">
                                        <p:cTn id="25" dur="500" fill="hold"/>
                                        <p:tgtEl>
                                          <p:spTgt spid="2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20" grpId="0"/>
      <p:bldP spid="2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4878DB3-EE28-90D8-92CE-10017C31E534}"/>
              </a:ext>
            </a:extLst>
          </p:cNvPr>
          <p:cNvSpPr/>
          <p:nvPr/>
        </p:nvSpPr>
        <p:spPr>
          <a:xfrm>
            <a:off x="4528969" y="1269402"/>
            <a:ext cx="613186" cy="728651"/>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A5467B1-B23C-8146-72C0-F4CFF000960C}"/>
              </a:ext>
            </a:extLst>
          </p:cNvPr>
          <p:cNvSpPr txBox="1"/>
          <p:nvPr/>
        </p:nvSpPr>
        <p:spPr>
          <a:xfrm>
            <a:off x="0" y="74014"/>
            <a:ext cx="12030636" cy="461665"/>
          </a:xfrm>
          <a:prstGeom prst="rect">
            <a:avLst/>
          </a:prstGeom>
          <a:solidFill>
            <a:srgbClr val="FFFF00"/>
          </a:solidFill>
        </p:spPr>
        <p:txBody>
          <a:bodyPr wrap="square" rtlCol="0">
            <a:spAutoFit/>
          </a:bodyPr>
          <a:lstStyle/>
          <a:p>
            <a:r>
              <a:rPr lang="en-US" sz="2400" b="1">
                <a:solidFill>
                  <a:srgbClr val="FF0000"/>
                </a:solidFill>
                <a:latin typeface="Times New Roman" panose="02020603050405020304" pitchFamily="18" charset="0"/>
                <a:cs typeface="Times New Roman" panose="02020603050405020304" pitchFamily="18" charset="0"/>
              </a:rPr>
              <a:t>DẠNG 1: KHOẢNG BIẾN THIÊN- TẬP GIÁ TRỊ- ĐỒ THỊ CỦA HÀM SỐ BẬC 2</a:t>
            </a:r>
          </a:p>
        </p:txBody>
      </p:sp>
      <p:cxnSp>
        <p:nvCxnSpPr>
          <p:cNvPr id="7" name="Straight Connector 6">
            <a:extLst>
              <a:ext uri="{FF2B5EF4-FFF2-40B4-BE49-F238E27FC236}">
                <a16:creationId xmlns:a16="http://schemas.microsoft.com/office/drawing/2014/main" id="{17B5F0A0-7095-5A33-0600-664AD19AA1D1}"/>
              </a:ext>
            </a:extLst>
          </p:cNvPr>
          <p:cNvCxnSpPr/>
          <p:nvPr/>
        </p:nvCxnSpPr>
        <p:spPr>
          <a:xfrm>
            <a:off x="430305" y="1922749"/>
            <a:ext cx="10997901" cy="75304"/>
          </a:xfrm>
          <a:prstGeom prst="line">
            <a:avLst/>
          </a:prstGeom>
          <a:ln>
            <a:solidFill>
              <a:srgbClr val="00B0F0"/>
            </a:solidFill>
          </a:ln>
        </p:spPr>
        <p:style>
          <a:lnRef idx="2">
            <a:schemeClr val="accent3"/>
          </a:lnRef>
          <a:fillRef idx="0">
            <a:schemeClr val="accent3"/>
          </a:fillRef>
          <a:effectRef idx="1">
            <a:schemeClr val="accent3"/>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35F87420-DE1A-1998-F557-2D64EF7EF432}"/>
                  </a:ext>
                </a:extLst>
              </p:cNvPr>
              <p:cNvSpPr txBox="1"/>
              <p:nvPr/>
            </p:nvSpPr>
            <p:spPr>
              <a:xfrm>
                <a:off x="279698" y="3304257"/>
                <a:ext cx="12218892" cy="1200329"/>
              </a:xfrm>
              <a:prstGeom prst="rect">
                <a:avLst/>
              </a:prstGeom>
              <a:noFill/>
            </p:spPr>
            <p:txBody>
              <a:bodyPr wrap="square" rtlCol="0">
                <a:spAutoFit/>
              </a:bodyPr>
              <a:lstStyle/>
              <a:p>
                <a:r>
                  <a:rPr lang="en-US" sz="2400">
                    <a:solidFill>
                      <a:srgbClr val="FF0000"/>
                    </a:solidFill>
                    <a:latin typeface="Times New Roman" panose="02020603050405020304" pitchFamily="18" charset="0"/>
                    <a:cs typeface="Times New Roman" panose="02020603050405020304" pitchFamily="18" charset="0"/>
                  </a:rPr>
                  <a:t>Đáp án: C</a:t>
                </a:r>
              </a:p>
              <a:p>
                <a:r>
                  <a:rPr lang="en-US" sz="2400">
                    <a:solidFill>
                      <a:srgbClr val="FF0000"/>
                    </a:solidFill>
                    <a:latin typeface="Times New Roman" panose="02020603050405020304" pitchFamily="18" charset="0"/>
                    <a:cs typeface="Times New Roman" panose="02020603050405020304" pitchFamily="18" charset="0"/>
                  </a:rPr>
                  <a:t> </a:t>
                </a:r>
                <a:r>
                  <a:rPr lang="en-US" sz="2400">
                    <a:solidFill>
                      <a:srgbClr val="00B050"/>
                    </a:solidFill>
                    <a:latin typeface="Times New Roman" panose="02020603050405020304" pitchFamily="18" charset="0"/>
                    <a:cs typeface="Times New Roman" panose="02020603050405020304" pitchFamily="18" charset="0"/>
                  </a:rPr>
                  <a:t>(Chú ý:  Phương pháp: hàm số bậc 2 là hàm số có dạng </a:t>
                </a:r>
                <a:r>
                  <a:rPr lang="en-US" sz="2400" kern="0">
                    <a:solidFill>
                      <a:srgbClr val="00B050"/>
                    </a:solidFill>
                    <a:effectLst/>
                    <a:latin typeface="Roboto" panose="02000000000000000000" pitchFamily="2" charset="0"/>
                    <a:ea typeface="Times New Roman" panose="02020603050405020304" pitchFamily="18" charset="0"/>
                    <a:cs typeface="Times New Roman" panose="02020603050405020304" pitchFamily="18" charset="0"/>
                  </a:rPr>
                  <a:t>có dạng </a:t>
                </a:r>
                <a14:m>
                  <m:oMath xmlns:m="http://schemas.openxmlformats.org/officeDocument/2006/math">
                    <m:r>
                      <a:rPr lang="en-US" sz="240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𝑎</m:t>
                    </m:r>
                    <m:sSup>
                      <m:sSupPr>
                        <m:ctrlP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𝑏𝑥</m:t>
                    </m:r>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𝑐</m:t>
                    </m:r>
                  </m:oMath>
                </a14:m>
                <a:r>
                  <a:rPr lang="en-US" sz="2400" kern="0">
                    <a:solidFill>
                      <a:srgbClr val="00B050"/>
                    </a:solidFill>
                    <a:latin typeface="Roboto" panose="02000000000000000000" pitchFamily="2" charset="0"/>
                    <a:ea typeface="Times New Roman" panose="02020603050405020304" pitchFamily="18" charset="0"/>
                    <a:cs typeface="Times New Roman" panose="02020603050405020304" pitchFamily="18" charset="0"/>
                  </a:rPr>
                  <a:t>  ( </a:t>
                </a:r>
                <a14:m>
                  <m:oMath xmlns:m="http://schemas.openxmlformats.org/officeDocument/2006/math">
                    <m:r>
                      <a:rPr lang="en-US" sz="2400" b="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𝑎</m:t>
                    </m:r>
                    <m:r>
                      <a:rPr lang="en-US" sz="2400" b="0" i="1" kern="0" smtClean="0">
                        <a:solidFill>
                          <a:srgbClr val="00B050"/>
                        </a:solidFill>
                        <a:latin typeface="Cambria Math" panose="02040503050406030204" pitchFamily="18" charset="0"/>
                        <a:ea typeface="Cambria Math" panose="02040503050406030204" pitchFamily="18" charset="0"/>
                        <a:cs typeface="Times New Roman" panose="02020603050405020304" pitchFamily="18" charset="0"/>
                      </a:rPr>
                      <m:t>≠0)</m:t>
                    </m:r>
                  </m:oMath>
                </a14:m>
                <a:endParaRPr lang="en-US" sz="2400">
                  <a:solidFill>
                    <a:srgbClr val="00B050"/>
                  </a:solidFill>
                  <a:latin typeface="Times New Roman" panose="02020603050405020304" pitchFamily="18" charset="0"/>
                  <a:cs typeface="Times New Roman" panose="02020603050405020304" pitchFamily="18" charset="0"/>
                </a:endParaRPr>
              </a:p>
              <a:p>
                <a:endParaRPr lang="en-US" sz="2400" b="0" i="0">
                  <a:solidFill>
                    <a:srgbClr val="FF0000"/>
                  </a:solidFill>
                  <a:effectLst/>
                  <a:latin typeface="Times New Roman" panose="02020603050405020304" pitchFamily="18"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35F87420-DE1A-1998-F557-2D64EF7EF432}"/>
                  </a:ext>
                </a:extLst>
              </p:cNvPr>
              <p:cNvSpPr txBox="1">
                <a:spLocks noRot="1" noChangeAspect="1" noMove="1" noResize="1" noEditPoints="1" noAdjustHandles="1" noChangeArrowheads="1" noChangeShapeType="1" noTextEdit="1"/>
              </p:cNvSpPr>
              <p:nvPr/>
            </p:nvSpPr>
            <p:spPr>
              <a:xfrm>
                <a:off x="279698" y="3304257"/>
                <a:ext cx="12218892" cy="1200329"/>
              </a:xfrm>
              <a:prstGeom prst="rect">
                <a:avLst/>
              </a:prstGeom>
              <a:blipFill>
                <a:blip r:embed="rId2"/>
                <a:stretch>
                  <a:fillRect l="-798" t="-406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66A1E428-7D86-F798-0F3F-BD6AE1870310}"/>
                  </a:ext>
                </a:extLst>
              </p:cNvPr>
              <p:cNvSpPr txBox="1"/>
              <p:nvPr/>
            </p:nvSpPr>
            <p:spPr>
              <a:xfrm>
                <a:off x="-86063" y="393212"/>
                <a:ext cx="12030636" cy="1443600"/>
              </a:xfrm>
              <a:prstGeom prst="rect">
                <a:avLst/>
              </a:prstGeom>
              <a:noFill/>
            </p:spPr>
            <p:txBody>
              <a:bodyPr wrap="square">
                <a:spAutoFit/>
              </a:bodyPr>
              <a:lstStyle/>
              <a:p>
                <a:pPr algn="l">
                  <a:lnSpc>
                    <a:spcPct val="150000"/>
                  </a:lnSpc>
                  <a:spcBef>
                    <a:spcPts val="600"/>
                  </a:spcBef>
                </a:pPr>
                <a:r>
                  <a:rPr lang="en-US" sz="2400" b="1" kern="0">
                    <a:solidFill>
                      <a:srgbClr val="FF0000"/>
                    </a:solidFill>
                    <a:effectLst/>
                    <a:latin typeface="Roboto" panose="02000000000000000000" pitchFamily="2" charset="0"/>
                    <a:ea typeface="Times New Roman" panose="02020603050405020304" pitchFamily="18" charset="0"/>
                    <a:cs typeface="Times New Roman" panose="02020603050405020304" pitchFamily="18" charset="0"/>
                  </a:rPr>
                  <a:t>Câu 2</a:t>
                </a: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a:t>
                </a:r>
                <a:r>
                  <a:rPr lang="en-US" sz="2400" b="1" kern="100">
                    <a:solidFill>
                      <a:srgbClr val="212529"/>
                    </a:solidFill>
                    <a:effectLst/>
                    <a:latin typeface="Roboto" panose="02000000000000000000" pitchFamily="2" charset="0"/>
                    <a:ea typeface="Aptos" panose="020B0004020202020204" pitchFamily="34" charset="0"/>
                    <a:cs typeface="Times New Roman" panose="02020603050405020304" pitchFamily="18" charset="0"/>
                  </a:rPr>
                  <a:t>Trong các hàm số sau, hàm số nào là hàm số bậc hai?</a:t>
                </a:r>
                <a:endParaRPr lang="en-US" sz="2400" b="1" kern="100">
                  <a:effectLst/>
                  <a:latin typeface="Times New Roman" panose="02020603050405020304" pitchFamily="18" charset="0"/>
                  <a:ea typeface="Aptos" panose="020B0004020202020204" pitchFamily="34" charset="0"/>
                  <a:cs typeface="Times New Roman" panose="02020603050405020304" pitchFamily="18" charset="0"/>
                </a:endParaRPr>
              </a:p>
              <a:p>
                <a:pPr>
                  <a:lnSpc>
                    <a:spcPct val="150000"/>
                  </a:lnSpc>
                  <a:spcBef>
                    <a:spcPts val="600"/>
                  </a:spcBef>
                </a:pP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A.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=4</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m:t>
                    </m:r>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B.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400" i="1" kern="0" smtClean="0">
                            <a:solidFill>
                              <a:srgbClr val="000000"/>
                            </a:solidFill>
                            <a:effectLst/>
                            <a:latin typeface="Cambria Math" panose="02040503050406030204" pitchFamily="18" charset="0"/>
                            <a:cs typeface="Times New Roman" panose="02020603050405020304" pitchFamily="18" charset="0"/>
                          </a:rPr>
                        </m:ctrlPr>
                      </m:fPr>
                      <m:num>
                        <m:r>
                          <a:rPr lang="en-US" sz="2400" b="0" i="1" kern="0" smtClean="0">
                            <a:solidFill>
                              <a:srgbClr val="000000"/>
                            </a:solidFill>
                            <a:effectLst/>
                            <a:latin typeface="Cambria Math" panose="02040503050406030204" pitchFamily="18" charset="0"/>
                            <a:cs typeface="Times New Roman" panose="02020603050405020304" pitchFamily="18" charset="0"/>
                          </a:rPr>
                          <m:t>1</m:t>
                        </m:r>
                      </m:num>
                      <m:den>
                        <m:sSup>
                          <m:sSupPr>
                            <m:ctrlPr>
                              <a:rPr lang="en-US" sz="2400" i="1" kern="0" smtClean="0">
                                <a:solidFill>
                                  <a:srgbClr val="000000"/>
                                </a:solidFill>
                                <a:effectLst/>
                                <a:latin typeface="Cambria Math" panose="02040503050406030204" pitchFamily="18" charset="0"/>
                                <a:cs typeface="Times New Roman" panose="02020603050405020304" pitchFamily="18" charset="0"/>
                              </a:rPr>
                            </m:ctrlPr>
                          </m:sSupPr>
                          <m:e>
                            <m:r>
                              <a:rPr lang="en-US" sz="2400" b="0" i="1" kern="0" smtClean="0">
                                <a:solidFill>
                                  <a:srgbClr val="000000"/>
                                </a:solidFill>
                                <a:effectLst/>
                                <a:latin typeface="Cambria Math" panose="02040503050406030204" pitchFamily="18" charset="0"/>
                                <a:cs typeface="Times New Roman" panose="02020603050405020304" pitchFamily="18" charset="0"/>
                              </a:rPr>
                              <m:t>𝑥</m:t>
                            </m:r>
                          </m:e>
                          <m:sup>
                            <m:r>
                              <a:rPr lang="en-US" sz="2400" b="0" i="1" kern="0" smtClean="0">
                                <a:solidFill>
                                  <a:srgbClr val="000000"/>
                                </a:solidFill>
                                <a:effectLst/>
                                <a:latin typeface="Cambria Math" panose="02040503050406030204" pitchFamily="18" charset="0"/>
                                <a:cs typeface="Times New Roman" panose="02020603050405020304" pitchFamily="18" charset="0"/>
                              </a:rPr>
                              <m:t>2</m:t>
                            </m:r>
                          </m:sup>
                        </m:sSup>
                        <m:r>
                          <a:rPr lang="en-US" sz="2400" b="0" i="1" kern="0" smtClean="0">
                            <a:solidFill>
                              <a:srgbClr val="000000"/>
                            </a:solidFill>
                            <a:effectLst/>
                            <a:latin typeface="Cambria Math" panose="02040503050406030204" pitchFamily="18" charset="0"/>
                            <a:cs typeface="Times New Roman" panose="02020603050405020304" pitchFamily="18" charset="0"/>
                          </a:rPr>
                          <m:t>−2</m:t>
                        </m:r>
                        <m:r>
                          <a:rPr lang="en-US" sz="2400" b="0" i="1" kern="0" smtClean="0">
                            <a:solidFill>
                              <a:srgbClr val="000000"/>
                            </a:solidFill>
                            <a:effectLst/>
                            <a:latin typeface="Cambria Math" panose="02040503050406030204" pitchFamily="18" charset="0"/>
                            <a:cs typeface="Times New Roman" panose="02020603050405020304" pitchFamily="18" charset="0"/>
                          </a:rPr>
                          <m:t>𝑥</m:t>
                        </m:r>
                      </m:den>
                    </m:f>
                  </m:oMath>
                </a14:m>
                <a:r>
                  <a:rPr lang="en-US" sz="2400" kern="100">
                    <a:effectLst/>
                    <a:latin typeface="Times New Roman" panose="02020603050405020304" pitchFamily="18" charset="0"/>
                    <a:ea typeface="Aptos" panose="020B0004020202020204" pitchFamily="34" charset="0"/>
                    <a:cs typeface="Times New Roman" panose="02020603050405020304" pitchFamily="18" charset="0"/>
                  </a:rPr>
                  <a:t>        </a:t>
                </a: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C.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400" i="1" kern="0" smtClean="0">
                            <a:solidFill>
                              <a:srgbClr val="000000"/>
                            </a:solidFill>
                            <a:effectLst/>
                            <a:latin typeface="Cambria Math" panose="02040503050406030204" pitchFamily="18" charset="0"/>
                            <a:cs typeface="Times New Roman" panose="02020603050405020304" pitchFamily="18" charset="0"/>
                          </a:rPr>
                        </m:ctrlPr>
                      </m:fPr>
                      <m:num>
                        <m:r>
                          <a:rPr lang="en-US" sz="2400" b="0" i="1" kern="0" smtClean="0">
                            <a:solidFill>
                              <a:srgbClr val="000000"/>
                            </a:solidFill>
                            <a:effectLst/>
                            <a:latin typeface="Cambria Math" panose="02040503050406030204" pitchFamily="18" charset="0"/>
                            <a:cs typeface="Times New Roman" panose="02020603050405020304" pitchFamily="18" charset="0"/>
                          </a:rPr>
                          <m:t>1</m:t>
                        </m:r>
                      </m:num>
                      <m:den>
                        <m:r>
                          <a:rPr lang="en-US" sz="2400" b="0" i="1" kern="0" smtClean="0">
                            <a:solidFill>
                              <a:srgbClr val="000000"/>
                            </a:solidFill>
                            <a:effectLst/>
                            <a:latin typeface="Cambria Math" panose="02040503050406030204" pitchFamily="18" charset="0"/>
                            <a:cs typeface="Times New Roman" panose="02020603050405020304" pitchFamily="18" charset="0"/>
                          </a:rPr>
                          <m:t>5</m:t>
                        </m:r>
                      </m:den>
                    </m:f>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d>
                      <m:dPr>
                        <m:ctrlPr>
                          <a:rPr lang="en-US" sz="2400" i="1" kern="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400" b="0" i="1" kern="0" smtClean="0">
                            <a:effectLst/>
                            <a:latin typeface="Cambria Math" panose="02040503050406030204" pitchFamily="18" charset="0"/>
                            <a:ea typeface="Times New Roman" panose="02020603050405020304" pitchFamily="18" charset="0"/>
                            <a:cs typeface="Times New Roman" panose="02020603050405020304" pitchFamily="18" charset="0"/>
                          </a:rPr>
                          <m:t>10</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−1</m:t>
                        </m:r>
                      </m:e>
                    </m:d>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a:t>
                </a:r>
                <a:r>
                  <a:rPr lang="en-US" sz="2400" kern="100">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D.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ad>
                      <m:radPr>
                        <m:degHide m:val="on"/>
                        <m:ctrlPr>
                          <a:rPr lang="en-US" sz="2400" i="1" kern="0" smtClean="0">
                            <a:solidFill>
                              <a:srgbClr val="000000"/>
                            </a:solidFill>
                            <a:effectLst/>
                            <a:latin typeface="Cambria Math" panose="02040503050406030204" pitchFamily="18" charset="0"/>
                            <a:cs typeface="Times New Roman" panose="02020603050405020304" pitchFamily="18" charset="0"/>
                          </a:rPr>
                        </m:ctrlPr>
                      </m:radPr>
                      <m:deg/>
                      <m:e>
                        <m:sSup>
                          <m:sSupPr>
                            <m:ctrlPr>
                              <a:rPr lang="en-US" sz="2400" i="1" kern="0" smtClea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+6</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400" b="0" i="1" kern="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+9</m:t>
                        </m:r>
                      </m:e>
                    </m:rad>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a:t>
                </a:r>
                <a:endParaRPr lang="en-US" sz="2400" kern="100">
                  <a:effectLst/>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66A1E428-7D86-F798-0F3F-BD6AE1870310}"/>
                  </a:ext>
                </a:extLst>
              </p:cNvPr>
              <p:cNvSpPr txBox="1">
                <a:spLocks noRot="1" noChangeAspect="1" noMove="1" noResize="1" noEditPoints="1" noAdjustHandles="1" noChangeArrowheads="1" noChangeShapeType="1" noTextEdit="1"/>
              </p:cNvSpPr>
              <p:nvPr/>
            </p:nvSpPr>
            <p:spPr>
              <a:xfrm>
                <a:off x="-86063" y="393212"/>
                <a:ext cx="12030636" cy="1443600"/>
              </a:xfrm>
              <a:prstGeom prst="rect">
                <a:avLst/>
              </a:prstGeom>
              <a:blipFill>
                <a:blip r:embed="rId3"/>
                <a:stretch>
                  <a:fillRect l="-811" b="-3814"/>
                </a:stretch>
              </a:blipFill>
            </p:spPr>
            <p:txBody>
              <a:bodyPr/>
              <a:lstStyle/>
              <a:p>
                <a:r>
                  <a:rPr lang="en-US">
                    <a:noFill/>
                  </a:rPr>
                  <a:t> </a:t>
                </a:r>
              </a:p>
            </p:txBody>
          </p:sp>
        </mc:Fallback>
      </mc:AlternateContent>
    </p:spTree>
    <p:extLst>
      <p:ext uri="{BB962C8B-B14F-4D97-AF65-F5344CB8AC3E}">
        <p14:creationId xmlns:p14="http://schemas.microsoft.com/office/powerpoint/2010/main" val="68664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5467B1-B23C-8146-72C0-F4CFF000960C}"/>
              </a:ext>
            </a:extLst>
          </p:cNvPr>
          <p:cNvSpPr txBox="1"/>
          <p:nvPr/>
        </p:nvSpPr>
        <p:spPr>
          <a:xfrm>
            <a:off x="-86062" y="0"/>
            <a:ext cx="12030636" cy="461665"/>
          </a:xfrm>
          <a:prstGeom prst="rect">
            <a:avLst/>
          </a:prstGeom>
          <a:solidFill>
            <a:srgbClr val="FFFF00"/>
          </a:solidFill>
        </p:spPr>
        <p:txBody>
          <a:bodyPr wrap="square" rtlCol="0">
            <a:spAutoFit/>
          </a:bodyPr>
          <a:lstStyle/>
          <a:p>
            <a:r>
              <a:rPr lang="en-US" sz="2400" b="1">
                <a:solidFill>
                  <a:srgbClr val="FF0000"/>
                </a:solidFill>
                <a:latin typeface="Times New Roman" panose="02020603050405020304" pitchFamily="18" charset="0"/>
                <a:cs typeface="Times New Roman" panose="02020603050405020304" pitchFamily="18" charset="0"/>
              </a:rPr>
              <a:t>DẠNG 1: KHOẢNG BIẾN THIÊN- TẬP GIÁ TRỊ- ĐỒ THỊ CỦA HÀM SỐ BẬC 2</a:t>
            </a:r>
          </a:p>
        </p:txBody>
      </p:sp>
      <p:cxnSp>
        <p:nvCxnSpPr>
          <p:cNvPr id="7" name="Straight Connector 6">
            <a:extLst>
              <a:ext uri="{FF2B5EF4-FFF2-40B4-BE49-F238E27FC236}">
                <a16:creationId xmlns:a16="http://schemas.microsoft.com/office/drawing/2014/main" id="{17B5F0A0-7095-5A33-0600-664AD19AA1D1}"/>
              </a:ext>
            </a:extLst>
          </p:cNvPr>
          <p:cNvCxnSpPr>
            <a:cxnSpLocks/>
          </p:cNvCxnSpPr>
          <p:nvPr/>
        </p:nvCxnSpPr>
        <p:spPr>
          <a:xfrm>
            <a:off x="516367" y="2374064"/>
            <a:ext cx="11003279" cy="29455"/>
          </a:xfrm>
          <a:prstGeom prst="line">
            <a:avLst/>
          </a:prstGeom>
          <a:ln>
            <a:solidFill>
              <a:srgbClr val="00B0F0"/>
            </a:solidFill>
          </a:ln>
        </p:spPr>
        <p:style>
          <a:lnRef idx="2">
            <a:schemeClr val="accent3"/>
          </a:lnRef>
          <a:fillRef idx="0">
            <a:schemeClr val="accent3"/>
          </a:fillRef>
          <a:effectRef idx="1">
            <a:schemeClr val="accent3"/>
          </a:effectRef>
          <a:fontRef idx="minor">
            <a:schemeClr val="tx1"/>
          </a:fontRef>
        </p:style>
      </p:cxn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35F87420-DE1A-1998-F557-2D64EF7EF432}"/>
                  </a:ext>
                </a:extLst>
              </p:cNvPr>
              <p:cNvSpPr txBox="1"/>
              <p:nvPr/>
            </p:nvSpPr>
            <p:spPr>
              <a:xfrm>
                <a:off x="0" y="2535201"/>
                <a:ext cx="12218892" cy="2711896"/>
              </a:xfrm>
              <a:prstGeom prst="rect">
                <a:avLst/>
              </a:prstGeom>
              <a:noFill/>
            </p:spPr>
            <p:txBody>
              <a:bodyPr wrap="square" rtlCol="0">
                <a:spAutoFit/>
              </a:bodyPr>
              <a:lstStyle/>
              <a:p>
                <a:r>
                  <a:rPr lang="en-US" sz="2400">
                    <a:solidFill>
                      <a:srgbClr val="FF0000"/>
                    </a:solidFill>
                    <a:latin typeface="Times New Roman" panose="02020603050405020304" pitchFamily="18" charset="0"/>
                    <a:cs typeface="Times New Roman" panose="02020603050405020304" pitchFamily="18" charset="0"/>
                  </a:rPr>
                  <a:t> </a:t>
                </a:r>
                <a:r>
                  <a:rPr lang="en-US" sz="2400">
                    <a:solidFill>
                      <a:srgbClr val="00B050"/>
                    </a:solidFill>
                    <a:latin typeface="Times New Roman" panose="02020603050405020304" pitchFamily="18" charset="0"/>
                    <a:cs typeface="Times New Roman" panose="02020603050405020304" pitchFamily="18" charset="0"/>
                  </a:rPr>
                  <a:t>(Chú ý:  Phương pháp: hàm số bậc 2 là hàm số có dạng </a:t>
                </a:r>
                <a:r>
                  <a:rPr lang="en-US" sz="2400" kern="0">
                    <a:solidFill>
                      <a:srgbClr val="00B050"/>
                    </a:solidFill>
                    <a:effectLst/>
                    <a:latin typeface="Roboto" panose="02000000000000000000" pitchFamily="2" charset="0"/>
                    <a:ea typeface="Times New Roman" panose="02020603050405020304" pitchFamily="18" charset="0"/>
                    <a:cs typeface="Times New Roman" panose="02020603050405020304" pitchFamily="18" charset="0"/>
                  </a:rPr>
                  <a:t>có dạng </a:t>
                </a:r>
                <a14:m>
                  <m:oMath xmlns:m="http://schemas.openxmlformats.org/officeDocument/2006/math">
                    <m:r>
                      <a:rPr lang="en-US" sz="240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𝑎</m:t>
                    </m:r>
                    <m:sSup>
                      <m:sSupPr>
                        <m:ctrlP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2</m:t>
                        </m:r>
                      </m:sup>
                    </m:sSup>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𝑏𝑥</m:t>
                    </m:r>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m:t>
                    </m:r>
                    <m:r>
                      <a:rPr lang="en-US" sz="2400" i="1" ker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𝑐</m:t>
                    </m:r>
                  </m:oMath>
                </a14:m>
                <a:r>
                  <a:rPr lang="en-US" sz="2400" kern="0">
                    <a:solidFill>
                      <a:srgbClr val="00B050"/>
                    </a:solidFill>
                    <a:latin typeface="Roboto" panose="02000000000000000000" pitchFamily="2" charset="0"/>
                    <a:ea typeface="Times New Roman" panose="02020603050405020304" pitchFamily="18" charset="0"/>
                    <a:cs typeface="Times New Roman" panose="02020603050405020304" pitchFamily="18" charset="0"/>
                  </a:rPr>
                  <a:t>  ( </a:t>
                </a:r>
                <a14:m>
                  <m:oMath xmlns:m="http://schemas.openxmlformats.org/officeDocument/2006/math">
                    <m:r>
                      <a:rPr lang="en-US" sz="2400" b="0" i="1" kern="0" smtClean="0">
                        <a:solidFill>
                          <a:srgbClr val="00B050"/>
                        </a:solidFill>
                        <a:latin typeface="Cambria Math" panose="02040503050406030204" pitchFamily="18" charset="0"/>
                        <a:ea typeface="Times New Roman" panose="02020603050405020304" pitchFamily="18" charset="0"/>
                        <a:cs typeface="Times New Roman" panose="02020603050405020304" pitchFamily="18" charset="0"/>
                      </a:rPr>
                      <m:t>𝑎</m:t>
                    </m:r>
                    <m:r>
                      <a:rPr lang="en-US" sz="2400" b="0" i="1" kern="0" smtClean="0">
                        <a:solidFill>
                          <a:srgbClr val="00B050"/>
                        </a:solidFill>
                        <a:latin typeface="Cambria Math" panose="02040503050406030204" pitchFamily="18" charset="0"/>
                        <a:ea typeface="Cambria Math" panose="02040503050406030204" pitchFamily="18" charset="0"/>
                        <a:cs typeface="Times New Roman" panose="02020603050405020304" pitchFamily="18" charset="0"/>
                      </a:rPr>
                      <m:t>≠0)</m:t>
                    </m:r>
                  </m:oMath>
                </a14:m>
                <a:endParaRPr lang="en-US" sz="2400" b="0" kern="0">
                  <a:solidFill>
                    <a:srgbClr val="00B050"/>
                  </a:solidFill>
                  <a:latin typeface="Roboto" panose="02000000000000000000" pitchFamily="2" charset="0"/>
                  <a:ea typeface="Cambria Math" panose="02040503050406030204" pitchFamily="18" charset="0"/>
                  <a:cs typeface="Times New Roman" panose="02020603050405020304" pitchFamily="18" charset="0"/>
                </a:endParaRPr>
              </a:p>
              <a:p>
                <a:pPr marL="457200" indent="-457200">
                  <a:buAutoNum type="alphaUcPeriod"/>
                </a:pPr>
                <a:r>
                  <a:rPr lang="en-US" sz="2400">
                    <a:solidFill>
                      <a:schemeClr val="tx1"/>
                    </a:solidFill>
                    <a:latin typeface="Times New Roman" panose="02020603050405020304" pitchFamily="18" charset="0"/>
                    <a:cs typeface="Times New Roman" panose="02020603050405020304" pitchFamily="18" charset="0"/>
                  </a:rPr>
                  <a:t>là hàm số bậc 2 với </a:t>
                </a:r>
                <a14:m>
                  <m:oMath xmlns:m="http://schemas.openxmlformats.org/officeDocument/2006/math">
                    <m:r>
                      <a:rPr lang="en-US" sz="2400" b="0" i="1" smtClean="0">
                        <a:solidFill>
                          <a:schemeClr val="tx1"/>
                        </a:solidFill>
                        <a:latin typeface="Cambria Math" panose="02040503050406030204" pitchFamily="18" charset="0"/>
                        <a:cs typeface="Times New Roman" panose="02020603050405020304" pitchFamily="18" charset="0"/>
                      </a:rPr>
                      <m:t>𝑎</m:t>
                    </m:r>
                    <m:r>
                      <a:rPr lang="en-US" sz="2400" b="0" i="1" smtClean="0">
                        <a:solidFill>
                          <a:schemeClr val="tx1"/>
                        </a:solidFill>
                        <a:latin typeface="Cambria Math" panose="02040503050406030204" pitchFamily="18" charset="0"/>
                        <a:cs typeface="Times New Roman" panose="02020603050405020304" pitchFamily="18" charset="0"/>
                      </a:rPr>
                      <m:t>=−5;</m:t>
                    </m:r>
                    <m:r>
                      <a:rPr lang="en-US" sz="2400" b="0" i="1" smtClean="0">
                        <a:solidFill>
                          <a:schemeClr val="tx1"/>
                        </a:solidFill>
                        <a:latin typeface="Cambria Math" panose="02040503050406030204" pitchFamily="18" charset="0"/>
                        <a:cs typeface="Times New Roman" panose="02020603050405020304" pitchFamily="18" charset="0"/>
                      </a:rPr>
                      <m:t>𝑏</m:t>
                    </m:r>
                    <m:r>
                      <a:rPr lang="en-US" sz="2400" b="0" i="1" smtClean="0">
                        <a:solidFill>
                          <a:schemeClr val="tx1"/>
                        </a:solidFill>
                        <a:latin typeface="Cambria Math" panose="02040503050406030204" pitchFamily="18" charset="0"/>
                        <a:cs typeface="Times New Roman" panose="02020603050405020304" pitchFamily="18" charset="0"/>
                      </a:rPr>
                      <m:t>=0;</m:t>
                    </m:r>
                    <m:r>
                      <a:rPr lang="en-US" sz="2400" b="0" i="1" smtClean="0">
                        <a:solidFill>
                          <a:schemeClr val="tx1"/>
                        </a:solidFill>
                        <a:latin typeface="Cambria Math" panose="02040503050406030204" pitchFamily="18" charset="0"/>
                        <a:cs typeface="Times New Roman" panose="02020603050405020304" pitchFamily="18" charset="0"/>
                      </a:rPr>
                      <m:t>𝑐</m:t>
                    </m:r>
                    <m:r>
                      <a:rPr lang="en-US" sz="2400" b="0" i="1" smtClean="0">
                        <a:solidFill>
                          <a:schemeClr val="tx1"/>
                        </a:solidFill>
                        <a:latin typeface="Cambria Math" panose="02040503050406030204" pitchFamily="18" charset="0"/>
                        <a:cs typeface="Times New Roman" panose="02020603050405020304" pitchFamily="18" charset="0"/>
                      </a:rPr>
                      <m:t>=</m:t>
                    </m:r>
                    <m:rad>
                      <m:radPr>
                        <m:degHide m:val="on"/>
                        <m:ctrlPr>
                          <a:rPr lang="en-US" sz="2400" b="0" i="1" smtClean="0">
                            <a:solidFill>
                              <a:schemeClr val="tx1"/>
                            </a:solidFill>
                            <a:latin typeface="Cambria Math" panose="02040503050406030204" pitchFamily="18" charset="0"/>
                            <a:cs typeface="Times New Roman" panose="02020603050405020304" pitchFamily="18" charset="0"/>
                          </a:rPr>
                        </m:ctrlPr>
                      </m:radPr>
                      <m:deg/>
                      <m:e>
                        <m:r>
                          <a:rPr lang="en-US" sz="2400" b="0" i="1" smtClean="0">
                            <a:solidFill>
                              <a:schemeClr val="tx1"/>
                            </a:solidFill>
                            <a:latin typeface="Cambria Math" panose="02040503050406030204" pitchFamily="18" charset="0"/>
                            <a:cs typeface="Times New Roman" panose="02020603050405020304" pitchFamily="18" charset="0"/>
                          </a:rPr>
                          <m:t>7</m:t>
                        </m:r>
                      </m:e>
                    </m:rad>
                  </m:oMath>
                </a14:m>
                <a:endParaRPr lang="en-US" sz="2400">
                  <a:solidFill>
                    <a:schemeClr val="tx1"/>
                  </a:solidFill>
                  <a:latin typeface="Times New Roman" panose="02020603050405020304" pitchFamily="18" charset="0"/>
                  <a:cs typeface="Times New Roman" panose="02020603050405020304" pitchFamily="18" charset="0"/>
                </a:endParaRPr>
              </a:p>
              <a:p>
                <a:pPr marL="457200" indent="-457200">
                  <a:buAutoNum type="alphaUcPeriod"/>
                </a:pPr>
                <a:r>
                  <a:rPr lang="en-US" sz="2400">
                    <a:solidFill>
                      <a:srgbClr val="FF0000"/>
                    </a:solidFill>
                    <a:latin typeface="Times New Roman" panose="02020603050405020304" pitchFamily="18" charset="0"/>
                    <a:cs typeface="Times New Roman" panose="02020603050405020304" pitchFamily="18" charset="0"/>
                  </a:rPr>
                  <a:t>Không phải là hàm số bậc 2</a:t>
                </a:r>
                <a:r>
                  <a:rPr lang="en-US" sz="2400">
                    <a:solidFill>
                      <a:schemeClr val="tx1"/>
                    </a:solidFill>
                    <a:latin typeface="Times New Roman" panose="02020603050405020304" pitchFamily="18" charset="0"/>
                    <a:cs typeface="Times New Roman" panose="02020603050405020304" pitchFamily="18" charset="0"/>
                  </a:rPr>
                  <a:t>( vì</a:t>
                </a:r>
                <a:r>
                  <a:rPr lang="en-US" sz="2400">
                    <a:solidFill>
                      <a:schemeClr val="tx1"/>
                    </a:solidFill>
                  </a:rPr>
                  <a:t> Hàm này không phải là hàm bậc hai vì có chứa giá trị tuyệt đối, làm thay đổi dạng của hàm theo từng khoảng giá trị của x)</a:t>
                </a:r>
              </a:p>
              <a:p>
                <a:pPr marL="457200" indent="-457200">
                  <a:buAutoNum type="alphaUcPeriod"/>
                </a:pPr>
                <a:r>
                  <a:rPr lang="vi-VN" sz="2400"/>
                  <a:t>Hàm này có dạng khác nhau tùy vào giá trị của x, nhưng ở mỗi trường hợp, nó vẫn là hàm bậc hai</a:t>
                </a:r>
                <a:endParaRPr lang="en-US" sz="2400">
                  <a:solidFill>
                    <a:schemeClr val="tx1"/>
                  </a:solidFill>
                  <a:latin typeface="Times New Roman" panose="02020603050405020304" pitchFamily="18" charset="0"/>
                  <a:cs typeface="Times New Roman" panose="02020603050405020304" pitchFamily="18" charset="0"/>
                </a:endParaRPr>
              </a:p>
              <a:p>
                <a:endParaRPr lang="en-US" sz="2400" b="0" i="0">
                  <a:solidFill>
                    <a:srgbClr val="FF0000"/>
                  </a:solidFill>
                  <a:effectLst/>
                  <a:latin typeface="Times New Roman" panose="02020603050405020304" pitchFamily="18"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35F87420-DE1A-1998-F557-2D64EF7EF432}"/>
                  </a:ext>
                </a:extLst>
              </p:cNvPr>
              <p:cNvSpPr txBox="1">
                <a:spLocks noRot="1" noChangeAspect="1" noMove="1" noResize="1" noEditPoints="1" noAdjustHandles="1" noChangeArrowheads="1" noChangeShapeType="1" noTextEdit="1"/>
              </p:cNvSpPr>
              <p:nvPr/>
            </p:nvSpPr>
            <p:spPr>
              <a:xfrm>
                <a:off x="0" y="2535201"/>
                <a:ext cx="12218892" cy="2711896"/>
              </a:xfrm>
              <a:prstGeom prst="rect">
                <a:avLst/>
              </a:prstGeom>
              <a:blipFill>
                <a:blip r:embed="rId2"/>
                <a:stretch>
                  <a:fillRect l="-649" t="-1798" r="-124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66A1E428-7D86-F798-0F3F-BD6AE1870310}"/>
                  </a:ext>
                </a:extLst>
              </p:cNvPr>
              <p:cNvSpPr txBox="1"/>
              <p:nvPr/>
            </p:nvSpPr>
            <p:spPr>
              <a:xfrm>
                <a:off x="215149" y="386361"/>
                <a:ext cx="12030636" cy="1856021"/>
              </a:xfrm>
              <a:prstGeom prst="rect">
                <a:avLst/>
              </a:prstGeom>
              <a:noFill/>
            </p:spPr>
            <p:txBody>
              <a:bodyPr wrap="square">
                <a:spAutoFit/>
              </a:bodyPr>
              <a:lstStyle/>
              <a:p>
                <a:pPr algn="l">
                  <a:lnSpc>
                    <a:spcPct val="150000"/>
                  </a:lnSpc>
                  <a:spcBef>
                    <a:spcPts val="600"/>
                  </a:spcBef>
                </a:pPr>
                <a:r>
                  <a:rPr lang="en-US" sz="2400" b="1" kern="0">
                    <a:solidFill>
                      <a:srgbClr val="FF0000"/>
                    </a:solidFill>
                    <a:effectLst/>
                    <a:latin typeface="Roboto" panose="02000000000000000000" pitchFamily="2" charset="0"/>
                    <a:ea typeface="Times New Roman" panose="02020603050405020304" pitchFamily="18" charset="0"/>
                    <a:cs typeface="Times New Roman" panose="02020603050405020304" pitchFamily="18" charset="0"/>
                  </a:rPr>
                  <a:t>Câu 3</a:t>
                </a: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a:t>
                </a:r>
                <a:r>
                  <a:rPr lang="en-US" sz="2400" b="1" kern="100">
                    <a:solidFill>
                      <a:srgbClr val="212529"/>
                    </a:solidFill>
                    <a:effectLst/>
                    <a:latin typeface="Roboto" panose="02000000000000000000" pitchFamily="2" charset="0"/>
                    <a:ea typeface="Aptos" panose="020B0004020202020204" pitchFamily="34" charset="0"/>
                    <a:cs typeface="Times New Roman" panose="02020603050405020304" pitchFamily="18" charset="0"/>
                  </a:rPr>
                  <a:t>Trong các hàm số sau, hàm số nào là hàm số bậc hai?</a:t>
                </a:r>
                <a:endParaRPr lang="en-US" sz="2400" b="1" kern="100">
                  <a:effectLst/>
                  <a:latin typeface="Times New Roman" panose="02020603050405020304" pitchFamily="18" charset="0"/>
                  <a:ea typeface="Aptos" panose="020B0004020202020204" pitchFamily="34" charset="0"/>
                  <a:cs typeface="Times New Roman" panose="02020603050405020304" pitchFamily="18" charset="0"/>
                </a:endParaRPr>
              </a:p>
              <a:p>
                <a:pPr>
                  <a:lnSpc>
                    <a:spcPct val="150000"/>
                  </a:lnSpc>
                  <a:spcBef>
                    <a:spcPts val="600"/>
                  </a:spcBef>
                </a:pP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A.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=−5</m:t>
                    </m:r>
                    <m:sSup>
                      <m:sSupPr>
                        <m:ctrlPr>
                          <a:rPr lang="en-US" sz="2400" b="0" i="1" kern="0" smtClean="0">
                            <a:solidFill>
                              <a:srgbClr val="000000"/>
                            </a:solidFill>
                            <a:effectLst/>
                            <a:latin typeface="Cambria Math" panose="02040503050406030204" pitchFamily="18" charset="0"/>
                            <a:cs typeface="Times New Roman" panose="02020603050405020304" pitchFamily="18" charset="0"/>
                          </a:rPr>
                        </m:ctrlPr>
                      </m:sSupPr>
                      <m:e>
                        <m:r>
                          <a:rPr lang="en-US" sz="2400" b="0" i="1" kern="0" smtClean="0">
                            <a:solidFill>
                              <a:srgbClr val="000000"/>
                            </a:solidFill>
                            <a:effectLst/>
                            <a:latin typeface="Cambria Math" panose="02040503050406030204" pitchFamily="18" charset="0"/>
                            <a:cs typeface="Times New Roman" panose="02020603050405020304" pitchFamily="18" charset="0"/>
                          </a:rPr>
                          <m:t>𝑥</m:t>
                        </m:r>
                      </m:e>
                      <m:sup>
                        <m:r>
                          <a:rPr lang="en-US" sz="2400" b="0" i="1" kern="0" smtClean="0">
                            <a:solidFill>
                              <a:srgbClr val="000000"/>
                            </a:solidFill>
                            <a:effectLst/>
                            <a:latin typeface="Cambria Math" panose="02040503050406030204" pitchFamily="18" charset="0"/>
                            <a:cs typeface="Times New Roman" panose="02020603050405020304" pitchFamily="18" charset="0"/>
                          </a:rPr>
                          <m:t>2</m:t>
                        </m:r>
                      </m:sup>
                    </m:sSup>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ad>
                      <m:radPr>
                        <m:degHide m:val="on"/>
                        <m:ctrlPr>
                          <a:rPr lang="en-US" sz="2400" i="1" kern="0" smtClean="0">
                            <a:solidFill>
                              <a:srgbClr val="000000"/>
                            </a:solidFill>
                            <a:effectLst/>
                            <a:latin typeface="Cambria Math" panose="02040503050406030204" pitchFamily="18" charset="0"/>
                            <a:cs typeface="Times New Roman" panose="02020603050405020304" pitchFamily="18" charset="0"/>
                          </a:rPr>
                        </m:ctrlPr>
                      </m:radPr>
                      <m:deg/>
                      <m:e>
                        <m:r>
                          <a:rPr lang="en-US" sz="2400" b="0" i="1" kern="0" smtClean="0">
                            <a:solidFill>
                              <a:srgbClr val="000000"/>
                            </a:solidFill>
                            <a:effectLst/>
                            <a:latin typeface="Cambria Math" panose="02040503050406030204" pitchFamily="18" charset="0"/>
                            <a:cs typeface="Times New Roman" panose="02020603050405020304" pitchFamily="18" charset="0"/>
                          </a:rPr>
                          <m:t>7</m:t>
                        </m:r>
                      </m:e>
                    </m:rad>
                  </m:oMath>
                </a14:m>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         B. </a:t>
                </a:r>
                <a14:m>
                  <m:oMath xmlns:m="http://schemas.openxmlformats.org/officeDocument/2006/math">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𝑦</m:t>
                    </m:r>
                    <m:r>
                      <a:rPr lang="en-US" sz="2400" i="1" ker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2400" i="1" kern="0" smtClean="0">
                            <a:solidFill>
                              <a:srgbClr val="000000"/>
                            </a:solidFill>
                            <a:effectLst/>
                            <a:latin typeface="Cambria Math" panose="02040503050406030204" pitchFamily="18" charset="0"/>
                            <a:cs typeface="Times New Roman" panose="02020603050405020304" pitchFamily="18" charset="0"/>
                          </a:rPr>
                        </m:ctrlPr>
                      </m:sSupPr>
                      <m:e>
                        <m:r>
                          <a:rPr lang="en-US" sz="2400" b="0" i="1" kern="0" smtClean="0">
                            <a:solidFill>
                              <a:srgbClr val="000000"/>
                            </a:solidFill>
                            <a:effectLst/>
                            <a:latin typeface="Cambria Math" panose="02040503050406030204" pitchFamily="18" charset="0"/>
                            <a:cs typeface="Times New Roman" panose="02020603050405020304" pitchFamily="18" charset="0"/>
                          </a:rPr>
                          <m:t>𝑥</m:t>
                        </m:r>
                      </m:e>
                      <m:sup>
                        <m:r>
                          <a:rPr lang="en-US" sz="2400" b="0" i="1" kern="0" smtClean="0">
                            <a:solidFill>
                              <a:srgbClr val="000000"/>
                            </a:solidFill>
                            <a:effectLst/>
                            <a:latin typeface="Cambria Math" panose="02040503050406030204" pitchFamily="18" charset="0"/>
                            <a:cs typeface="Times New Roman" panose="02020603050405020304" pitchFamily="18" charset="0"/>
                          </a:rPr>
                          <m:t>2</m:t>
                        </m:r>
                      </m:sup>
                    </m:sSup>
                    <m:r>
                      <a:rPr lang="en-US" sz="2400" b="0" i="1" kern="0" smtClean="0">
                        <a:solidFill>
                          <a:srgbClr val="000000"/>
                        </a:solidFill>
                        <a:effectLst/>
                        <a:latin typeface="Cambria Math" panose="02040503050406030204" pitchFamily="18" charset="0"/>
                        <a:cs typeface="Times New Roman" panose="02020603050405020304" pitchFamily="18" charset="0"/>
                      </a:rPr>
                      <m:t>+</m:t>
                    </m:r>
                    <m:d>
                      <m:dPr>
                        <m:begChr m:val="|"/>
                        <m:endChr m:val="|"/>
                        <m:ctrlPr>
                          <a:rPr lang="en-US" sz="2400" b="0" i="1" kern="0" smtClean="0">
                            <a:solidFill>
                              <a:srgbClr val="000000"/>
                            </a:solidFill>
                            <a:effectLst/>
                            <a:latin typeface="Cambria Math" panose="02040503050406030204" pitchFamily="18" charset="0"/>
                            <a:cs typeface="Times New Roman" panose="02020603050405020304" pitchFamily="18" charset="0"/>
                          </a:rPr>
                        </m:ctrlPr>
                      </m:dPr>
                      <m:e>
                        <m:r>
                          <a:rPr lang="en-US" sz="2400" b="0" i="1" kern="0" smtClean="0">
                            <a:solidFill>
                              <a:srgbClr val="000000"/>
                            </a:solidFill>
                            <a:effectLst/>
                            <a:latin typeface="Cambria Math" panose="02040503050406030204" pitchFamily="18" charset="0"/>
                            <a:cs typeface="Times New Roman" panose="02020603050405020304" pitchFamily="18" charset="0"/>
                          </a:rPr>
                          <m:t>𝑥</m:t>
                        </m:r>
                        <m:r>
                          <a:rPr lang="en-US" sz="2400" b="0" i="1" kern="0" smtClean="0">
                            <a:solidFill>
                              <a:srgbClr val="000000"/>
                            </a:solidFill>
                            <a:effectLst/>
                            <a:latin typeface="Cambria Math" panose="02040503050406030204" pitchFamily="18" charset="0"/>
                            <a:cs typeface="Times New Roman" panose="02020603050405020304" pitchFamily="18" charset="0"/>
                          </a:rPr>
                          <m:t>+3</m:t>
                        </m:r>
                      </m:e>
                    </m:d>
                  </m:oMath>
                </a14:m>
                <a:r>
                  <a:rPr lang="en-US" sz="2400" kern="100">
                    <a:effectLst/>
                    <a:latin typeface="Times New Roman" panose="02020603050405020304" pitchFamily="18" charset="0"/>
                    <a:ea typeface="Aptos" panose="020B0004020202020204" pitchFamily="34" charset="0"/>
                    <a:cs typeface="Times New Roman" panose="02020603050405020304" pitchFamily="18" charset="0"/>
                  </a:rPr>
                  <a:t>        </a:t>
                </a:r>
                <a:r>
                  <a:rPr lang="en-US" sz="2400" kern="0">
                    <a:solidFill>
                      <a:srgbClr val="000000"/>
                    </a:solidFill>
                    <a:effectLst/>
                    <a:latin typeface="Roboto" panose="02000000000000000000" pitchFamily="2" charset="0"/>
                    <a:ea typeface="Times New Roman" panose="02020603050405020304" pitchFamily="18" charset="0"/>
                    <a:cs typeface="Times New Roman" panose="02020603050405020304" pitchFamily="18" charset="0"/>
                  </a:rPr>
                  <a:t>C. y= </a:t>
                </a:r>
                <a14:m>
                  <m:oMath xmlns:m="http://schemas.openxmlformats.org/officeDocument/2006/math">
                    <m:d>
                      <m:dPr>
                        <m:begChr m:val="{"/>
                        <m:endChr m:val=""/>
                        <m:ctrlPr>
                          <a:rPr lang="en-US" sz="2400" i="1" kern="0" smtClean="0">
                            <a:solidFill>
                              <a:srgbClr val="000000"/>
                            </a:solidFill>
                            <a:effectLst/>
                            <a:latin typeface="Cambria Math" panose="02040503050406030204" pitchFamily="18" charset="0"/>
                            <a:cs typeface="Times New Roman" panose="02020603050405020304" pitchFamily="18" charset="0"/>
                          </a:rPr>
                        </m:ctrlPr>
                      </m:dPr>
                      <m:e>
                        <m:eqArr>
                          <m:eqArrPr>
                            <m:ctrlPr>
                              <a:rPr lang="en-US" sz="2400" i="1" kern="0" smtClean="0">
                                <a:solidFill>
                                  <a:srgbClr val="000000"/>
                                </a:solidFill>
                                <a:effectLst/>
                                <a:latin typeface="Cambria Math" panose="02040503050406030204" pitchFamily="18" charset="0"/>
                                <a:cs typeface="Times New Roman" panose="02020603050405020304" pitchFamily="18" charset="0"/>
                              </a:rPr>
                            </m:ctrlPr>
                          </m:eqArrPr>
                          <m:e>
                            <m:sSup>
                              <m:sSupPr>
                                <m:ctrlPr>
                                  <a:rPr lang="en-US" sz="2400" i="1" kern="0" smtClean="0">
                                    <a:solidFill>
                                      <a:srgbClr val="000000"/>
                                    </a:solidFill>
                                    <a:effectLst/>
                                    <a:latin typeface="Cambria Math" panose="02040503050406030204" pitchFamily="18" charset="0"/>
                                    <a:cs typeface="Times New Roman" panose="02020603050405020304" pitchFamily="18" charset="0"/>
                                  </a:rPr>
                                </m:ctrlPr>
                              </m:sSupPr>
                              <m:e>
                                <m:r>
                                  <a:rPr lang="en-US" sz="2400" b="0" i="1" kern="0" smtClean="0">
                                    <a:solidFill>
                                      <a:srgbClr val="000000"/>
                                    </a:solidFill>
                                    <a:effectLst/>
                                    <a:latin typeface="Cambria Math" panose="02040503050406030204" pitchFamily="18" charset="0"/>
                                    <a:cs typeface="Times New Roman" panose="02020603050405020304" pitchFamily="18" charset="0"/>
                                  </a:rPr>
                                  <m:t>𝑥</m:t>
                                </m:r>
                              </m:e>
                              <m:sup>
                                <m:r>
                                  <a:rPr lang="en-US" sz="2400" b="0" i="1" kern="0" smtClean="0">
                                    <a:solidFill>
                                      <a:srgbClr val="000000"/>
                                    </a:solidFill>
                                    <a:effectLst/>
                                    <a:latin typeface="Cambria Math" panose="02040503050406030204" pitchFamily="18" charset="0"/>
                                    <a:cs typeface="Times New Roman" panose="02020603050405020304" pitchFamily="18" charset="0"/>
                                  </a:rPr>
                                  <m:t>2</m:t>
                                </m:r>
                              </m:sup>
                            </m:sSup>
                            <m:r>
                              <a:rPr lang="en-US" sz="2400" b="0" i="1" kern="0" smtClean="0">
                                <a:solidFill>
                                  <a:srgbClr val="000000"/>
                                </a:solidFill>
                                <a:effectLst/>
                                <a:latin typeface="Cambria Math" panose="02040503050406030204" pitchFamily="18" charset="0"/>
                                <a:cs typeface="Times New Roman" panose="02020603050405020304" pitchFamily="18" charset="0"/>
                              </a:rPr>
                              <m:t>+3 </m:t>
                            </m:r>
                            <m:r>
                              <a:rPr lang="en-US" sz="2400" b="0" i="1" kern="0" smtClean="0">
                                <a:solidFill>
                                  <a:srgbClr val="000000"/>
                                </a:solidFill>
                                <a:effectLst/>
                                <a:latin typeface="Cambria Math" panose="02040503050406030204" pitchFamily="18" charset="0"/>
                                <a:cs typeface="Times New Roman" panose="02020603050405020304" pitchFamily="18" charset="0"/>
                              </a:rPr>
                              <m:t>𝑛</m:t>
                            </m:r>
                            <m:r>
                              <a:rPr lang="en-US" sz="2400" b="0" i="1" kern="0" smtClean="0">
                                <a:solidFill>
                                  <a:srgbClr val="000000"/>
                                </a:solidFill>
                                <a:effectLst/>
                                <a:latin typeface="Cambria Math" panose="02040503050406030204" pitchFamily="18" charset="0"/>
                                <a:cs typeface="Times New Roman" panose="02020603050405020304" pitchFamily="18" charset="0"/>
                              </a:rPr>
                              <m:t>ế</m:t>
                            </m:r>
                            <m:r>
                              <a:rPr lang="en-US" sz="2400" b="0" i="1" kern="0" smtClean="0">
                                <a:solidFill>
                                  <a:srgbClr val="000000"/>
                                </a:solidFill>
                                <a:effectLst/>
                                <a:latin typeface="Cambria Math" panose="02040503050406030204" pitchFamily="18" charset="0"/>
                                <a:cs typeface="Times New Roman" panose="02020603050405020304" pitchFamily="18" charset="0"/>
                              </a:rPr>
                              <m:t>𝑢</m:t>
                            </m:r>
                            <m:r>
                              <a:rPr lang="en-US" sz="2400" b="0" i="1" kern="0" smtClean="0">
                                <a:solidFill>
                                  <a:srgbClr val="000000"/>
                                </a:solidFill>
                                <a:effectLst/>
                                <a:latin typeface="Cambria Math" panose="02040503050406030204" pitchFamily="18" charset="0"/>
                                <a:cs typeface="Times New Roman" panose="02020603050405020304" pitchFamily="18" charset="0"/>
                              </a:rPr>
                              <m:t> </m:t>
                            </m:r>
                            <m:r>
                              <a:rPr lang="en-US" sz="2400" b="0" i="1" kern="0" smtClean="0">
                                <a:solidFill>
                                  <a:srgbClr val="000000"/>
                                </a:solidFill>
                                <a:effectLst/>
                                <a:latin typeface="Cambria Math" panose="02040503050406030204" pitchFamily="18" charset="0"/>
                                <a:cs typeface="Times New Roman" panose="02020603050405020304" pitchFamily="18" charset="0"/>
                              </a:rPr>
                              <m:t>𝑥</m:t>
                            </m:r>
                            <m:r>
                              <a:rPr lang="en-US" sz="2400" b="0" i="1" kern="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m:t>≥0</m:t>
                            </m:r>
                          </m:e>
                          <m:e>
                            <m:r>
                              <a:rPr lang="en-US" sz="2400" b="0" i="1" kern="0" smtClean="0">
                                <a:solidFill>
                                  <a:srgbClr val="000000"/>
                                </a:solidFill>
                                <a:effectLst/>
                                <a:latin typeface="Cambria Math" panose="02040503050406030204" pitchFamily="18" charset="0"/>
                                <a:cs typeface="Times New Roman" panose="02020603050405020304" pitchFamily="18" charset="0"/>
                              </a:rPr>
                              <m:t>−</m:t>
                            </m:r>
                            <m:sSup>
                              <m:sSupPr>
                                <m:ctrlPr>
                                  <a:rPr lang="en-US" sz="2400" b="0" i="1" kern="0" smtClean="0">
                                    <a:solidFill>
                                      <a:srgbClr val="000000"/>
                                    </a:solidFill>
                                    <a:effectLst/>
                                    <a:latin typeface="Cambria Math" panose="02040503050406030204" pitchFamily="18" charset="0"/>
                                    <a:cs typeface="Times New Roman" panose="02020603050405020304" pitchFamily="18" charset="0"/>
                                  </a:rPr>
                                </m:ctrlPr>
                              </m:sSupPr>
                              <m:e>
                                <m:r>
                                  <a:rPr lang="en-US" sz="2400" b="0" i="1" kern="0" smtClean="0">
                                    <a:solidFill>
                                      <a:srgbClr val="000000"/>
                                    </a:solidFill>
                                    <a:effectLst/>
                                    <a:latin typeface="Cambria Math" panose="02040503050406030204" pitchFamily="18" charset="0"/>
                                    <a:cs typeface="Times New Roman" panose="02020603050405020304" pitchFamily="18" charset="0"/>
                                  </a:rPr>
                                  <m:t>𝑥</m:t>
                                </m:r>
                              </m:e>
                              <m:sup>
                                <m:r>
                                  <a:rPr lang="en-US" sz="2400" b="0" i="1" kern="0" smtClean="0">
                                    <a:solidFill>
                                      <a:srgbClr val="000000"/>
                                    </a:solidFill>
                                    <a:effectLst/>
                                    <a:latin typeface="Cambria Math" panose="02040503050406030204" pitchFamily="18" charset="0"/>
                                    <a:cs typeface="Times New Roman" panose="02020603050405020304" pitchFamily="18" charset="0"/>
                                  </a:rPr>
                                  <m:t>2</m:t>
                                </m:r>
                              </m:sup>
                            </m:sSup>
                            <m:r>
                              <a:rPr lang="en-US" sz="2400" b="0" i="1" kern="0" smtClean="0">
                                <a:solidFill>
                                  <a:srgbClr val="000000"/>
                                </a:solidFill>
                                <a:effectLst/>
                                <a:latin typeface="Cambria Math" panose="02040503050406030204" pitchFamily="18" charset="0"/>
                                <a:cs typeface="Times New Roman" panose="02020603050405020304" pitchFamily="18" charset="0"/>
                              </a:rPr>
                              <m:t>−9 </m:t>
                            </m:r>
                            <m:r>
                              <a:rPr lang="en-US" sz="2400" b="0" i="1" kern="0" smtClean="0">
                                <a:solidFill>
                                  <a:srgbClr val="000000"/>
                                </a:solidFill>
                                <a:effectLst/>
                                <a:latin typeface="Cambria Math" panose="02040503050406030204" pitchFamily="18" charset="0"/>
                                <a:cs typeface="Times New Roman" panose="02020603050405020304" pitchFamily="18" charset="0"/>
                              </a:rPr>
                              <m:t>𝑛</m:t>
                            </m:r>
                            <m:r>
                              <a:rPr lang="en-US" sz="2400" b="0" i="1" kern="0" smtClean="0">
                                <a:solidFill>
                                  <a:srgbClr val="000000"/>
                                </a:solidFill>
                                <a:effectLst/>
                                <a:latin typeface="Cambria Math" panose="02040503050406030204" pitchFamily="18" charset="0"/>
                                <a:cs typeface="Times New Roman" panose="02020603050405020304" pitchFamily="18" charset="0"/>
                              </a:rPr>
                              <m:t>ế</m:t>
                            </m:r>
                            <m:r>
                              <a:rPr lang="en-US" sz="2400" b="0" i="1" kern="0" smtClean="0">
                                <a:solidFill>
                                  <a:srgbClr val="000000"/>
                                </a:solidFill>
                                <a:effectLst/>
                                <a:latin typeface="Cambria Math" panose="02040503050406030204" pitchFamily="18" charset="0"/>
                                <a:cs typeface="Times New Roman" panose="02020603050405020304" pitchFamily="18" charset="0"/>
                              </a:rPr>
                              <m:t>𝑢</m:t>
                            </m:r>
                            <m:r>
                              <a:rPr lang="en-US" sz="2400" b="0" i="1" kern="0" smtClean="0">
                                <a:solidFill>
                                  <a:srgbClr val="000000"/>
                                </a:solidFill>
                                <a:effectLst/>
                                <a:latin typeface="Cambria Math" panose="02040503050406030204" pitchFamily="18" charset="0"/>
                                <a:cs typeface="Times New Roman" panose="02020603050405020304" pitchFamily="18" charset="0"/>
                              </a:rPr>
                              <m:t> </m:t>
                            </m:r>
                            <m:r>
                              <a:rPr lang="en-US" sz="2400" b="0" i="1" kern="0" smtClean="0">
                                <a:solidFill>
                                  <a:srgbClr val="000000"/>
                                </a:solidFill>
                                <a:effectLst/>
                                <a:latin typeface="Cambria Math" panose="02040503050406030204" pitchFamily="18" charset="0"/>
                                <a:cs typeface="Times New Roman" panose="02020603050405020304" pitchFamily="18" charset="0"/>
                              </a:rPr>
                              <m:t>𝑥</m:t>
                            </m:r>
                            <m:r>
                              <a:rPr lang="en-US" sz="2400" b="0" i="1" kern="0" smtClean="0">
                                <a:solidFill>
                                  <a:srgbClr val="000000"/>
                                </a:solidFill>
                                <a:effectLst/>
                                <a:latin typeface="Cambria Math" panose="02040503050406030204" pitchFamily="18" charset="0"/>
                                <a:ea typeface="Cambria Math" panose="02040503050406030204" pitchFamily="18" charset="0"/>
                                <a:cs typeface="Times New Roman" panose="02020603050405020304" pitchFamily="18" charset="0"/>
                              </a:rPr>
                              <m:t>&lt;0</m:t>
                            </m:r>
                          </m:e>
                        </m:eqArr>
                      </m:e>
                    </m:d>
                  </m:oMath>
                </a14:m>
                <a:endParaRPr lang="en-US" sz="2400" kern="100">
                  <a:effectLst/>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66A1E428-7D86-F798-0F3F-BD6AE1870310}"/>
                  </a:ext>
                </a:extLst>
              </p:cNvPr>
              <p:cNvSpPr txBox="1">
                <a:spLocks noRot="1" noChangeAspect="1" noMove="1" noResize="1" noEditPoints="1" noAdjustHandles="1" noChangeArrowheads="1" noChangeShapeType="1" noTextEdit="1"/>
              </p:cNvSpPr>
              <p:nvPr/>
            </p:nvSpPr>
            <p:spPr>
              <a:xfrm>
                <a:off x="215149" y="386361"/>
                <a:ext cx="12030636" cy="1856021"/>
              </a:xfrm>
              <a:prstGeom prst="rect">
                <a:avLst/>
              </a:prstGeom>
              <a:blipFill>
                <a:blip r:embed="rId3"/>
                <a:stretch>
                  <a:fillRect l="-760"/>
                </a:stretch>
              </a:blipFill>
            </p:spPr>
            <p:txBody>
              <a:bodyPr/>
              <a:lstStyle/>
              <a:p>
                <a:r>
                  <a:rPr lang="en-US">
                    <a:noFill/>
                  </a:rPr>
                  <a:t> </a:t>
                </a:r>
              </a:p>
            </p:txBody>
          </p:sp>
        </mc:Fallback>
      </mc:AlternateContent>
    </p:spTree>
    <p:extLst>
      <p:ext uri="{BB962C8B-B14F-4D97-AF65-F5344CB8AC3E}">
        <p14:creationId xmlns:p14="http://schemas.microsoft.com/office/powerpoint/2010/main" val="82383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5467B1-B23C-8146-72C0-F4CFF000960C}"/>
              </a:ext>
            </a:extLst>
          </p:cNvPr>
          <p:cNvSpPr txBox="1"/>
          <p:nvPr/>
        </p:nvSpPr>
        <p:spPr>
          <a:xfrm>
            <a:off x="161364" y="139850"/>
            <a:ext cx="12030636" cy="461665"/>
          </a:xfrm>
          <a:prstGeom prst="rect">
            <a:avLst/>
          </a:prstGeom>
          <a:solidFill>
            <a:srgbClr val="FFFF00"/>
          </a:solidFill>
        </p:spPr>
        <p:txBody>
          <a:bodyPr wrap="square" rtlCol="0">
            <a:spAutoFit/>
          </a:bodyPr>
          <a:lstStyle/>
          <a:p>
            <a:r>
              <a:rPr lang="en-US" sz="2400" b="1">
                <a:solidFill>
                  <a:srgbClr val="FF0000"/>
                </a:solidFill>
                <a:latin typeface="Times New Roman" panose="02020603050405020304" pitchFamily="18" charset="0"/>
                <a:cs typeface="Times New Roman" panose="02020603050405020304" pitchFamily="18" charset="0"/>
              </a:rPr>
              <a:t>DẠNG 1: KHOẢNG BIẾN THIÊN- TẬP GIÁ TRỊ- ĐỒ THỊ CỦA HÀM SỐ BẬC 2</a:t>
            </a:r>
          </a:p>
        </p:txBody>
      </p:sp>
      <p:sp>
        <p:nvSpPr>
          <p:cNvPr id="5" name="TextBox 4">
            <a:extLst>
              <a:ext uri="{FF2B5EF4-FFF2-40B4-BE49-F238E27FC236}">
                <a16:creationId xmlns:a16="http://schemas.microsoft.com/office/drawing/2014/main" id="{B8A1631F-C314-896D-312F-258465091A60}"/>
              </a:ext>
            </a:extLst>
          </p:cNvPr>
          <p:cNvSpPr txBox="1"/>
          <p:nvPr/>
        </p:nvSpPr>
        <p:spPr>
          <a:xfrm>
            <a:off x="1794" y="601515"/>
            <a:ext cx="12028842" cy="2246769"/>
          </a:xfrm>
          <a:prstGeom prst="rect">
            <a:avLst/>
          </a:prstGeom>
          <a:noFill/>
        </p:spPr>
        <p:txBody>
          <a:bodyPr wrap="square">
            <a:spAutoFit/>
          </a:bodyPr>
          <a:lstStyle/>
          <a:p>
            <a:pPr marL="228600" marR="0">
              <a:spcBef>
                <a:spcPts val="0"/>
              </a:spcBef>
              <a:spcAft>
                <a:spcPts val="0"/>
              </a:spcAft>
            </a:pPr>
            <a:r>
              <a:rPr lang="en-U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Câu 4</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Cho đồ thị hàm số bậc 2 như hình vẽ</a:t>
            </a:r>
          </a:p>
          <a:p>
            <a:pPr marL="571500" marR="0" indent="-342900">
              <a:spcBef>
                <a:spcPts val="0"/>
              </a:spcBef>
              <a:spcAft>
                <a:spcPts val="0"/>
              </a:spcAft>
              <a:buAutoNum type="alphaLcPeriod"/>
            </a:pPr>
            <a:r>
              <a:rPr lang="en-US" sz="2800" b="1">
                <a:latin typeface="Times New Roman" panose="02020603050405020304" pitchFamily="18" charset="0"/>
                <a:ea typeface="Calibri" panose="020F0502020204030204" pitchFamily="34" charset="0"/>
                <a:cs typeface="Times New Roman" panose="02020603050405020304" pitchFamily="18" charset="0"/>
              </a:rPr>
              <a:t>Tìm tọa độ đỉnh của đồ thị</a:t>
            </a:r>
          </a:p>
          <a:p>
            <a:pPr marL="571500" marR="0" indent="-342900">
              <a:spcBef>
                <a:spcPts val="0"/>
              </a:spcBef>
              <a:spcAft>
                <a:spcPts val="0"/>
              </a:spcAft>
              <a:buAutoNum type="alphaLcPeriod"/>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Tìm Khoảng đồng biến và nghịch biến của hàm số</a:t>
            </a:r>
          </a:p>
          <a:p>
            <a:pPr marL="571500" marR="0" indent="-342900">
              <a:spcBef>
                <a:spcPts val="0"/>
              </a:spcBef>
              <a:spcAft>
                <a:spcPts val="0"/>
              </a:spcAft>
              <a:buAutoNum type="alphaLcPeriod"/>
            </a:pPr>
            <a:r>
              <a:rPr lang="en-US" sz="2800" b="1">
                <a:latin typeface="Times New Roman" panose="02020603050405020304" pitchFamily="18" charset="0"/>
                <a:ea typeface="Calibri" panose="020F0502020204030204" pitchFamily="34" charset="0"/>
                <a:cs typeface="Times New Roman" panose="02020603050405020304" pitchFamily="18" charset="0"/>
              </a:rPr>
              <a:t>Tìm Giá trị nhỏ nhất của hàm số </a:t>
            </a:r>
          </a:p>
          <a:p>
            <a:pPr marL="571500" marR="0" indent="-342900">
              <a:spcBef>
                <a:spcPts val="0"/>
              </a:spcBef>
              <a:spcAft>
                <a:spcPts val="0"/>
              </a:spcAft>
              <a:buAutoNum type="alphaLcPeriod"/>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Tìm tập xác định và tập giá trị của hàm số</a:t>
            </a:r>
          </a:p>
        </p:txBody>
      </p:sp>
      <p:pic>
        <p:nvPicPr>
          <p:cNvPr id="6" name="Picture 5">
            <a:extLst>
              <a:ext uri="{FF2B5EF4-FFF2-40B4-BE49-F238E27FC236}">
                <a16:creationId xmlns:a16="http://schemas.microsoft.com/office/drawing/2014/main" id="{956257A1-4410-C15A-5441-DC925EBFABC5}"/>
              </a:ext>
            </a:extLst>
          </p:cNvPr>
          <p:cNvPicPr>
            <a:picLocks noChangeAspect="1"/>
          </p:cNvPicPr>
          <p:nvPr/>
        </p:nvPicPr>
        <p:blipFill>
          <a:blip r:embed="rId2"/>
          <a:stretch>
            <a:fillRect/>
          </a:stretch>
        </p:blipFill>
        <p:spPr>
          <a:xfrm>
            <a:off x="8500311" y="565541"/>
            <a:ext cx="3430398" cy="3444175"/>
          </a:xfrm>
          <a:prstGeom prst="rect">
            <a:avLst/>
          </a:prstGeom>
        </p:spPr>
      </p:pic>
      <p:cxnSp>
        <p:nvCxnSpPr>
          <p:cNvPr id="8" name="Straight Connector 7">
            <a:extLst>
              <a:ext uri="{FF2B5EF4-FFF2-40B4-BE49-F238E27FC236}">
                <a16:creationId xmlns:a16="http://schemas.microsoft.com/office/drawing/2014/main" id="{65D16893-278C-8D42-2170-3DCD6597F529}"/>
              </a:ext>
            </a:extLst>
          </p:cNvPr>
          <p:cNvCxnSpPr/>
          <p:nvPr/>
        </p:nvCxnSpPr>
        <p:spPr>
          <a:xfrm>
            <a:off x="258184" y="2979868"/>
            <a:ext cx="8251115" cy="0"/>
          </a:xfrm>
          <a:prstGeom prst="line">
            <a:avLst/>
          </a:prstGeom>
          <a:ln w="38100"/>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A7FEA934-1DF9-FD69-0D41-AE0871E05EB7}"/>
                  </a:ext>
                </a:extLst>
              </p:cNvPr>
              <p:cNvSpPr txBox="1"/>
              <p:nvPr/>
            </p:nvSpPr>
            <p:spPr>
              <a:xfrm>
                <a:off x="-107578" y="3536151"/>
                <a:ext cx="11575230" cy="3046988"/>
              </a:xfrm>
              <a:prstGeom prst="rect">
                <a:avLst/>
              </a:prstGeom>
              <a:noFill/>
            </p:spPr>
            <p:txBody>
              <a:bodyPr wrap="square">
                <a:spAutoFit/>
              </a:bodyPr>
              <a:lstStyle/>
              <a:p>
                <a:pPr marL="571500" marR="0" indent="-342900">
                  <a:spcBef>
                    <a:spcPts val="0"/>
                  </a:spcBef>
                  <a:spcAft>
                    <a:spcPts val="0"/>
                  </a:spcAft>
                  <a:buAutoNum type="alphaLcPeriod"/>
                </a:pPr>
                <a:r>
                  <a:rPr lang="en-US" sz="3200">
                    <a:latin typeface="Times New Roman" panose="02020603050405020304" pitchFamily="18" charset="0"/>
                    <a:ea typeface="Calibri" panose="020F0502020204030204" pitchFamily="34" charset="0"/>
                    <a:cs typeface="Times New Roman" panose="02020603050405020304" pitchFamily="18" charset="0"/>
                  </a:rPr>
                  <a:t>Tìm tọa độ đỉnh của đồ thị: </a:t>
                </a:r>
                <a14:m>
                  <m:oMath xmlns:m="http://schemas.openxmlformats.org/officeDocument/2006/math">
                    <m:r>
                      <a:rPr lang="en-US" sz="3200" b="0" i="1" smtClean="0">
                        <a:latin typeface="Cambria Math" panose="02040503050406030204" pitchFamily="18" charset="0"/>
                        <a:ea typeface="Calibri" panose="020F0502020204030204" pitchFamily="34" charset="0"/>
                        <a:cs typeface="Times New Roman" panose="02020603050405020304" pitchFamily="18" charset="0"/>
                      </a:rPr>
                      <m:t>𝑆</m:t>
                    </m:r>
                    <m:d>
                      <m:dPr>
                        <m:ctrlPr>
                          <a:rPr lang="en-US" sz="3200" i="1" smtClean="0">
                            <a:latin typeface="Cambria Math" panose="02040503050406030204" pitchFamily="18" charset="0"/>
                            <a:cs typeface="Times New Roman" panose="02020603050405020304" pitchFamily="18" charset="0"/>
                          </a:rPr>
                        </m:ctrlPr>
                      </m:dPr>
                      <m:e>
                        <m:r>
                          <a:rPr lang="en-US" sz="3200" b="0" i="1" smtClean="0">
                            <a:latin typeface="Cambria Math" panose="02040503050406030204" pitchFamily="18" charset="0"/>
                            <a:cs typeface="Times New Roman" panose="02020603050405020304" pitchFamily="18" charset="0"/>
                          </a:rPr>
                          <m:t>1;−1</m:t>
                        </m:r>
                      </m:e>
                    </m:d>
                  </m:oMath>
                </a14:m>
                <a:endParaRPr lang="en-US" sz="3200">
                  <a:latin typeface="Times New Roman" panose="02020603050405020304" pitchFamily="18" charset="0"/>
                  <a:ea typeface="Calibri" panose="020F0502020204030204" pitchFamily="34" charset="0"/>
                  <a:cs typeface="Times New Roman" panose="02020603050405020304" pitchFamily="18" charset="0"/>
                </a:endParaRPr>
              </a:p>
              <a:p>
                <a:pPr marL="571500" marR="0" indent="-342900">
                  <a:spcBef>
                    <a:spcPts val="0"/>
                  </a:spcBef>
                  <a:spcAft>
                    <a:spcPts val="0"/>
                  </a:spcAft>
                  <a:buAutoNum type="alphaLcPeriod"/>
                </a:pPr>
                <a:r>
                  <a:rPr lang="en-US" sz="3200">
                    <a:effectLst/>
                    <a:latin typeface="Times New Roman" panose="02020603050405020304" pitchFamily="18" charset="0"/>
                    <a:ea typeface="Calibri" panose="020F0502020204030204" pitchFamily="34" charset="0"/>
                    <a:cs typeface="Times New Roman" panose="02020603050405020304" pitchFamily="18" charset="0"/>
                  </a:rPr>
                  <a:t>Hàm số đồng biến trên khoảng  </a:t>
                </a:r>
                <a14:m>
                  <m:oMath xmlns:m="http://schemas.openxmlformats.org/officeDocument/2006/math">
                    <m:d>
                      <m:dPr>
                        <m:ctrlPr>
                          <a:rPr lang="en-US" sz="3200" i="1" smtClean="0">
                            <a:effectLst/>
                            <a:latin typeface="Cambria Math" panose="02040503050406030204" pitchFamily="18" charset="0"/>
                            <a:ea typeface="Calibri" panose="020F0502020204030204" pitchFamily="34" charset="0"/>
                            <a:cs typeface="Times New Roman" panose="02020603050405020304" pitchFamily="18" charset="0"/>
                          </a:rPr>
                        </m:ctrlPr>
                      </m:dPr>
                      <m:e>
                        <m:r>
                          <a:rPr lang="en-US" sz="3200" b="0" i="1" smtClean="0">
                            <a:effectLst/>
                            <a:latin typeface="Cambria Math" panose="02040503050406030204" pitchFamily="18" charset="0"/>
                            <a:ea typeface="Calibri" panose="020F0502020204030204" pitchFamily="34" charset="0"/>
                            <a:cs typeface="Times New Roman" panose="02020603050405020304" pitchFamily="18" charset="0"/>
                          </a:rPr>
                          <m:t> 1; +</m:t>
                        </m:r>
                        <m:r>
                          <a:rPr lang="en-US" sz="3200" b="0" i="1" smtClean="0">
                            <a:effectLst/>
                            <a:latin typeface="Cambria Math" panose="02040503050406030204" pitchFamily="18" charset="0"/>
                            <a:ea typeface="Cambria Math" panose="02040503050406030204" pitchFamily="18" charset="0"/>
                            <a:cs typeface="Times New Roman" panose="02020603050405020304" pitchFamily="18" charset="0"/>
                          </a:rPr>
                          <m:t>∞</m:t>
                        </m:r>
                      </m:e>
                    </m:d>
                  </m:oMath>
                </a14:m>
                <a:r>
                  <a:rPr lang="en-US" sz="3200">
                    <a:effectLst/>
                    <a:latin typeface="Times New Roman" panose="02020603050405020304" pitchFamily="18" charset="0"/>
                    <a:ea typeface="Calibri" panose="020F0502020204030204" pitchFamily="34" charset="0"/>
                    <a:cs typeface="Times New Roman" panose="02020603050405020304" pitchFamily="18" charset="0"/>
                  </a:rPr>
                  <a:t> và nghịch biến trên khoảng </a:t>
                </a:r>
                <a14:m>
                  <m:oMath xmlns:m="http://schemas.openxmlformats.org/officeDocument/2006/math">
                    <m:r>
                      <a:rPr lang="en-US" sz="3200" b="0"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0" i="1" smtClean="0">
                        <a:effectLst/>
                        <a:latin typeface="Cambria Math" panose="02040503050406030204" pitchFamily="18" charset="0"/>
                        <a:ea typeface="Cambria Math" panose="02040503050406030204" pitchFamily="18" charset="0"/>
                        <a:cs typeface="Times New Roman" panose="02020603050405020304" pitchFamily="18" charset="0"/>
                      </a:rPr>
                      <m:t>∞;1)</m:t>
                    </m:r>
                  </m:oMath>
                </a14:m>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a:p>
                <a:pPr marL="571500" marR="0" indent="-342900">
                  <a:spcBef>
                    <a:spcPts val="0"/>
                  </a:spcBef>
                  <a:spcAft>
                    <a:spcPts val="0"/>
                  </a:spcAft>
                  <a:buAutoNum type="alphaLcPeriod"/>
                </a:pPr>
                <a:r>
                  <a:rPr lang="en-US" sz="3200">
                    <a:latin typeface="Times New Roman" panose="02020603050405020304" pitchFamily="18" charset="0"/>
                    <a:ea typeface="Calibri" panose="020F0502020204030204" pitchFamily="34" charset="0"/>
                    <a:cs typeface="Times New Roman" panose="02020603050405020304" pitchFamily="18" charset="0"/>
                  </a:rPr>
                  <a:t>Giá trị nhỏ nhất của hàm số là </a:t>
                </a:r>
                <a14:m>
                  <m:oMath xmlns:m="http://schemas.openxmlformats.org/officeDocument/2006/math">
                    <m:r>
                      <a:rPr lang="en-US" sz="3200" b="0" i="1" smtClean="0">
                        <a:latin typeface="Cambria Math" panose="02040503050406030204" pitchFamily="18" charset="0"/>
                        <a:ea typeface="Calibri" panose="020F0502020204030204" pitchFamily="34" charset="0"/>
                        <a:cs typeface="Times New Roman" panose="02020603050405020304" pitchFamily="18" charset="0"/>
                      </a:rPr>
                      <m:t>𝑦</m:t>
                    </m:r>
                    <m:r>
                      <a:rPr lang="en-US" sz="3200" b="0" i="1" smtClean="0">
                        <a:latin typeface="Cambria Math" panose="02040503050406030204" pitchFamily="18" charset="0"/>
                        <a:ea typeface="Calibri" panose="020F0502020204030204" pitchFamily="34" charset="0"/>
                        <a:cs typeface="Times New Roman" panose="02020603050405020304" pitchFamily="18" charset="0"/>
                      </a:rPr>
                      <m:t> = −1 </m:t>
                    </m:r>
                  </m:oMath>
                </a14:m>
                <a:r>
                  <a:rPr lang="en-US" sz="3200">
                    <a:latin typeface="Times New Roman" panose="02020603050405020304" pitchFamily="18" charset="0"/>
                    <a:ea typeface="Calibri" panose="020F0502020204030204" pitchFamily="34" charset="0"/>
                    <a:cs typeface="Times New Roman" panose="02020603050405020304" pitchFamily="18" charset="0"/>
                  </a:rPr>
                  <a:t>khi </a:t>
                </a:r>
                <a14:m>
                  <m:oMath xmlns:m="http://schemas.openxmlformats.org/officeDocument/2006/math">
                    <m:r>
                      <a:rPr lang="en-US" sz="3200" b="0" i="1" smtClean="0">
                        <a:latin typeface="Cambria Math" panose="02040503050406030204" pitchFamily="18" charset="0"/>
                        <a:ea typeface="Calibri" panose="020F0502020204030204" pitchFamily="34" charset="0"/>
                        <a:cs typeface="Times New Roman" panose="02020603050405020304" pitchFamily="18" charset="0"/>
                      </a:rPr>
                      <m:t>𝑥</m:t>
                    </m:r>
                    <m:r>
                      <a:rPr lang="en-US" sz="3200" b="0" i="1" smtClean="0">
                        <a:latin typeface="Cambria Math" panose="02040503050406030204" pitchFamily="18" charset="0"/>
                        <a:ea typeface="Calibri" panose="020F0502020204030204" pitchFamily="34" charset="0"/>
                        <a:cs typeface="Times New Roman" panose="02020603050405020304" pitchFamily="18" charset="0"/>
                      </a:rPr>
                      <m:t> = 1</m:t>
                    </m:r>
                  </m:oMath>
                </a14:m>
                <a:endParaRPr lang="en-US" sz="3200">
                  <a:latin typeface="Times New Roman" panose="02020603050405020304" pitchFamily="18" charset="0"/>
                  <a:ea typeface="Calibri" panose="020F0502020204030204" pitchFamily="34" charset="0"/>
                  <a:cs typeface="Times New Roman" panose="02020603050405020304" pitchFamily="18" charset="0"/>
                </a:endParaRPr>
              </a:p>
              <a:p>
                <a:pPr marL="571500" marR="0" indent="-342900">
                  <a:spcBef>
                    <a:spcPts val="0"/>
                  </a:spcBef>
                  <a:spcAft>
                    <a:spcPts val="0"/>
                  </a:spcAft>
                  <a:buAutoNum type="alphaLcPeriod"/>
                </a:pPr>
                <a:r>
                  <a:rPr lang="en-US" sz="3200">
                    <a:effectLst/>
                    <a:latin typeface="Times New Roman" panose="02020603050405020304" pitchFamily="18" charset="0"/>
                    <a:ea typeface="Calibri" panose="020F0502020204030204" pitchFamily="34" charset="0"/>
                    <a:cs typeface="Times New Roman" panose="02020603050405020304" pitchFamily="18" charset="0"/>
                  </a:rPr>
                  <a:t>Tìm tập xác định: D = R</a:t>
                </a:r>
              </a:p>
              <a:p>
                <a:pPr marL="228600" marR="0">
                  <a:spcBef>
                    <a:spcPts val="0"/>
                  </a:spcBef>
                  <a:spcAft>
                    <a:spcPts val="0"/>
                  </a:spcAft>
                </a:pPr>
                <a:r>
                  <a:rPr lang="en-US" sz="3200">
                    <a:effectLst/>
                    <a:latin typeface="Times New Roman" panose="02020603050405020304" pitchFamily="18" charset="0"/>
                    <a:ea typeface="Calibri" panose="020F0502020204030204" pitchFamily="34" charset="0"/>
                    <a:cs typeface="Times New Roman" panose="02020603050405020304" pitchFamily="18" charset="0"/>
                  </a:rPr>
                  <a:t>  Tập giá trị của hàm số </a:t>
                </a:r>
                <a14:m>
                  <m:oMath xmlns:m="http://schemas.openxmlformats.org/officeDocument/2006/math">
                    <m:r>
                      <a:rPr lang="en-US" sz="3200" b="0" i="1" smtClean="0">
                        <a:effectLst/>
                        <a:latin typeface="Cambria Math" panose="02040503050406030204" pitchFamily="18" charset="0"/>
                        <a:ea typeface="Calibri" panose="020F0502020204030204" pitchFamily="34" charset="0"/>
                        <a:cs typeface="Times New Roman" panose="02020603050405020304" pitchFamily="18" charset="0"/>
                      </a:rPr>
                      <m:t>𝑇</m:t>
                    </m:r>
                    <m:r>
                      <a:rPr lang="en-US" sz="3200" b="0" i="1" smtClean="0">
                        <a:effectLst/>
                        <a:latin typeface="Cambria Math" panose="02040503050406030204" pitchFamily="18" charset="0"/>
                        <a:ea typeface="Calibri" panose="020F0502020204030204" pitchFamily="34" charset="0"/>
                        <a:cs typeface="Times New Roman" panose="02020603050405020304" pitchFamily="18" charset="0"/>
                      </a:rPr>
                      <m:t>=[−1; +∞)</m:t>
                    </m:r>
                  </m:oMath>
                </a14:m>
                <a:endParaRPr lang="en-US" sz="32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0" name="TextBox 9">
                <a:extLst>
                  <a:ext uri="{FF2B5EF4-FFF2-40B4-BE49-F238E27FC236}">
                    <a16:creationId xmlns:a16="http://schemas.microsoft.com/office/drawing/2014/main" id="{A7FEA934-1DF9-FD69-0D41-AE0871E05EB7}"/>
                  </a:ext>
                </a:extLst>
              </p:cNvPr>
              <p:cNvSpPr txBox="1">
                <a:spLocks noRot="1" noChangeAspect="1" noMove="1" noResize="1" noEditPoints="1" noAdjustHandles="1" noChangeArrowheads="1" noChangeShapeType="1" noTextEdit="1"/>
              </p:cNvSpPr>
              <p:nvPr/>
            </p:nvSpPr>
            <p:spPr>
              <a:xfrm>
                <a:off x="-107578" y="3536151"/>
                <a:ext cx="11575230" cy="3046988"/>
              </a:xfrm>
              <a:prstGeom prst="rect">
                <a:avLst/>
              </a:prstGeom>
              <a:blipFill>
                <a:blip r:embed="rId3"/>
                <a:stretch>
                  <a:fillRect t="-2800" b="-5400"/>
                </a:stretch>
              </a:blipFill>
            </p:spPr>
            <p:txBody>
              <a:bodyPr/>
              <a:lstStyle/>
              <a:p>
                <a:r>
                  <a:rPr lang="en-US">
                    <a:noFill/>
                  </a:rPr>
                  <a:t> </a:t>
                </a:r>
              </a:p>
            </p:txBody>
          </p:sp>
        </mc:Fallback>
      </mc:AlternateContent>
    </p:spTree>
    <p:extLst>
      <p:ext uri="{BB962C8B-B14F-4D97-AF65-F5344CB8AC3E}">
        <p14:creationId xmlns:p14="http://schemas.microsoft.com/office/powerpoint/2010/main" val="229063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5467B1-B23C-8146-72C0-F4CFF000960C}"/>
              </a:ext>
            </a:extLst>
          </p:cNvPr>
          <p:cNvSpPr txBox="1"/>
          <p:nvPr/>
        </p:nvSpPr>
        <p:spPr>
          <a:xfrm>
            <a:off x="161364" y="139850"/>
            <a:ext cx="12030636" cy="461665"/>
          </a:xfrm>
          <a:prstGeom prst="rect">
            <a:avLst/>
          </a:prstGeom>
          <a:solidFill>
            <a:srgbClr val="FFFF00"/>
          </a:solidFill>
        </p:spPr>
        <p:txBody>
          <a:bodyPr wrap="square" rtlCol="0">
            <a:spAutoFit/>
          </a:bodyPr>
          <a:lstStyle/>
          <a:p>
            <a:r>
              <a:rPr lang="en-US" sz="2400" b="1">
                <a:solidFill>
                  <a:srgbClr val="FF0000"/>
                </a:solidFill>
                <a:latin typeface="Times New Roman" panose="02020603050405020304" pitchFamily="18" charset="0"/>
                <a:cs typeface="Times New Roman" panose="02020603050405020304" pitchFamily="18" charset="0"/>
              </a:rPr>
              <a:t>DẠNG 1: KHOẢNG BIẾN THIÊN- TẬP GIÁ TRỊ- ĐỒ THỊ CỦA HÀM SỐ BẬC 2</a:t>
            </a:r>
          </a:p>
        </p:txBody>
      </p:sp>
      <p:sp>
        <p:nvSpPr>
          <p:cNvPr id="5" name="TextBox 4">
            <a:extLst>
              <a:ext uri="{FF2B5EF4-FFF2-40B4-BE49-F238E27FC236}">
                <a16:creationId xmlns:a16="http://schemas.microsoft.com/office/drawing/2014/main" id="{B8A1631F-C314-896D-312F-258465091A60}"/>
              </a:ext>
            </a:extLst>
          </p:cNvPr>
          <p:cNvSpPr txBox="1"/>
          <p:nvPr/>
        </p:nvSpPr>
        <p:spPr>
          <a:xfrm>
            <a:off x="1794" y="601515"/>
            <a:ext cx="12028842" cy="2246769"/>
          </a:xfrm>
          <a:prstGeom prst="rect">
            <a:avLst/>
          </a:prstGeom>
          <a:noFill/>
        </p:spPr>
        <p:txBody>
          <a:bodyPr wrap="square">
            <a:spAutoFit/>
          </a:bodyPr>
          <a:lstStyle/>
          <a:p>
            <a:pPr marL="228600" marR="0">
              <a:spcBef>
                <a:spcPts val="0"/>
              </a:spcBef>
              <a:spcAft>
                <a:spcPts val="0"/>
              </a:spcAft>
            </a:pPr>
            <a:r>
              <a:rPr lang="en-U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Câu 5</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Cho đồ thị hàm số bậc 2 như hình vẽ</a:t>
            </a:r>
          </a:p>
          <a:p>
            <a:pPr marL="571500" marR="0" indent="-342900">
              <a:spcBef>
                <a:spcPts val="0"/>
              </a:spcBef>
              <a:spcAft>
                <a:spcPts val="0"/>
              </a:spcAft>
              <a:buAutoNum type="alphaLcPeriod"/>
            </a:pPr>
            <a:r>
              <a:rPr lang="en-US" sz="2800" b="1">
                <a:latin typeface="Times New Roman" panose="02020603050405020304" pitchFamily="18" charset="0"/>
                <a:ea typeface="Calibri" panose="020F0502020204030204" pitchFamily="34" charset="0"/>
                <a:cs typeface="Times New Roman" panose="02020603050405020304" pitchFamily="18" charset="0"/>
              </a:rPr>
              <a:t>Tìm tọa độ đỉnh của đồ thị</a:t>
            </a:r>
          </a:p>
          <a:p>
            <a:pPr marL="571500" marR="0" indent="-342900">
              <a:spcBef>
                <a:spcPts val="0"/>
              </a:spcBef>
              <a:spcAft>
                <a:spcPts val="0"/>
              </a:spcAft>
              <a:buAutoNum type="alphaLcPeriod"/>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Tìm Khoảng đồng biến và nghịch biến của hàm số</a:t>
            </a:r>
          </a:p>
          <a:p>
            <a:pPr marL="571500" marR="0" indent="-342900">
              <a:spcBef>
                <a:spcPts val="0"/>
              </a:spcBef>
              <a:spcAft>
                <a:spcPts val="0"/>
              </a:spcAft>
              <a:buAutoNum type="alphaLcPeriod"/>
            </a:pPr>
            <a:r>
              <a:rPr lang="en-US" sz="2800" b="1">
                <a:latin typeface="Times New Roman" panose="02020603050405020304" pitchFamily="18" charset="0"/>
                <a:ea typeface="Calibri" panose="020F0502020204030204" pitchFamily="34" charset="0"/>
                <a:cs typeface="Times New Roman" panose="02020603050405020304" pitchFamily="18" charset="0"/>
              </a:rPr>
              <a:t>Tìm Giá trị Lớn nhất của hàm số </a:t>
            </a:r>
          </a:p>
          <a:p>
            <a:pPr marL="571500" marR="0" indent="-342900">
              <a:spcBef>
                <a:spcPts val="0"/>
              </a:spcBef>
              <a:spcAft>
                <a:spcPts val="0"/>
              </a:spcAft>
              <a:buAutoNum type="alphaLcPeriod"/>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Tìm tập xác định và tập giá trị của hàm số</a:t>
            </a:r>
          </a:p>
        </p:txBody>
      </p:sp>
      <p:cxnSp>
        <p:nvCxnSpPr>
          <p:cNvPr id="8" name="Straight Connector 7">
            <a:extLst>
              <a:ext uri="{FF2B5EF4-FFF2-40B4-BE49-F238E27FC236}">
                <a16:creationId xmlns:a16="http://schemas.microsoft.com/office/drawing/2014/main" id="{65D16893-278C-8D42-2170-3DCD6597F529}"/>
              </a:ext>
            </a:extLst>
          </p:cNvPr>
          <p:cNvCxnSpPr/>
          <p:nvPr/>
        </p:nvCxnSpPr>
        <p:spPr>
          <a:xfrm>
            <a:off x="258184" y="2979868"/>
            <a:ext cx="8251115" cy="0"/>
          </a:xfrm>
          <a:prstGeom prst="line">
            <a:avLst/>
          </a:prstGeom>
          <a:ln w="38100"/>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A7FEA934-1DF9-FD69-0D41-AE0871E05EB7}"/>
                  </a:ext>
                </a:extLst>
              </p:cNvPr>
              <p:cNvSpPr txBox="1"/>
              <p:nvPr/>
            </p:nvSpPr>
            <p:spPr>
              <a:xfrm>
                <a:off x="0" y="3574032"/>
                <a:ext cx="12382053" cy="3030573"/>
              </a:xfrm>
              <a:prstGeom prst="rect">
                <a:avLst/>
              </a:prstGeom>
              <a:noFill/>
            </p:spPr>
            <p:txBody>
              <a:bodyPr wrap="square">
                <a:spAutoFit/>
              </a:bodyPr>
              <a:lstStyle/>
              <a:p>
                <a:pPr marL="571500" marR="0" indent="-342900">
                  <a:spcBef>
                    <a:spcPts val="0"/>
                  </a:spcBef>
                  <a:spcAft>
                    <a:spcPts val="0"/>
                  </a:spcAft>
                  <a:buAutoNum type="alphaLcPeriod"/>
                </a:pPr>
                <a:r>
                  <a:rPr lang="en-US" sz="2800">
                    <a:latin typeface="Times New Roman" panose="02020603050405020304" pitchFamily="18" charset="0"/>
                    <a:ea typeface="Calibri" panose="020F0502020204030204" pitchFamily="34" charset="0"/>
                    <a:cs typeface="Times New Roman" panose="02020603050405020304" pitchFamily="18" charset="0"/>
                  </a:rPr>
                  <a:t>Tìm tọa độ đỉnh của đồ thị: </a:t>
                </a:r>
                <a14:m>
                  <m:oMath xmlns:m="http://schemas.openxmlformats.org/officeDocument/2006/math">
                    <m:r>
                      <a:rPr lang="en-US" sz="2800" b="0" i="1" smtClean="0">
                        <a:latin typeface="Cambria Math" panose="02040503050406030204" pitchFamily="18" charset="0"/>
                        <a:ea typeface="Calibri" panose="020F0502020204030204" pitchFamily="34" charset="0"/>
                        <a:cs typeface="Times New Roman" panose="02020603050405020304" pitchFamily="18" charset="0"/>
                      </a:rPr>
                      <m:t>𝑆</m:t>
                    </m:r>
                    <m:d>
                      <m:dPr>
                        <m:ctrlPr>
                          <a:rPr lang="en-US" sz="2800" i="1" smtClean="0">
                            <a:latin typeface="Cambria Math" panose="02040503050406030204" pitchFamily="18" charset="0"/>
                            <a:cs typeface="Times New Roman" panose="02020603050405020304" pitchFamily="18" charset="0"/>
                          </a:rPr>
                        </m:ctrlPr>
                      </m:dPr>
                      <m:e>
                        <m:f>
                          <m:fPr>
                            <m:ctrlPr>
                              <a:rPr lang="en-US" sz="280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3</m:t>
                            </m:r>
                          </m:num>
                          <m:den>
                            <m:r>
                              <a:rPr lang="en-US" sz="2800" b="0" i="1" smtClean="0">
                                <a:latin typeface="Cambria Math" panose="02040503050406030204" pitchFamily="18" charset="0"/>
                                <a:cs typeface="Times New Roman" panose="02020603050405020304" pitchFamily="18" charset="0"/>
                              </a:rPr>
                              <m:t>2</m:t>
                            </m:r>
                          </m:den>
                        </m:f>
                        <m:r>
                          <a:rPr lang="en-US" sz="2800" b="0" i="1" smtClean="0">
                            <a:latin typeface="Cambria Math" panose="02040503050406030204" pitchFamily="18" charset="0"/>
                            <a:cs typeface="Times New Roman" panose="02020603050405020304" pitchFamily="18" charset="0"/>
                          </a:rPr>
                          <m:t>;</m:t>
                        </m:r>
                        <m:f>
                          <m:fPr>
                            <m:ctrlPr>
                              <a:rPr lang="en-US" sz="2800" b="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17</m:t>
                            </m:r>
                          </m:num>
                          <m:den>
                            <m:r>
                              <a:rPr lang="en-US" sz="2800" b="0" i="1" smtClean="0">
                                <a:latin typeface="Cambria Math" panose="02040503050406030204" pitchFamily="18" charset="0"/>
                                <a:cs typeface="Times New Roman" panose="02020603050405020304" pitchFamily="18" charset="0"/>
                              </a:rPr>
                              <m:t>4</m:t>
                            </m:r>
                          </m:den>
                        </m:f>
                      </m:e>
                    </m:d>
                  </m:oMath>
                </a14:m>
                <a:endParaRPr lang="en-US" sz="2800">
                  <a:latin typeface="Times New Roman" panose="02020603050405020304" pitchFamily="18" charset="0"/>
                  <a:ea typeface="Calibri" panose="020F0502020204030204" pitchFamily="34" charset="0"/>
                  <a:cs typeface="Times New Roman" panose="02020603050405020304" pitchFamily="18" charset="0"/>
                </a:endParaRPr>
              </a:p>
              <a:p>
                <a:pPr marL="571500" indent="-342900">
                  <a:buFontTx/>
                  <a:buAutoNum type="alphaLcPeriod"/>
                </a:pPr>
                <a:r>
                  <a:rPr lang="en-US" sz="2800">
                    <a:effectLst/>
                    <a:latin typeface="Times New Roman" panose="02020603050405020304" pitchFamily="18" charset="0"/>
                    <a:ea typeface="Calibri" panose="020F0502020204030204" pitchFamily="34" charset="0"/>
                    <a:cs typeface="Times New Roman" panose="02020603050405020304" pitchFamily="18" charset="0"/>
                  </a:rPr>
                  <a:t>Hàm số đồng biến trên khoảng </a:t>
                </a:r>
                <a14:m>
                  <m:oMath xmlns:m="http://schemas.openxmlformats.org/officeDocument/2006/math">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t>∞;</m:t>
                    </m:r>
                    <m:f>
                      <m:fPr>
                        <m:ctrlP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t>3</m:t>
                        </m:r>
                      </m:num>
                      <m:den>
                        <m: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t>2</m:t>
                        </m:r>
                      </m:den>
                    </m:f>
                    <m: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t>)</m:t>
                    </m:r>
                  </m:oMath>
                </a14:m>
                <a:r>
                  <a:rPr lang="en-US" sz="2800">
                    <a:effectLst/>
                    <a:latin typeface="Times New Roman" panose="02020603050405020304" pitchFamily="18" charset="0"/>
                    <a:ea typeface="Calibri" panose="020F0502020204030204" pitchFamily="34" charset="0"/>
                    <a:cs typeface="Times New Roman" panose="02020603050405020304" pitchFamily="18" charset="0"/>
                  </a:rPr>
                  <a:t> và nghịch biến trên khoảng</a:t>
                </a:r>
                <a14:m>
                  <m:oMath xmlns:m="http://schemas.openxmlformats.org/officeDocument/2006/math">
                    <m:d>
                      <m:dPr>
                        <m:ctrlPr>
                          <a:rPr lang="en-US" sz="2800" i="1" smtClean="0">
                            <a:effectLst/>
                            <a:latin typeface="Cambria Math" panose="02040503050406030204" pitchFamily="18" charset="0"/>
                            <a:ea typeface="Calibri" panose="020F0502020204030204" pitchFamily="34" charset="0"/>
                            <a:cs typeface="Times New Roman" panose="02020603050405020304" pitchFamily="18" charset="0"/>
                          </a:rPr>
                        </m:ctrlPr>
                      </m:dPr>
                      <m:e>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f>
                          <m:fPr>
                            <m:ctrlPr>
                              <a:rPr lang="en-US" sz="2800" b="0" i="1" smtClean="0">
                                <a:effectLst/>
                                <a:latin typeface="Cambria Math" panose="02040503050406030204" pitchFamily="18" charset="0"/>
                                <a:cs typeface="Times New Roman" panose="02020603050405020304" pitchFamily="18" charset="0"/>
                              </a:rPr>
                            </m:ctrlPr>
                          </m:fPr>
                          <m:num>
                            <m:r>
                              <a:rPr lang="en-US" sz="2800" b="0" i="1" smtClean="0">
                                <a:effectLst/>
                                <a:latin typeface="Cambria Math" panose="02040503050406030204" pitchFamily="18" charset="0"/>
                                <a:cs typeface="Times New Roman" panose="02020603050405020304" pitchFamily="18" charset="0"/>
                              </a:rPr>
                              <m:t>3</m:t>
                            </m:r>
                          </m:num>
                          <m:den>
                            <m:r>
                              <a:rPr lang="en-US" sz="2800" b="0" i="1" smtClean="0">
                                <a:effectLst/>
                                <a:latin typeface="Cambria Math" panose="02040503050406030204" pitchFamily="18" charset="0"/>
                                <a:cs typeface="Times New Roman" panose="02020603050405020304" pitchFamily="18" charset="0"/>
                              </a:rPr>
                              <m:t>2</m:t>
                            </m:r>
                          </m:den>
                        </m:f>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t>∞</m:t>
                        </m:r>
                      </m:e>
                    </m:d>
                  </m:oMath>
                </a14:m>
                <a:endParaRPr lang="en-US" sz="2800">
                  <a:latin typeface="Times New Roman" panose="02020603050405020304" pitchFamily="18" charset="0"/>
                  <a:ea typeface="Calibri" panose="020F0502020204030204" pitchFamily="34" charset="0"/>
                  <a:cs typeface="Times New Roman" panose="02020603050405020304" pitchFamily="18" charset="0"/>
                </a:endParaRPr>
              </a:p>
              <a:p>
                <a:pPr marL="228600" marR="0">
                  <a:spcBef>
                    <a:spcPts val="0"/>
                  </a:spcBef>
                  <a:spcAft>
                    <a:spcPts val="0"/>
                  </a:spcAft>
                </a:pPr>
                <a:r>
                  <a:rPr lang="en-US" sz="2800">
                    <a:latin typeface="Times New Roman" panose="02020603050405020304" pitchFamily="18" charset="0"/>
                    <a:ea typeface="Calibri" panose="020F0502020204030204" pitchFamily="34" charset="0"/>
                    <a:cs typeface="Times New Roman" panose="02020603050405020304" pitchFamily="18" charset="0"/>
                  </a:rPr>
                  <a:t>c. Giá trị lớn nhất của hàm số là </a:t>
                </a:r>
                <a14:m>
                  <m:oMath xmlns:m="http://schemas.openxmlformats.org/officeDocument/2006/math">
                    <m:r>
                      <a:rPr lang="en-US" sz="2800" b="0" i="1" smtClean="0">
                        <a:latin typeface="Cambria Math" panose="02040503050406030204" pitchFamily="18" charset="0"/>
                        <a:ea typeface="Calibri" panose="020F0502020204030204" pitchFamily="34" charset="0"/>
                        <a:cs typeface="Times New Roman" panose="02020603050405020304" pitchFamily="18" charset="0"/>
                      </a:rPr>
                      <m:t>𝑦</m:t>
                    </m:r>
                    <m:r>
                      <a:rPr lang="en-US" sz="2800" b="0" i="1" smtClean="0">
                        <a:latin typeface="Cambria Math" panose="02040503050406030204" pitchFamily="18" charset="0"/>
                        <a:ea typeface="Calibri" panose="020F0502020204030204" pitchFamily="34" charset="0"/>
                        <a:cs typeface="Times New Roman" panose="02020603050405020304" pitchFamily="18" charset="0"/>
                      </a:rPr>
                      <m:t> = </m:t>
                    </m:r>
                    <m:f>
                      <m:fPr>
                        <m:ctrlPr>
                          <a:rPr lang="en-US" sz="2800" b="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17</m:t>
                        </m:r>
                      </m:num>
                      <m:den>
                        <m:r>
                          <a:rPr lang="en-US" sz="2800" b="0" i="1" smtClean="0">
                            <a:latin typeface="Cambria Math" panose="02040503050406030204" pitchFamily="18" charset="0"/>
                            <a:cs typeface="Times New Roman" panose="02020603050405020304" pitchFamily="18" charset="0"/>
                          </a:rPr>
                          <m:t>4</m:t>
                        </m:r>
                      </m:den>
                    </m:f>
                  </m:oMath>
                </a14:m>
                <a:r>
                  <a:rPr lang="en-US" sz="2800">
                    <a:latin typeface="Times New Roman" panose="02020603050405020304" pitchFamily="18" charset="0"/>
                    <a:ea typeface="Calibri" panose="020F0502020204030204" pitchFamily="34" charset="0"/>
                    <a:cs typeface="Times New Roman" panose="02020603050405020304" pitchFamily="18" charset="0"/>
                  </a:rPr>
                  <a:t> khi </a:t>
                </a:r>
                <a14:m>
                  <m:oMath xmlns:m="http://schemas.openxmlformats.org/officeDocument/2006/math">
                    <m:r>
                      <a:rPr lang="en-US" sz="2800" b="0" i="1" smtClean="0">
                        <a:latin typeface="Cambria Math" panose="02040503050406030204" pitchFamily="18" charset="0"/>
                        <a:ea typeface="Calibri" panose="020F0502020204030204" pitchFamily="34" charset="0"/>
                        <a:cs typeface="Times New Roman" panose="02020603050405020304" pitchFamily="18" charset="0"/>
                      </a:rPr>
                      <m:t>𝑥</m:t>
                    </m:r>
                    <m:r>
                      <a:rPr lang="en-US" sz="2800" b="0" i="1" smtClean="0">
                        <a:latin typeface="Cambria Math" panose="02040503050406030204" pitchFamily="18" charset="0"/>
                        <a:ea typeface="Calibri" panose="020F0502020204030204" pitchFamily="34" charset="0"/>
                        <a:cs typeface="Times New Roman" panose="02020603050405020304" pitchFamily="18" charset="0"/>
                      </a:rPr>
                      <m:t> = </m:t>
                    </m:r>
                    <m:f>
                      <m:fPr>
                        <m:ctrlPr>
                          <a:rPr lang="en-US" sz="2800" b="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3</m:t>
                        </m:r>
                      </m:num>
                      <m:den>
                        <m:r>
                          <a:rPr lang="en-US" sz="2800" b="0" i="1" smtClean="0">
                            <a:latin typeface="Cambria Math" panose="02040503050406030204" pitchFamily="18" charset="0"/>
                            <a:cs typeface="Times New Roman" panose="02020603050405020304" pitchFamily="18" charset="0"/>
                          </a:rPr>
                          <m:t>2</m:t>
                        </m:r>
                      </m:den>
                    </m:f>
                  </m:oMath>
                </a14:m>
                <a:endParaRPr lang="en-US" sz="2800">
                  <a:latin typeface="Times New Roman" panose="02020603050405020304" pitchFamily="18" charset="0"/>
                  <a:ea typeface="Calibri" panose="020F0502020204030204" pitchFamily="34" charset="0"/>
                  <a:cs typeface="Times New Roman" panose="02020603050405020304" pitchFamily="18" charset="0"/>
                </a:endParaRPr>
              </a:p>
              <a:p>
                <a:pPr marL="571500" marR="0" indent="-342900">
                  <a:spcBef>
                    <a:spcPts val="0"/>
                  </a:spcBef>
                  <a:spcAft>
                    <a:spcPts val="0"/>
                  </a:spcAft>
                  <a:buAutoNum type="alphaLcPeriod"/>
                </a:pPr>
                <a:r>
                  <a:rPr lang="en-US" sz="2800">
                    <a:effectLst/>
                    <a:latin typeface="Times New Roman" panose="02020603050405020304" pitchFamily="18" charset="0"/>
                    <a:ea typeface="Calibri" panose="020F0502020204030204" pitchFamily="34" charset="0"/>
                    <a:cs typeface="Times New Roman" panose="02020603050405020304" pitchFamily="18" charset="0"/>
                  </a:rPr>
                  <a:t>Tìm tập xác định: D = R</a:t>
                </a:r>
              </a:p>
              <a:p>
                <a:pPr marL="228600" marR="0">
                  <a:spcBef>
                    <a:spcPts val="0"/>
                  </a:spcBef>
                  <a:spcAft>
                    <a:spcPts val="0"/>
                  </a:spcAft>
                </a:pPr>
                <a:r>
                  <a:rPr lang="en-US" sz="2800">
                    <a:effectLst/>
                    <a:latin typeface="Times New Roman" panose="02020603050405020304" pitchFamily="18" charset="0"/>
                    <a:ea typeface="Calibri" panose="020F0502020204030204" pitchFamily="34" charset="0"/>
                    <a:cs typeface="Times New Roman" panose="02020603050405020304" pitchFamily="18" charset="0"/>
                  </a:rPr>
                  <a:t>  Tập giá trị của hàm số </a:t>
                </a:r>
                <a14:m>
                  <m:oMath xmlns:m="http://schemas.openxmlformats.org/officeDocument/2006/math">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𝑇</m:t>
                    </m:r>
                    <m:r>
                      <a:rPr lang="en-US" sz="2800" b="0" i="1" smtClean="0">
                        <a:effectLst/>
                        <a:latin typeface="Cambria Math" panose="02040503050406030204" pitchFamily="18" charset="0"/>
                        <a:ea typeface="Calibri" panose="020F0502020204030204" pitchFamily="34" charset="0"/>
                        <a:cs typeface="Times New Roman" panose="02020603050405020304" pitchFamily="18" charset="0"/>
                      </a:rPr>
                      <m:t>=(−∞; </m:t>
                    </m:r>
                    <m:f>
                      <m:fPr>
                        <m:ctrlP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t>17</m:t>
                        </m:r>
                      </m:num>
                      <m:den>
                        <m:r>
                          <a:rPr lang="en-US" sz="2800" b="0" i="1" smtClean="0">
                            <a:effectLst/>
                            <a:latin typeface="Cambria Math" panose="02040503050406030204" pitchFamily="18" charset="0"/>
                            <a:ea typeface="Cambria Math" panose="02040503050406030204" pitchFamily="18" charset="0"/>
                            <a:cs typeface="Times New Roman" panose="02020603050405020304" pitchFamily="18" charset="0"/>
                          </a:rPr>
                          <m:t>4</m:t>
                        </m:r>
                      </m:den>
                    </m:f>
                    <m:r>
                      <a:rPr lang="en-US" sz="2800" b="0" i="0" smtClean="0">
                        <a:effectLst/>
                        <a:latin typeface="Cambria Math" panose="02040503050406030204" pitchFamily="18" charset="0"/>
                        <a:ea typeface="Cambria Math" panose="02040503050406030204" pitchFamily="18" charset="0"/>
                        <a:cs typeface="Times New Roman" panose="02020603050405020304" pitchFamily="18" charset="0"/>
                      </a:rPr>
                      <m:t>]</m:t>
                    </m:r>
                  </m:oMath>
                </a14:m>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0" name="TextBox 9">
                <a:extLst>
                  <a:ext uri="{FF2B5EF4-FFF2-40B4-BE49-F238E27FC236}">
                    <a16:creationId xmlns:a16="http://schemas.microsoft.com/office/drawing/2014/main" id="{A7FEA934-1DF9-FD69-0D41-AE0871E05EB7}"/>
                  </a:ext>
                </a:extLst>
              </p:cNvPr>
              <p:cNvSpPr txBox="1">
                <a:spLocks noRot="1" noChangeAspect="1" noMove="1" noResize="1" noEditPoints="1" noAdjustHandles="1" noChangeArrowheads="1" noChangeShapeType="1" noTextEdit="1"/>
              </p:cNvSpPr>
              <p:nvPr/>
            </p:nvSpPr>
            <p:spPr>
              <a:xfrm>
                <a:off x="0" y="3574032"/>
                <a:ext cx="12382053" cy="3030573"/>
              </a:xfrm>
              <a:prstGeom prst="rect">
                <a:avLst/>
              </a:prstGeom>
              <a:blipFill>
                <a:blip r:embed="rId2"/>
                <a:stretch>
                  <a:fillRect b="-1610"/>
                </a:stretch>
              </a:blipFill>
            </p:spPr>
            <p:txBody>
              <a:bodyPr/>
              <a:lstStyle/>
              <a:p>
                <a:r>
                  <a:rPr lang="en-US">
                    <a:noFill/>
                  </a:rPr>
                  <a:t> </a:t>
                </a:r>
              </a:p>
            </p:txBody>
          </p:sp>
        </mc:Fallback>
      </mc:AlternateContent>
      <p:pic>
        <p:nvPicPr>
          <p:cNvPr id="3" name="Picture 2">
            <a:extLst>
              <a:ext uri="{FF2B5EF4-FFF2-40B4-BE49-F238E27FC236}">
                <a16:creationId xmlns:a16="http://schemas.microsoft.com/office/drawing/2014/main" id="{193B4A81-963B-F90D-41F6-367E5AE1300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09596" y="583676"/>
            <a:ext cx="3880610" cy="3426042"/>
          </a:xfrm>
          <a:prstGeom prst="rect">
            <a:avLst/>
          </a:prstGeom>
          <a:noFill/>
          <a:ln>
            <a:noFill/>
          </a:ln>
        </p:spPr>
      </p:pic>
    </p:spTree>
    <p:extLst>
      <p:ext uri="{BB962C8B-B14F-4D97-AF65-F5344CB8AC3E}">
        <p14:creationId xmlns:p14="http://schemas.microsoft.com/office/powerpoint/2010/main" val="66768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2A156E-45D2-B636-B50F-5CE1AC6BD1BA}"/>
              </a:ext>
            </a:extLst>
          </p:cNvPr>
          <p:cNvSpPr txBox="1"/>
          <p:nvPr/>
        </p:nvSpPr>
        <p:spPr>
          <a:xfrm>
            <a:off x="118335" y="224125"/>
            <a:ext cx="11123407" cy="369332"/>
          </a:xfrm>
          <a:prstGeom prst="rect">
            <a:avLst/>
          </a:prstGeom>
          <a:noFill/>
        </p:spPr>
        <p:txBody>
          <a:bodyPr wrap="square" rtlCol="0">
            <a:spAutoFit/>
          </a:bodyPr>
          <a:lstStyle/>
          <a:p>
            <a:r>
              <a:rPr lang="en-US" b="1">
                <a:solidFill>
                  <a:srgbClr val="FF0000"/>
                </a:solidFill>
              </a:rPr>
              <a:t>Bài 2- trang 55 đề cương</a:t>
            </a:r>
          </a:p>
        </p:txBody>
      </p:sp>
      <p:pic>
        <p:nvPicPr>
          <p:cNvPr id="4" name="Picture 3">
            <a:extLst>
              <a:ext uri="{FF2B5EF4-FFF2-40B4-BE49-F238E27FC236}">
                <a16:creationId xmlns:a16="http://schemas.microsoft.com/office/drawing/2014/main" id="{D8452885-DCAA-28B3-5F13-5B6ED37C63D2}"/>
              </a:ext>
            </a:extLst>
          </p:cNvPr>
          <p:cNvPicPr>
            <a:picLocks noChangeAspect="1"/>
          </p:cNvPicPr>
          <p:nvPr/>
        </p:nvPicPr>
        <p:blipFill>
          <a:blip r:embed="rId2"/>
          <a:stretch>
            <a:fillRect/>
          </a:stretch>
        </p:blipFill>
        <p:spPr>
          <a:xfrm>
            <a:off x="-1" y="644556"/>
            <a:ext cx="6734705" cy="2948498"/>
          </a:xfrm>
          <a:prstGeom prst="rect">
            <a:avLst/>
          </a:prstGeom>
        </p:spPr>
      </p:pic>
      <p:pic>
        <p:nvPicPr>
          <p:cNvPr id="6" name="Picture 5">
            <a:extLst>
              <a:ext uri="{FF2B5EF4-FFF2-40B4-BE49-F238E27FC236}">
                <a16:creationId xmlns:a16="http://schemas.microsoft.com/office/drawing/2014/main" id="{42849676-BC17-A58E-84B0-2046914F99EF}"/>
              </a:ext>
            </a:extLst>
          </p:cNvPr>
          <p:cNvPicPr>
            <a:picLocks noChangeAspect="1"/>
          </p:cNvPicPr>
          <p:nvPr/>
        </p:nvPicPr>
        <p:blipFill>
          <a:blip r:embed="rId3"/>
          <a:stretch>
            <a:fillRect/>
          </a:stretch>
        </p:blipFill>
        <p:spPr>
          <a:xfrm>
            <a:off x="6667420" y="224125"/>
            <a:ext cx="5189212" cy="6058341"/>
          </a:xfrm>
          <a:prstGeom prst="rect">
            <a:avLst/>
          </a:prstGeom>
        </p:spPr>
      </p:pic>
    </p:spTree>
    <p:extLst>
      <p:ext uri="{BB962C8B-B14F-4D97-AF65-F5344CB8AC3E}">
        <p14:creationId xmlns:p14="http://schemas.microsoft.com/office/powerpoint/2010/main" val="21921978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792860-77F9-A303-88D4-A19D3E1087F0}"/>
              </a:ext>
            </a:extLst>
          </p:cNvPr>
          <p:cNvSpPr txBox="1"/>
          <p:nvPr/>
        </p:nvSpPr>
        <p:spPr>
          <a:xfrm>
            <a:off x="86062" y="60975"/>
            <a:ext cx="11230983" cy="369332"/>
          </a:xfrm>
          <a:prstGeom prst="rect">
            <a:avLst/>
          </a:prstGeom>
          <a:noFill/>
        </p:spPr>
        <p:txBody>
          <a:bodyPr wrap="square" rtlCol="0">
            <a:spAutoFit/>
          </a:bodyPr>
          <a:lstStyle/>
          <a:p>
            <a:r>
              <a:rPr lang="en-US" b="1">
                <a:solidFill>
                  <a:srgbClr val="FF0000"/>
                </a:solidFill>
              </a:rPr>
              <a:t>Câu 6- </a:t>
            </a:r>
            <a:r>
              <a:rPr lang="en-US" b="1"/>
              <a:t>bài tập 5/ trang 55</a:t>
            </a:r>
          </a:p>
        </p:txBody>
      </p:sp>
      <p:pic>
        <p:nvPicPr>
          <p:cNvPr id="4" name="Picture 3">
            <a:extLst>
              <a:ext uri="{FF2B5EF4-FFF2-40B4-BE49-F238E27FC236}">
                <a16:creationId xmlns:a16="http://schemas.microsoft.com/office/drawing/2014/main" id="{92F1BF55-F025-32FE-59AD-5FA6A16972BF}"/>
              </a:ext>
            </a:extLst>
          </p:cNvPr>
          <p:cNvPicPr>
            <a:picLocks noChangeAspect="1"/>
          </p:cNvPicPr>
          <p:nvPr/>
        </p:nvPicPr>
        <p:blipFill>
          <a:blip r:embed="rId2"/>
          <a:stretch>
            <a:fillRect/>
          </a:stretch>
        </p:blipFill>
        <p:spPr>
          <a:xfrm>
            <a:off x="2517290" y="144204"/>
            <a:ext cx="8799755" cy="6226465"/>
          </a:xfrm>
          <a:prstGeom prst="rect">
            <a:avLst/>
          </a:prstGeom>
        </p:spPr>
      </p:pic>
    </p:spTree>
    <p:extLst>
      <p:ext uri="{BB962C8B-B14F-4D97-AF65-F5344CB8AC3E}">
        <p14:creationId xmlns:p14="http://schemas.microsoft.com/office/powerpoint/2010/main" val="1343039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226189" y="77232"/>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609630" rtl="0" eaLnBrk="1" fontAlgn="auto" latinLnBrk="0" hangingPunct="1">
              <a:lnSpc>
                <a:spcPct val="100000"/>
              </a:lnSpc>
              <a:spcBef>
                <a:spcPts val="0"/>
              </a:spcBef>
              <a:spcAft>
                <a:spcPts val="0"/>
              </a:spcAft>
              <a:buClr>
                <a:srgbClr val="000000"/>
              </a:buClr>
              <a:buSzTx/>
              <a:buFontTx/>
              <a:buNone/>
              <a:tabLst/>
              <a:defRPr/>
            </a:pPr>
            <a:endParaRPr kumimoji="0" sz="3000" b="0" i="0" u="none" strike="noStrike" kern="0" cap="none" spc="0" normalizeH="0" baseline="0" noProof="0">
              <a:ln>
                <a:noFill/>
              </a:ln>
              <a:solidFill>
                <a:srgbClr val="434343">
                  <a:lumMod val="50000"/>
                </a:srgbClr>
              </a:solidFill>
              <a:effectLst/>
              <a:uLnTx/>
              <a:uFillTx/>
              <a:latin typeface="Arial"/>
              <a:ea typeface="+mn-ea"/>
              <a:cs typeface="Arial"/>
              <a:sym typeface="Arial"/>
            </a:endParaRPr>
          </a:p>
        </p:txBody>
      </p:sp>
      <p:sp>
        <p:nvSpPr>
          <p:cNvPr id="23" name="Google Shape;2255;p39"/>
          <p:cNvSpPr/>
          <p:nvPr/>
        </p:nvSpPr>
        <p:spPr>
          <a:xfrm>
            <a:off x="11399640" y="-210568"/>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609630" rtl="0" eaLnBrk="1" fontAlgn="auto" latinLnBrk="0" hangingPunct="1">
              <a:lnSpc>
                <a:spcPct val="100000"/>
              </a:lnSpc>
              <a:spcBef>
                <a:spcPts val="0"/>
              </a:spcBef>
              <a:spcAft>
                <a:spcPts val="0"/>
              </a:spcAft>
              <a:buClr>
                <a:srgbClr val="000000"/>
              </a:buClr>
              <a:buSzTx/>
              <a:buFontTx/>
              <a:buNone/>
              <a:tabLst/>
              <a:defRPr/>
            </a:pPr>
            <a:endParaRPr kumimoji="0" sz="3000" b="0" i="0" u="none" strike="noStrike" kern="0" cap="none" spc="0" normalizeH="0" baseline="0" noProof="0">
              <a:ln>
                <a:noFill/>
              </a:ln>
              <a:solidFill>
                <a:srgbClr val="434343">
                  <a:lumMod val="50000"/>
                </a:srgbClr>
              </a:solidFill>
              <a:effectLst/>
              <a:uLnTx/>
              <a:uFillTx/>
              <a:latin typeface="Arial"/>
              <a:ea typeface="+mn-ea"/>
              <a:cs typeface="Arial"/>
              <a:sym typeface="Arial"/>
            </a:endParaRPr>
          </a:p>
        </p:txBody>
      </p:sp>
      <p:sp>
        <p:nvSpPr>
          <p:cNvPr id="24" name="Google Shape;2256;p39"/>
          <p:cNvSpPr/>
          <p:nvPr/>
        </p:nvSpPr>
        <p:spPr>
          <a:xfrm>
            <a:off x="10764868" y="6052829"/>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609630" rtl="0" eaLnBrk="1" fontAlgn="auto" latinLnBrk="0" hangingPunct="1">
              <a:lnSpc>
                <a:spcPct val="100000"/>
              </a:lnSpc>
              <a:spcBef>
                <a:spcPts val="0"/>
              </a:spcBef>
              <a:spcAft>
                <a:spcPts val="0"/>
              </a:spcAft>
              <a:buClr>
                <a:srgbClr val="000000"/>
              </a:buClr>
              <a:buSzTx/>
              <a:buFontTx/>
              <a:buNone/>
              <a:tabLst/>
              <a:defRPr/>
            </a:pPr>
            <a:endParaRPr kumimoji="0" sz="3000" b="0" i="0" u="none" strike="noStrike" kern="0" cap="none" spc="0" normalizeH="0" baseline="0" noProof="0">
              <a:ln>
                <a:noFill/>
              </a:ln>
              <a:solidFill>
                <a:srgbClr val="434343">
                  <a:lumMod val="50000"/>
                </a:srgbClr>
              </a:solidFill>
              <a:effectLst/>
              <a:uLnTx/>
              <a:uFillTx/>
              <a:latin typeface="Arial"/>
              <a:ea typeface="+mn-ea"/>
              <a:cs typeface="Arial"/>
              <a:sym typeface="Arial"/>
            </a:endParaRPr>
          </a:p>
        </p:txBody>
      </p:sp>
      <mc:AlternateContent xmlns:mc="http://schemas.openxmlformats.org/markup-compatibility/2006" xmlns:a14="http://schemas.microsoft.com/office/drawing/2010/main">
        <mc:Choice Requires="a14">
          <p:sp>
            <p:nvSpPr>
              <p:cNvPr id="3" name="TextBox 2"/>
              <p:cNvSpPr txBox="1"/>
              <p:nvPr/>
            </p:nvSpPr>
            <p:spPr>
              <a:xfrm>
                <a:off x="756246" y="74851"/>
                <a:ext cx="10428924" cy="595932"/>
              </a:xfrm>
              <a:prstGeom prst="rect">
                <a:avLst/>
              </a:prstGeom>
              <a:noFill/>
            </p:spPr>
            <p:txBody>
              <a:bodyPr wrap="square" rtlCol="0">
                <a:spAutoFit/>
              </a:bodyPr>
              <a:lstStyle/>
              <a:p>
                <a:pPr marL="0" marR="0" lvl="0" indent="0" algn="l" defTabSz="60963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a:ln>
                      <a:noFill/>
                    </a:ln>
                    <a:solidFill>
                      <a:srgbClr val="FF0000"/>
                    </a:solidFill>
                    <a:effectLst/>
                    <a:uLnTx/>
                    <a:uFillTx/>
                    <a:latin typeface="Arial"/>
                    <a:ea typeface="+mn-ea"/>
                    <a:cs typeface="+mn-cs"/>
                  </a:rPr>
                  <a:t>Câu 7.  </a:t>
                </a:r>
                <a:r>
                  <a:rPr kumimoji="0" lang="en-US" sz="3000" b="1" i="0" u="none" strike="noStrike" kern="1200" cap="none" spc="0" normalizeH="0" baseline="0" noProof="0">
                    <a:ln>
                      <a:noFill/>
                    </a:ln>
                    <a:solidFill>
                      <a:srgbClr val="434343">
                        <a:lumMod val="50000"/>
                      </a:srgbClr>
                    </a:solidFill>
                    <a:effectLst/>
                    <a:uLnTx/>
                    <a:uFillTx/>
                    <a:latin typeface="Arial"/>
                    <a:ea typeface="+mn-ea"/>
                    <a:cs typeface="+mn-cs"/>
                  </a:rPr>
                  <a:t>Vẽ đồ thị các hàm số sau </a:t>
                </a:r>
                <a14:m>
                  <m:oMath xmlns:m="http://schemas.openxmlformats.org/officeDocument/2006/math">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𝒚</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en-US" sz="32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𝒙</m:t>
                        </m:r>
                      </m:e>
                      <m:sup>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𝟐</m:t>
                        </m:r>
                      </m:sup>
                    </m:sSup>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𝟐</m:t>
                    </m:r>
                    <m:r>
                      <a:rPr lang="en-US" sz="3200" b="1" i="1" smtClean="0">
                        <a:effectLst/>
                        <a:latin typeface="Cambria Math" panose="02040503050406030204" pitchFamily="18" charset="0"/>
                        <a:ea typeface="Calibri" panose="020F0502020204030204" pitchFamily="34" charset="0"/>
                        <a:cs typeface="Times New Roman" panose="02020603050405020304" pitchFamily="18" charset="0"/>
                      </a:rPr>
                      <m:t>𝒙</m:t>
                    </m:r>
                  </m:oMath>
                </a14:m>
                <a:endParaRPr kumimoji="0" lang="en-US" sz="3000" b="1" i="0" u="none" strike="noStrike" kern="1200" cap="none" spc="0" normalizeH="0" baseline="0" noProof="0">
                  <a:ln>
                    <a:noFill/>
                  </a:ln>
                  <a:solidFill>
                    <a:srgbClr val="434343">
                      <a:lumMod val="50000"/>
                    </a:srgbClr>
                  </a:solidFill>
                  <a:effectLst/>
                  <a:uLnTx/>
                  <a:uFillTx/>
                  <a:latin typeface="Arial"/>
                  <a:ea typeface="+mn-ea"/>
                  <a:cs typeface="+mn-cs"/>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756246" y="74851"/>
                <a:ext cx="10428924" cy="595932"/>
              </a:xfrm>
              <a:prstGeom prst="rect">
                <a:avLst/>
              </a:prstGeom>
              <a:blipFill>
                <a:blip r:embed="rId3"/>
                <a:stretch>
                  <a:fillRect l="-1344" t="-7143" b="-2959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1" y="856934"/>
                <a:ext cx="7917628" cy="6372129"/>
              </a:xfrm>
              <a:prstGeom prst="rect">
                <a:avLst/>
              </a:prstGeom>
            </p:spPr>
            <p:txBody>
              <a:bodyPr wrap="square">
                <a:spAutoFit/>
              </a:bodyPr>
              <a:lstStyle/>
              <a:p>
                <a:pPr marL="514350" marR="0" lvl="0" indent="-514350" algn="just" defTabSz="609630" rtl="0" eaLnBrk="1" fontAlgn="auto" latinLnBrk="0" hangingPunct="1">
                  <a:lnSpc>
                    <a:spcPct val="150000"/>
                  </a:lnSpc>
                  <a:spcBef>
                    <a:spcPts val="0"/>
                  </a:spcBef>
                  <a:spcAft>
                    <a:spcPts val="533"/>
                  </a:spcAft>
                  <a:buClrTx/>
                  <a:buSzTx/>
                  <a:buFontTx/>
                  <a:buAutoNum type="alphaLcParenR"/>
                  <a:tabLst/>
                  <a:defRPr/>
                </a:pPr>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Trong mặt phẳng tọa độ Oxy, đồ thị hàm số bậc hai</a:t>
                </a:r>
                <a14:m>
                  <m:oMath xmlns:m="http://schemas.openxmlformats.org/officeDocument/2006/math">
                    <m:r>
                      <a:rPr lang="en-US" sz="2400" b="1" i="1" smtClean="0">
                        <a:effectLst/>
                        <a:latin typeface="Cambria Math" panose="02040503050406030204" pitchFamily="18" charset="0"/>
                        <a:ea typeface="Calibri" panose="020F0502020204030204" pitchFamily="34" charset="0"/>
                        <a:cs typeface="Times New Roman" panose="02020603050405020304" pitchFamily="18" charset="0"/>
                      </a:rPr>
                      <m:t>𝒚</m:t>
                    </m:r>
                    <m:r>
                      <a:rPr lang="en-US" sz="2400" b="1" i="1" smtClean="0">
                        <a:effectLst/>
                        <a:latin typeface="Cambria Math" panose="02040503050406030204" pitchFamily="18" charset="0"/>
                        <a:ea typeface="Calibri" panose="020F0502020204030204" pitchFamily="34" charset="0"/>
                        <a:cs typeface="Times New Roman" panose="02020603050405020304" pitchFamily="18" charset="0"/>
                      </a:rPr>
                      <m:t>= </m:t>
                    </m:r>
                    <m:sSup>
                      <m:sSupPr>
                        <m:ctrlPr>
                          <a:rPr lang="en-US" sz="2400" b="1" i="1">
                            <a:effectLst/>
                            <a:latin typeface="Cambria Math" panose="02040503050406030204" pitchFamily="18" charset="0"/>
                            <a:ea typeface="Calibri" panose="020F0502020204030204" pitchFamily="34" charset="0"/>
                            <a:cs typeface="Times New Roman" panose="02020603050405020304" pitchFamily="18" charset="0"/>
                          </a:rPr>
                        </m:ctrlPr>
                      </m:sSupPr>
                      <m:e>
                        <m:r>
                          <a:rPr lang="en-US" sz="2400" b="1" i="1" smtClean="0">
                            <a:effectLst/>
                            <a:latin typeface="Cambria Math" panose="02040503050406030204" pitchFamily="18" charset="0"/>
                            <a:ea typeface="Calibri" panose="020F0502020204030204" pitchFamily="34" charset="0"/>
                            <a:cs typeface="Times New Roman" panose="02020603050405020304" pitchFamily="18" charset="0"/>
                          </a:rPr>
                          <m:t>𝒙</m:t>
                        </m:r>
                      </m:e>
                      <m:sup>
                        <m:r>
                          <a:rPr lang="en-US" sz="2400" b="1" i="1" smtClean="0">
                            <a:effectLst/>
                            <a:latin typeface="Cambria Math" panose="02040503050406030204" pitchFamily="18" charset="0"/>
                            <a:ea typeface="Calibri" panose="020F0502020204030204" pitchFamily="34" charset="0"/>
                            <a:cs typeface="Times New Roman" panose="02020603050405020304" pitchFamily="18" charset="0"/>
                          </a:rPr>
                          <m:t>𝟐</m:t>
                        </m:r>
                      </m:sup>
                    </m:sSup>
                    <m:r>
                      <a:rPr lang="en-US" sz="2400" b="1" i="1" smtClean="0">
                        <a:effectLst/>
                        <a:latin typeface="Cambria Math" panose="02040503050406030204" pitchFamily="18" charset="0"/>
                        <a:ea typeface="Calibri" panose="020F0502020204030204" pitchFamily="34" charset="0"/>
                        <a:cs typeface="Times New Roman" panose="02020603050405020304" pitchFamily="18" charset="0"/>
                      </a:rPr>
                      <m:t>−</m:t>
                    </m:r>
                    <m:r>
                      <a:rPr lang="en-US" sz="2400" b="1" i="1" smtClean="0">
                        <a:effectLst/>
                        <a:latin typeface="Cambria Math" panose="02040503050406030204" pitchFamily="18" charset="0"/>
                        <a:ea typeface="Calibri" panose="020F0502020204030204" pitchFamily="34" charset="0"/>
                        <a:cs typeface="Times New Roman" panose="02020603050405020304" pitchFamily="18" charset="0"/>
                      </a:rPr>
                      <m:t>𝟐</m:t>
                    </m:r>
                    <m:r>
                      <a:rPr lang="en-US" sz="2400" b="1" i="1" smtClean="0">
                        <a:effectLst/>
                        <a:latin typeface="Cambria Math" panose="02040503050406030204" pitchFamily="18" charset="0"/>
                        <a:ea typeface="Calibri" panose="020F0502020204030204" pitchFamily="34" charset="0"/>
                        <a:cs typeface="Times New Roman" panose="02020603050405020304" pitchFamily="18" charset="0"/>
                      </a:rPr>
                      <m:t>𝒙</m:t>
                    </m:r>
                  </m:oMath>
                </a14:m>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  là một parabol (P):</a:t>
                </a:r>
              </a:p>
              <a:p>
                <a:pPr marR="0" lvl="0" algn="just" defTabSz="609630" rtl="0" eaLnBrk="1" fontAlgn="auto" latinLnBrk="0" hangingPunct="1">
                  <a:lnSpc>
                    <a:spcPct val="150000"/>
                  </a:lnSpc>
                  <a:spcBef>
                    <a:spcPts val="0"/>
                  </a:spcBef>
                  <a:spcAft>
                    <a:spcPts val="533"/>
                  </a:spcAft>
                  <a:buClrTx/>
                  <a:buSzTx/>
                  <a:tabLst/>
                  <a:defRPr/>
                </a:pPr>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Có </a:t>
                </a:r>
                <a:r>
                  <a:rPr kumimoji="0" lang="en-US" sz="2400" b="1"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đỉnh S </a:t>
                </a:r>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với hoành độ </a:t>
                </a:r>
                <a14:m>
                  <m:oMath xmlns:m="http://schemas.openxmlformats.org/officeDocument/2006/math">
                    <m:r>
                      <a:rPr kumimoji="0" lang="en-US" sz="2400" b="1" i="1" u="none" strike="noStrike" kern="1200" cap="none" spc="0" normalizeH="0" baseline="0" noProof="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𝒙</m:t>
                    </m:r>
                    <m:r>
                      <a:rPr kumimoji="0" lang="en-US" sz="2400" b="1" i="1" u="none" strike="noStrike" kern="1200" cap="none" spc="0" normalizeH="0" baseline="-25000" noProof="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𝒔</m:t>
                    </m:r>
                    <m:r>
                      <a:rPr kumimoji="0" lang="en-US" sz="2400" b="1" i="1" u="none" strike="noStrike" kern="1200" cap="none" spc="0" normalizeH="0" baseline="0" noProof="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 =</m:t>
                    </m:r>
                    <m:r>
                      <a:rPr kumimoji="0" lang="en-US" sz="2400" b="1" i="1" u="none" strike="noStrike" kern="1200" cap="none" spc="0" normalizeH="0" baseline="0" noProof="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m:t>
                    </m:r>
                    <m:f>
                      <m:fPr>
                        <m:ctrlPr>
                          <a:rPr kumimoji="0" lang="en-US" sz="2400" b="1" i="1" u="none" strike="noStrike" kern="1200" cap="none" spc="0" normalizeH="0" baseline="0" noProof="0" smtClean="0">
                            <a:ln>
                              <a:noFill/>
                            </a:ln>
                            <a:solidFill>
                              <a:srgbClr val="FF0000"/>
                            </a:solidFill>
                            <a:effectLst/>
                            <a:uLnTx/>
                            <a:uFillTx/>
                            <a:latin typeface="Cambria Math" panose="02040503050406030204" pitchFamily="18" charset="0"/>
                            <a:cs typeface="Times New Roman" panose="02020603050405020304" pitchFamily="18" charset="0"/>
                          </a:rPr>
                        </m:ctrlPr>
                      </m:fPr>
                      <m:num>
                        <m:r>
                          <a:rPr kumimoji="0" lang="en-US" sz="2400" b="1" i="1" u="none" strike="noStrike" kern="1200" cap="none" spc="0" normalizeH="0" baseline="0" noProof="0" smtClean="0">
                            <a:ln>
                              <a:noFill/>
                            </a:ln>
                            <a:solidFill>
                              <a:srgbClr val="FF0000"/>
                            </a:solidFill>
                            <a:effectLst/>
                            <a:uLnTx/>
                            <a:uFillTx/>
                            <a:latin typeface="Cambria Math" panose="02040503050406030204" pitchFamily="18" charset="0"/>
                            <a:cs typeface="Times New Roman" panose="02020603050405020304" pitchFamily="18" charset="0"/>
                          </a:rPr>
                          <m:t>𝒃</m:t>
                        </m:r>
                      </m:num>
                      <m:den>
                        <m:r>
                          <a:rPr kumimoji="0" lang="en-US" sz="2400" b="1" i="1" u="none" strike="noStrike" kern="1200" cap="none" spc="0" normalizeH="0" baseline="0" noProof="0" smtClean="0">
                            <a:ln>
                              <a:noFill/>
                            </a:ln>
                            <a:solidFill>
                              <a:srgbClr val="FF0000"/>
                            </a:solidFill>
                            <a:effectLst/>
                            <a:uLnTx/>
                            <a:uFillTx/>
                            <a:latin typeface="Cambria Math" panose="02040503050406030204" pitchFamily="18" charset="0"/>
                            <a:cs typeface="Times New Roman" panose="02020603050405020304" pitchFamily="18" charset="0"/>
                          </a:rPr>
                          <m:t>𝟐</m:t>
                        </m:r>
                        <m:r>
                          <a:rPr kumimoji="0" lang="en-US" sz="2400" b="1" i="1" u="none" strike="noStrike" kern="1200" cap="none" spc="0" normalizeH="0" baseline="0" noProof="0" smtClean="0">
                            <a:ln>
                              <a:noFill/>
                            </a:ln>
                            <a:solidFill>
                              <a:srgbClr val="FF0000"/>
                            </a:solidFill>
                            <a:effectLst/>
                            <a:uLnTx/>
                            <a:uFillTx/>
                            <a:latin typeface="Cambria Math" panose="02040503050406030204" pitchFamily="18" charset="0"/>
                            <a:cs typeface="Times New Roman" panose="02020603050405020304" pitchFamily="18" charset="0"/>
                          </a:rPr>
                          <m:t>𝒂</m:t>
                        </m:r>
                      </m:den>
                    </m:f>
                    <m:r>
                      <a:rPr kumimoji="0" lang="en-US" sz="2400" b="0" i="1" u="none" strike="noStrike" kern="1200" cap="none" spc="0" normalizeH="0" baseline="0" noProof="0" smtClean="0">
                        <a:ln>
                          <a:noFill/>
                        </a:ln>
                        <a:solidFill>
                          <a:srgbClr val="FF0000"/>
                        </a:solidFill>
                        <a:effectLst/>
                        <a:uLnTx/>
                        <a:uFillTx/>
                        <a:latin typeface="Cambria Math" panose="02040503050406030204" pitchFamily="18" charset="0"/>
                        <a:cs typeface="Times New Roman" panose="02020603050405020304" pitchFamily="18" charset="0"/>
                      </a:rPr>
                      <m:t>=</m:t>
                    </m:r>
                    <m:r>
                      <a:rPr kumimoji="0" lang="en-US" sz="2400" b="0" i="1" u="none" strike="noStrike" kern="1200" cap="none" spc="0" normalizeH="0" baseline="0" noProof="0" smtClean="0">
                        <a:ln>
                          <a:noFill/>
                        </a:ln>
                        <a:solidFill>
                          <a:srgbClr val="FF0000"/>
                        </a:solidFill>
                        <a:effectLst/>
                        <a:uLnTx/>
                        <a:uFillTx/>
                        <a:latin typeface="Cambria Math" panose="02040503050406030204" pitchFamily="18" charset="0"/>
                        <a:ea typeface="Calibri" panose="020F0502020204030204" pitchFamily="34" charset="0"/>
                        <a:cs typeface="Times New Roman" panose="02020603050405020304" pitchFamily="18" charset="0"/>
                      </a:rPr>
                      <m:t>1</m:t>
                    </m:r>
                  </m:oMath>
                </a14:m>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 tung độ y</a:t>
                </a:r>
                <a:r>
                  <a:rPr kumimoji="0" lang="en-US" sz="2400" b="0" i="0" u="none" strike="noStrike" kern="1200" cap="none" spc="0" normalizeH="0" baseline="-2500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S</a:t>
                </a:r>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 -1;</a:t>
                </a:r>
              </a:p>
              <a:p>
                <a:pPr marR="0" lvl="0" algn="just" defTabSz="609630" rtl="0" eaLnBrk="1" fontAlgn="auto" latinLnBrk="0" hangingPunct="1">
                  <a:lnSpc>
                    <a:spcPct val="150000"/>
                  </a:lnSpc>
                  <a:spcBef>
                    <a:spcPts val="0"/>
                  </a:spcBef>
                  <a:spcAft>
                    <a:spcPts val="533"/>
                  </a:spcAft>
                  <a:buClrTx/>
                  <a:buSzTx/>
                  <a:tabLst/>
                  <a:defRPr/>
                </a:pPr>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Có </a:t>
                </a:r>
                <a:r>
                  <a:rPr kumimoji="0" lang="en-US" sz="2400" b="1"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trục đối xứng </a:t>
                </a:r>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là đường thẳng </a:t>
                </a:r>
                <a:r>
                  <a:rPr kumimoji="0" lang="en-US" sz="2400" b="0" i="0" u="none" strike="noStrike" kern="1200" cap="none" spc="0" normalizeH="0" baseline="0" noProof="0">
                    <a:ln>
                      <a:noFill/>
                    </a:ln>
                    <a:solidFill>
                      <a:srgbClr val="FF0000"/>
                    </a:solidFill>
                    <a:effectLst/>
                    <a:uLnTx/>
                    <a:uFillTx/>
                    <a:latin typeface="Arial"/>
                    <a:ea typeface="Calibri" panose="020F0502020204030204" pitchFamily="34" charset="0"/>
                    <a:cs typeface="Times New Roman" panose="02020603050405020304" pitchFamily="18" charset="0"/>
                  </a:rPr>
                  <a:t>x = 1</a:t>
                </a:r>
                <a:endPar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endParaRPr>
              </a:p>
              <a:p>
                <a:pPr marR="0" lvl="0" algn="just" defTabSz="609630" rtl="0" eaLnBrk="1" fontAlgn="auto" latinLnBrk="0" hangingPunct="1">
                  <a:lnSpc>
                    <a:spcPct val="150000"/>
                  </a:lnSpc>
                  <a:spcBef>
                    <a:spcPts val="0"/>
                  </a:spcBef>
                  <a:spcAft>
                    <a:spcPts val="533"/>
                  </a:spcAft>
                  <a:buClrTx/>
                  <a:buSzTx/>
                  <a:tabLst/>
                  <a:defRPr/>
                </a:pPr>
                <a:r>
                  <a:rPr kumimoji="0" lang="en-US" sz="2400" b="1"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Bề lõm </a:t>
                </a:r>
                <a:r>
                  <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rPr>
                  <a:t>quay xuống dưới vì a &lt; 0;</a:t>
                </a:r>
              </a:p>
              <a:p>
                <a:pPr algn="just" defTabSz="609630">
                  <a:lnSpc>
                    <a:spcPct val="150000"/>
                  </a:lnSpc>
                  <a:spcAft>
                    <a:spcPts val="533"/>
                  </a:spcAft>
                </a:pPr>
                <a:r>
                  <a:rPr lang="en-US" sz="2400" b="1">
                    <a:solidFill>
                      <a:srgbClr val="434343">
                        <a:lumMod val="50000"/>
                      </a:srgbClr>
                    </a:solidFill>
                    <a:ea typeface="Calibri" panose="020F0502020204030204" pitchFamily="34" charset="0"/>
                    <a:cs typeface="Times New Roman" panose="02020603050405020304" pitchFamily="18" charset="0"/>
                  </a:rPr>
                  <a:t>Cắt trục tung </a:t>
                </a:r>
                <a:r>
                  <a:rPr lang="en-US" sz="2400">
                    <a:solidFill>
                      <a:srgbClr val="434343">
                        <a:lumMod val="50000"/>
                      </a:srgbClr>
                    </a:solidFill>
                    <a:ea typeface="Calibri" panose="020F0502020204030204" pitchFamily="34" charset="0"/>
                    <a:cs typeface="Times New Roman" panose="02020603050405020304" pitchFamily="18" charset="0"/>
                  </a:rPr>
                  <a:t>tại điểm có tung độ bằng 0, tức là đồ thị đi qua điểm có tọa độ (0; 0).</a:t>
                </a:r>
              </a:p>
              <a:p>
                <a:pPr marL="381019" indent="-381019" algn="just" defTabSz="609630">
                  <a:lnSpc>
                    <a:spcPct val="150000"/>
                  </a:lnSpc>
                  <a:spcAft>
                    <a:spcPts val="533"/>
                  </a:spcAft>
                  <a:buFontTx/>
                  <a:buChar char="-"/>
                </a:pPr>
                <a:r>
                  <a:rPr lang="en-US" sz="2400">
                    <a:solidFill>
                      <a:srgbClr val="434343">
                        <a:lumMod val="50000"/>
                      </a:srgbClr>
                    </a:solidFill>
                    <a:ea typeface="Calibri" panose="020F0502020204030204" pitchFamily="34" charset="0"/>
                    <a:cs typeface="Times New Roman" panose="02020603050405020304" pitchFamily="18" charset="0"/>
                  </a:rPr>
                  <a:t>Bảng giá trị</a:t>
                </a:r>
              </a:p>
              <a:p>
                <a:pPr marL="381019" indent="-381019" algn="just" defTabSz="609630">
                  <a:lnSpc>
                    <a:spcPct val="150000"/>
                  </a:lnSpc>
                  <a:spcAft>
                    <a:spcPts val="533"/>
                  </a:spcAft>
                  <a:buFontTx/>
                  <a:buChar char="-"/>
                </a:pPr>
                <a:r>
                  <a:rPr lang="en-US" sz="2400">
                    <a:solidFill>
                      <a:srgbClr val="434343">
                        <a:lumMod val="50000"/>
                      </a:srgbClr>
                    </a:solidFill>
                    <a:ea typeface="Calibri" panose="020F0502020204030204" pitchFamily="34" charset="0"/>
                    <a:cs typeface="Times New Roman" panose="02020603050405020304" pitchFamily="18" charset="0"/>
                  </a:rPr>
                  <a:t>Ta được đồ thị như sau:</a:t>
                </a:r>
              </a:p>
              <a:p>
                <a:pPr marL="381019" marR="0" lvl="0" indent="-381019" algn="just" defTabSz="609630" rtl="0" eaLnBrk="1" fontAlgn="auto" latinLnBrk="0" hangingPunct="1">
                  <a:lnSpc>
                    <a:spcPct val="150000"/>
                  </a:lnSpc>
                  <a:spcBef>
                    <a:spcPts val="0"/>
                  </a:spcBef>
                  <a:spcAft>
                    <a:spcPts val="533"/>
                  </a:spcAft>
                  <a:buClrTx/>
                  <a:buSzTx/>
                  <a:buFontTx/>
                  <a:buChar char="-"/>
                  <a:tabLst/>
                  <a:defRPr/>
                </a:pPr>
                <a:endParaRPr kumimoji="0" lang="en-US" sz="2400" b="0" i="0" u="none" strike="noStrike" kern="1200" cap="none" spc="0" normalizeH="0" baseline="0" noProof="0">
                  <a:ln>
                    <a:noFill/>
                  </a:ln>
                  <a:solidFill>
                    <a:srgbClr val="434343">
                      <a:lumMod val="50000"/>
                    </a:srgbClr>
                  </a:solidFill>
                  <a:effectLst/>
                  <a:uLnTx/>
                  <a:uFillTx/>
                  <a:latin typeface="Arial"/>
                  <a:ea typeface="Calibri" panose="020F0502020204030204" pitchFamily="34" charset="0"/>
                  <a:cs typeface="Times New Roman" panose="02020603050405020304"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 y="856934"/>
                <a:ext cx="7917628" cy="6372129"/>
              </a:xfrm>
              <a:prstGeom prst="rect">
                <a:avLst/>
              </a:prstGeom>
              <a:blipFill>
                <a:blip r:embed="rId4"/>
                <a:stretch>
                  <a:fillRect l="-1155" r="-1155"/>
                </a:stretch>
              </a:blipFill>
            </p:spPr>
            <p:txBody>
              <a:bodyPr/>
              <a:lstStyle/>
              <a:p>
                <a:r>
                  <a:rPr lang="en-US">
                    <a:noFill/>
                  </a:rPr>
                  <a:t> </a:t>
                </a:r>
              </a:p>
            </p:txBody>
          </p:sp>
        </mc:Fallback>
      </mc:AlternateContent>
      <p:cxnSp>
        <p:nvCxnSpPr>
          <p:cNvPr id="7" name="Straight Connector 6">
            <a:extLst>
              <a:ext uri="{FF2B5EF4-FFF2-40B4-BE49-F238E27FC236}">
                <a16:creationId xmlns:a16="http://schemas.microsoft.com/office/drawing/2014/main" id="{62CFED5D-0CF6-CA2E-F0CB-F62A4E246668}"/>
              </a:ext>
            </a:extLst>
          </p:cNvPr>
          <p:cNvCxnSpPr/>
          <p:nvPr/>
        </p:nvCxnSpPr>
        <p:spPr>
          <a:xfrm>
            <a:off x="430305" y="903642"/>
            <a:ext cx="11388936"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graphicFrame>
        <p:nvGraphicFramePr>
          <p:cNvPr id="2" name="Table 1">
            <a:extLst>
              <a:ext uri="{FF2B5EF4-FFF2-40B4-BE49-F238E27FC236}">
                <a16:creationId xmlns:a16="http://schemas.microsoft.com/office/drawing/2014/main" id="{8C3A51C0-3522-4856-79F1-AECF79192458}"/>
              </a:ext>
            </a:extLst>
          </p:cNvPr>
          <p:cNvGraphicFramePr>
            <a:graphicFrameLocks noGrp="1"/>
          </p:cNvGraphicFramePr>
          <p:nvPr>
            <p:extLst>
              <p:ext uri="{D42A27DB-BD31-4B8C-83A1-F6EECF244321}">
                <p14:modId xmlns:p14="http://schemas.microsoft.com/office/powerpoint/2010/main" val="3645150231"/>
              </p:ext>
            </p:extLst>
          </p:nvPr>
        </p:nvGraphicFramePr>
        <p:xfrm>
          <a:off x="2106957" y="5324926"/>
          <a:ext cx="3703716" cy="751968"/>
        </p:xfrm>
        <a:graphic>
          <a:graphicData uri="http://schemas.openxmlformats.org/drawingml/2006/table">
            <a:tbl>
              <a:tblPr firstRow="1" bandRow="1">
                <a:tableStyleId>{5940675A-B579-460E-94D1-54222C63F5DA}</a:tableStyleId>
              </a:tblPr>
              <a:tblGrid>
                <a:gridCol w="925929">
                  <a:extLst>
                    <a:ext uri="{9D8B030D-6E8A-4147-A177-3AD203B41FA5}">
                      <a16:colId xmlns:a16="http://schemas.microsoft.com/office/drawing/2014/main" val="2355895369"/>
                    </a:ext>
                  </a:extLst>
                </a:gridCol>
                <a:gridCol w="925929">
                  <a:extLst>
                    <a:ext uri="{9D8B030D-6E8A-4147-A177-3AD203B41FA5}">
                      <a16:colId xmlns:a16="http://schemas.microsoft.com/office/drawing/2014/main" val="2870752998"/>
                    </a:ext>
                  </a:extLst>
                </a:gridCol>
                <a:gridCol w="925929">
                  <a:extLst>
                    <a:ext uri="{9D8B030D-6E8A-4147-A177-3AD203B41FA5}">
                      <a16:colId xmlns:a16="http://schemas.microsoft.com/office/drawing/2014/main" val="242737673"/>
                    </a:ext>
                  </a:extLst>
                </a:gridCol>
                <a:gridCol w="925929">
                  <a:extLst>
                    <a:ext uri="{9D8B030D-6E8A-4147-A177-3AD203B41FA5}">
                      <a16:colId xmlns:a16="http://schemas.microsoft.com/office/drawing/2014/main" val="792997421"/>
                    </a:ext>
                  </a:extLst>
                </a:gridCol>
              </a:tblGrid>
              <a:tr h="345749">
                <a:tc>
                  <a:txBody>
                    <a:bodyPr/>
                    <a:lstStyle/>
                    <a:p>
                      <a:r>
                        <a:rPr lang="en-US"/>
                        <a:t>x</a:t>
                      </a:r>
                    </a:p>
                  </a:txBody>
                  <a:tcPr/>
                </a:tc>
                <a:tc>
                  <a:txBody>
                    <a:bodyPr/>
                    <a:lstStyle/>
                    <a:p>
                      <a:r>
                        <a:rPr lang="en-US"/>
                        <a:t>0</a:t>
                      </a:r>
                    </a:p>
                  </a:txBody>
                  <a:tcPr/>
                </a:tc>
                <a:tc>
                  <a:txBody>
                    <a:bodyPr/>
                    <a:lstStyle/>
                    <a:p>
                      <a:r>
                        <a:rPr lang="en-US"/>
                        <a:t>1</a:t>
                      </a:r>
                    </a:p>
                  </a:txBody>
                  <a:tcPr/>
                </a:tc>
                <a:tc>
                  <a:txBody>
                    <a:bodyPr/>
                    <a:lstStyle/>
                    <a:p>
                      <a:r>
                        <a:rPr lang="en-US"/>
                        <a:t>2</a:t>
                      </a:r>
                    </a:p>
                  </a:txBody>
                  <a:tcPr/>
                </a:tc>
                <a:extLst>
                  <a:ext uri="{0D108BD9-81ED-4DB2-BD59-A6C34878D82A}">
                    <a16:rowId xmlns:a16="http://schemas.microsoft.com/office/drawing/2014/main" val="1638291145"/>
                  </a:ext>
                </a:extLst>
              </a:tr>
              <a:tr h="345749">
                <a:tc>
                  <a:txBody>
                    <a:bodyPr/>
                    <a:lstStyle/>
                    <a:p>
                      <a:r>
                        <a:rPr lang="en-US"/>
                        <a:t>y</a:t>
                      </a:r>
                    </a:p>
                  </a:txBody>
                  <a:tcPr/>
                </a:tc>
                <a:tc>
                  <a:txBody>
                    <a:bodyPr/>
                    <a:lstStyle/>
                    <a:p>
                      <a:r>
                        <a:rPr lang="en-US"/>
                        <a:t>0</a:t>
                      </a:r>
                    </a:p>
                  </a:txBody>
                  <a:tcPr/>
                </a:tc>
                <a:tc>
                  <a:txBody>
                    <a:bodyPr/>
                    <a:lstStyle/>
                    <a:p>
                      <a:r>
                        <a:rPr lang="en-US"/>
                        <a:t>-1</a:t>
                      </a:r>
                    </a:p>
                  </a:txBody>
                  <a:tcPr/>
                </a:tc>
                <a:tc>
                  <a:txBody>
                    <a:bodyPr/>
                    <a:lstStyle/>
                    <a:p>
                      <a:r>
                        <a:rPr lang="en-US"/>
                        <a:t>0</a:t>
                      </a:r>
                    </a:p>
                  </a:txBody>
                  <a:tcPr/>
                </a:tc>
                <a:extLst>
                  <a:ext uri="{0D108BD9-81ED-4DB2-BD59-A6C34878D82A}">
                    <a16:rowId xmlns:a16="http://schemas.microsoft.com/office/drawing/2014/main" val="4000112096"/>
                  </a:ext>
                </a:extLst>
              </a:tr>
            </a:tbl>
          </a:graphicData>
        </a:graphic>
      </p:graphicFrame>
      <p:pic>
        <p:nvPicPr>
          <p:cNvPr id="9" name="Picture 8">
            <a:extLst>
              <a:ext uri="{FF2B5EF4-FFF2-40B4-BE49-F238E27FC236}">
                <a16:creationId xmlns:a16="http://schemas.microsoft.com/office/drawing/2014/main" id="{B425E977-4165-067C-BDC8-5F95CDE1EC9F}"/>
              </a:ext>
            </a:extLst>
          </p:cNvPr>
          <p:cNvPicPr>
            <a:picLocks noChangeAspect="1"/>
          </p:cNvPicPr>
          <p:nvPr/>
        </p:nvPicPr>
        <p:blipFill>
          <a:blip r:embed="rId5"/>
          <a:stretch>
            <a:fillRect/>
          </a:stretch>
        </p:blipFill>
        <p:spPr>
          <a:xfrm>
            <a:off x="8046751" y="1327961"/>
            <a:ext cx="3804089" cy="3834829"/>
          </a:xfrm>
          <a:prstGeom prst="rect">
            <a:avLst/>
          </a:prstGeom>
        </p:spPr>
      </p:pic>
    </p:spTree>
    <p:extLst>
      <p:ext uri="{BB962C8B-B14F-4D97-AF65-F5344CB8AC3E}">
        <p14:creationId xmlns:p14="http://schemas.microsoft.com/office/powerpoint/2010/main" val="526275075"/>
      </p:ext>
    </p:extLst>
  </p:cSld>
  <p:clrMapOvr>
    <a:masterClrMapping/>
  </p:clrMapOvr>
  <mc:AlternateContent xmlns:mc="http://schemas.openxmlformats.org/markup-compatibility/2006" xmlns:p14="http://schemas.microsoft.com/office/powerpoint/2010/main">
    <mc:Choice Requires="p14">
      <p:transition spd="med" p14:dur="700">
        <p:wipe/>
      </p:transition>
    </mc:Choice>
    <mc:Fallback xmlns="">
      <p:transition spd="med">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fade">
                                      <p:cBhvr>
                                        <p:cTn id="22" dur="5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9DB313-2AF6-FEC6-54A9-CD04E1DF800D}"/>
              </a:ext>
            </a:extLst>
          </p:cNvPr>
          <p:cNvPicPr>
            <a:picLocks noChangeAspect="1"/>
          </p:cNvPicPr>
          <p:nvPr/>
        </p:nvPicPr>
        <p:blipFill>
          <a:blip r:embed="rId2"/>
          <a:stretch>
            <a:fillRect/>
          </a:stretch>
        </p:blipFill>
        <p:spPr>
          <a:xfrm>
            <a:off x="315558" y="1288683"/>
            <a:ext cx="11876442" cy="2882455"/>
          </a:xfrm>
          <a:prstGeom prst="rect">
            <a:avLst/>
          </a:prstGeom>
        </p:spPr>
      </p:pic>
    </p:spTree>
    <p:extLst>
      <p:ext uri="{BB962C8B-B14F-4D97-AF65-F5344CB8AC3E}">
        <p14:creationId xmlns:p14="http://schemas.microsoft.com/office/powerpoint/2010/main" val="23880807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9DB313-2AF6-FEC6-54A9-CD04E1DF800D}"/>
              </a:ext>
            </a:extLst>
          </p:cNvPr>
          <p:cNvPicPr>
            <a:picLocks noChangeAspect="1"/>
          </p:cNvPicPr>
          <p:nvPr/>
        </p:nvPicPr>
        <p:blipFill>
          <a:blip r:embed="rId2"/>
          <a:stretch>
            <a:fillRect/>
          </a:stretch>
        </p:blipFill>
        <p:spPr>
          <a:xfrm>
            <a:off x="157780" y="105344"/>
            <a:ext cx="8771068" cy="1723456"/>
          </a:xfrm>
          <a:prstGeom prst="rect">
            <a:avLst/>
          </a:prstGeom>
        </p:spPr>
      </p:pic>
      <p:cxnSp>
        <p:nvCxnSpPr>
          <p:cNvPr id="4" name="Straight Connector 3">
            <a:extLst>
              <a:ext uri="{FF2B5EF4-FFF2-40B4-BE49-F238E27FC236}">
                <a16:creationId xmlns:a16="http://schemas.microsoft.com/office/drawing/2014/main" id="{C1019CCF-1DF8-DB72-8808-35DF6D3413C9}"/>
              </a:ext>
            </a:extLst>
          </p:cNvPr>
          <p:cNvCxnSpPr/>
          <p:nvPr/>
        </p:nvCxnSpPr>
        <p:spPr>
          <a:xfrm>
            <a:off x="157780" y="1850315"/>
            <a:ext cx="1125249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D19A348-03EC-9BFD-68E9-93FAB6932406}"/>
                  </a:ext>
                </a:extLst>
              </p:cNvPr>
              <p:cNvSpPr txBox="1"/>
              <p:nvPr/>
            </p:nvSpPr>
            <p:spPr>
              <a:xfrm>
                <a:off x="89647" y="1871831"/>
                <a:ext cx="11854927" cy="2716641"/>
              </a:xfrm>
              <a:prstGeom prst="rect">
                <a:avLst/>
              </a:prstGeom>
              <a:noFill/>
              <a:ln w="38100">
                <a:solidFill>
                  <a:srgbClr val="00B0F0"/>
                </a:solidFill>
              </a:ln>
            </p:spPr>
            <p:txBody>
              <a:bodyPr wrap="square" rtlCol="0">
                <a:spAutoFit/>
              </a:bodyPr>
              <a:lstStyle/>
              <a:p>
                <a:pPr marL="342900" indent="-342900">
                  <a:buAutoNum type="alphaLcPeriod"/>
                </a:pPr>
                <a:r>
                  <a:rPr lang="en-US" sz="2000"/>
                  <a:t>Viết lại hàm số dưới dạng   </a:t>
                </a:r>
                <a14:m>
                  <m:oMath xmlns:m="http://schemas.openxmlformats.org/officeDocument/2006/math">
                    <m:r>
                      <a:rPr lang="en-US" sz="2000" b="0" i="1" smtClean="0">
                        <a:highlight>
                          <a:srgbClr val="FFFF00"/>
                        </a:highlight>
                        <a:latin typeface="Cambria Math" panose="02040503050406030204" pitchFamily="18" charset="0"/>
                      </a:rPr>
                      <m:t>𝑦</m:t>
                    </m:r>
                    <m:r>
                      <a:rPr lang="en-US" sz="2000" b="0" i="1" smtClean="0">
                        <a:highlight>
                          <a:srgbClr val="FFFF00"/>
                        </a:highlight>
                        <a:latin typeface="Cambria Math" panose="02040503050406030204" pitchFamily="18" charset="0"/>
                      </a:rPr>
                      <m:t>=</m:t>
                    </m:r>
                    <m:r>
                      <a:rPr lang="en-US" sz="2000" b="0" i="1" smtClean="0">
                        <a:highlight>
                          <a:srgbClr val="FFFF00"/>
                        </a:highlight>
                        <a:latin typeface="Cambria Math" panose="02040503050406030204" pitchFamily="18" charset="0"/>
                      </a:rPr>
                      <m:t>𝑎</m:t>
                    </m:r>
                    <m:sSup>
                      <m:sSupPr>
                        <m:ctrlPr>
                          <a:rPr lang="en-US" sz="2000" b="0" i="1" smtClean="0">
                            <a:highlight>
                              <a:srgbClr val="FFFF00"/>
                            </a:highlight>
                            <a:latin typeface="Cambria Math" panose="02040503050406030204" pitchFamily="18" charset="0"/>
                          </a:rPr>
                        </m:ctrlPr>
                      </m:sSupPr>
                      <m:e>
                        <m:r>
                          <a:rPr lang="en-US" sz="2000" b="0" i="1" smtClean="0">
                            <a:highlight>
                              <a:srgbClr val="FFFF00"/>
                            </a:highlight>
                            <a:latin typeface="Cambria Math" panose="02040503050406030204" pitchFamily="18" charset="0"/>
                          </a:rPr>
                          <m:t>(</m:t>
                        </m:r>
                        <m:r>
                          <a:rPr lang="en-US" sz="2000" b="0" i="1" smtClean="0">
                            <a:highlight>
                              <a:srgbClr val="FFFF00"/>
                            </a:highlight>
                            <a:latin typeface="Cambria Math" panose="02040503050406030204" pitchFamily="18" charset="0"/>
                          </a:rPr>
                          <m:t>𝑥</m:t>
                        </m:r>
                        <m:r>
                          <a:rPr lang="en-US" sz="2000" b="0" i="1" smtClean="0">
                            <a:highlight>
                              <a:srgbClr val="FFFF00"/>
                            </a:highlight>
                            <a:latin typeface="Cambria Math" panose="02040503050406030204" pitchFamily="18" charset="0"/>
                          </a:rPr>
                          <m:t>−</m:t>
                        </m:r>
                        <m:r>
                          <a:rPr lang="en-US" sz="2000" b="0" i="1" smtClean="0">
                            <a:highlight>
                              <a:srgbClr val="FFFF00"/>
                            </a:highlight>
                            <a:latin typeface="Cambria Math" panose="02040503050406030204" pitchFamily="18" charset="0"/>
                          </a:rPr>
                          <m:t>h</m:t>
                        </m:r>
                        <m:r>
                          <a:rPr lang="en-US" sz="2000" b="0" i="1" smtClean="0">
                            <a:highlight>
                              <a:srgbClr val="FFFF00"/>
                            </a:highlight>
                            <a:latin typeface="Cambria Math" panose="02040503050406030204" pitchFamily="18" charset="0"/>
                          </a:rPr>
                          <m:t>)</m:t>
                        </m:r>
                      </m:e>
                      <m:sup>
                        <m:r>
                          <a:rPr lang="en-US" sz="2000" b="0" i="1" smtClean="0">
                            <a:highlight>
                              <a:srgbClr val="FFFF00"/>
                            </a:highlight>
                            <a:latin typeface="Cambria Math" panose="02040503050406030204" pitchFamily="18" charset="0"/>
                          </a:rPr>
                          <m:t>2</m:t>
                        </m:r>
                      </m:sup>
                    </m:sSup>
                    <m:r>
                      <a:rPr lang="en-US" sz="2000" b="0" i="1" smtClean="0">
                        <a:highlight>
                          <a:srgbClr val="FFFF00"/>
                        </a:highlight>
                        <a:latin typeface="Cambria Math" panose="02040503050406030204" pitchFamily="18" charset="0"/>
                      </a:rPr>
                      <m:t>+</m:t>
                    </m:r>
                    <m:r>
                      <a:rPr lang="en-US" sz="2000" b="0" i="1" smtClean="0">
                        <a:highlight>
                          <a:srgbClr val="FFFF00"/>
                        </a:highlight>
                        <a:latin typeface="Cambria Math" panose="02040503050406030204" pitchFamily="18" charset="0"/>
                      </a:rPr>
                      <m:t>𝑘</m:t>
                    </m:r>
                  </m:oMath>
                </a14:m>
                <a:endParaRPr lang="en-US" sz="2000" b="0">
                  <a:highlight>
                    <a:srgbClr val="FFFF00"/>
                  </a:highlight>
                </a:endParaRPr>
              </a:p>
              <a:p>
                <a:pPr/>
                <a14:m>
                  <m:oMathPara xmlns:m="http://schemas.openxmlformats.org/officeDocument/2006/math">
                    <m:oMathParaPr>
                      <m:jc m:val="left"/>
                    </m:oMathParaPr>
                    <m:oMath xmlns:m="http://schemas.openxmlformats.org/officeDocument/2006/math">
                      <m:r>
                        <a:rPr lang="en-US" sz="2000" b="1" i="1" smtClean="0">
                          <a:latin typeface="Cambria Math" panose="02040503050406030204" pitchFamily="18" charset="0"/>
                        </a:rPr>
                        <m:t>𝒚</m:t>
                      </m:r>
                      <m:r>
                        <a:rPr lang="en-US" sz="2000" b="1" i="1" smtClean="0">
                          <a:latin typeface="Cambria Math" panose="02040503050406030204" pitchFamily="18" charset="0"/>
                        </a:rPr>
                        <m:t>=</m:t>
                      </m:r>
                      <m:r>
                        <a:rPr lang="en-US" sz="2000" b="1" i="1" smtClean="0">
                          <a:latin typeface="Cambria Math" panose="02040503050406030204" pitchFamily="18" charset="0"/>
                        </a:rPr>
                        <m:t>𝒇</m:t>
                      </m:r>
                      <m:d>
                        <m:dPr>
                          <m:ctrlPr>
                            <a:rPr lang="en-US" sz="2000" b="1" i="1" smtClean="0">
                              <a:latin typeface="Cambria Math" panose="02040503050406030204" pitchFamily="18" charset="0"/>
                            </a:rPr>
                          </m:ctrlPr>
                        </m:dPr>
                        <m:e>
                          <m:r>
                            <a:rPr lang="en-US" sz="2000" b="1" i="1" smtClean="0">
                              <a:latin typeface="Cambria Math" panose="02040503050406030204" pitchFamily="18" charset="0"/>
                            </a:rPr>
                            <m:t>𝒙</m:t>
                          </m:r>
                        </m:e>
                      </m:d>
                      <m:r>
                        <a:rPr lang="en-US" sz="2000" b="1" i="1" smtClean="0">
                          <a:latin typeface="Cambria Math" panose="02040503050406030204" pitchFamily="18" charset="0"/>
                        </a:rPr>
                        <m:t>=−</m:t>
                      </m:r>
                      <m:sSup>
                        <m:sSupPr>
                          <m:ctrlPr>
                            <a:rPr lang="en-US" sz="2000" b="1" i="1" smtClean="0">
                              <a:latin typeface="Cambria Math" panose="02040503050406030204" pitchFamily="18" charset="0"/>
                            </a:rPr>
                          </m:ctrlPr>
                        </m:sSupPr>
                        <m:e>
                          <m:r>
                            <a:rPr lang="en-US" sz="2000" b="1" i="1" smtClean="0">
                              <a:latin typeface="Cambria Math" panose="02040503050406030204" pitchFamily="18" charset="0"/>
                            </a:rPr>
                            <m:t>𝒙</m:t>
                          </m:r>
                        </m:e>
                        <m:sup>
                          <m:r>
                            <a:rPr lang="en-US" sz="2000" b="1" i="1" smtClean="0">
                              <a:latin typeface="Cambria Math" panose="02040503050406030204" pitchFamily="18" charset="0"/>
                            </a:rPr>
                            <m:t>𝟐</m:t>
                          </m:r>
                        </m:sup>
                      </m:sSup>
                      <m:r>
                        <a:rPr lang="en-US" sz="2000" b="1" i="1" smtClean="0">
                          <a:latin typeface="Cambria Math" panose="02040503050406030204" pitchFamily="18" charset="0"/>
                        </a:rPr>
                        <m:t>−</m:t>
                      </m:r>
                      <m:r>
                        <a:rPr lang="en-US" sz="2000" b="1" i="1" smtClean="0">
                          <a:latin typeface="Cambria Math" panose="02040503050406030204" pitchFamily="18" charset="0"/>
                        </a:rPr>
                        <m:t>𝒙</m:t>
                      </m:r>
                      <m:r>
                        <a:rPr lang="en-US" sz="2000" b="1" i="1" smtClean="0">
                          <a:latin typeface="Cambria Math" panose="02040503050406030204" pitchFamily="18" charset="0"/>
                        </a:rPr>
                        <m:t>+</m:t>
                      </m:r>
                      <m:r>
                        <a:rPr lang="en-US" sz="2000" b="1" i="1" smtClean="0">
                          <a:latin typeface="Cambria Math" panose="02040503050406030204" pitchFamily="18" charset="0"/>
                        </a:rPr>
                        <m:t>𝟏</m:t>
                      </m:r>
                      <m:r>
                        <a:rPr lang="en-US" sz="2000" b="0" i="1" smtClean="0">
                          <a:latin typeface="Cambria Math" panose="02040503050406030204" pitchFamily="18" charset="0"/>
                        </a:rPr>
                        <m:t>=−</m:t>
                      </m:r>
                      <m:d>
                        <m:dPr>
                          <m:ctrlPr>
                            <a:rPr lang="en-US" sz="2000" b="0" i="1" smtClean="0">
                              <a:latin typeface="Cambria Math" panose="02040503050406030204" pitchFamily="18" charset="0"/>
                            </a:rPr>
                          </m:ctrlPr>
                        </m:dPr>
                        <m:e>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𝑥</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r>
                            <a:rPr lang="en-US" sz="2000" b="0" i="1" smtClean="0">
                              <a:latin typeface="Cambria Math" panose="02040503050406030204" pitchFamily="18" charset="0"/>
                            </a:rPr>
                            <m:t>𝑥</m:t>
                          </m:r>
                        </m:e>
                      </m:d>
                      <m:r>
                        <a:rPr lang="en-US" sz="2000" b="0" i="1" smtClean="0">
                          <a:latin typeface="Cambria Math" panose="02040503050406030204" pitchFamily="18" charset="0"/>
                        </a:rPr>
                        <m:t>+1= −</m:t>
                      </m:r>
                      <m:d>
                        <m:dPr>
                          <m:ctrlPr>
                            <a:rPr lang="en-US" sz="2000" b="0" i="1" smtClean="0">
                              <a:latin typeface="Cambria Math" panose="02040503050406030204" pitchFamily="18" charset="0"/>
                            </a:rPr>
                          </m:ctrlPr>
                        </m:dPr>
                        <m:e>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𝑥</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r>
                            <a:rPr lang="en-US" sz="2000" b="0" i="1" smtClean="0">
                              <a:solidFill>
                                <a:srgbClr val="00B050"/>
                              </a:solidFill>
                              <a:latin typeface="Cambria Math" panose="02040503050406030204" pitchFamily="18" charset="0"/>
                            </a:rPr>
                            <m:t>2.</m:t>
                          </m:r>
                          <m:f>
                            <m:fPr>
                              <m:ctrlPr>
                                <a:rPr lang="en-US" sz="2000" b="0" i="1" smtClean="0">
                                  <a:solidFill>
                                    <a:srgbClr val="00B050"/>
                                  </a:solidFill>
                                  <a:latin typeface="Cambria Math" panose="02040503050406030204" pitchFamily="18" charset="0"/>
                                </a:rPr>
                              </m:ctrlPr>
                            </m:fPr>
                            <m:num>
                              <m:r>
                                <a:rPr lang="en-US" sz="2000" b="0" i="1" smtClean="0">
                                  <a:solidFill>
                                    <a:srgbClr val="00B050"/>
                                  </a:solidFill>
                                  <a:latin typeface="Cambria Math" panose="02040503050406030204" pitchFamily="18" charset="0"/>
                                </a:rPr>
                                <m:t>1</m:t>
                              </m:r>
                            </m:num>
                            <m:den>
                              <m:r>
                                <a:rPr lang="en-US" sz="2000" b="0" i="1" smtClean="0">
                                  <a:solidFill>
                                    <a:srgbClr val="00B050"/>
                                  </a:solidFill>
                                  <a:latin typeface="Cambria Math" panose="02040503050406030204" pitchFamily="18" charset="0"/>
                                </a:rPr>
                                <m:t>2</m:t>
                              </m:r>
                            </m:den>
                          </m:f>
                          <m:r>
                            <a:rPr lang="en-US" sz="2000" b="0" i="1" smtClean="0">
                              <a:latin typeface="Cambria Math" panose="02040503050406030204" pitchFamily="18" charset="0"/>
                            </a:rPr>
                            <m:t>𝑥</m:t>
                          </m:r>
                          <m:r>
                            <a:rPr lang="en-US" sz="2000" b="0" i="1" smtClean="0">
                              <a:latin typeface="Cambria Math" panose="02040503050406030204" pitchFamily="18" charset="0"/>
                            </a:rPr>
                            <m:t>+</m:t>
                          </m:r>
                          <m:sSup>
                            <m:sSupPr>
                              <m:ctrlPr>
                                <a:rPr lang="en-US" sz="2000" b="0" i="1" smtClean="0">
                                  <a:solidFill>
                                    <a:srgbClr val="FF0000"/>
                                  </a:solidFill>
                                  <a:latin typeface="Cambria Math" panose="02040503050406030204" pitchFamily="18" charset="0"/>
                                </a:rPr>
                              </m:ctrlPr>
                            </m:sSupPr>
                            <m:e>
                              <m:d>
                                <m:dPr>
                                  <m:ctrlPr>
                                    <a:rPr lang="en-US" sz="2000" b="0" i="1" smtClean="0">
                                      <a:solidFill>
                                        <a:srgbClr val="FF0000"/>
                                      </a:solidFill>
                                      <a:latin typeface="Cambria Math" panose="02040503050406030204" pitchFamily="18" charset="0"/>
                                    </a:rPr>
                                  </m:ctrlPr>
                                </m:dPr>
                                <m:e>
                                  <m:f>
                                    <m:fPr>
                                      <m:ctrlPr>
                                        <a:rPr lang="en-US" sz="2000" b="0" i="1" smtClean="0">
                                          <a:solidFill>
                                            <a:srgbClr val="FF0000"/>
                                          </a:solidFill>
                                          <a:latin typeface="Cambria Math" panose="02040503050406030204" pitchFamily="18" charset="0"/>
                                        </a:rPr>
                                      </m:ctrlPr>
                                    </m:fPr>
                                    <m:num>
                                      <m:r>
                                        <a:rPr lang="en-US" sz="2000" b="0" i="1" smtClean="0">
                                          <a:solidFill>
                                            <a:srgbClr val="FF0000"/>
                                          </a:solidFill>
                                          <a:latin typeface="Cambria Math" panose="02040503050406030204" pitchFamily="18" charset="0"/>
                                        </a:rPr>
                                        <m:t>1</m:t>
                                      </m:r>
                                    </m:num>
                                    <m:den>
                                      <m:r>
                                        <a:rPr lang="en-US" sz="2000" b="0" i="1" smtClean="0">
                                          <a:solidFill>
                                            <a:srgbClr val="FF0000"/>
                                          </a:solidFill>
                                          <a:latin typeface="Cambria Math" panose="02040503050406030204" pitchFamily="18" charset="0"/>
                                        </a:rPr>
                                        <m:t>2</m:t>
                                      </m:r>
                                    </m:den>
                                  </m:f>
                                </m:e>
                              </m:d>
                            </m:e>
                            <m:sup>
                              <m:r>
                                <a:rPr lang="en-US" sz="2000" b="0" i="1" smtClean="0">
                                  <a:solidFill>
                                    <a:srgbClr val="FF0000"/>
                                  </a:solidFill>
                                  <a:latin typeface="Cambria Math" panose="02040503050406030204" pitchFamily="18" charset="0"/>
                                </a:rPr>
                                <m:t>2</m:t>
                              </m:r>
                            </m:sup>
                          </m:sSup>
                          <m:sSup>
                            <m:sSupPr>
                              <m:ctrlPr>
                                <a:rPr lang="en-US" sz="2000" b="0" i="1" smtClean="0">
                                  <a:solidFill>
                                    <a:srgbClr val="FF0000"/>
                                  </a:solidFill>
                                  <a:latin typeface="Cambria Math" panose="02040503050406030204" pitchFamily="18" charset="0"/>
                                </a:rPr>
                              </m:ctrlPr>
                            </m:sSupPr>
                            <m:e>
                              <m:r>
                                <a:rPr lang="en-US" sz="2000" b="0" i="1" smtClean="0">
                                  <a:solidFill>
                                    <a:srgbClr val="FF0000"/>
                                  </a:solidFill>
                                  <a:latin typeface="Cambria Math" panose="02040503050406030204" pitchFamily="18" charset="0"/>
                                </a:rPr>
                                <m:t>−</m:t>
                              </m:r>
                              <m:d>
                                <m:dPr>
                                  <m:ctrlPr>
                                    <a:rPr lang="en-US" sz="2000" b="0" i="1" smtClean="0">
                                      <a:solidFill>
                                        <a:srgbClr val="FF0000"/>
                                      </a:solidFill>
                                      <a:latin typeface="Cambria Math" panose="02040503050406030204" pitchFamily="18" charset="0"/>
                                    </a:rPr>
                                  </m:ctrlPr>
                                </m:dPr>
                                <m:e>
                                  <m:f>
                                    <m:fPr>
                                      <m:ctrlPr>
                                        <a:rPr lang="en-US" sz="2000" b="0" i="1" smtClean="0">
                                          <a:solidFill>
                                            <a:srgbClr val="FF0000"/>
                                          </a:solidFill>
                                          <a:latin typeface="Cambria Math" panose="02040503050406030204" pitchFamily="18" charset="0"/>
                                        </a:rPr>
                                      </m:ctrlPr>
                                    </m:fPr>
                                    <m:num>
                                      <m:r>
                                        <a:rPr lang="en-US" sz="2000" b="0" i="1" smtClean="0">
                                          <a:solidFill>
                                            <a:srgbClr val="FF0000"/>
                                          </a:solidFill>
                                          <a:latin typeface="Cambria Math" panose="02040503050406030204" pitchFamily="18" charset="0"/>
                                        </a:rPr>
                                        <m:t>1</m:t>
                                      </m:r>
                                    </m:num>
                                    <m:den>
                                      <m:r>
                                        <a:rPr lang="en-US" sz="2000" b="0" i="1" smtClean="0">
                                          <a:solidFill>
                                            <a:srgbClr val="FF0000"/>
                                          </a:solidFill>
                                          <a:latin typeface="Cambria Math" panose="02040503050406030204" pitchFamily="18" charset="0"/>
                                        </a:rPr>
                                        <m:t>2</m:t>
                                      </m:r>
                                    </m:den>
                                  </m:f>
                                </m:e>
                              </m:d>
                            </m:e>
                            <m:sup>
                              <m:r>
                                <a:rPr lang="en-US" sz="2000" b="0" i="1" smtClean="0">
                                  <a:solidFill>
                                    <a:srgbClr val="FF0000"/>
                                  </a:solidFill>
                                  <a:latin typeface="Cambria Math" panose="02040503050406030204" pitchFamily="18" charset="0"/>
                                </a:rPr>
                                <m:t>2</m:t>
                              </m:r>
                            </m:sup>
                          </m:sSup>
                        </m:e>
                      </m:d>
                      <m:r>
                        <a:rPr lang="en-US" sz="2000" b="0" i="1" smtClean="0">
                          <a:latin typeface="Cambria Math" panose="02040503050406030204" pitchFamily="18" charset="0"/>
                        </a:rPr>
                        <m:t>+1</m:t>
                      </m:r>
                    </m:oMath>
                  </m:oMathPara>
                </a14:m>
                <a:endParaRPr lang="en-US" sz="2000" b="0"/>
              </a:p>
              <a:p>
                <a:pPr/>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 −</m:t>
                      </m:r>
                      <m:d>
                        <m:dPr>
                          <m:ctrlPr>
                            <a:rPr lang="en-US" sz="2000" b="0" i="1" smtClean="0">
                              <a:latin typeface="Cambria Math" panose="02040503050406030204" pitchFamily="18" charset="0"/>
                            </a:rPr>
                          </m:ctrlPr>
                        </m:dPr>
                        <m:e>
                          <m:sSup>
                            <m:sSupPr>
                              <m:ctrlPr>
                                <a:rPr lang="en-US" sz="2000" b="0" i="1" smtClean="0">
                                  <a:solidFill>
                                    <a:schemeClr val="tx1"/>
                                  </a:solidFill>
                                  <a:latin typeface="Cambria Math" panose="02040503050406030204" pitchFamily="18" charset="0"/>
                                </a:rPr>
                              </m:ctrlPr>
                            </m:sSupPr>
                            <m:e>
                              <m:d>
                                <m:dPr>
                                  <m:ctrlPr>
                                    <a:rPr lang="en-US" sz="2000" b="0" i="1" smtClean="0">
                                      <a:solidFill>
                                        <a:schemeClr val="tx1"/>
                                      </a:solidFill>
                                      <a:latin typeface="Cambria Math" panose="02040503050406030204" pitchFamily="18" charset="0"/>
                                    </a:rPr>
                                  </m:ctrlPr>
                                </m:dPr>
                                <m:e>
                                  <m:r>
                                    <a:rPr lang="en-US" sz="2000" b="0" i="1" smtClean="0">
                                      <a:solidFill>
                                        <a:schemeClr val="tx1"/>
                                      </a:solidFill>
                                      <a:latin typeface="Cambria Math" panose="02040503050406030204" pitchFamily="18" charset="0"/>
                                    </a:rPr>
                                    <m:t>𝑥</m:t>
                                  </m:r>
                                  <m:r>
                                    <a:rPr lang="en-US" sz="2000" b="0" i="1" smtClean="0">
                                      <a:solidFill>
                                        <a:schemeClr val="tx1"/>
                                      </a:solidFill>
                                      <a:latin typeface="Cambria Math" panose="02040503050406030204" pitchFamily="18" charset="0"/>
                                    </a:rPr>
                                    <m:t>+</m:t>
                                  </m:r>
                                  <m:f>
                                    <m:fPr>
                                      <m:ctrlPr>
                                        <a:rPr lang="en-US" sz="2000" b="0" i="1" smtClean="0">
                                          <a:solidFill>
                                            <a:schemeClr val="tx1"/>
                                          </a:solidFill>
                                          <a:latin typeface="Cambria Math" panose="02040503050406030204" pitchFamily="18" charset="0"/>
                                        </a:rPr>
                                      </m:ctrlPr>
                                    </m:fPr>
                                    <m:num>
                                      <m:r>
                                        <a:rPr lang="en-US" sz="2000" b="0" i="1" smtClean="0">
                                          <a:solidFill>
                                            <a:schemeClr val="tx1"/>
                                          </a:solidFill>
                                          <a:latin typeface="Cambria Math" panose="02040503050406030204" pitchFamily="18" charset="0"/>
                                        </a:rPr>
                                        <m:t>1</m:t>
                                      </m:r>
                                    </m:num>
                                    <m:den>
                                      <m:r>
                                        <a:rPr lang="en-US" sz="2000" b="0" i="1" smtClean="0">
                                          <a:solidFill>
                                            <a:schemeClr val="tx1"/>
                                          </a:solidFill>
                                          <a:latin typeface="Cambria Math" panose="02040503050406030204" pitchFamily="18" charset="0"/>
                                        </a:rPr>
                                        <m:t>2</m:t>
                                      </m:r>
                                    </m:den>
                                  </m:f>
                                </m:e>
                              </m:d>
                            </m:e>
                            <m:sup>
                              <m:r>
                                <a:rPr lang="en-US" sz="2000" b="0" i="1" smtClean="0">
                                  <a:solidFill>
                                    <a:schemeClr val="tx1"/>
                                  </a:solidFill>
                                  <a:latin typeface="Cambria Math" panose="02040503050406030204" pitchFamily="18" charset="0"/>
                                </a:rPr>
                                <m:t>2</m:t>
                              </m:r>
                            </m:sup>
                          </m:sSup>
                          <m:sSup>
                            <m:sSupPr>
                              <m:ctrlPr>
                                <a:rPr lang="en-US" sz="2000" b="0" i="1" smtClean="0">
                                  <a:solidFill>
                                    <a:srgbClr val="FF0000"/>
                                  </a:solidFill>
                                  <a:latin typeface="Cambria Math" panose="02040503050406030204" pitchFamily="18" charset="0"/>
                                </a:rPr>
                              </m:ctrlPr>
                            </m:sSupPr>
                            <m:e>
                              <m:r>
                                <a:rPr lang="en-US" sz="2000" b="0" i="1" smtClean="0">
                                  <a:solidFill>
                                    <a:srgbClr val="FF0000"/>
                                  </a:solidFill>
                                  <a:latin typeface="Cambria Math" panose="02040503050406030204" pitchFamily="18" charset="0"/>
                                </a:rPr>
                                <m:t>−</m:t>
                              </m:r>
                              <m:d>
                                <m:dPr>
                                  <m:ctrlPr>
                                    <a:rPr lang="en-US" sz="2000" b="0" i="1" smtClean="0">
                                      <a:solidFill>
                                        <a:srgbClr val="FF0000"/>
                                      </a:solidFill>
                                      <a:latin typeface="Cambria Math" panose="02040503050406030204" pitchFamily="18" charset="0"/>
                                    </a:rPr>
                                  </m:ctrlPr>
                                </m:dPr>
                                <m:e>
                                  <m:f>
                                    <m:fPr>
                                      <m:ctrlPr>
                                        <a:rPr lang="en-US" sz="2000" b="0" i="1" smtClean="0">
                                          <a:solidFill>
                                            <a:srgbClr val="FF0000"/>
                                          </a:solidFill>
                                          <a:latin typeface="Cambria Math" panose="02040503050406030204" pitchFamily="18" charset="0"/>
                                        </a:rPr>
                                      </m:ctrlPr>
                                    </m:fPr>
                                    <m:num>
                                      <m:r>
                                        <a:rPr lang="en-US" sz="2000" b="0" i="1" smtClean="0">
                                          <a:solidFill>
                                            <a:srgbClr val="FF0000"/>
                                          </a:solidFill>
                                          <a:latin typeface="Cambria Math" panose="02040503050406030204" pitchFamily="18" charset="0"/>
                                        </a:rPr>
                                        <m:t>1</m:t>
                                      </m:r>
                                    </m:num>
                                    <m:den>
                                      <m:r>
                                        <a:rPr lang="en-US" sz="2000" b="0" i="1" smtClean="0">
                                          <a:solidFill>
                                            <a:srgbClr val="FF0000"/>
                                          </a:solidFill>
                                          <a:latin typeface="Cambria Math" panose="02040503050406030204" pitchFamily="18" charset="0"/>
                                        </a:rPr>
                                        <m:t>2</m:t>
                                      </m:r>
                                    </m:den>
                                  </m:f>
                                </m:e>
                              </m:d>
                            </m:e>
                            <m:sup>
                              <m:r>
                                <a:rPr lang="en-US" sz="2000" b="0" i="1" smtClean="0">
                                  <a:solidFill>
                                    <a:srgbClr val="FF0000"/>
                                  </a:solidFill>
                                  <a:latin typeface="Cambria Math" panose="02040503050406030204" pitchFamily="18" charset="0"/>
                                </a:rPr>
                                <m:t>2</m:t>
                              </m:r>
                            </m:sup>
                          </m:sSup>
                        </m:e>
                      </m:d>
                      <m:r>
                        <a:rPr lang="en-US" sz="2000" b="0" i="1" smtClean="0">
                          <a:latin typeface="Cambria Math" panose="02040503050406030204" pitchFamily="18" charset="0"/>
                        </a:rPr>
                        <m:t>+1</m:t>
                      </m:r>
                      <m:r>
                        <a:rPr lang="en-US" sz="2000" i="1">
                          <a:latin typeface="Cambria Math" panose="02040503050406030204" pitchFamily="18" charset="0"/>
                        </a:rPr>
                        <m:t>= −</m:t>
                      </m:r>
                      <m:sSup>
                        <m:sSupPr>
                          <m:ctrlPr>
                            <a:rPr lang="en-US" sz="2000" i="1" smtClean="0">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𝑥</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latin typeface="Cambria Math" panose="02040503050406030204" pitchFamily="18" charset="0"/>
                                    </a:rPr>
                                    <m:t>2</m:t>
                                  </m:r>
                                </m:den>
                              </m:f>
                            </m:e>
                          </m:d>
                        </m:e>
                        <m:sup>
                          <m:r>
                            <a:rPr lang="en-US" sz="2000" i="1">
                              <a:latin typeface="Cambria Math" panose="02040503050406030204" pitchFamily="18" charset="0"/>
                            </a:rPr>
                            <m:t>2</m:t>
                          </m:r>
                        </m:sup>
                      </m:sSup>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4</m:t>
                          </m:r>
                        </m:den>
                      </m:f>
                      <m:r>
                        <a:rPr lang="en-US" sz="2000" i="1">
                          <a:latin typeface="Cambria Math" panose="02040503050406030204" pitchFamily="18" charset="0"/>
                        </a:rPr>
                        <m:t>+1</m:t>
                      </m:r>
                      <m:r>
                        <a:rPr lang="en-US" sz="2000" b="0" i="1" smtClean="0">
                          <a:latin typeface="Cambria Math" panose="02040503050406030204" pitchFamily="18" charset="0"/>
                        </a:rPr>
                        <m:t>=</m:t>
                      </m:r>
                      <m:r>
                        <a:rPr lang="en-US" sz="2000" i="1" smtClean="0">
                          <a:latin typeface="Cambria Math" panose="02040503050406030204" pitchFamily="18" charset="0"/>
                        </a:rPr>
                        <m:t>−</m:t>
                      </m:r>
                      <m:sSup>
                        <m:sSupPr>
                          <m:ctrlPr>
                            <a:rPr lang="en-US" sz="2000" i="1" smtClean="0">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𝑥</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latin typeface="Cambria Math" panose="02040503050406030204" pitchFamily="18" charset="0"/>
                                    </a:rPr>
                                    <m:t>2</m:t>
                                  </m:r>
                                </m:den>
                              </m:f>
                            </m:e>
                          </m:d>
                        </m:e>
                        <m:sup>
                          <m:r>
                            <a:rPr lang="en-US" sz="2000" i="1">
                              <a:latin typeface="Cambria Math" panose="02040503050406030204" pitchFamily="18" charset="0"/>
                            </a:rPr>
                            <m:t>2</m:t>
                          </m:r>
                        </m:sup>
                      </m:sSup>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5</m:t>
                          </m:r>
                        </m:num>
                        <m:den>
                          <m:r>
                            <a:rPr lang="en-US" sz="2000" b="0" i="1" smtClean="0">
                              <a:latin typeface="Cambria Math" panose="02040503050406030204" pitchFamily="18" charset="0"/>
                            </a:rPr>
                            <m:t>4</m:t>
                          </m:r>
                        </m:den>
                      </m:f>
                    </m:oMath>
                  </m:oMathPara>
                </a14:m>
                <a:endParaRPr lang="en-US" sz="2000"/>
              </a:p>
              <a:p>
                <a:r>
                  <a:rPr lang="en-US" sz="2000"/>
                  <a:t>Vậy </a:t>
                </a:r>
                <a14:m>
                  <m:oMath xmlns:m="http://schemas.openxmlformats.org/officeDocument/2006/math">
                    <m:r>
                      <a:rPr lang="en-US" sz="2000" b="0" i="1" smtClean="0">
                        <a:latin typeface="Cambria Math" panose="02040503050406030204" pitchFamily="18" charset="0"/>
                      </a:rPr>
                      <m:t>𝑦</m:t>
                    </m:r>
                    <m:r>
                      <a:rPr lang="en-US" sz="2000" b="0" i="1" smtClean="0">
                        <a:latin typeface="Cambria Math" panose="02040503050406030204" pitchFamily="18" charset="0"/>
                      </a:rPr>
                      <m:t>=</m:t>
                    </m:r>
                    <m:r>
                      <a:rPr lang="en-US" sz="2000" b="0" i="1" smtClean="0">
                        <a:latin typeface="Cambria Math" panose="02040503050406030204" pitchFamily="18" charset="0"/>
                      </a:rPr>
                      <m:t>𝑓</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𝑥</m:t>
                        </m:r>
                      </m:e>
                    </m:d>
                    <m:r>
                      <a:rPr lang="en-US" sz="2000" b="0" i="1" smtClean="0">
                        <a:latin typeface="Cambria Math" panose="02040503050406030204" pitchFamily="18" charset="0"/>
                      </a:rPr>
                      <m:t>=−</m:t>
                    </m:r>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𝑥</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r>
                      <a:rPr lang="en-US" sz="2000" b="0" i="1" smtClean="0">
                        <a:latin typeface="Cambria Math" panose="02040503050406030204" pitchFamily="18" charset="0"/>
                      </a:rPr>
                      <m:t>𝑥</m:t>
                    </m:r>
                    <m:r>
                      <a:rPr lang="en-US" sz="2000" b="0" i="1" smtClean="0">
                        <a:latin typeface="Cambria Math" panose="02040503050406030204" pitchFamily="18" charset="0"/>
                      </a:rPr>
                      <m:t>+1</m:t>
                    </m:r>
                  </m:oMath>
                </a14:m>
                <a:r>
                  <a:rPr lang="en-US" sz="2000"/>
                  <a:t> viết lại dạng chuẩn </a:t>
                </a:r>
                <a14:m>
                  <m:oMath xmlns:m="http://schemas.openxmlformats.org/officeDocument/2006/math">
                    <m:r>
                      <m:rPr>
                        <m:sty m:val="p"/>
                      </m:rPr>
                      <a:rPr lang="en-US" sz="2000" b="0" i="0" smtClean="0">
                        <a:latin typeface="Cambria Math" panose="02040503050406030204" pitchFamily="18" charset="0"/>
                      </a:rPr>
                      <m:t>y</m:t>
                    </m:r>
                    <m:r>
                      <a:rPr lang="en-US" sz="2000" b="0" i="0" smtClean="0">
                        <a:latin typeface="Cambria Math" panose="02040503050406030204" pitchFamily="18" charset="0"/>
                      </a:rPr>
                      <m:t>=</m:t>
                    </m:r>
                    <m:r>
                      <m:rPr>
                        <m:sty m:val="p"/>
                      </m:rPr>
                      <a:rPr lang="en-US" sz="2000" b="0" i="0" smtClean="0">
                        <a:latin typeface="Cambria Math" panose="02040503050406030204" pitchFamily="18" charset="0"/>
                      </a:rPr>
                      <m:t>f</m:t>
                    </m:r>
                    <m:d>
                      <m:dPr>
                        <m:ctrlPr>
                          <a:rPr lang="en-US" sz="2000" b="0" i="1" smtClean="0">
                            <a:latin typeface="Cambria Math" panose="02040503050406030204" pitchFamily="18" charset="0"/>
                          </a:rPr>
                        </m:ctrlPr>
                      </m:dPr>
                      <m:e>
                        <m:r>
                          <m:rPr>
                            <m:sty m:val="p"/>
                          </m:rPr>
                          <a:rPr lang="en-US" sz="2000" b="0" i="0" smtClean="0">
                            <a:latin typeface="Cambria Math" panose="02040503050406030204" pitchFamily="18" charset="0"/>
                          </a:rPr>
                          <m:t>x</m:t>
                        </m:r>
                      </m:e>
                    </m:d>
                    <m:r>
                      <a:rPr lang="en-US" sz="2000" b="0" i="0" smtClean="0">
                        <a:latin typeface="Cambria Math" panose="02040503050406030204" pitchFamily="18" charset="0"/>
                      </a:rPr>
                      <m:t>= </m:t>
                    </m:r>
                    <m:r>
                      <a:rPr lang="en-US" sz="2000" i="1" smtClean="0">
                        <a:latin typeface="Cambria Math" panose="02040503050406030204" pitchFamily="18" charset="0"/>
                      </a:rPr>
                      <m:t>−</m:t>
                    </m:r>
                    <m:sSup>
                      <m:sSupPr>
                        <m:ctrlPr>
                          <a:rPr lang="en-US" sz="2000" i="1" smtClean="0">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𝑥</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latin typeface="Cambria Math" panose="02040503050406030204" pitchFamily="18" charset="0"/>
                                  </a:rPr>
                                  <m:t>2</m:t>
                                </m:r>
                              </m:den>
                            </m:f>
                          </m:e>
                        </m:d>
                      </m:e>
                      <m:sup>
                        <m:r>
                          <a:rPr lang="en-US" sz="2000" i="1">
                            <a:latin typeface="Cambria Math" panose="02040503050406030204" pitchFamily="18" charset="0"/>
                          </a:rPr>
                          <m:t>2</m:t>
                        </m:r>
                      </m:sup>
                    </m:sSup>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5</m:t>
                        </m:r>
                      </m:num>
                      <m:den>
                        <m:r>
                          <a:rPr lang="en-US" sz="2000" b="0" i="1" smtClean="0">
                            <a:latin typeface="Cambria Math" panose="02040503050406030204" pitchFamily="18" charset="0"/>
                          </a:rPr>
                          <m:t>4</m:t>
                        </m:r>
                      </m:den>
                    </m:f>
                  </m:oMath>
                </a14:m>
                <a:endParaRPr lang="en-US" sz="2000"/>
              </a:p>
            </p:txBody>
          </p:sp>
        </mc:Choice>
        <mc:Fallback xmlns="">
          <p:sp>
            <p:nvSpPr>
              <p:cNvPr id="5" name="TextBox 4">
                <a:extLst>
                  <a:ext uri="{FF2B5EF4-FFF2-40B4-BE49-F238E27FC236}">
                    <a16:creationId xmlns:a16="http://schemas.microsoft.com/office/drawing/2014/main" id="{CD19A348-03EC-9BFD-68E9-93FAB6932406}"/>
                  </a:ext>
                </a:extLst>
              </p:cNvPr>
              <p:cNvSpPr txBox="1">
                <a:spLocks noRot="1" noChangeAspect="1" noMove="1" noResize="1" noEditPoints="1" noAdjustHandles="1" noChangeArrowheads="1" noChangeShapeType="1" noTextEdit="1"/>
              </p:cNvSpPr>
              <p:nvPr/>
            </p:nvSpPr>
            <p:spPr>
              <a:xfrm>
                <a:off x="89647" y="1871831"/>
                <a:ext cx="11854927" cy="2716641"/>
              </a:xfrm>
              <a:prstGeom prst="rect">
                <a:avLst/>
              </a:prstGeom>
              <a:blipFill>
                <a:blip r:embed="rId3"/>
                <a:stretch>
                  <a:fillRect l="-410" t="-885"/>
                </a:stretch>
              </a:blipFill>
              <a:ln w="38100">
                <a:solidFill>
                  <a:srgbClr val="00B0F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53C9F370-2A42-4C7A-901F-82D18842DF7A}"/>
                  </a:ext>
                </a:extLst>
              </p:cNvPr>
              <p:cNvSpPr txBox="1"/>
              <p:nvPr/>
            </p:nvSpPr>
            <p:spPr>
              <a:xfrm>
                <a:off x="0" y="4771352"/>
                <a:ext cx="12192000" cy="1835374"/>
              </a:xfrm>
              <a:prstGeom prst="rect">
                <a:avLst/>
              </a:prstGeom>
              <a:noFill/>
              <a:ln w="57150">
                <a:solidFill>
                  <a:srgbClr val="00B050"/>
                </a:solidFill>
              </a:ln>
            </p:spPr>
            <p:txBody>
              <a:bodyPr wrap="square">
                <a:spAutoFit/>
              </a:bodyPr>
              <a:lstStyle/>
              <a:p>
                <a:pPr/>
                <a14:m>
                  <m:oMathPara xmlns:m="http://schemas.openxmlformats.org/officeDocument/2006/math">
                    <m:oMathParaPr>
                      <m:jc m:val="centerGroup"/>
                    </m:oMathParaPr>
                    <m:oMath xmlns:m="http://schemas.openxmlformats.org/officeDocument/2006/math">
                      <m:r>
                        <a:rPr lang="en-US" sz="2800" b="1" i="1" smtClean="0">
                          <a:latin typeface="Cambria Math" panose="02040503050406030204" pitchFamily="18" charset="0"/>
                        </a:rPr>
                        <m:t>𝒚</m:t>
                      </m:r>
                      <m:r>
                        <a:rPr lang="en-US" sz="2800" b="1" i="1" smtClean="0">
                          <a:latin typeface="Cambria Math" panose="02040503050406030204" pitchFamily="18" charset="0"/>
                        </a:rPr>
                        <m:t>=</m:t>
                      </m:r>
                      <m:r>
                        <a:rPr lang="en-US" sz="2800" b="1" i="1" smtClean="0">
                          <a:latin typeface="Cambria Math" panose="02040503050406030204" pitchFamily="18" charset="0"/>
                        </a:rPr>
                        <m:t>𝒈</m:t>
                      </m:r>
                      <m:d>
                        <m:dPr>
                          <m:ctrlPr>
                            <a:rPr lang="en-US" sz="2800" b="1" i="1">
                              <a:latin typeface="Cambria Math" panose="02040503050406030204" pitchFamily="18" charset="0"/>
                            </a:rPr>
                          </m:ctrlPr>
                        </m:dPr>
                        <m:e>
                          <m:r>
                            <a:rPr lang="en-US" sz="2800" b="1" i="1">
                              <a:latin typeface="Cambria Math" panose="02040503050406030204" pitchFamily="18" charset="0"/>
                            </a:rPr>
                            <m:t>𝒙</m:t>
                          </m:r>
                        </m:e>
                      </m:d>
                      <m:r>
                        <a:rPr lang="en-US" sz="2800" b="1" i="1">
                          <a:latin typeface="Cambria Math" panose="02040503050406030204" pitchFamily="18" charset="0"/>
                        </a:rPr>
                        <m:t>=</m:t>
                      </m:r>
                      <m:sSup>
                        <m:sSupPr>
                          <m:ctrlPr>
                            <a:rPr lang="en-US" sz="2800" b="1" i="1">
                              <a:latin typeface="Cambria Math" panose="02040503050406030204" pitchFamily="18" charset="0"/>
                            </a:rPr>
                          </m:ctrlPr>
                        </m:sSupPr>
                        <m:e>
                          <m:r>
                            <a:rPr lang="en-US" sz="2800" b="1" i="1">
                              <a:latin typeface="Cambria Math" panose="02040503050406030204" pitchFamily="18" charset="0"/>
                            </a:rPr>
                            <m:t>𝒙</m:t>
                          </m:r>
                        </m:e>
                        <m:sup>
                          <m:r>
                            <a:rPr lang="en-US" sz="2800" b="1" i="1">
                              <a:latin typeface="Cambria Math" panose="02040503050406030204" pitchFamily="18" charset="0"/>
                            </a:rPr>
                            <m:t>𝟐</m:t>
                          </m:r>
                        </m:sup>
                      </m:sSup>
                      <m:r>
                        <a:rPr lang="en-US" sz="2800" b="1" i="1">
                          <a:latin typeface="Cambria Math" panose="02040503050406030204" pitchFamily="18" charset="0"/>
                        </a:rPr>
                        <m:t>−</m:t>
                      </m:r>
                      <m:r>
                        <a:rPr lang="en-US" sz="2800" b="1" i="1" smtClean="0">
                          <a:latin typeface="Cambria Math" panose="02040503050406030204" pitchFamily="18" charset="0"/>
                        </a:rPr>
                        <m:t>𝟖</m:t>
                      </m:r>
                      <m:r>
                        <a:rPr lang="en-US" sz="2800" b="1" i="1">
                          <a:latin typeface="Cambria Math" panose="02040503050406030204" pitchFamily="18" charset="0"/>
                        </a:rPr>
                        <m:t>𝒙</m:t>
                      </m:r>
                      <m:r>
                        <a:rPr lang="en-US" sz="2800" b="1" i="1">
                          <a:latin typeface="Cambria Math" panose="02040503050406030204" pitchFamily="18" charset="0"/>
                        </a:rPr>
                        <m:t>+</m:t>
                      </m:r>
                      <m:r>
                        <a:rPr lang="en-US" sz="2800" b="1" i="1" smtClean="0">
                          <a:latin typeface="Cambria Math" panose="02040503050406030204" pitchFamily="18" charset="0"/>
                        </a:rPr>
                        <m:t>𝟖</m:t>
                      </m:r>
                      <m:r>
                        <a:rPr lang="en-US" sz="2800" i="1">
                          <a:latin typeface="Cambria Math" panose="02040503050406030204" pitchFamily="18" charset="0"/>
                        </a:rPr>
                        <m:t>=</m:t>
                      </m:r>
                      <m:d>
                        <m:dPr>
                          <m:ctrlPr>
                            <a:rPr lang="en-US" sz="2800" i="1">
                              <a:latin typeface="Cambria Math" panose="02040503050406030204" pitchFamily="18" charset="0"/>
                            </a:rPr>
                          </m:ctrlPr>
                        </m:dPr>
                        <m:e>
                          <m:sSup>
                            <m:sSupPr>
                              <m:ctrlPr>
                                <a:rPr lang="en-US" sz="2800" i="1">
                                  <a:latin typeface="Cambria Math" panose="02040503050406030204" pitchFamily="18" charset="0"/>
                                </a:rPr>
                              </m:ctrlPr>
                            </m:sSupPr>
                            <m:e>
                              <m:r>
                                <a:rPr lang="en-US" sz="2800" i="1">
                                  <a:latin typeface="Cambria Math" panose="02040503050406030204" pitchFamily="18" charset="0"/>
                                </a:rPr>
                                <m:t>𝑥</m:t>
                              </m:r>
                            </m:e>
                            <m:sup>
                              <m:r>
                                <a:rPr lang="en-US" sz="2800" i="1">
                                  <a:latin typeface="Cambria Math" panose="02040503050406030204" pitchFamily="18" charset="0"/>
                                </a:rPr>
                                <m:t>2</m:t>
                              </m:r>
                            </m:sup>
                          </m:sSup>
                          <m:r>
                            <a:rPr lang="en-US" sz="2800" b="0" i="1" smtClean="0">
                              <a:latin typeface="Cambria Math" panose="02040503050406030204" pitchFamily="18" charset="0"/>
                            </a:rPr>
                            <m:t>−8</m:t>
                          </m:r>
                          <m:r>
                            <a:rPr lang="en-US" sz="2800" i="1">
                              <a:latin typeface="Cambria Math" panose="02040503050406030204" pitchFamily="18" charset="0"/>
                            </a:rPr>
                            <m:t>𝑥</m:t>
                          </m:r>
                        </m:e>
                      </m:d>
                      <m:r>
                        <a:rPr lang="en-US" sz="2800" i="1">
                          <a:latin typeface="Cambria Math" panose="02040503050406030204" pitchFamily="18" charset="0"/>
                        </a:rPr>
                        <m:t>+</m:t>
                      </m:r>
                      <m:r>
                        <a:rPr lang="en-US" sz="2800" b="0" i="1" smtClean="0">
                          <a:latin typeface="Cambria Math" panose="02040503050406030204" pitchFamily="18" charset="0"/>
                        </a:rPr>
                        <m:t>8</m:t>
                      </m:r>
                      <m:r>
                        <a:rPr lang="en-US" sz="2800" i="1">
                          <a:latin typeface="Cambria Math" panose="02040503050406030204" pitchFamily="18" charset="0"/>
                        </a:rPr>
                        <m:t> </m:t>
                      </m:r>
                      <m:r>
                        <a:rPr lang="en-US" sz="2800" b="0" i="1" smtClean="0">
                          <a:latin typeface="Cambria Math" panose="02040503050406030204" pitchFamily="18" charset="0"/>
                        </a:rPr>
                        <m:t>=</m:t>
                      </m:r>
                      <m:d>
                        <m:dPr>
                          <m:ctrlPr>
                            <a:rPr lang="en-US" sz="2800" i="1" smtClean="0">
                              <a:latin typeface="Cambria Math" panose="02040503050406030204" pitchFamily="18" charset="0"/>
                            </a:rPr>
                          </m:ctrlPr>
                        </m:dPr>
                        <m:e>
                          <m:sSup>
                            <m:sSupPr>
                              <m:ctrlPr>
                                <a:rPr lang="en-US" sz="2800" i="1">
                                  <a:latin typeface="Cambria Math" panose="02040503050406030204" pitchFamily="18" charset="0"/>
                                </a:rPr>
                              </m:ctrlPr>
                            </m:sSupPr>
                            <m:e>
                              <m:r>
                                <a:rPr lang="en-US" sz="2800" i="1">
                                  <a:latin typeface="Cambria Math" panose="02040503050406030204" pitchFamily="18" charset="0"/>
                                </a:rPr>
                                <m:t>𝑥</m:t>
                              </m:r>
                            </m:e>
                            <m:sup>
                              <m:r>
                                <a:rPr lang="en-US" sz="2800" i="1">
                                  <a:latin typeface="Cambria Math" panose="02040503050406030204" pitchFamily="18" charset="0"/>
                                </a:rPr>
                                <m:t>2</m:t>
                              </m:r>
                            </m:sup>
                          </m:sSup>
                          <m:r>
                            <a:rPr lang="en-US" sz="2800" b="0" i="1" smtClean="0">
                              <a:latin typeface="Cambria Math" panose="02040503050406030204" pitchFamily="18" charset="0"/>
                            </a:rPr>
                            <m:t>−</m:t>
                          </m:r>
                          <m:r>
                            <a:rPr lang="en-US" sz="2800" b="0" i="1" smtClean="0">
                              <a:solidFill>
                                <a:srgbClr val="00B050"/>
                              </a:solidFill>
                              <a:latin typeface="Cambria Math" panose="02040503050406030204" pitchFamily="18" charset="0"/>
                            </a:rPr>
                            <m:t>2</m:t>
                          </m:r>
                          <m:r>
                            <a:rPr lang="en-US" sz="2800" b="0" i="1" smtClean="0">
                              <a:latin typeface="Cambria Math" panose="02040503050406030204" pitchFamily="18" charset="0"/>
                            </a:rPr>
                            <m:t>.</m:t>
                          </m:r>
                          <m:r>
                            <a:rPr lang="en-US" sz="2800" b="0" i="1" smtClean="0">
                              <a:solidFill>
                                <a:srgbClr val="FF0000"/>
                              </a:solidFill>
                              <a:latin typeface="Cambria Math" panose="02040503050406030204" pitchFamily="18" charset="0"/>
                            </a:rPr>
                            <m:t>4</m:t>
                          </m:r>
                          <m:r>
                            <a:rPr lang="en-US" sz="2800" i="1">
                              <a:latin typeface="Cambria Math" panose="02040503050406030204" pitchFamily="18" charset="0"/>
                            </a:rPr>
                            <m:t>𝑥</m:t>
                          </m:r>
                          <m:r>
                            <a:rPr lang="en-US" sz="2800" b="0" i="1" smtClean="0">
                              <a:latin typeface="Cambria Math" panose="02040503050406030204" pitchFamily="18" charset="0"/>
                            </a:rPr>
                            <m:t>+</m:t>
                          </m:r>
                          <m:sSup>
                            <m:sSupPr>
                              <m:ctrlPr>
                                <a:rPr lang="en-US" sz="2800" b="0" i="1" smtClean="0">
                                  <a:solidFill>
                                    <a:srgbClr val="FF0000"/>
                                  </a:solidFill>
                                  <a:latin typeface="Cambria Math" panose="02040503050406030204" pitchFamily="18" charset="0"/>
                                </a:rPr>
                              </m:ctrlPr>
                            </m:sSupPr>
                            <m:e>
                              <m:r>
                                <a:rPr lang="en-US" sz="2800" b="0" i="1" smtClean="0">
                                  <a:solidFill>
                                    <a:srgbClr val="FF0000"/>
                                  </a:solidFill>
                                  <a:latin typeface="Cambria Math" panose="02040503050406030204" pitchFamily="18" charset="0"/>
                                </a:rPr>
                                <m:t>4</m:t>
                              </m:r>
                            </m:e>
                            <m:sup>
                              <m:r>
                                <a:rPr lang="en-US" sz="2800" b="0" i="1" smtClean="0">
                                  <a:solidFill>
                                    <a:srgbClr val="FF0000"/>
                                  </a:solidFill>
                                  <a:latin typeface="Cambria Math" panose="02040503050406030204" pitchFamily="18" charset="0"/>
                                </a:rPr>
                                <m:t>2</m:t>
                              </m:r>
                            </m:sup>
                          </m:sSup>
                          <m:r>
                            <a:rPr lang="en-US" sz="2800" b="0" i="1" smtClean="0">
                              <a:solidFill>
                                <a:srgbClr val="FF0000"/>
                              </a:solidFill>
                              <a:latin typeface="Cambria Math" panose="02040503050406030204" pitchFamily="18" charset="0"/>
                            </a:rPr>
                            <m:t>−</m:t>
                          </m:r>
                          <m:sSup>
                            <m:sSupPr>
                              <m:ctrlPr>
                                <a:rPr lang="en-US" sz="2800" b="0" i="1" smtClean="0">
                                  <a:solidFill>
                                    <a:srgbClr val="FF0000"/>
                                  </a:solidFill>
                                  <a:latin typeface="Cambria Math" panose="02040503050406030204" pitchFamily="18" charset="0"/>
                                </a:rPr>
                              </m:ctrlPr>
                            </m:sSupPr>
                            <m:e>
                              <m:r>
                                <a:rPr lang="en-US" sz="2800" b="0" i="1" smtClean="0">
                                  <a:solidFill>
                                    <a:srgbClr val="FF0000"/>
                                  </a:solidFill>
                                  <a:latin typeface="Cambria Math" panose="02040503050406030204" pitchFamily="18" charset="0"/>
                                </a:rPr>
                                <m:t>4</m:t>
                              </m:r>
                            </m:e>
                            <m:sup>
                              <m:r>
                                <a:rPr lang="en-US" sz="2800" b="0" i="1" smtClean="0">
                                  <a:solidFill>
                                    <a:srgbClr val="FF0000"/>
                                  </a:solidFill>
                                  <a:latin typeface="Cambria Math" panose="02040503050406030204" pitchFamily="18" charset="0"/>
                                </a:rPr>
                                <m:t>2</m:t>
                              </m:r>
                            </m:sup>
                          </m:sSup>
                        </m:e>
                      </m:d>
                      <m:r>
                        <a:rPr lang="en-US" sz="2800" i="1">
                          <a:latin typeface="Cambria Math" panose="02040503050406030204" pitchFamily="18" charset="0"/>
                        </a:rPr>
                        <m:t>+</m:t>
                      </m:r>
                      <m:r>
                        <a:rPr lang="en-US" sz="2800" b="0" i="1" smtClean="0">
                          <a:latin typeface="Cambria Math" panose="02040503050406030204" pitchFamily="18" charset="0"/>
                        </a:rPr>
                        <m:t>8</m:t>
                      </m:r>
                    </m:oMath>
                  </m:oMathPara>
                </a14:m>
                <a:endParaRPr lang="en-US" sz="2800" b="0" i="1">
                  <a:latin typeface="Cambria Math" panose="02040503050406030204" pitchFamily="18" charset="0"/>
                </a:endParaRPr>
              </a:p>
              <a:p>
                <a:r>
                  <a:rPr lang="en-US" sz="2800"/>
                  <a:t>=</a:t>
                </a:r>
                <a14:m>
                  <m:oMath xmlns:m="http://schemas.openxmlformats.org/officeDocument/2006/math">
                    <m:d>
                      <m:dPr>
                        <m:ctrlPr>
                          <a:rPr lang="en-US" sz="2800" i="1" smtClean="0">
                            <a:latin typeface="Cambria Math" panose="02040503050406030204" pitchFamily="18" charset="0"/>
                          </a:rPr>
                        </m:ctrlPr>
                      </m:dPr>
                      <m:e>
                        <m:r>
                          <a:rPr lang="en-US" sz="2800" b="0" i="1" smtClean="0">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𝑥</m:t>
                            </m:r>
                          </m:e>
                          <m:sup>
                            <m:r>
                              <a:rPr lang="en-US" sz="2800" i="1">
                                <a:latin typeface="Cambria Math" panose="02040503050406030204" pitchFamily="18" charset="0"/>
                              </a:rPr>
                              <m:t>2</m:t>
                            </m:r>
                          </m:sup>
                        </m:sSup>
                        <m:r>
                          <a:rPr lang="en-US" sz="2800" b="0" i="1" smtClean="0">
                            <a:latin typeface="Cambria Math" panose="02040503050406030204" pitchFamily="18" charset="0"/>
                          </a:rPr>
                          <m:t>−</m:t>
                        </m:r>
                        <m:r>
                          <a:rPr lang="en-US" sz="2800" b="0" i="1" smtClean="0">
                            <a:solidFill>
                              <a:srgbClr val="00B050"/>
                            </a:solidFill>
                            <a:latin typeface="Cambria Math" panose="02040503050406030204" pitchFamily="18" charset="0"/>
                          </a:rPr>
                          <m:t>2</m:t>
                        </m:r>
                        <m:r>
                          <a:rPr lang="en-US" sz="2800" b="0" i="1" smtClean="0">
                            <a:latin typeface="Cambria Math" panose="02040503050406030204" pitchFamily="18" charset="0"/>
                          </a:rPr>
                          <m:t>.</m:t>
                        </m:r>
                        <m:r>
                          <a:rPr lang="en-US" sz="2800" b="0" i="1" smtClean="0">
                            <a:solidFill>
                              <a:srgbClr val="FF0000"/>
                            </a:solidFill>
                            <a:latin typeface="Cambria Math" panose="02040503050406030204" pitchFamily="18" charset="0"/>
                          </a:rPr>
                          <m:t>4</m:t>
                        </m:r>
                        <m:r>
                          <a:rPr lang="en-US" sz="2800" i="1">
                            <a:latin typeface="Cambria Math" panose="02040503050406030204" pitchFamily="18" charset="0"/>
                          </a:rPr>
                          <m:t>𝑥</m:t>
                        </m:r>
                        <m:r>
                          <a:rPr lang="en-US" sz="2800" b="0" i="1" smtClean="0">
                            <a:latin typeface="Cambria Math" panose="02040503050406030204" pitchFamily="18" charset="0"/>
                          </a:rPr>
                          <m:t>+</m:t>
                        </m:r>
                        <m:sSup>
                          <m:sSupPr>
                            <m:ctrlPr>
                              <a:rPr lang="en-US" sz="2800" b="0" i="1" smtClean="0">
                                <a:solidFill>
                                  <a:srgbClr val="FF0000"/>
                                </a:solidFill>
                                <a:latin typeface="Cambria Math" panose="02040503050406030204" pitchFamily="18" charset="0"/>
                              </a:rPr>
                            </m:ctrlPr>
                          </m:sSupPr>
                          <m:e>
                            <m:r>
                              <a:rPr lang="en-US" sz="2800" b="0" i="1" smtClean="0">
                                <a:solidFill>
                                  <a:srgbClr val="FF0000"/>
                                </a:solidFill>
                                <a:latin typeface="Cambria Math" panose="02040503050406030204" pitchFamily="18" charset="0"/>
                              </a:rPr>
                              <m:t>4</m:t>
                            </m:r>
                          </m:e>
                          <m:sup>
                            <m:r>
                              <a:rPr lang="en-US" sz="2800" b="0" i="1" smtClean="0">
                                <a:solidFill>
                                  <a:srgbClr val="FF0000"/>
                                </a:solidFill>
                                <a:latin typeface="Cambria Math" panose="02040503050406030204" pitchFamily="18" charset="0"/>
                              </a:rPr>
                              <m:t>2</m:t>
                            </m:r>
                          </m:sup>
                        </m:sSup>
                        <m:r>
                          <a:rPr lang="en-US" sz="2800" b="0" i="1" smtClean="0">
                            <a:solidFill>
                              <a:srgbClr val="FF0000"/>
                            </a:solidFill>
                            <a:latin typeface="Cambria Math" panose="02040503050406030204" pitchFamily="18" charset="0"/>
                          </a:rPr>
                          <m:t>]−</m:t>
                        </m:r>
                        <m:sSup>
                          <m:sSupPr>
                            <m:ctrlPr>
                              <a:rPr lang="en-US" sz="2800" b="0" i="1" smtClean="0">
                                <a:solidFill>
                                  <a:srgbClr val="FF0000"/>
                                </a:solidFill>
                                <a:latin typeface="Cambria Math" panose="02040503050406030204" pitchFamily="18" charset="0"/>
                              </a:rPr>
                            </m:ctrlPr>
                          </m:sSupPr>
                          <m:e>
                            <m:r>
                              <a:rPr lang="en-US" sz="2800" b="0" i="1" smtClean="0">
                                <a:solidFill>
                                  <a:srgbClr val="FF0000"/>
                                </a:solidFill>
                                <a:latin typeface="Cambria Math" panose="02040503050406030204" pitchFamily="18" charset="0"/>
                              </a:rPr>
                              <m:t>4</m:t>
                            </m:r>
                          </m:e>
                          <m:sup>
                            <m:r>
                              <a:rPr lang="en-US" sz="2800" b="0" i="1" smtClean="0">
                                <a:solidFill>
                                  <a:srgbClr val="FF0000"/>
                                </a:solidFill>
                                <a:latin typeface="Cambria Math" panose="02040503050406030204" pitchFamily="18" charset="0"/>
                              </a:rPr>
                              <m:t>2</m:t>
                            </m:r>
                          </m:sup>
                        </m:sSup>
                      </m:e>
                    </m:d>
                    <m:r>
                      <a:rPr lang="en-US" sz="2800" i="1">
                        <a:latin typeface="Cambria Math" panose="02040503050406030204" pitchFamily="18" charset="0"/>
                      </a:rPr>
                      <m:t>+</m:t>
                    </m:r>
                    <m:r>
                      <a:rPr lang="en-US" sz="2800" b="0" i="1" smtClean="0">
                        <a:latin typeface="Cambria Math" panose="02040503050406030204" pitchFamily="18" charset="0"/>
                      </a:rPr>
                      <m:t>8</m:t>
                    </m:r>
                    <m:r>
                      <a:rPr lang="en-US" sz="2800" i="1">
                        <a:latin typeface="Cambria Math" panose="02040503050406030204" pitchFamily="18" charset="0"/>
                      </a:rPr>
                      <m:t>= </m:t>
                    </m:r>
                    <m:sSup>
                      <m:sSupPr>
                        <m:ctrlPr>
                          <a:rPr lang="en-US" sz="2800" i="1" smtClean="0">
                            <a:latin typeface="Cambria Math" panose="02040503050406030204" pitchFamily="18" charset="0"/>
                          </a:rPr>
                        </m:ctrlPr>
                      </m:sSupPr>
                      <m:e>
                        <m:d>
                          <m:dPr>
                            <m:ctrlPr>
                              <a:rPr lang="en-US" sz="2800" i="1">
                                <a:latin typeface="Cambria Math" panose="02040503050406030204" pitchFamily="18" charset="0"/>
                              </a:rPr>
                            </m:ctrlPr>
                          </m:dPr>
                          <m:e>
                            <m:r>
                              <a:rPr lang="en-US" sz="2800" i="1">
                                <a:latin typeface="Cambria Math" panose="02040503050406030204" pitchFamily="18" charset="0"/>
                              </a:rPr>
                              <m:t>𝑥</m:t>
                            </m:r>
                            <m:r>
                              <a:rPr lang="en-US" sz="2800" i="1">
                                <a:latin typeface="Cambria Math" panose="02040503050406030204" pitchFamily="18" charset="0"/>
                              </a:rPr>
                              <m:t>+4</m:t>
                            </m:r>
                          </m:e>
                        </m:d>
                      </m:e>
                      <m:sup>
                        <m:r>
                          <a:rPr lang="en-US" sz="2800" i="1">
                            <a:latin typeface="Cambria Math" panose="02040503050406030204" pitchFamily="18" charset="0"/>
                          </a:rPr>
                          <m:t>2</m:t>
                        </m:r>
                      </m:sup>
                    </m:sSup>
                    <m:r>
                      <a:rPr lang="en-US" sz="2800" b="0" i="1" smtClean="0">
                        <a:latin typeface="Cambria Math" panose="02040503050406030204" pitchFamily="18" charset="0"/>
                      </a:rPr>
                      <m:t>−16</m:t>
                    </m:r>
                    <m:r>
                      <a:rPr lang="en-US" sz="2800" i="1">
                        <a:latin typeface="Cambria Math" panose="02040503050406030204" pitchFamily="18" charset="0"/>
                      </a:rPr>
                      <m:t>+</m:t>
                    </m:r>
                    <m:r>
                      <a:rPr lang="en-US" sz="2800" b="0" i="1" smtClean="0">
                        <a:latin typeface="Cambria Math" panose="02040503050406030204" pitchFamily="18" charset="0"/>
                      </a:rPr>
                      <m:t>8=</m:t>
                    </m:r>
                    <m:sSup>
                      <m:sSupPr>
                        <m:ctrlPr>
                          <a:rPr lang="en-US" sz="2800" i="1" smtClean="0">
                            <a:latin typeface="Cambria Math" panose="02040503050406030204" pitchFamily="18" charset="0"/>
                          </a:rPr>
                        </m:ctrlPr>
                      </m:sSupPr>
                      <m:e>
                        <m:d>
                          <m:dPr>
                            <m:ctrlPr>
                              <a:rPr lang="en-US" sz="2800" i="1">
                                <a:latin typeface="Cambria Math" panose="02040503050406030204" pitchFamily="18" charset="0"/>
                              </a:rPr>
                            </m:ctrlPr>
                          </m:dPr>
                          <m:e>
                            <m:r>
                              <a:rPr lang="en-US" sz="2800" i="1">
                                <a:latin typeface="Cambria Math" panose="02040503050406030204" pitchFamily="18" charset="0"/>
                              </a:rPr>
                              <m:t>𝑥</m:t>
                            </m:r>
                            <m:r>
                              <a:rPr lang="en-US" sz="2800" i="1">
                                <a:latin typeface="Cambria Math" panose="02040503050406030204" pitchFamily="18" charset="0"/>
                              </a:rPr>
                              <m:t>+4</m:t>
                            </m:r>
                          </m:e>
                        </m:d>
                      </m:e>
                      <m:sup>
                        <m:r>
                          <a:rPr lang="en-US" sz="2800" i="1">
                            <a:latin typeface="Cambria Math" panose="02040503050406030204" pitchFamily="18" charset="0"/>
                          </a:rPr>
                          <m:t>2</m:t>
                        </m:r>
                      </m:sup>
                    </m:sSup>
                    <m:r>
                      <a:rPr lang="en-US" sz="2800" b="0" i="1" smtClean="0">
                        <a:latin typeface="Cambria Math" panose="02040503050406030204" pitchFamily="18" charset="0"/>
                      </a:rPr>
                      <m:t>−8</m:t>
                    </m:r>
                  </m:oMath>
                </a14:m>
                <a:endParaRPr lang="en-US" sz="2800"/>
              </a:p>
              <a:p>
                <a:r>
                  <a:rPr lang="en-US" sz="2800"/>
                  <a:t>Vậy </a:t>
                </a:r>
                <a14:m>
                  <m:oMath xmlns:m="http://schemas.openxmlformats.org/officeDocument/2006/math">
                    <m:r>
                      <a:rPr lang="en-US" sz="2800" b="1" i="1" smtClean="0">
                        <a:latin typeface="Cambria Math" panose="02040503050406030204" pitchFamily="18" charset="0"/>
                      </a:rPr>
                      <m:t>𝒚</m:t>
                    </m:r>
                    <m:r>
                      <a:rPr lang="en-US" sz="2800" b="1" i="1" smtClean="0">
                        <a:latin typeface="Cambria Math" panose="02040503050406030204" pitchFamily="18" charset="0"/>
                      </a:rPr>
                      <m:t>=</m:t>
                    </m:r>
                    <m:r>
                      <a:rPr lang="en-US" sz="2800" b="1" i="1" smtClean="0">
                        <a:latin typeface="Cambria Math" panose="02040503050406030204" pitchFamily="18" charset="0"/>
                      </a:rPr>
                      <m:t>𝒈</m:t>
                    </m:r>
                    <m:d>
                      <m:dPr>
                        <m:ctrlPr>
                          <a:rPr lang="en-US" sz="2800" b="1" i="1">
                            <a:latin typeface="Cambria Math" panose="02040503050406030204" pitchFamily="18" charset="0"/>
                          </a:rPr>
                        </m:ctrlPr>
                      </m:dPr>
                      <m:e>
                        <m:r>
                          <a:rPr lang="en-US" sz="2800" b="1" i="1">
                            <a:latin typeface="Cambria Math" panose="02040503050406030204" pitchFamily="18" charset="0"/>
                          </a:rPr>
                          <m:t>𝒙</m:t>
                        </m:r>
                      </m:e>
                    </m:d>
                    <m:r>
                      <a:rPr lang="en-US" sz="2800" b="1" i="1">
                        <a:latin typeface="Cambria Math" panose="02040503050406030204" pitchFamily="18" charset="0"/>
                      </a:rPr>
                      <m:t>=</m:t>
                    </m:r>
                    <m:sSup>
                      <m:sSupPr>
                        <m:ctrlPr>
                          <a:rPr lang="en-US" sz="2800" b="1" i="1">
                            <a:latin typeface="Cambria Math" panose="02040503050406030204" pitchFamily="18" charset="0"/>
                          </a:rPr>
                        </m:ctrlPr>
                      </m:sSupPr>
                      <m:e>
                        <m:r>
                          <a:rPr lang="en-US" sz="2800" b="1" i="1">
                            <a:latin typeface="Cambria Math" panose="02040503050406030204" pitchFamily="18" charset="0"/>
                          </a:rPr>
                          <m:t>𝒙</m:t>
                        </m:r>
                      </m:e>
                      <m:sup>
                        <m:r>
                          <a:rPr lang="en-US" sz="2800" b="1" i="1">
                            <a:latin typeface="Cambria Math" panose="02040503050406030204" pitchFamily="18" charset="0"/>
                          </a:rPr>
                          <m:t>𝟐</m:t>
                        </m:r>
                      </m:sup>
                    </m:sSup>
                    <m:r>
                      <a:rPr lang="en-US" sz="2800" b="1" i="1">
                        <a:latin typeface="Cambria Math" panose="02040503050406030204" pitchFamily="18" charset="0"/>
                      </a:rPr>
                      <m:t>−</m:t>
                    </m:r>
                    <m:r>
                      <a:rPr lang="en-US" sz="2800" b="1" i="1" smtClean="0">
                        <a:latin typeface="Cambria Math" panose="02040503050406030204" pitchFamily="18" charset="0"/>
                      </a:rPr>
                      <m:t>𝟖</m:t>
                    </m:r>
                    <m:r>
                      <a:rPr lang="en-US" sz="2800" b="1" i="1">
                        <a:latin typeface="Cambria Math" panose="02040503050406030204" pitchFamily="18" charset="0"/>
                      </a:rPr>
                      <m:t>𝒙</m:t>
                    </m:r>
                    <m:r>
                      <a:rPr lang="en-US" sz="2800" b="1" i="1">
                        <a:latin typeface="Cambria Math" panose="02040503050406030204" pitchFamily="18" charset="0"/>
                      </a:rPr>
                      <m:t>+</m:t>
                    </m:r>
                    <m:r>
                      <a:rPr lang="en-US" sz="2800" b="1" i="1" smtClean="0">
                        <a:latin typeface="Cambria Math" panose="02040503050406030204" pitchFamily="18" charset="0"/>
                      </a:rPr>
                      <m:t>𝟖</m:t>
                    </m:r>
                    <m:r>
                      <a:rPr lang="en-US" sz="2800" b="1" i="1" smtClean="0">
                        <a:latin typeface="Cambria Math" panose="02040503050406030204" pitchFamily="18" charset="0"/>
                      </a:rPr>
                      <m:t> </m:t>
                    </m:r>
                  </m:oMath>
                </a14:m>
                <a:r>
                  <a:rPr lang="en-US" sz="2800"/>
                  <a:t> viết lại dạng chuẩn </a:t>
                </a:r>
                <a14:m>
                  <m:oMath xmlns:m="http://schemas.openxmlformats.org/officeDocument/2006/math">
                    <m:r>
                      <m:rPr>
                        <m:sty m:val="p"/>
                      </m:rPr>
                      <a:rPr lang="en-US" sz="2800" b="0" i="0" smtClean="0">
                        <a:latin typeface="Cambria Math" panose="02040503050406030204" pitchFamily="18" charset="0"/>
                      </a:rPr>
                      <m:t>y</m:t>
                    </m:r>
                    <m:r>
                      <a:rPr lang="en-US" sz="2800" b="0" i="0" smtClean="0">
                        <a:latin typeface="Cambria Math" panose="02040503050406030204" pitchFamily="18" charset="0"/>
                      </a:rPr>
                      <m:t>=</m:t>
                    </m:r>
                    <m:r>
                      <m:rPr>
                        <m:sty m:val="p"/>
                      </m:rPr>
                      <a:rPr lang="en-US" sz="2800" b="0" i="0" smtClean="0">
                        <a:latin typeface="Cambria Math" panose="02040503050406030204" pitchFamily="18" charset="0"/>
                      </a:rPr>
                      <m:t>g</m:t>
                    </m:r>
                    <m:d>
                      <m:dPr>
                        <m:ctrlPr>
                          <a:rPr lang="en-US" sz="2800" b="0" i="1" smtClean="0">
                            <a:latin typeface="Cambria Math" panose="02040503050406030204" pitchFamily="18" charset="0"/>
                          </a:rPr>
                        </m:ctrlPr>
                      </m:dPr>
                      <m:e>
                        <m:r>
                          <m:rPr>
                            <m:sty m:val="p"/>
                          </m:rPr>
                          <a:rPr lang="en-US" sz="2800" b="0" i="0" smtClean="0">
                            <a:latin typeface="Cambria Math" panose="02040503050406030204" pitchFamily="18" charset="0"/>
                          </a:rPr>
                          <m:t>x</m:t>
                        </m:r>
                      </m:e>
                    </m:d>
                    <m:r>
                      <a:rPr lang="en-US" sz="2800" b="0" i="0" smtClean="0">
                        <a:latin typeface="Cambria Math" panose="02040503050406030204" pitchFamily="18" charset="0"/>
                      </a:rPr>
                      <m:t>=</m:t>
                    </m:r>
                    <m:sSup>
                      <m:sSupPr>
                        <m:ctrlPr>
                          <a:rPr lang="en-US" sz="2800" i="1" smtClean="0">
                            <a:latin typeface="Cambria Math" panose="02040503050406030204" pitchFamily="18" charset="0"/>
                          </a:rPr>
                        </m:ctrlPr>
                      </m:sSupPr>
                      <m:e>
                        <m:d>
                          <m:dPr>
                            <m:ctrlPr>
                              <a:rPr lang="en-US" sz="2800" i="1">
                                <a:latin typeface="Cambria Math" panose="02040503050406030204" pitchFamily="18" charset="0"/>
                              </a:rPr>
                            </m:ctrlPr>
                          </m:dPr>
                          <m:e>
                            <m:r>
                              <a:rPr lang="en-US" sz="2800" i="1">
                                <a:latin typeface="Cambria Math" panose="02040503050406030204" pitchFamily="18" charset="0"/>
                              </a:rPr>
                              <m:t>𝑥</m:t>
                            </m:r>
                            <m:r>
                              <a:rPr lang="en-US" sz="2800" i="1">
                                <a:latin typeface="Cambria Math" panose="02040503050406030204" pitchFamily="18" charset="0"/>
                              </a:rPr>
                              <m:t>+4</m:t>
                            </m:r>
                          </m:e>
                        </m:d>
                      </m:e>
                      <m:sup>
                        <m:r>
                          <a:rPr lang="en-US" sz="2800" i="1">
                            <a:latin typeface="Cambria Math" panose="02040503050406030204" pitchFamily="18" charset="0"/>
                          </a:rPr>
                          <m:t>2</m:t>
                        </m:r>
                      </m:sup>
                    </m:sSup>
                    <m:r>
                      <a:rPr lang="en-US" sz="2800" b="0" i="1" smtClean="0">
                        <a:latin typeface="Cambria Math" panose="02040503050406030204" pitchFamily="18" charset="0"/>
                      </a:rPr>
                      <m:t>−8</m:t>
                    </m:r>
                  </m:oMath>
                </a14:m>
                <a:endParaRPr lang="en-US" sz="2800"/>
              </a:p>
              <a:p>
                <a:endParaRPr lang="en-US" sz="2800"/>
              </a:p>
            </p:txBody>
          </p:sp>
        </mc:Choice>
        <mc:Fallback xmlns="">
          <p:sp>
            <p:nvSpPr>
              <p:cNvPr id="7" name="TextBox 6">
                <a:extLst>
                  <a:ext uri="{FF2B5EF4-FFF2-40B4-BE49-F238E27FC236}">
                    <a16:creationId xmlns:a16="http://schemas.microsoft.com/office/drawing/2014/main" id="{53C9F370-2A42-4C7A-901F-82D18842DF7A}"/>
                  </a:ext>
                </a:extLst>
              </p:cNvPr>
              <p:cNvSpPr txBox="1">
                <a:spLocks noRot="1" noChangeAspect="1" noMove="1" noResize="1" noEditPoints="1" noAdjustHandles="1" noChangeArrowheads="1" noChangeShapeType="1" noTextEdit="1"/>
              </p:cNvSpPr>
              <p:nvPr/>
            </p:nvSpPr>
            <p:spPr>
              <a:xfrm>
                <a:off x="0" y="4771352"/>
                <a:ext cx="12192000" cy="1835374"/>
              </a:xfrm>
              <a:prstGeom prst="rect">
                <a:avLst/>
              </a:prstGeom>
              <a:blipFill>
                <a:blip r:embed="rId4"/>
                <a:stretch>
                  <a:fillRect l="-796"/>
                </a:stretch>
              </a:blipFill>
              <a:ln w="57150">
                <a:solidFill>
                  <a:srgbClr val="00B050"/>
                </a:solidFill>
              </a:ln>
            </p:spPr>
            <p:txBody>
              <a:bodyPr/>
              <a:lstStyle/>
              <a:p>
                <a:r>
                  <a:rPr lang="en-US">
                    <a:noFill/>
                  </a:rPr>
                  <a:t> </a:t>
                </a:r>
              </a:p>
            </p:txBody>
          </p:sp>
        </mc:Fallback>
      </mc:AlternateContent>
    </p:spTree>
    <p:extLst>
      <p:ext uri="{BB962C8B-B14F-4D97-AF65-F5344CB8AC3E}">
        <p14:creationId xmlns:p14="http://schemas.microsoft.com/office/powerpoint/2010/main" val="2326536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9DB313-2AF6-FEC6-54A9-CD04E1DF800D}"/>
              </a:ext>
            </a:extLst>
          </p:cNvPr>
          <p:cNvPicPr>
            <a:picLocks noChangeAspect="1"/>
          </p:cNvPicPr>
          <p:nvPr/>
        </p:nvPicPr>
        <p:blipFill>
          <a:blip r:embed="rId2"/>
          <a:stretch>
            <a:fillRect/>
          </a:stretch>
        </p:blipFill>
        <p:spPr>
          <a:xfrm>
            <a:off x="157780" y="105344"/>
            <a:ext cx="8771068" cy="1723456"/>
          </a:xfrm>
          <a:prstGeom prst="rect">
            <a:avLst/>
          </a:prstGeom>
        </p:spPr>
      </p:pic>
      <p:cxnSp>
        <p:nvCxnSpPr>
          <p:cNvPr id="4" name="Straight Connector 3">
            <a:extLst>
              <a:ext uri="{FF2B5EF4-FFF2-40B4-BE49-F238E27FC236}">
                <a16:creationId xmlns:a16="http://schemas.microsoft.com/office/drawing/2014/main" id="{C1019CCF-1DF8-DB72-8808-35DF6D3413C9}"/>
              </a:ext>
            </a:extLst>
          </p:cNvPr>
          <p:cNvCxnSpPr/>
          <p:nvPr/>
        </p:nvCxnSpPr>
        <p:spPr>
          <a:xfrm>
            <a:off x="157780" y="1850315"/>
            <a:ext cx="1125249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D19A348-03EC-9BFD-68E9-93FAB6932406}"/>
                  </a:ext>
                </a:extLst>
              </p:cNvPr>
              <p:cNvSpPr txBox="1"/>
              <p:nvPr/>
            </p:nvSpPr>
            <p:spPr>
              <a:xfrm>
                <a:off x="89647" y="1871831"/>
                <a:ext cx="11854927" cy="2108654"/>
              </a:xfrm>
              <a:prstGeom prst="rect">
                <a:avLst/>
              </a:prstGeom>
              <a:noFill/>
              <a:ln w="38100">
                <a:solidFill>
                  <a:srgbClr val="00B0F0"/>
                </a:solidFill>
              </a:ln>
            </p:spPr>
            <p:txBody>
              <a:bodyPr wrap="square" rtlCol="0">
                <a:spAutoFit/>
              </a:bodyPr>
              <a:lstStyle/>
              <a:p>
                <a:r>
                  <a:rPr lang="en-US" sz="2000"/>
                  <a:t>b. Tìm Giá trị lớn nhất và giá trị nhỏ nhất của hàm sô</a:t>
                </a:r>
                <a:endParaRPr lang="en-US" sz="2000" b="0">
                  <a:highlight>
                    <a:srgbClr val="FFFF00"/>
                  </a:highlight>
                </a:endParaRPr>
              </a:p>
              <a:p>
                <a:r>
                  <a:rPr lang="en-US" sz="2000"/>
                  <a:t>Vậy </a:t>
                </a:r>
                <a14:m>
                  <m:oMath xmlns:m="http://schemas.openxmlformats.org/officeDocument/2006/math">
                    <m:r>
                      <a:rPr lang="en-US" sz="2000" b="0" i="1" smtClean="0">
                        <a:latin typeface="Cambria Math" panose="02040503050406030204" pitchFamily="18" charset="0"/>
                      </a:rPr>
                      <m:t>𝑦</m:t>
                    </m:r>
                    <m:r>
                      <a:rPr lang="en-US" sz="2000" b="0" i="1" smtClean="0">
                        <a:latin typeface="Cambria Math" panose="02040503050406030204" pitchFamily="18" charset="0"/>
                      </a:rPr>
                      <m:t>=</m:t>
                    </m:r>
                    <m:r>
                      <a:rPr lang="en-US" sz="2000" b="0" i="1" smtClean="0">
                        <a:latin typeface="Cambria Math" panose="02040503050406030204" pitchFamily="18" charset="0"/>
                      </a:rPr>
                      <m:t>𝑓</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𝑥</m:t>
                        </m:r>
                      </m:e>
                    </m:d>
                    <m:r>
                      <a:rPr lang="en-US" sz="2000" b="0" i="1" smtClean="0">
                        <a:latin typeface="Cambria Math" panose="02040503050406030204" pitchFamily="18" charset="0"/>
                      </a:rPr>
                      <m:t>=−</m:t>
                    </m:r>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𝑥</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r>
                      <a:rPr lang="en-US" sz="2000" b="0" i="1" smtClean="0">
                        <a:latin typeface="Cambria Math" panose="02040503050406030204" pitchFamily="18" charset="0"/>
                      </a:rPr>
                      <m:t>𝑥</m:t>
                    </m:r>
                    <m:r>
                      <a:rPr lang="en-US" sz="2000" b="0" i="1" smtClean="0">
                        <a:latin typeface="Cambria Math" panose="02040503050406030204" pitchFamily="18" charset="0"/>
                      </a:rPr>
                      <m:t>+1</m:t>
                    </m:r>
                  </m:oMath>
                </a14:m>
                <a:r>
                  <a:rPr lang="en-US" sz="2000"/>
                  <a:t> viết lại dạng chuẩn </a:t>
                </a:r>
                <a14:m>
                  <m:oMath xmlns:m="http://schemas.openxmlformats.org/officeDocument/2006/math">
                    <m:r>
                      <m:rPr>
                        <m:sty m:val="p"/>
                      </m:rPr>
                      <a:rPr lang="en-US" sz="2000" b="0" i="0" smtClean="0">
                        <a:latin typeface="Cambria Math" panose="02040503050406030204" pitchFamily="18" charset="0"/>
                      </a:rPr>
                      <m:t>y</m:t>
                    </m:r>
                    <m:r>
                      <a:rPr lang="en-US" sz="2000" b="0" i="0" smtClean="0">
                        <a:latin typeface="Cambria Math" panose="02040503050406030204" pitchFamily="18" charset="0"/>
                      </a:rPr>
                      <m:t>=</m:t>
                    </m:r>
                    <m:r>
                      <m:rPr>
                        <m:sty m:val="p"/>
                      </m:rPr>
                      <a:rPr lang="en-US" sz="2000" b="0" i="0" smtClean="0">
                        <a:latin typeface="Cambria Math" panose="02040503050406030204" pitchFamily="18" charset="0"/>
                      </a:rPr>
                      <m:t>f</m:t>
                    </m:r>
                    <m:d>
                      <m:dPr>
                        <m:ctrlPr>
                          <a:rPr lang="en-US" sz="2000" b="0" i="1" smtClean="0">
                            <a:latin typeface="Cambria Math" panose="02040503050406030204" pitchFamily="18" charset="0"/>
                          </a:rPr>
                        </m:ctrlPr>
                      </m:dPr>
                      <m:e>
                        <m:r>
                          <m:rPr>
                            <m:sty m:val="p"/>
                          </m:rPr>
                          <a:rPr lang="en-US" sz="2000" b="0" i="0" smtClean="0">
                            <a:latin typeface="Cambria Math" panose="02040503050406030204" pitchFamily="18" charset="0"/>
                          </a:rPr>
                          <m:t>x</m:t>
                        </m:r>
                      </m:e>
                    </m:d>
                    <m:r>
                      <a:rPr lang="en-US" sz="2000" b="0" i="0" smtClean="0">
                        <a:latin typeface="Cambria Math" panose="02040503050406030204" pitchFamily="18" charset="0"/>
                      </a:rPr>
                      <m:t>= </m:t>
                    </m:r>
                    <m:r>
                      <a:rPr lang="en-US" sz="2000" i="1" smtClean="0">
                        <a:latin typeface="Cambria Math" panose="02040503050406030204" pitchFamily="18" charset="0"/>
                      </a:rPr>
                      <m:t>−</m:t>
                    </m:r>
                    <m:sSup>
                      <m:sSupPr>
                        <m:ctrlPr>
                          <a:rPr lang="en-US" sz="2000" i="1" smtClean="0">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𝑥</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latin typeface="Cambria Math" panose="02040503050406030204" pitchFamily="18" charset="0"/>
                                  </a:rPr>
                                  <m:t>2</m:t>
                                </m:r>
                              </m:den>
                            </m:f>
                          </m:e>
                        </m:d>
                      </m:e>
                      <m:sup>
                        <m:r>
                          <a:rPr lang="en-US" sz="2000" i="1">
                            <a:latin typeface="Cambria Math" panose="02040503050406030204" pitchFamily="18" charset="0"/>
                          </a:rPr>
                          <m:t>2</m:t>
                        </m:r>
                      </m:sup>
                    </m:sSup>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5</m:t>
                        </m:r>
                      </m:num>
                      <m:den>
                        <m:r>
                          <a:rPr lang="en-US" sz="2000" b="0" i="1" smtClean="0">
                            <a:latin typeface="Cambria Math" panose="02040503050406030204" pitchFamily="18" charset="0"/>
                          </a:rPr>
                          <m:t>4</m:t>
                        </m:r>
                      </m:den>
                    </m:f>
                  </m:oMath>
                </a14:m>
                <a:endParaRPr lang="en-US" sz="2000" b="0"/>
              </a:p>
              <a:p>
                <a:r>
                  <a:rPr lang="en-US" sz="2000"/>
                  <a:t>Do a = -1 &lt; 0 nên hàm số đạt giá trị lớn nhất là </a:t>
                </a:r>
                <a14:m>
                  <m:oMath xmlns:m="http://schemas.openxmlformats.org/officeDocument/2006/math">
                    <m:r>
                      <a:rPr lang="en-US" sz="2000" i="1" smtClean="0">
                        <a:latin typeface="Cambria Math" panose="02040503050406030204" pitchFamily="18" charset="0"/>
                      </a:rPr>
                      <m:t>𝑦</m:t>
                    </m:r>
                    <m:r>
                      <a:rPr lang="en-US" sz="2000" i="1" smtClean="0">
                        <a:latin typeface="Cambria Math" panose="02040503050406030204" pitchFamily="18" charset="0"/>
                      </a:rPr>
                      <m:t>= </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5</m:t>
                        </m:r>
                      </m:num>
                      <m:den>
                        <m:r>
                          <a:rPr lang="en-US" sz="2000" b="0" i="1" smtClean="0">
                            <a:latin typeface="Cambria Math" panose="02040503050406030204" pitchFamily="18" charset="0"/>
                          </a:rPr>
                          <m:t>4</m:t>
                        </m:r>
                      </m:den>
                    </m:f>
                  </m:oMath>
                </a14:m>
                <a:endParaRPr lang="en-US" sz="2000"/>
              </a:p>
              <a:p>
                <a:endParaRPr lang="en-US" sz="2000"/>
              </a:p>
              <a:p>
                <a:r>
                  <a:rPr lang="en-US" sz="2000">
                    <a:solidFill>
                      <a:srgbClr val="FF0000"/>
                    </a:solidFill>
                  </a:rPr>
                  <a:t>Chú ý cách 2: </a:t>
                </a:r>
                <a:r>
                  <a:rPr lang="en-US" sz="2000">
                    <a:solidFill>
                      <a:srgbClr val="00B0F0"/>
                    </a:solidFill>
                  </a:rPr>
                  <a:t>có thể sử dụng tọa độ đỉnh </a:t>
                </a:r>
                <a14:m>
                  <m:oMath xmlns:m="http://schemas.openxmlformats.org/officeDocument/2006/math">
                    <m:r>
                      <a:rPr lang="en-US" sz="2000" b="0" i="1" smtClean="0">
                        <a:solidFill>
                          <a:srgbClr val="00B0F0"/>
                        </a:solidFill>
                        <a:latin typeface="Cambria Math" panose="02040503050406030204" pitchFamily="18" charset="0"/>
                      </a:rPr>
                      <m:t>𝑆</m:t>
                    </m:r>
                    <m:r>
                      <a:rPr lang="en-US" sz="2000" b="0" i="1" smtClean="0">
                        <a:solidFill>
                          <a:srgbClr val="00B0F0"/>
                        </a:solidFill>
                        <a:latin typeface="Cambria Math" panose="02040503050406030204" pitchFamily="18" charset="0"/>
                      </a:rPr>
                      <m:t>(−</m:t>
                    </m:r>
                    <m:f>
                      <m:fPr>
                        <m:ctrlPr>
                          <a:rPr lang="en-US" sz="2000" b="0" i="1" smtClean="0">
                            <a:solidFill>
                              <a:srgbClr val="00B0F0"/>
                            </a:solidFill>
                            <a:latin typeface="Cambria Math" panose="02040503050406030204" pitchFamily="18" charset="0"/>
                          </a:rPr>
                        </m:ctrlPr>
                      </m:fPr>
                      <m:num>
                        <m:r>
                          <a:rPr lang="en-US" sz="2000" b="0" i="1" smtClean="0">
                            <a:solidFill>
                              <a:srgbClr val="00B0F0"/>
                            </a:solidFill>
                            <a:latin typeface="Cambria Math" panose="02040503050406030204" pitchFamily="18" charset="0"/>
                          </a:rPr>
                          <m:t>1</m:t>
                        </m:r>
                      </m:num>
                      <m:den>
                        <m:r>
                          <a:rPr lang="en-US" sz="2000" b="0" i="1" smtClean="0">
                            <a:solidFill>
                              <a:srgbClr val="00B0F0"/>
                            </a:solidFill>
                            <a:latin typeface="Cambria Math" panose="02040503050406030204" pitchFamily="18" charset="0"/>
                          </a:rPr>
                          <m:t>2</m:t>
                        </m:r>
                      </m:den>
                    </m:f>
                  </m:oMath>
                </a14:m>
                <a:r>
                  <a:rPr lang="en-US" sz="2000">
                    <a:solidFill>
                      <a:srgbClr val="00B0F0"/>
                    </a:solidFill>
                  </a:rPr>
                  <a:t>; </a:t>
                </a:r>
                <a14:m>
                  <m:oMath xmlns:m="http://schemas.openxmlformats.org/officeDocument/2006/math">
                    <m:f>
                      <m:fPr>
                        <m:ctrlPr>
                          <a:rPr lang="en-US" sz="2000" i="1" smtClean="0">
                            <a:solidFill>
                              <a:srgbClr val="00B0F0"/>
                            </a:solidFill>
                            <a:latin typeface="Cambria Math" panose="02040503050406030204" pitchFamily="18" charset="0"/>
                          </a:rPr>
                        </m:ctrlPr>
                      </m:fPr>
                      <m:num>
                        <m:r>
                          <a:rPr lang="en-US" sz="2000" b="0" i="1" smtClean="0">
                            <a:solidFill>
                              <a:srgbClr val="00B0F0"/>
                            </a:solidFill>
                            <a:latin typeface="Cambria Math" panose="02040503050406030204" pitchFamily="18" charset="0"/>
                          </a:rPr>
                          <m:t>5</m:t>
                        </m:r>
                      </m:num>
                      <m:den>
                        <m:r>
                          <a:rPr lang="en-US" sz="2000" b="0" i="1" smtClean="0">
                            <a:solidFill>
                              <a:srgbClr val="00B0F0"/>
                            </a:solidFill>
                            <a:latin typeface="Cambria Math" panose="02040503050406030204" pitchFamily="18" charset="0"/>
                          </a:rPr>
                          <m:t>4</m:t>
                        </m:r>
                      </m:den>
                    </m:f>
                    <m:r>
                      <a:rPr lang="en-US" sz="2000" b="0" i="1" smtClean="0">
                        <a:solidFill>
                          <a:srgbClr val="00B0F0"/>
                        </a:solidFill>
                        <a:latin typeface="Cambria Math" panose="02040503050406030204" pitchFamily="18" charset="0"/>
                      </a:rPr>
                      <m:t>)</m:t>
                    </m:r>
                  </m:oMath>
                </a14:m>
                <a:r>
                  <a:rPr lang="en-US" sz="2000">
                    <a:solidFill>
                      <a:srgbClr val="00B0F0"/>
                    </a:solidFill>
                  </a:rPr>
                  <a:t>   và hệ số a để suy ra </a:t>
                </a:r>
              </a:p>
            </p:txBody>
          </p:sp>
        </mc:Choice>
        <mc:Fallback xmlns="">
          <p:sp>
            <p:nvSpPr>
              <p:cNvPr id="5" name="TextBox 4">
                <a:extLst>
                  <a:ext uri="{FF2B5EF4-FFF2-40B4-BE49-F238E27FC236}">
                    <a16:creationId xmlns:a16="http://schemas.microsoft.com/office/drawing/2014/main" id="{CD19A348-03EC-9BFD-68E9-93FAB6932406}"/>
                  </a:ext>
                </a:extLst>
              </p:cNvPr>
              <p:cNvSpPr txBox="1">
                <a:spLocks noRot="1" noChangeAspect="1" noMove="1" noResize="1" noEditPoints="1" noAdjustHandles="1" noChangeArrowheads="1" noChangeShapeType="1" noTextEdit="1"/>
              </p:cNvSpPr>
              <p:nvPr/>
            </p:nvSpPr>
            <p:spPr>
              <a:xfrm>
                <a:off x="89647" y="1871831"/>
                <a:ext cx="11854927" cy="2108654"/>
              </a:xfrm>
              <a:prstGeom prst="rect">
                <a:avLst/>
              </a:prstGeom>
              <a:blipFill>
                <a:blip r:embed="rId3"/>
                <a:stretch>
                  <a:fillRect l="-410" t="-568" b="-568"/>
                </a:stretch>
              </a:blipFill>
              <a:ln w="38100">
                <a:solidFill>
                  <a:srgbClr val="00B0F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53C9F370-2A42-4C7A-901F-82D18842DF7A}"/>
                  </a:ext>
                </a:extLst>
              </p:cNvPr>
              <p:cNvSpPr txBox="1"/>
              <p:nvPr/>
            </p:nvSpPr>
            <p:spPr>
              <a:xfrm>
                <a:off x="0" y="4373319"/>
                <a:ext cx="12192000" cy="2256515"/>
              </a:xfrm>
              <a:prstGeom prst="rect">
                <a:avLst/>
              </a:prstGeom>
              <a:noFill/>
              <a:ln w="57150">
                <a:solidFill>
                  <a:srgbClr val="00B050"/>
                </a:solidFill>
              </a:ln>
            </p:spPr>
            <p:txBody>
              <a:bodyPr wrap="square">
                <a:spAutoFit/>
              </a:bodyPr>
              <a:lstStyle/>
              <a:p>
                <a:r>
                  <a:rPr lang="en-US" sz="2800"/>
                  <a:t>Vậy </a:t>
                </a:r>
                <a14:m>
                  <m:oMath xmlns:m="http://schemas.openxmlformats.org/officeDocument/2006/math">
                    <m:r>
                      <a:rPr lang="en-US" sz="2800" b="1" i="1" smtClean="0">
                        <a:latin typeface="Cambria Math" panose="02040503050406030204" pitchFamily="18" charset="0"/>
                      </a:rPr>
                      <m:t>𝒚</m:t>
                    </m:r>
                    <m:r>
                      <a:rPr lang="en-US" sz="2800" b="1" i="1" smtClean="0">
                        <a:latin typeface="Cambria Math" panose="02040503050406030204" pitchFamily="18" charset="0"/>
                      </a:rPr>
                      <m:t>=</m:t>
                    </m:r>
                    <m:r>
                      <a:rPr lang="en-US" sz="2800" b="1" i="1" smtClean="0">
                        <a:latin typeface="Cambria Math" panose="02040503050406030204" pitchFamily="18" charset="0"/>
                      </a:rPr>
                      <m:t>𝒈</m:t>
                    </m:r>
                    <m:d>
                      <m:dPr>
                        <m:ctrlPr>
                          <a:rPr lang="en-US" sz="2800" b="1" i="1">
                            <a:latin typeface="Cambria Math" panose="02040503050406030204" pitchFamily="18" charset="0"/>
                          </a:rPr>
                        </m:ctrlPr>
                      </m:dPr>
                      <m:e>
                        <m:r>
                          <a:rPr lang="en-US" sz="2800" b="1" i="1">
                            <a:latin typeface="Cambria Math" panose="02040503050406030204" pitchFamily="18" charset="0"/>
                          </a:rPr>
                          <m:t>𝒙</m:t>
                        </m:r>
                      </m:e>
                    </m:d>
                    <m:r>
                      <a:rPr lang="en-US" sz="2800" b="1" i="1">
                        <a:latin typeface="Cambria Math" panose="02040503050406030204" pitchFamily="18" charset="0"/>
                      </a:rPr>
                      <m:t>=</m:t>
                    </m:r>
                    <m:sSup>
                      <m:sSupPr>
                        <m:ctrlPr>
                          <a:rPr lang="en-US" sz="2800" b="1" i="1">
                            <a:latin typeface="Cambria Math" panose="02040503050406030204" pitchFamily="18" charset="0"/>
                          </a:rPr>
                        </m:ctrlPr>
                      </m:sSupPr>
                      <m:e>
                        <m:r>
                          <a:rPr lang="en-US" sz="2800" b="1" i="1">
                            <a:latin typeface="Cambria Math" panose="02040503050406030204" pitchFamily="18" charset="0"/>
                          </a:rPr>
                          <m:t>𝒙</m:t>
                        </m:r>
                      </m:e>
                      <m:sup>
                        <m:r>
                          <a:rPr lang="en-US" sz="2800" b="1" i="1">
                            <a:latin typeface="Cambria Math" panose="02040503050406030204" pitchFamily="18" charset="0"/>
                          </a:rPr>
                          <m:t>𝟐</m:t>
                        </m:r>
                      </m:sup>
                    </m:sSup>
                    <m:r>
                      <a:rPr lang="en-US" sz="2800" b="1" i="1">
                        <a:latin typeface="Cambria Math" panose="02040503050406030204" pitchFamily="18" charset="0"/>
                      </a:rPr>
                      <m:t>−</m:t>
                    </m:r>
                    <m:r>
                      <a:rPr lang="en-US" sz="2800" b="1" i="1" smtClean="0">
                        <a:latin typeface="Cambria Math" panose="02040503050406030204" pitchFamily="18" charset="0"/>
                      </a:rPr>
                      <m:t>𝟖</m:t>
                    </m:r>
                    <m:r>
                      <a:rPr lang="en-US" sz="2800" b="1" i="1">
                        <a:latin typeface="Cambria Math" panose="02040503050406030204" pitchFamily="18" charset="0"/>
                      </a:rPr>
                      <m:t>𝒙</m:t>
                    </m:r>
                    <m:r>
                      <a:rPr lang="en-US" sz="2800" b="1" i="1">
                        <a:latin typeface="Cambria Math" panose="02040503050406030204" pitchFamily="18" charset="0"/>
                      </a:rPr>
                      <m:t>+</m:t>
                    </m:r>
                    <m:r>
                      <a:rPr lang="en-US" sz="2800" b="1" i="1" smtClean="0">
                        <a:latin typeface="Cambria Math" panose="02040503050406030204" pitchFamily="18" charset="0"/>
                      </a:rPr>
                      <m:t>𝟖</m:t>
                    </m:r>
                    <m:r>
                      <a:rPr lang="en-US" sz="2800" b="1" i="1" smtClean="0">
                        <a:latin typeface="Cambria Math" panose="02040503050406030204" pitchFamily="18" charset="0"/>
                      </a:rPr>
                      <m:t> </m:t>
                    </m:r>
                  </m:oMath>
                </a14:m>
                <a:r>
                  <a:rPr lang="en-US" sz="2800"/>
                  <a:t> viết lại dạng chuẩn </a:t>
                </a:r>
                <a14:m>
                  <m:oMath xmlns:m="http://schemas.openxmlformats.org/officeDocument/2006/math">
                    <m:r>
                      <m:rPr>
                        <m:sty m:val="p"/>
                      </m:rPr>
                      <a:rPr lang="en-US" sz="2800" b="0" i="0" smtClean="0">
                        <a:latin typeface="Cambria Math" panose="02040503050406030204" pitchFamily="18" charset="0"/>
                      </a:rPr>
                      <m:t>y</m:t>
                    </m:r>
                    <m:r>
                      <a:rPr lang="en-US" sz="2800" b="0" i="0" smtClean="0">
                        <a:latin typeface="Cambria Math" panose="02040503050406030204" pitchFamily="18" charset="0"/>
                      </a:rPr>
                      <m:t>=</m:t>
                    </m:r>
                    <m:r>
                      <m:rPr>
                        <m:sty m:val="p"/>
                      </m:rPr>
                      <a:rPr lang="en-US" sz="2800" b="0" i="0" smtClean="0">
                        <a:latin typeface="Cambria Math" panose="02040503050406030204" pitchFamily="18" charset="0"/>
                      </a:rPr>
                      <m:t>g</m:t>
                    </m:r>
                    <m:d>
                      <m:dPr>
                        <m:ctrlPr>
                          <a:rPr lang="en-US" sz="2800" b="0" i="1" smtClean="0">
                            <a:latin typeface="Cambria Math" panose="02040503050406030204" pitchFamily="18" charset="0"/>
                          </a:rPr>
                        </m:ctrlPr>
                      </m:dPr>
                      <m:e>
                        <m:r>
                          <m:rPr>
                            <m:sty m:val="p"/>
                          </m:rPr>
                          <a:rPr lang="en-US" sz="2800" b="0" i="0" smtClean="0">
                            <a:latin typeface="Cambria Math" panose="02040503050406030204" pitchFamily="18" charset="0"/>
                          </a:rPr>
                          <m:t>x</m:t>
                        </m:r>
                      </m:e>
                    </m:d>
                    <m:r>
                      <a:rPr lang="en-US" sz="2800" b="0" i="0" smtClean="0">
                        <a:latin typeface="Cambria Math" panose="02040503050406030204" pitchFamily="18" charset="0"/>
                      </a:rPr>
                      <m:t>=</m:t>
                    </m:r>
                    <m:sSup>
                      <m:sSupPr>
                        <m:ctrlPr>
                          <a:rPr lang="en-US" sz="2800" i="1" smtClean="0">
                            <a:latin typeface="Cambria Math" panose="02040503050406030204" pitchFamily="18" charset="0"/>
                          </a:rPr>
                        </m:ctrlPr>
                      </m:sSupPr>
                      <m:e>
                        <m:d>
                          <m:dPr>
                            <m:ctrlPr>
                              <a:rPr lang="en-US" sz="2800" i="1">
                                <a:latin typeface="Cambria Math" panose="02040503050406030204" pitchFamily="18" charset="0"/>
                              </a:rPr>
                            </m:ctrlPr>
                          </m:dPr>
                          <m:e>
                            <m:r>
                              <a:rPr lang="en-US" sz="2800" i="1">
                                <a:latin typeface="Cambria Math" panose="02040503050406030204" pitchFamily="18" charset="0"/>
                              </a:rPr>
                              <m:t>𝑥</m:t>
                            </m:r>
                            <m:r>
                              <a:rPr lang="en-US" sz="2800" i="1">
                                <a:latin typeface="Cambria Math" panose="02040503050406030204" pitchFamily="18" charset="0"/>
                              </a:rPr>
                              <m:t>+4</m:t>
                            </m:r>
                          </m:e>
                        </m:d>
                      </m:e>
                      <m:sup>
                        <m:r>
                          <a:rPr lang="en-US" sz="2800" i="1">
                            <a:latin typeface="Cambria Math" panose="02040503050406030204" pitchFamily="18" charset="0"/>
                          </a:rPr>
                          <m:t>2</m:t>
                        </m:r>
                      </m:sup>
                    </m:sSup>
                    <m:r>
                      <a:rPr lang="en-US" sz="2800" b="0" i="1" smtClean="0">
                        <a:latin typeface="Cambria Math" panose="02040503050406030204" pitchFamily="18" charset="0"/>
                      </a:rPr>
                      <m:t>−8</m:t>
                    </m:r>
                  </m:oMath>
                </a14:m>
                <a:endParaRPr lang="en-US" sz="2800"/>
              </a:p>
              <a:p>
                <a:r>
                  <a:rPr lang="en-US" sz="2800"/>
                  <a:t>Do a = 1 &gt; 0 nên hàm số đạt giá trị nhỏ nhất là </a:t>
                </a:r>
                <a14:m>
                  <m:oMath xmlns:m="http://schemas.openxmlformats.org/officeDocument/2006/math">
                    <m:r>
                      <a:rPr lang="en-US" sz="2800" i="1" smtClean="0">
                        <a:latin typeface="Cambria Math" panose="02040503050406030204" pitchFamily="18" charset="0"/>
                      </a:rPr>
                      <m:t>𝑦</m:t>
                    </m:r>
                    <m:r>
                      <a:rPr lang="en-US" sz="2800" i="1" smtClean="0">
                        <a:latin typeface="Cambria Math" panose="02040503050406030204" pitchFamily="18" charset="0"/>
                      </a:rPr>
                      <m:t>=−8</m:t>
                    </m:r>
                  </m:oMath>
                </a14:m>
                <a:endParaRPr lang="en-US" sz="2800"/>
              </a:p>
              <a:p>
                <a:endParaRPr lang="en-US" sz="2800"/>
              </a:p>
              <a:p>
                <a:r>
                  <a:rPr lang="en-US" sz="2800">
                    <a:solidFill>
                      <a:srgbClr val="FF0000"/>
                    </a:solidFill>
                  </a:rPr>
                  <a:t>Chú ý cách 2: </a:t>
                </a:r>
                <a:r>
                  <a:rPr lang="en-US" sz="2800">
                    <a:solidFill>
                      <a:srgbClr val="00B0F0"/>
                    </a:solidFill>
                  </a:rPr>
                  <a:t>có thể sử dụng tọa độ đỉnh </a:t>
                </a:r>
                <a14:m>
                  <m:oMath xmlns:m="http://schemas.openxmlformats.org/officeDocument/2006/math">
                    <m:r>
                      <a:rPr lang="en-US" sz="2800" b="0" i="1" smtClean="0">
                        <a:solidFill>
                          <a:srgbClr val="00B0F0"/>
                        </a:solidFill>
                        <a:latin typeface="Cambria Math" panose="02040503050406030204" pitchFamily="18" charset="0"/>
                      </a:rPr>
                      <m:t>𝑆</m:t>
                    </m:r>
                    <m:r>
                      <a:rPr lang="en-US" sz="2800" b="0" i="1" smtClean="0">
                        <a:solidFill>
                          <a:srgbClr val="00B0F0"/>
                        </a:solidFill>
                        <a:latin typeface="Cambria Math" panose="02040503050406030204" pitchFamily="18" charset="0"/>
                      </a:rPr>
                      <m:t>(4</m:t>
                    </m:r>
                  </m:oMath>
                </a14:m>
                <a:r>
                  <a:rPr lang="en-US" sz="2800">
                    <a:solidFill>
                      <a:srgbClr val="00B0F0"/>
                    </a:solidFill>
                  </a:rPr>
                  <a:t>; </a:t>
                </a:r>
                <a14:m>
                  <m:oMath xmlns:m="http://schemas.openxmlformats.org/officeDocument/2006/math">
                    <m:r>
                      <a:rPr lang="en-US" sz="2800" b="0" i="0" smtClean="0">
                        <a:solidFill>
                          <a:srgbClr val="00B0F0"/>
                        </a:solidFill>
                        <a:latin typeface="Cambria Math" panose="02040503050406030204" pitchFamily="18" charset="0"/>
                      </a:rPr>
                      <m:t>−</m:t>
                    </m:r>
                    <m:r>
                      <a:rPr lang="en-US" sz="2800" i="1" smtClean="0">
                        <a:solidFill>
                          <a:srgbClr val="00B0F0"/>
                        </a:solidFill>
                        <a:latin typeface="Cambria Math" panose="02040503050406030204" pitchFamily="18" charset="0"/>
                      </a:rPr>
                      <m:t>8</m:t>
                    </m:r>
                    <m:r>
                      <a:rPr lang="en-US" sz="2800" b="0" i="1" smtClean="0">
                        <a:solidFill>
                          <a:srgbClr val="00B0F0"/>
                        </a:solidFill>
                        <a:latin typeface="Cambria Math" panose="02040503050406030204" pitchFamily="18" charset="0"/>
                      </a:rPr>
                      <m:t>)</m:t>
                    </m:r>
                  </m:oMath>
                </a14:m>
                <a:r>
                  <a:rPr lang="en-US" sz="2800">
                    <a:solidFill>
                      <a:srgbClr val="00B0F0"/>
                    </a:solidFill>
                  </a:rPr>
                  <a:t> và hệ số a để suy ra </a:t>
                </a:r>
              </a:p>
              <a:p>
                <a:endParaRPr lang="en-US" sz="2800"/>
              </a:p>
            </p:txBody>
          </p:sp>
        </mc:Choice>
        <mc:Fallback xmlns="">
          <p:sp>
            <p:nvSpPr>
              <p:cNvPr id="7" name="TextBox 6">
                <a:extLst>
                  <a:ext uri="{FF2B5EF4-FFF2-40B4-BE49-F238E27FC236}">
                    <a16:creationId xmlns:a16="http://schemas.microsoft.com/office/drawing/2014/main" id="{53C9F370-2A42-4C7A-901F-82D18842DF7A}"/>
                  </a:ext>
                </a:extLst>
              </p:cNvPr>
              <p:cNvSpPr txBox="1">
                <a:spLocks noRot="1" noChangeAspect="1" noMove="1" noResize="1" noEditPoints="1" noAdjustHandles="1" noChangeArrowheads="1" noChangeShapeType="1" noTextEdit="1"/>
              </p:cNvSpPr>
              <p:nvPr/>
            </p:nvSpPr>
            <p:spPr>
              <a:xfrm>
                <a:off x="0" y="4373319"/>
                <a:ext cx="12192000" cy="2256515"/>
              </a:xfrm>
              <a:prstGeom prst="rect">
                <a:avLst/>
              </a:prstGeom>
              <a:blipFill>
                <a:blip r:embed="rId4"/>
                <a:stretch>
                  <a:fillRect l="-796" t="-789"/>
                </a:stretch>
              </a:blipFill>
              <a:ln w="57150">
                <a:solidFill>
                  <a:srgbClr val="00B050"/>
                </a:solidFill>
              </a:ln>
            </p:spPr>
            <p:txBody>
              <a:bodyPr/>
              <a:lstStyle/>
              <a:p>
                <a:r>
                  <a:rPr lang="en-US">
                    <a:noFill/>
                  </a:rPr>
                  <a:t> </a:t>
                </a:r>
              </a:p>
            </p:txBody>
          </p:sp>
        </mc:Fallback>
      </mc:AlternateContent>
    </p:spTree>
    <p:extLst>
      <p:ext uri="{BB962C8B-B14F-4D97-AF65-F5344CB8AC3E}">
        <p14:creationId xmlns:p14="http://schemas.microsoft.com/office/powerpoint/2010/main" val="2639126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39DB313-2AF6-FEC6-54A9-CD04E1DF800D}"/>
              </a:ext>
            </a:extLst>
          </p:cNvPr>
          <p:cNvPicPr>
            <a:picLocks noChangeAspect="1"/>
          </p:cNvPicPr>
          <p:nvPr/>
        </p:nvPicPr>
        <p:blipFill>
          <a:blip r:embed="rId2"/>
          <a:stretch>
            <a:fillRect/>
          </a:stretch>
        </p:blipFill>
        <p:spPr>
          <a:xfrm>
            <a:off x="157780" y="105344"/>
            <a:ext cx="8771068" cy="1723456"/>
          </a:xfrm>
          <a:prstGeom prst="rect">
            <a:avLst/>
          </a:prstGeom>
        </p:spPr>
      </p:pic>
      <p:cxnSp>
        <p:nvCxnSpPr>
          <p:cNvPr id="4" name="Straight Connector 3">
            <a:extLst>
              <a:ext uri="{FF2B5EF4-FFF2-40B4-BE49-F238E27FC236}">
                <a16:creationId xmlns:a16="http://schemas.microsoft.com/office/drawing/2014/main" id="{C1019CCF-1DF8-DB72-8808-35DF6D3413C9}"/>
              </a:ext>
            </a:extLst>
          </p:cNvPr>
          <p:cNvCxnSpPr/>
          <p:nvPr/>
        </p:nvCxnSpPr>
        <p:spPr>
          <a:xfrm>
            <a:off x="157780" y="1850315"/>
            <a:ext cx="1125249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D19A348-03EC-9BFD-68E9-93FAB6932406}"/>
                  </a:ext>
                </a:extLst>
              </p:cNvPr>
              <p:cNvSpPr txBox="1"/>
              <p:nvPr/>
            </p:nvSpPr>
            <p:spPr>
              <a:xfrm>
                <a:off x="89647" y="1871831"/>
                <a:ext cx="11854927" cy="707886"/>
              </a:xfrm>
              <a:prstGeom prst="rect">
                <a:avLst/>
              </a:prstGeom>
              <a:noFill/>
              <a:ln w="38100">
                <a:solidFill>
                  <a:srgbClr val="00B0F0"/>
                </a:solidFill>
              </a:ln>
            </p:spPr>
            <p:txBody>
              <a:bodyPr wrap="square" rtlCol="0">
                <a:spAutoFit/>
              </a:bodyPr>
              <a:lstStyle/>
              <a:p>
                <a:r>
                  <a:rPr lang="en-US" sz="2000"/>
                  <a:t>c. Vẽ đồ thị của hàm sô</a:t>
                </a:r>
                <a:endParaRPr lang="en-US" sz="2000" b="0">
                  <a:highlight>
                    <a:srgbClr val="FFFF00"/>
                  </a:highlight>
                </a:endParaRPr>
              </a:p>
              <a:p>
                <a14:m>
                  <m:oMath xmlns:m="http://schemas.openxmlformats.org/officeDocument/2006/math">
                    <m:r>
                      <a:rPr lang="en-US" sz="2000" b="0" i="1" smtClean="0">
                        <a:latin typeface="Cambria Math" panose="02040503050406030204" pitchFamily="18" charset="0"/>
                      </a:rPr>
                      <m:t>.</m:t>
                    </m:r>
                    <m:r>
                      <a:rPr lang="en-US" sz="2000" b="0" i="1" smtClean="0">
                        <a:latin typeface="Cambria Math" panose="02040503050406030204" pitchFamily="18" charset="0"/>
                      </a:rPr>
                      <m:t>𝑦</m:t>
                    </m:r>
                    <m:r>
                      <a:rPr lang="en-US" sz="2000" b="0" i="1" smtClean="0">
                        <a:latin typeface="Cambria Math" panose="02040503050406030204" pitchFamily="18" charset="0"/>
                      </a:rPr>
                      <m:t>=</m:t>
                    </m:r>
                    <m:r>
                      <a:rPr lang="en-US" sz="2000" b="0" i="1" smtClean="0">
                        <a:latin typeface="Cambria Math" panose="02040503050406030204" pitchFamily="18" charset="0"/>
                      </a:rPr>
                      <m:t>𝑓</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𝑥</m:t>
                        </m:r>
                      </m:e>
                    </m:d>
                    <m:r>
                      <a:rPr lang="en-US" sz="2000" b="0" i="1" smtClean="0">
                        <a:latin typeface="Cambria Math" panose="02040503050406030204" pitchFamily="18" charset="0"/>
                      </a:rPr>
                      <m:t>=−</m:t>
                    </m:r>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𝑥</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r>
                      <a:rPr lang="en-US" sz="2000" b="0" i="1" smtClean="0">
                        <a:latin typeface="Cambria Math" panose="02040503050406030204" pitchFamily="18" charset="0"/>
                      </a:rPr>
                      <m:t>𝑥</m:t>
                    </m:r>
                    <m:r>
                      <a:rPr lang="en-US" sz="2000" b="0" i="1" smtClean="0">
                        <a:latin typeface="Cambria Math" panose="02040503050406030204" pitchFamily="18" charset="0"/>
                      </a:rPr>
                      <m:t>+1</m:t>
                    </m:r>
                  </m:oMath>
                </a14:m>
                <a:r>
                  <a:rPr lang="en-US" sz="2000"/>
                  <a:t> </a:t>
                </a:r>
              </a:p>
            </p:txBody>
          </p:sp>
        </mc:Choice>
        <mc:Fallback xmlns="">
          <p:sp>
            <p:nvSpPr>
              <p:cNvPr id="5" name="TextBox 4">
                <a:extLst>
                  <a:ext uri="{FF2B5EF4-FFF2-40B4-BE49-F238E27FC236}">
                    <a16:creationId xmlns:a16="http://schemas.microsoft.com/office/drawing/2014/main" id="{CD19A348-03EC-9BFD-68E9-93FAB6932406}"/>
                  </a:ext>
                </a:extLst>
              </p:cNvPr>
              <p:cNvSpPr txBox="1">
                <a:spLocks noRot="1" noChangeAspect="1" noMove="1" noResize="1" noEditPoints="1" noAdjustHandles="1" noChangeArrowheads="1" noChangeShapeType="1" noTextEdit="1"/>
              </p:cNvSpPr>
              <p:nvPr/>
            </p:nvSpPr>
            <p:spPr>
              <a:xfrm>
                <a:off x="89647" y="1871831"/>
                <a:ext cx="11854927" cy="707886"/>
              </a:xfrm>
              <a:prstGeom prst="rect">
                <a:avLst/>
              </a:prstGeom>
              <a:blipFill>
                <a:blip r:embed="rId3"/>
                <a:stretch>
                  <a:fillRect l="-410" t="-1639" b="-4918"/>
                </a:stretch>
              </a:blipFill>
              <a:ln w="38100">
                <a:solidFill>
                  <a:srgbClr val="00B0F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53C9F370-2A42-4C7A-901F-82D18842DF7A}"/>
                  </a:ext>
                </a:extLst>
              </p:cNvPr>
              <p:cNvSpPr txBox="1"/>
              <p:nvPr/>
            </p:nvSpPr>
            <p:spPr>
              <a:xfrm>
                <a:off x="0" y="3943013"/>
                <a:ext cx="12192000" cy="963854"/>
              </a:xfrm>
              <a:prstGeom prst="rect">
                <a:avLst/>
              </a:prstGeom>
              <a:noFill/>
              <a:ln w="57150">
                <a:solidFill>
                  <a:srgbClr val="00B050"/>
                </a:solidFill>
              </a:ln>
            </p:spPr>
            <p:txBody>
              <a:bodyPr wrap="square">
                <a:spAutoFit/>
              </a:bodyPr>
              <a:lstStyle/>
              <a:p>
                <a:r>
                  <a:rPr lang="en-US" sz="2800"/>
                  <a:t>Vẽ đồ thị của hàm sô</a:t>
                </a:r>
                <a:endParaRPr lang="en-US" sz="2800" b="0">
                  <a:highlight>
                    <a:srgbClr val="FFFF00"/>
                  </a:highlight>
                </a:endParaRPr>
              </a:p>
              <a:p>
                <a:pPr/>
                <a14:m>
                  <m:oMathPara xmlns:m="http://schemas.openxmlformats.org/officeDocument/2006/math">
                    <m:oMathParaPr>
                      <m:jc m:val="centerGroup"/>
                    </m:oMathParaPr>
                    <m:oMath xmlns:m="http://schemas.openxmlformats.org/officeDocument/2006/math">
                      <m:r>
                        <a:rPr lang="en-US" sz="2800" b="1" i="1" smtClean="0">
                          <a:latin typeface="Cambria Math" panose="02040503050406030204" pitchFamily="18" charset="0"/>
                        </a:rPr>
                        <m:t>𝒚</m:t>
                      </m:r>
                      <m:r>
                        <a:rPr lang="en-US" sz="2800" b="1" i="1" smtClean="0">
                          <a:latin typeface="Cambria Math" panose="02040503050406030204" pitchFamily="18" charset="0"/>
                        </a:rPr>
                        <m:t>=</m:t>
                      </m:r>
                      <m:r>
                        <a:rPr lang="en-US" sz="2800" b="1" i="1" smtClean="0">
                          <a:latin typeface="Cambria Math" panose="02040503050406030204" pitchFamily="18" charset="0"/>
                        </a:rPr>
                        <m:t>𝒈</m:t>
                      </m:r>
                      <m:d>
                        <m:dPr>
                          <m:ctrlPr>
                            <a:rPr lang="en-US" sz="2800" b="1" i="1">
                              <a:latin typeface="Cambria Math" panose="02040503050406030204" pitchFamily="18" charset="0"/>
                            </a:rPr>
                          </m:ctrlPr>
                        </m:dPr>
                        <m:e>
                          <m:r>
                            <a:rPr lang="en-US" sz="2800" b="1" i="1">
                              <a:latin typeface="Cambria Math" panose="02040503050406030204" pitchFamily="18" charset="0"/>
                            </a:rPr>
                            <m:t>𝒙</m:t>
                          </m:r>
                        </m:e>
                      </m:d>
                      <m:r>
                        <a:rPr lang="en-US" sz="2800" b="1" i="1">
                          <a:latin typeface="Cambria Math" panose="02040503050406030204" pitchFamily="18" charset="0"/>
                        </a:rPr>
                        <m:t>=</m:t>
                      </m:r>
                      <m:sSup>
                        <m:sSupPr>
                          <m:ctrlPr>
                            <a:rPr lang="en-US" sz="2800" b="1" i="1">
                              <a:latin typeface="Cambria Math" panose="02040503050406030204" pitchFamily="18" charset="0"/>
                            </a:rPr>
                          </m:ctrlPr>
                        </m:sSupPr>
                        <m:e>
                          <m:r>
                            <a:rPr lang="en-US" sz="2800" b="1" i="1">
                              <a:latin typeface="Cambria Math" panose="02040503050406030204" pitchFamily="18" charset="0"/>
                            </a:rPr>
                            <m:t>𝒙</m:t>
                          </m:r>
                        </m:e>
                        <m:sup>
                          <m:r>
                            <a:rPr lang="en-US" sz="2800" b="1" i="1">
                              <a:latin typeface="Cambria Math" panose="02040503050406030204" pitchFamily="18" charset="0"/>
                            </a:rPr>
                            <m:t>𝟐</m:t>
                          </m:r>
                        </m:sup>
                      </m:sSup>
                      <m:r>
                        <a:rPr lang="en-US" sz="2800" b="1" i="1">
                          <a:latin typeface="Cambria Math" panose="02040503050406030204" pitchFamily="18" charset="0"/>
                        </a:rPr>
                        <m:t>−</m:t>
                      </m:r>
                      <m:r>
                        <a:rPr lang="en-US" sz="2800" b="1" i="1" smtClean="0">
                          <a:latin typeface="Cambria Math" panose="02040503050406030204" pitchFamily="18" charset="0"/>
                        </a:rPr>
                        <m:t>𝟖</m:t>
                      </m:r>
                      <m:r>
                        <a:rPr lang="en-US" sz="2800" b="1" i="1">
                          <a:latin typeface="Cambria Math" panose="02040503050406030204" pitchFamily="18" charset="0"/>
                        </a:rPr>
                        <m:t>𝒙</m:t>
                      </m:r>
                      <m:r>
                        <a:rPr lang="en-US" sz="2800" b="1" i="1">
                          <a:latin typeface="Cambria Math" panose="02040503050406030204" pitchFamily="18" charset="0"/>
                        </a:rPr>
                        <m:t>+</m:t>
                      </m:r>
                      <m:r>
                        <a:rPr lang="en-US" sz="2800" b="1" i="1" smtClean="0">
                          <a:latin typeface="Cambria Math" panose="02040503050406030204" pitchFamily="18" charset="0"/>
                        </a:rPr>
                        <m:t>𝟖</m:t>
                      </m:r>
                    </m:oMath>
                  </m:oMathPara>
                </a14:m>
                <a:endParaRPr lang="en-US" sz="2800"/>
              </a:p>
            </p:txBody>
          </p:sp>
        </mc:Choice>
        <mc:Fallback xmlns="">
          <p:sp>
            <p:nvSpPr>
              <p:cNvPr id="7" name="TextBox 6">
                <a:extLst>
                  <a:ext uri="{FF2B5EF4-FFF2-40B4-BE49-F238E27FC236}">
                    <a16:creationId xmlns:a16="http://schemas.microsoft.com/office/drawing/2014/main" id="{53C9F370-2A42-4C7A-901F-82D18842DF7A}"/>
                  </a:ext>
                </a:extLst>
              </p:cNvPr>
              <p:cNvSpPr txBox="1">
                <a:spLocks noRot="1" noChangeAspect="1" noMove="1" noResize="1" noEditPoints="1" noAdjustHandles="1" noChangeArrowheads="1" noChangeShapeType="1" noTextEdit="1"/>
              </p:cNvSpPr>
              <p:nvPr/>
            </p:nvSpPr>
            <p:spPr>
              <a:xfrm>
                <a:off x="0" y="3943013"/>
                <a:ext cx="12192000" cy="963854"/>
              </a:xfrm>
              <a:prstGeom prst="rect">
                <a:avLst/>
              </a:prstGeom>
              <a:blipFill>
                <a:blip r:embed="rId4"/>
                <a:stretch>
                  <a:fillRect l="-796" t="-3593"/>
                </a:stretch>
              </a:blipFill>
              <a:ln w="57150">
                <a:solidFill>
                  <a:srgbClr val="00B050"/>
                </a:solidFill>
              </a:ln>
            </p:spPr>
            <p:txBody>
              <a:bodyPr/>
              <a:lstStyle/>
              <a:p>
                <a:r>
                  <a:rPr lang="en-US">
                    <a:noFill/>
                  </a:rPr>
                  <a:t> </a:t>
                </a:r>
              </a:p>
            </p:txBody>
          </p:sp>
        </mc:Fallback>
      </mc:AlternateContent>
    </p:spTree>
    <p:extLst>
      <p:ext uri="{BB962C8B-B14F-4D97-AF65-F5344CB8AC3E}">
        <p14:creationId xmlns:p14="http://schemas.microsoft.com/office/powerpoint/2010/main" val="595908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7221CE-0A1E-26D6-1B08-C43EF2C341E6}"/>
              </a:ext>
            </a:extLst>
          </p:cNvPr>
          <p:cNvSpPr txBox="1"/>
          <p:nvPr/>
        </p:nvSpPr>
        <p:spPr>
          <a:xfrm>
            <a:off x="143435" y="1968649"/>
            <a:ext cx="11905130" cy="830997"/>
          </a:xfrm>
          <a:prstGeom prst="rect">
            <a:avLst/>
          </a:prstGeom>
          <a:solidFill>
            <a:srgbClr val="FFFF00"/>
          </a:solidFill>
        </p:spPr>
        <p:txBody>
          <a:bodyPr wrap="square" rtlCol="0">
            <a:spAutoFit/>
          </a:bodyPr>
          <a:lstStyle/>
          <a:p>
            <a:r>
              <a:rPr lang="en-US" sz="4800">
                <a:solidFill>
                  <a:srgbClr val="FF0000"/>
                </a:solidFill>
              </a:rPr>
              <a:t>DẠNG 2: TÌM CÔNG THỨC CỦA HÀM SỐ BẬC 2</a:t>
            </a:r>
          </a:p>
        </p:txBody>
      </p:sp>
    </p:spTree>
    <p:extLst>
      <p:ext uri="{BB962C8B-B14F-4D97-AF65-F5344CB8AC3E}">
        <p14:creationId xmlns:p14="http://schemas.microsoft.com/office/powerpoint/2010/main" val="1370977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7221CE-0A1E-26D6-1B08-C43EF2C341E6}"/>
              </a:ext>
            </a:extLst>
          </p:cNvPr>
          <p:cNvSpPr txBox="1"/>
          <p:nvPr/>
        </p:nvSpPr>
        <p:spPr>
          <a:xfrm>
            <a:off x="0" y="0"/>
            <a:ext cx="11905130" cy="584775"/>
          </a:xfrm>
          <a:prstGeom prst="rect">
            <a:avLst/>
          </a:prstGeom>
          <a:solidFill>
            <a:srgbClr val="FFFF00"/>
          </a:solidFill>
        </p:spPr>
        <p:txBody>
          <a:bodyPr wrap="square" rtlCol="0">
            <a:spAutoFit/>
          </a:bodyPr>
          <a:lstStyle/>
          <a:p>
            <a:r>
              <a:rPr lang="en-US" sz="3200">
                <a:solidFill>
                  <a:srgbClr val="FF0000"/>
                </a:solidFill>
              </a:rPr>
              <a:t>DẠNG 2: TÌM CÔNG THỨC CỦA HÀM SỐ BẬC 2</a:t>
            </a:r>
          </a:p>
        </p:txBody>
      </p:sp>
      <p:cxnSp>
        <p:nvCxnSpPr>
          <p:cNvPr id="3" name="Straight Connector 2">
            <a:extLst>
              <a:ext uri="{FF2B5EF4-FFF2-40B4-BE49-F238E27FC236}">
                <a16:creationId xmlns:a16="http://schemas.microsoft.com/office/drawing/2014/main" id="{1D6AEEF8-3182-2840-4A9B-48F7716D0D6E}"/>
              </a:ext>
            </a:extLst>
          </p:cNvPr>
          <p:cNvCxnSpPr>
            <a:cxnSpLocks/>
          </p:cNvCxnSpPr>
          <p:nvPr/>
        </p:nvCxnSpPr>
        <p:spPr>
          <a:xfrm>
            <a:off x="1440569" y="1813600"/>
            <a:ext cx="8414631"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557C1077-88FE-481F-600D-B39561D2F1C1}"/>
                  </a:ext>
                </a:extLst>
              </p:cNvPr>
              <p:cNvSpPr txBox="1"/>
              <p:nvPr/>
            </p:nvSpPr>
            <p:spPr>
              <a:xfrm>
                <a:off x="669636" y="706734"/>
                <a:ext cx="10852727" cy="839332"/>
              </a:xfrm>
              <a:prstGeom prst="rect">
                <a:avLst/>
              </a:prstGeom>
              <a:noFill/>
            </p:spPr>
            <p:txBody>
              <a:bodyPr wrap="square">
                <a:spAutoFit/>
              </a:bodyPr>
              <a:lstStyle/>
              <a:p>
                <a:pPr marL="0" marR="0">
                  <a:spcBef>
                    <a:spcPts val="0"/>
                  </a:spcBef>
                  <a:spcAft>
                    <a:spcPts val="0"/>
                  </a:spcAft>
                </a:pPr>
                <a:r>
                  <a:rPr lang="es-ES" sz="2400" b="1"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Bài</a:t>
                </a:r>
                <a:r>
                  <a:rPr lang="es-ES" sz="2400" b="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1</a:t>
                </a:r>
                <a:r>
                  <a:rPr lang="fr-FR" sz="240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Hãy</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v</a:t>
                </a:r>
                <a:r>
                  <a:rPr lang="es-ES" sz="2400" b="1" dirty="0" err="1">
                    <a:effectLst/>
                    <a:latin typeface="Times New Roman" panose="02020603050405020304" pitchFamily="18" charset="0"/>
                    <a:ea typeface="Times New Roman" panose="02020603050405020304" pitchFamily="18" charset="0"/>
                    <a:cs typeface="Times New Roman" panose="02020603050405020304" pitchFamily="18" charset="0"/>
                  </a:rPr>
                  <a:t>iết</a:t>
                </a:r>
                <a:r>
                  <a:rPr lang="es-E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s-E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s-E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s-E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es-ES" sz="2400" b="1" dirty="0">
                    <a:effectLst/>
                    <a:latin typeface="Times New Roman" panose="02020603050405020304" pitchFamily="18" charset="0"/>
                    <a:ea typeface="Times New Roman" panose="02020603050405020304" pitchFamily="18" charset="0"/>
                    <a:cs typeface="Times New Roman" panose="02020603050405020304" pitchFamily="18" charset="0"/>
                  </a:rPr>
                  <a:t> (P): </a:t>
                </a:r>
                <a14:m>
                  <m:oMath xmlns:m="http://schemas.openxmlformats.org/officeDocument/2006/math">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𝒚</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𝟐</m:t>
                    </m:r>
                    <m:sSup>
                      <m:sSupPr>
                        <m:ctrlP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𝒙</m:t>
                        </m:r>
                      </m:e>
                      <m:sup>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p>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𝒃𝒙</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𝒄</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 ( </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𝒂</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𝟎</m:t>
                    </m:r>
                    <m:r>
                      <a:rPr lang="es-ES" sz="2400" b="1" i="1">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es-ES" sz="2400" b="1" dirty="0">
                    <a:effectLst/>
                    <a:latin typeface="Times New Roman" panose="02020603050405020304" pitchFamily="18" charset="0"/>
                    <a:ea typeface="Times New Roman" panose="02020603050405020304" pitchFamily="18" charset="0"/>
                    <a:cs typeface="Times New Roman" panose="02020603050405020304" pitchFamily="18" charset="0"/>
                  </a:rPr>
                  <a:t> . </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es-ES" sz="2400" b="1" dirty="0" err="1">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s-E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qua A (0; 5)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trục</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đối</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effectLst/>
                    <a:latin typeface="Times New Roman" panose="02020603050405020304" pitchFamily="18" charset="0"/>
                    <a:ea typeface="Times New Roman" panose="02020603050405020304" pitchFamily="18" charset="0"/>
                    <a:cs typeface="Times New Roman" panose="02020603050405020304" pitchFamily="18" charset="0"/>
                  </a:rPr>
                  <a:t>xứng</a:t>
                </a:r>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 là </a:t>
                </a:r>
                <a14:m>
                  <m:oMath xmlns:m="http://schemas.openxmlformats.org/officeDocument/2006/math">
                    <m:r>
                      <a:rPr lang="en-US" sz="2400" b="1" i="1">
                        <a:effectLst/>
                        <a:latin typeface="Cambria Math" panose="02040503050406030204" pitchFamily="18" charset="0"/>
                        <a:ea typeface="Times New Roman" panose="02020603050405020304" pitchFamily="18" charset="0"/>
                        <a:cs typeface="Times New Roman" panose="02020603050405020304" pitchFamily="18" charset="0"/>
                      </a:rPr>
                      <m:t>𝒙</m:t>
                    </m:r>
                    <m:r>
                      <a:rPr lang="fr-FR" sz="2400" b="1"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b="1" i="1">
                        <a:effectLst/>
                        <a:latin typeface="Cambria Math" panose="02040503050406030204" pitchFamily="18" charset="0"/>
                        <a:ea typeface="Times New Roman" panose="02020603050405020304" pitchFamily="18" charset="0"/>
                        <a:cs typeface="Times New Roman" panose="02020603050405020304" pitchFamily="18" charset="0"/>
                      </a:rPr>
                      <m:t>𝟑</m:t>
                    </m:r>
                  </m:oMath>
                </a14:m>
                <a:r>
                  <a:rPr lang="fr-FR" sz="24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TextBox 3">
                <a:extLst>
                  <a:ext uri="{FF2B5EF4-FFF2-40B4-BE49-F238E27FC236}">
                    <a16:creationId xmlns:a16="http://schemas.microsoft.com/office/drawing/2014/main" id="{557C1077-88FE-481F-600D-B39561D2F1C1}"/>
                  </a:ext>
                </a:extLst>
              </p:cNvPr>
              <p:cNvSpPr txBox="1">
                <a:spLocks noRot="1" noChangeAspect="1" noMove="1" noResize="1" noEditPoints="1" noAdjustHandles="1" noChangeArrowheads="1" noChangeShapeType="1" noTextEdit="1"/>
              </p:cNvSpPr>
              <p:nvPr/>
            </p:nvSpPr>
            <p:spPr>
              <a:xfrm>
                <a:off x="669636" y="706734"/>
                <a:ext cx="10852727" cy="839332"/>
              </a:xfrm>
              <a:prstGeom prst="rect">
                <a:avLst/>
              </a:prstGeom>
              <a:blipFill>
                <a:blip r:embed="rId2"/>
                <a:stretch>
                  <a:fillRect l="-899" t="-4348" b="-1594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EB9017A-8206-4F12-EFB9-9480CE492049}"/>
                  </a:ext>
                </a:extLst>
              </p:cNvPr>
              <p:cNvSpPr txBox="1"/>
              <p:nvPr/>
            </p:nvSpPr>
            <p:spPr>
              <a:xfrm>
                <a:off x="398033" y="1939170"/>
                <a:ext cx="11403105" cy="4117602"/>
              </a:xfrm>
              <a:prstGeom prst="rect">
                <a:avLst/>
              </a:prstGeom>
              <a:noFill/>
            </p:spPr>
            <p:txBody>
              <a:bodyPr wrap="square">
                <a:spAutoFit/>
              </a:bodyPr>
              <a:lstStyle/>
              <a:p>
                <a:pPr marL="0" marR="0">
                  <a:spcBef>
                    <a:spcPts val="0"/>
                  </a:spcBef>
                  <a:spcAft>
                    <a:spcPts val="0"/>
                  </a:spcAft>
                </a:pP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Theo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bài</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ra ta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m:t>
                    </m:r>
                  </m:oMath>
                </a14:m>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trục</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đối</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xứng</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là </a:t>
                </a:r>
                <a14:m>
                  <m:oMath xmlns:m="http://schemas.openxmlformats.org/officeDocument/2006/math">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=−3</m:t>
                    </m:r>
                  </m:oMath>
                </a14:m>
                <a:endParaRPr lang="en-US" sz="2400" i="1" dirty="0">
                  <a:effectLst/>
                  <a:latin typeface="Cambria Math" panose="02040503050406030204" pitchFamily="18" charset="0"/>
                  <a:ea typeface="Times New Roman" panose="02020603050405020304" pitchFamily="18" charset="0"/>
                  <a:cs typeface="Times New Roman" panose="02020603050405020304" pitchFamily="18" charset="0"/>
                </a:endParaRPr>
              </a:p>
              <a:p>
                <a:pPr marR="0" lvl="0">
                  <a:spcBef>
                    <a:spcPts val="0"/>
                  </a:spcBef>
                  <a:spcAft>
                    <a:spcPts val="0"/>
                  </a:spcAft>
                </a:pPr>
                <a14:m>
                  <m:oMathPara xmlns:m="http://schemas.openxmlformats.org/officeDocument/2006/math">
                    <m:oMathParaPr>
                      <m:jc m:val="centerGroup"/>
                    </m:oMathParaPr>
                    <m:oMath xmlns:m="http://schemas.openxmlformats.org/officeDocument/2006/math">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ctrlPr>
                        </m:fPr>
                        <m:num>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𝑏</m:t>
                          </m:r>
                        </m:num>
                        <m:den>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2</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𝑎</m:t>
                          </m:r>
                        </m:den>
                      </m:f>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=3</m:t>
                      </m:r>
                    </m:oMath>
                  </m:oMathPara>
                </a14:m>
                <a:endParaRPr lang="en-US" sz="2400" i="1" dirty="0">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endParaRPr>
              </a:p>
              <a:p>
                <a:pPr marR="0" lvl="0">
                  <a:spcBef>
                    <a:spcPts val="0"/>
                  </a:spcBef>
                  <a:spcAft>
                    <a:spcPts val="0"/>
                  </a:spcAft>
                </a:pPr>
                <a14:m>
                  <m:oMathPara xmlns:m="http://schemas.openxmlformats.org/officeDocument/2006/math">
                    <m:oMathParaPr>
                      <m:jc m:val="centerGroup"/>
                    </m:oMathParaPr>
                    <m:oMath xmlns:m="http://schemas.openxmlformats.org/officeDocument/2006/math">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=6</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=6.</m:t>
                      </m:r>
                      <m:d>
                        <m:d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m:t>
                          </m:r>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=−12⟹</m:t>
                      </m:r>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=−12</m:t>
                      </m:r>
                    </m:oMath>
                  </m:oMathPara>
                </a14:m>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qua A (0; 5).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a:spcBef>
                    <a:spcPts val="0"/>
                  </a:spcBef>
                  <a:spcAft>
                    <a:spcPts val="0"/>
                  </a:spcAft>
                </a:pP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Thay</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x=0 ; y= 5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vào</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đề</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ra ta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5=−2.</m:t>
                    </m:r>
                    <m:sSup>
                      <m:sSup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0</m:t>
                        </m:r>
                      </m:e>
                      <m:sup>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.0+</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𝑐</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 ⟺</m:t>
                    </m:r>
                    <m:r>
                      <a:rPr lang="es-ES"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𝑐</m:t>
                    </m:r>
                    <m:r>
                      <a:rPr lang="es-ES"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=5 </m:t>
                    </m:r>
                  </m:oMath>
                </a14:m>
                <a:r>
                  <a:rPr lang="es-ES" sz="24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a:t>
                </a:r>
              </a:p>
              <a:p>
                <a:pPr marL="457200" marR="0">
                  <a:spcBef>
                    <a:spcPts val="0"/>
                  </a:spcBef>
                  <a:spcAft>
                    <a:spcPts val="0"/>
                  </a:spcAft>
                </a:pP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a:spcBef>
                    <a:spcPts val="0"/>
                  </a:spcBef>
                  <a:spcAft>
                    <a:spcPts val="0"/>
                  </a:spcAft>
                </a:pP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Vậy</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(P)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cần</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tìm</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là</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𝑦</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12</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+5   </m:t>
                    </m:r>
                  </m:oMath>
                </a14:m>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28600" marR="0">
                  <a:spcBef>
                    <a:spcPts val="0"/>
                  </a:spcBef>
                  <a:spcAft>
                    <a:spcPts val="0"/>
                  </a:spcAft>
                </a:pPr>
                <a:r>
                  <a:rPr lang="fr-FR"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TextBox 4">
                <a:extLst>
                  <a:ext uri="{FF2B5EF4-FFF2-40B4-BE49-F238E27FC236}">
                    <a16:creationId xmlns:a16="http://schemas.microsoft.com/office/drawing/2014/main" id="{BEB9017A-8206-4F12-EFB9-9480CE492049}"/>
                  </a:ext>
                </a:extLst>
              </p:cNvPr>
              <p:cNvSpPr txBox="1">
                <a:spLocks noRot="1" noChangeAspect="1" noMove="1" noResize="1" noEditPoints="1" noAdjustHandles="1" noChangeArrowheads="1" noChangeShapeType="1" noTextEdit="1"/>
              </p:cNvSpPr>
              <p:nvPr/>
            </p:nvSpPr>
            <p:spPr>
              <a:xfrm>
                <a:off x="398033" y="1939170"/>
                <a:ext cx="11403105" cy="4117602"/>
              </a:xfrm>
              <a:prstGeom prst="rect">
                <a:avLst/>
              </a:prstGeom>
              <a:blipFill>
                <a:blip r:embed="rId3"/>
                <a:stretch>
                  <a:fillRect l="-855" t="-1183"/>
                </a:stretch>
              </a:blipFill>
            </p:spPr>
            <p:txBody>
              <a:bodyPr/>
              <a:lstStyle/>
              <a:p>
                <a:r>
                  <a:rPr lang="en-US">
                    <a:noFill/>
                  </a:rPr>
                  <a:t> </a:t>
                </a:r>
              </a:p>
            </p:txBody>
          </p:sp>
        </mc:Fallback>
      </mc:AlternateContent>
    </p:spTree>
    <p:extLst>
      <p:ext uri="{BB962C8B-B14F-4D97-AF65-F5344CB8AC3E}">
        <p14:creationId xmlns:p14="http://schemas.microsoft.com/office/powerpoint/2010/main" val="20873236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81755CD-7757-4700-8559-ED799A614964}"/>
              </a:ext>
            </a:extLst>
          </p:cNvPr>
          <p:cNvCxnSpPr>
            <a:cxnSpLocks/>
          </p:cNvCxnSpPr>
          <p:nvPr/>
        </p:nvCxnSpPr>
        <p:spPr>
          <a:xfrm>
            <a:off x="1234388" y="1541713"/>
            <a:ext cx="8556157"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BC718C41-8DA1-4E88-866B-A6FE886C72C0}"/>
                  </a:ext>
                </a:extLst>
              </p:cNvPr>
              <p:cNvSpPr txBox="1"/>
              <p:nvPr/>
            </p:nvSpPr>
            <p:spPr>
              <a:xfrm>
                <a:off x="424873" y="304958"/>
                <a:ext cx="10994558" cy="1384995"/>
              </a:xfrm>
              <a:prstGeom prst="rect">
                <a:avLst/>
              </a:prstGeom>
              <a:noFill/>
            </p:spPr>
            <p:txBody>
              <a:bodyPr wrap="square">
                <a:spAutoFit/>
              </a:bodyPr>
              <a:lstStyle/>
              <a:p>
                <a:pPr marL="0" marR="0">
                  <a:spcBef>
                    <a:spcPts val="0"/>
                  </a:spcBef>
                  <a:spcAft>
                    <a:spcPts val="0"/>
                  </a:spcAft>
                </a:pPr>
                <a:r>
                  <a:rPr lang="es-ES" sz="2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lang="es-ES" sz="2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lang="es-ES" sz="28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4</a:t>
                </a:r>
                <a:r>
                  <a:rPr lang="es-ES"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effectLst/>
                    <a:latin typeface="Times New Roman" panose="02020603050405020304" pitchFamily="18" charset="0"/>
                    <a:ea typeface="Times New Roman" panose="02020603050405020304" pitchFamily="18" charset="0"/>
                    <a:cs typeface="Times New Roman" panose="02020603050405020304" pitchFamily="18" charset="0"/>
                  </a:rPr>
                  <a:t>Hãy</a:t>
                </a:r>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effectLst/>
                    <a:latin typeface="Times New Roman" panose="02020603050405020304" pitchFamily="18" charset="0"/>
                    <a:ea typeface="Times New Roman" panose="02020603050405020304" pitchFamily="18" charset="0"/>
                    <a:cs typeface="Times New Roman" panose="02020603050405020304" pitchFamily="18" charset="0"/>
                  </a:rPr>
                  <a:t>viết</a:t>
                </a:r>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(P): </a:t>
                </a:r>
                <a14:m>
                  <m:oMath xmlns:m="http://schemas.openxmlformats.org/officeDocument/2006/math">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𝒚</m:t>
                    </m:r>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𝒙</m:t>
                        </m:r>
                      </m:e>
                      <m:sup>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𝟐</m:t>
                        </m:r>
                      </m:sup>
                    </m:sSup>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𝒃𝒙</m:t>
                    </m:r>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𝒄</m:t>
                    </m:r>
                    <m:r>
                      <a:rPr lang="es-ES" sz="2800" b="1" i="1">
                        <a:effectLst/>
                        <a:latin typeface="Cambria Math" panose="02040503050406030204" pitchFamily="18" charset="0"/>
                        <a:ea typeface="Times New Roman" panose="02020603050405020304" pitchFamily="18" charset="0"/>
                        <a:cs typeface="Times New Roman" panose="02020603050405020304" pitchFamily="18" charset="0"/>
                      </a:rPr>
                      <m:t>   </m:t>
                    </m:r>
                  </m:oMath>
                </a14:m>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err="1">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s-ES"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b="1"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b="1"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 qua A (0; -7) </a:t>
                </a:r>
                <a:r>
                  <a:rPr lang="fr-FR" sz="2800" b="1"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b="1"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b="1" dirty="0" err="1">
                    <a:effectLst/>
                    <a:latin typeface="Times New Roman" panose="02020603050405020304" pitchFamily="18" charset="0"/>
                    <a:ea typeface="Times New Roman" panose="02020603050405020304" pitchFamily="18" charset="0"/>
                    <a:cs typeface="Times New Roman" panose="02020603050405020304" pitchFamily="18" charset="0"/>
                  </a:rPr>
                  <a:t>trục</a:t>
                </a:r>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b="1" dirty="0" err="1">
                    <a:effectLst/>
                    <a:latin typeface="Times New Roman" panose="02020603050405020304" pitchFamily="18" charset="0"/>
                    <a:ea typeface="Times New Roman" panose="02020603050405020304" pitchFamily="18" charset="0"/>
                    <a:cs typeface="Times New Roman" panose="02020603050405020304" pitchFamily="18" charset="0"/>
                  </a:rPr>
                  <a:t>đối</a:t>
                </a:r>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b="1" dirty="0" err="1">
                    <a:effectLst/>
                    <a:latin typeface="Times New Roman" panose="02020603050405020304" pitchFamily="18" charset="0"/>
                    <a:ea typeface="Times New Roman" panose="02020603050405020304" pitchFamily="18" charset="0"/>
                    <a:cs typeface="Times New Roman" panose="02020603050405020304" pitchFamily="18" charset="0"/>
                  </a:rPr>
                  <a:t>xứng</a:t>
                </a:r>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 là </a:t>
                </a:r>
                <a14:m>
                  <m:oMath xmlns:m="http://schemas.openxmlformats.org/officeDocument/2006/math">
                    <m:r>
                      <a:rPr lang="en-US" sz="2800" b="1" i="1">
                        <a:effectLst/>
                        <a:latin typeface="Cambria Math" panose="02040503050406030204" pitchFamily="18" charset="0"/>
                        <a:ea typeface="Times New Roman" panose="02020603050405020304" pitchFamily="18" charset="0"/>
                        <a:cs typeface="Times New Roman" panose="02020603050405020304" pitchFamily="18" charset="0"/>
                      </a:rPr>
                      <m:t>𝒙</m:t>
                    </m:r>
                    <m:r>
                      <a:rPr lang="fr-FR" sz="2800" b="1"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800" b="1" i="1">
                        <a:effectLst/>
                        <a:latin typeface="Cambria Math" panose="02040503050406030204" pitchFamily="18" charset="0"/>
                        <a:ea typeface="Times New Roman" panose="02020603050405020304" pitchFamily="18" charset="0"/>
                        <a:cs typeface="Times New Roman" panose="02020603050405020304" pitchFamily="18" charset="0"/>
                      </a:rPr>
                      <m:t>𝟏</m:t>
                    </m:r>
                  </m:oMath>
                </a14:m>
                <a:r>
                  <a:rPr lang="fr-FR" sz="2800" b="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3" name="TextBox 12">
                <a:extLst>
                  <a:ext uri="{FF2B5EF4-FFF2-40B4-BE49-F238E27FC236}">
                    <a16:creationId xmlns:a16="http://schemas.microsoft.com/office/drawing/2014/main" id="{BC718C41-8DA1-4E88-866B-A6FE886C72C0}"/>
                  </a:ext>
                </a:extLst>
              </p:cNvPr>
              <p:cNvSpPr txBox="1">
                <a:spLocks noRot="1" noChangeAspect="1" noMove="1" noResize="1" noEditPoints="1" noAdjustHandles="1" noChangeArrowheads="1" noChangeShapeType="1" noTextEdit="1"/>
              </p:cNvSpPr>
              <p:nvPr/>
            </p:nvSpPr>
            <p:spPr>
              <a:xfrm>
                <a:off x="424873" y="304958"/>
                <a:ext cx="10994558" cy="1384995"/>
              </a:xfrm>
              <a:prstGeom prst="rect">
                <a:avLst/>
              </a:prstGeom>
              <a:blipFill>
                <a:blip r:embed="rId2"/>
                <a:stretch>
                  <a:fillRect l="-1165" t="-3524" b="-123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0A167C31-3159-429E-955C-AD4748696124}"/>
                  </a:ext>
                </a:extLst>
              </p:cNvPr>
              <p:cNvSpPr txBox="1"/>
              <p:nvPr/>
            </p:nvSpPr>
            <p:spPr>
              <a:xfrm>
                <a:off x="665018" y="1896625"/>
                <a:ext cx="10861964" cy="3495637"/>
              </a:xfrm>
              <a:prstGeom prst="rect">
                <a:avLst/>
              </a:prstGeom>
              <a:noFill/>
            </p:spPr>
            <p:txBody>
              <a:bodyPr wrap="square">
                <a:spAutoFit/>
              </a:bodyPr>
              <a:lstStyle/>
              <a:p>
                <a:pPr marL="0" marR="0">
                  <a:spcBef>
                    <a:spcPts val="0"/>
                  </a:spcBef>
                  <a:spcAft>
                    <a:spcPts val="0"/>
                  </a:spcAft>
                </a:pP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Theo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bài</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ra ta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 1</m:t>
                    </m:r>
                  </m:oMath>
                </a14:m>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trục</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đối</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xứng</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là </a:t>
                </a:r>
                <a14:m>
                  <m:oMath xmlns:m="http://schemas.openxmlformats.org/officeDocument/2006/math">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800"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−1</m:t>
                    </m:r>
                  </m:oMath>
                </a14:m>
                <a:endParaRPr lang="en-US" sz="2800" i="1" dirty="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endParaRPr>
              </a:p>
              <a:p>
                <a:pPr marR="0" lvl="0">
                  <a:spcBef>
                    <a:spcPts val="0"/>
                  </a:spcBef>
                  <a:spcAft>
                    <a:spcPts val="0"/>
                  </a:spcAft>
                </a:pPr>
                <a14:m>
                  <m:oMathPara xmlns:m="http://schemas.openxmlformats.org/officeDocument/2006/math">
                    <m:oMathParaPr>
                      <m:jc m:val="centerGroup"/>
                    </m:oMathParaPr>
                    <m:oMath xmlns:m="http://schemas.openxmlformats.org/officeDocument/2006/math">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800"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800"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fr-FR"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𝑏</m:t>
                          </m:r>
                        </m:num>
                        <m:den>
                          <m:r>
                            <a:rPr lang="fr-FR"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2</m:t>
                          </m:r>
                          <m:r>
                            <a:rPr lang="fr-FR"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𝑎</m:t>
                          </m:r>
                        </m:den>
                      </m:f>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800"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−1</m:t>
                      </m:r>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=2</m:t>
                      </m:r>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800" i="1">
                          <a:effectLst/>
                          <a:latin typeface="Cambria Math" panose="02040503050406030204" pitchFamily="18" charset="0"/>
                          <a:ea typeface="Times New Roman" panose="02020603050405020304" pitchFamily="18" charset="0"/>
                          <a:cs typeface="Times New Roman" panose="02020603050405020304" pitchFamily="18" charset="0"/>
                        </a:rPr>
                        <m:t>=2.1=2⟹</m:t>
                      </m:r>
                      <m:r>
                        <a:rPr lang="fr-FR"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=2</m:t>
                      </m:r>
                    </m:oMath>
                  </m:oMathPara>
                </a14:m>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qua A (0; -7).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a:spcBef>
                    <a:spcPts val="0"/>
                  </a:spcBef>
                  <a:spcAft>
                    <a:spcPts val="0"/>
                  </a:spcAft>
                </a:pP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Thay</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x=0 ; y=-7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vào</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đề</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ra ta </a:t>
                </a:r>
                <a:r>
                  <a:rPr lang="fr-FR" sz="28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−7=</m:t>
                    </m:r>
                    <m:sSup>
                      <m:sSupPr>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0</m:t>
                        </m:r>
                      </m:e>
                      <m:sup>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.0+</m:t>
                    </m:r>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𝑐</m:t>
                    </m:r>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 ⟺</m:t>
                    </m:r>
                    <m:r>
                      <a:rPr lang="es-ES"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𝑐</m:t>
                    </m:r>
                    <m:r>
                      <a:rPr lang="es-ES"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=−7  </m:t>
                    </m:r>
                  </m:oMath>
                </a14:m>
                <a:r>
                  <a:rPr lang="es-ES" sz="28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457200" marR="0">
                  <a:spcBef>
                    <a:spcPts val="0"/>
                  </a:spcBef>
                  <a:spcAft>
                    <a:spcPts val="0"/>
                  </a:spcAft>
                </a:pPr>
                <a:r>
                  <a:rPr lang="fr-FR" sz="2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fr-FR" sz="2800" dirty="0" err="1">
                    <a:effectLst/>
                    <a:latin typeface="Times New Roman" panose="02020603050405020304" pitchFamily="18" charset="0"/>
                    <a:ea typeface="Times New Roman" panose="02020603050405020304" pitchFamily="18" charset="0"/>
                  </a:rPr>
                  <a:t>Vậy</a:t>
                </a:r>
                <a:r>
                  <a:rPr lang="fr-FR" sz="2800" dirty="0">
                    <a:effectLst/>
                    <a:latin typeface="Times New Roman" panose="02020603050405020304" pitchFamily="18" charset="0"/>
                    <a:ea typeface="Times New Roman" panose="02020603050405020304" pitchFamily="18" charset="0"/>
                  </a:rPr>
                  <a:t> </a:t>
                </a:r>
                <a:r>
                  <a:rPr lang="es-ES" sz="2800" dirty="0" err="1">
                    <a:effectLst/>
                    <a:latin typeface="Times New Roman" panose="02020603050405020304" pitchFamily="18" charset="0"/>
                    <a:ea typeface="Times New Roman" panose="02020603050405020304" pitchFamily="18" charset="0"/>
                  </a:rPr>
                  <a:t>phương</a:t>
                </a:r>
                <a:r>
                  <a:rPr lang="es-ES" sz="2800" dirty="0">
                    <a:effectLst/>
                    <a:latin typeface="Times New Roman" panose="02020603050405020304" pitchFamily="18" charset="0"/>
                    <a:ea typeface="Times New Roman" panose="02020603050405020304" pitchFamily="18" charset="0"/>
                  </a:rPr>
                  <a:t> </a:t>
                </a:r>
                <a:r>
                  <a:rPr lang="es-ES" sz="2800" dirty="0" err="1">
                    <a:effectLst/>
                    <a:latin typeface="Times New Roman" panose="02020603050405020304" pitchFamily="18" charset="0"/>
                    <a:ea typeface="Times New Roman" panose="02020603050405020304" pitchFamily="18" charset="0"/>
                  </a:rPr>
                  <a:t>trình</a:t>
                </a:r>
                <a:r>
                  <a:rPr lang="es-ES" sz="2800" dirty="0">
                    <a:effectLst/>
                    <a:latin typeface="Times New Roman" panose="02020603050405020304" pitchFamily="18" charset="0"/>
                    <a:ea typeface="Times New Roman" panose="02020603050405020304" pitchFamily="18" charset="0"/>
                  </a:rPr>
                  <a:t> </a:t>
                </a:r>
                <a:r>
                  <a:rPr lang="es-ES" sz="2800" dirty="0" err="1">
                    <a:effectLst/>
                    <a:latin typeface="Times New Roman" panose="02020603050405020304" pitchFamily="18" charset="0"/>
                    <a:ea typeface="Times New Roman" panose="02020603050405020304" pitchFamily="18" charset="0"/>
                  </a:rPr>
                  <a:t>của</a:t>
                </a:r>
                <a:r>
                  <a:rPr lang="es-ES" sz="2800" dirty="0">
                    <a:effectLst/>
                    <a:latin typeface="Times New Roman" panose="02020603050405020304" pitchFamily="18" charset="0"/>
                    <a:ea typeface="Times New Roman" panose="02020603050405020304" pitchFamily="18" charset="0"/>
                  </a:rPr>
                  <a:t> </a:t>
                </a:r>
                <a:r>
                  <a:rPr lang="es-ES" sz="2800" dirty="0" err="1">
                    <a:effectLst/>
                    <a:latin typeface="Times New Roman" panose="02020603050405020304" pitchFamily="18" charset="0"/>
                    <a:ea typeface="Times New Roman" panose="02020603050405020304" pitchFamily="18" charset="0"/>
                  </a:rPr>
                  <a:t>Parabol</a:t>
                </a:r>
                <a:r>
                  <a:rPr lang="es-ES" sz="2800" dirty="0">
                    <a:effectLst/>
                    <a:latin typeface="Times New Roman" panose="02020603050405020304" pitchFamily="18" charset="0"/>
                    <a:ea typeface="Times New Roman" panose="02020603050405020304" pitchFamily="18" charset="0"/>
                  </a:rPr>
                  <a:t> (P) </a:t>
                </a:r>
                <a:r>
                  <a:rPr lang="es-ES" sz="2800" dirty="0" err="1">
                    <a:effectLst/>
                    <a:latin typeface="Times New Roman" panose="02020603050405020304" pitchFamily="18" charset="0"/>
                    <a:ea typeface="Times New Roman" panose="02020603050405020304" pitchFamily="18" charset="0"/>
                  </a:rPr>
                  <a:t>cần</a:t>
                </a:r>
                <a:r>
                  <a:rPr lang="es-ES" sz="2800" dirty="0">
                    <a:effectLst/>
                    <a:latin typeface="Times New Roman" panose="02020603050405020304" pitchFamily="18" charset="0"/>
                    <a:ea typeface="Times New Roman" panose="02020603050405020304" pitchFamily="18" charset="0"/>
                  </a:rPr>
                  <a:t> </a:t>
                </a:r>
                <a:r>
                  <a:rPr lang="es-ES" sz="2800" dirty="0" err="1">
                    <a:effectLst/>
                    <a:latin typeface="Times New Roman" panose="02020603050405020304" pitchFamily="18" charset="0"/>
                    <a:ea typeface="Times New Roman" panose="02020603050405020304" pitchFamily="18" charset="0"/>
                  </a:rPr>
                  <a:t>tìm</a:t>
                </a:r>
                <a:r>
                  <a:rPr lang="es-ES" sz="2800" dirty="0">
                    <a:effectLst/>
                    <a:latin typeface="Times New Roman" panose="02020603050405020304" pitchFamily="18" charset="0"/>
                    <a:ea typeface="Times New Roman" panose="02020603050405020304" pitchFamily="18" charset="0"/>
                  </a:rPr>
                  <a:t> </a:t>
                </a:r>
                <a:r>
                  <a:rPr lang="es-ES" sz="2800" dirty="0" err="1">
                    <a:effectLst/>
                    <a:latin typeface="Times New Roman" panose="02020603050405020304" pitchFamily="18" charset="0"/>
                    <a:ea typeface="Times New Roman" panose="02020603050405020304" pitchFamily="18" charset="0"/>
                  </a:rPr>
                  <a:t>là</a:t>
                </a:r>
                <a:r>
                  <a:rPr lang="es-ES" sz="2800" dirty="0">
                    <a:effectLst/>
                    <a:latin typeface="Times New Roman" panose="02020603050405020304" pitchFamily="18" charset="0"/>
                    <a:ea typeface="Times New Roman" panose="02020603050405020304" pitchFamily="18" charset="0"/>
                  </a:rPr>
                  <a:t>: </a:t>
                </a:r>
                <a14:m>
                  <m:oMath xmlns:m="http://schemas.openxmlformats.org/officeDocument/2006/math">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𝑦</m:t>
                    </m:r>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m:t>
                    </m:r>
                    <m:sSup>
                      <m:sSupPr>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2</m:t>
                    </m:r>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s-ES" sz="28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−7</m:t>
                    </m:r>
                    <m:r>
                      <a:rPr lang="es-ES" sz="2800" i="1">
                        <a:effectLst/>
                        <a:latin typeface="Cambria Math" panose="02040503050406030204" pitchFamily="18" charset="0"/>
                        <a:ea typeface="Times New Roman" panose="02020603050405020304" pitchFamily="18" charset="0"/>
                        <a:cs typeface="Times New Roman" panose="02020603050405020304" pitchFamily="18" charset="0"/>
                      </a:rPr>
                      <m:t> </m:t>
                    </m:r>
                  </m:oMath>
                </a14:m>
                <a:endParaRPr lang="en-US" sz="2800" dirty="0"/>
              </a:p>
            </p:txBody>
          </p:sp>
        </mc:Choice>
        <mc:Fallback xmlns="">
          <p:sp>
            <p:nvSpPr>
              <p:cNvPr id="15" name="TextBox 14">
                <a:extLst>
                  <a:ext uri="{FF2B5EF4-FFF2-40B4-BE49-F238E27FC236}">
                    <a16:creationId xmlns:a16="http://schemas.microsoft.com/office/drawing/2014/main" id="{0A167C31-3159-429E-955C-AD4748696124}"/>
                  </a:ext>
                </a:extLst>
              </p:cNvPr>
              <p:cNvSpPr txBox="1">
                <a:spLocks noRot="1" noChangeAspect="1" noMove="1" noResize="1" noEditPoints="1" noAdjustHandles="1" noChangeArrowheads="1" noChangeShapeType="1" noTextEdit="1"/>
              </p:cNvSpPr>
              <p:nvPr/>
            </p:nvSpPr>
            <p:spPr>
              <a:xfrm>
                <a:off x="665018" y="1896625"/>
                <a:ext cx="10861964" cy="3495637"/>
              </a:xfrm>
              <a:prstGeom prst="rect">
                <a:avLst/>
              </a:prstGeom>
              <a:blipFill>
                <a:blip r:embed="rId3"/>
                <a:stretch>
                  <a:fillRect l="-1178" t="-1742" b="-3659"/>
                </a:stretch>
              </a:blipFill>
            </p:spPr>
            <p:txBody>
              <a:bodyPr/>
              <a:lstStyle/>
              <a:p>
                <a:r>
                  <a:rPr lang="en-US">
                    <a:noFill/>
                  </a:rPr>
                  <a:t> </a:t>
                </a:r>
              </a:p>
            </p:txBody>
          </p:sp>
        </mc:Fallback>
      </mc:AlternateContent>
    </p:spTree>
    <p:extLst>
      <p:ext uri="{BB962C8B-B14F-4D97-AF65-F5344CB8AC3E}">
        <p14:creationId xmlns:p14="http://schemas.microsoft.com/office/powerpoint/2010/main" val="3184239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1" end="1"/>
                                            </p:txEl>
                                          </p:spTgt>
                                        </p:tgtEl>
                                        <p:attrNameLst>
                                          <p:attrName>style.visibility</p:attrName>
                                        </p:attrNameLst>
                                      </p:cBhvr>
                                      <p:to>
                                        <p:strVal val="visible"/>
                                      </p:to>
                                    </p:set>
                                    <p:anim calcmode="lin" valueType="num">
                                      <p:cBhvr additive="base">
                                        <p:cTn id="13"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2" end="2"/>
                                            </p:txEl>
                                          </p:spTgt>
                                        </p:tgtEl>
                                        <p:attrNameLst>
                                          <p:attrName>style.visibility</p:attrName>
                                        </p:attrNameLst>
                                      </p:cBhvr>
                                      <p:to>
                                        <p:strVal val="visible"/>
                                      </p:to>
                                    </p:set>
                                    <p:anim calcmode="lin" valueType="num">
                                      <p:cBhvr additive="base">
                                        <p:cTn id="19"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3" end="3"/>
                                            </p:txEl>
                                          </p:spTgt>
                                        </p:tgtEl>
                                        <p:attrNameLst>
                                          <p:attrName>style.visibility</p:attrName>
                                        </p:attrNameLst>
                                      </p:cBhvr>
                                      <p:to>
                                        <p:strVal val="visible"/>
                                      </p:to>
                                    </p:set>
                                    <p:anim calcmode="lin" valueType="num">
                                      <p:cBhvr additive="base">
                                        <p:cTn id="25"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anim calcmode="lin" valueType="num">
                                      <p:cBhvr additive="base">
                                        <p:cTn id="31"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5" end="5"/>
                                            </p:txEl>
                                          </p:spTgt>
                                        </p:tgtEl>
                                        <p:attrNameLst>
                                          <p:attrName>style.visibility</p:attrName>
                                        </p:attrNameLst>
                                      </p:cBhvr>
                                      <p:to>
                                        <p:strVal val="visible"/>
                                      </p:to>
                                    </p:set>
                                    <p:anim calcmode="lin" valueType="num">
                                      <p:cBhvr additive="base">
                                        <p:cTn id="37" dur="500" fill="hold"/>
                                        <p:tgtEl>
                                          <p:spTgt spid="1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xEl>
                                              <p:pRg st="6" end="6"/>
                                            </p:txEl>
                                          </p:spTgt>
                                        </p:tgtEl>
                                        <p:attrNameLst>
                                          <p:attrName>style.visibility</p:attrName>
                                        </p:attrNameLst>
                                      </p:cBhvr>
                                      <p:to>
                                        <p:strVal val="visible"/>
                                      </p:to>
                                    </p:set>
                                    <p:anim calcmode="lin" valueType="num">
                                      <p:cBhvr additive="base">
                                        <p:cTn id="43" dur="500" fill="hold"/>
                                        <p:tgtEl>
                                          <p:spTgt spid="1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781755CD-7757-4700-8559-ED799A614964}"/>
              </a:ext>
            </a:extLst>
          </p:cNvPr>
          <p:cNvCxnSpPr>
            <a:cxnSpLocks/>
          </p:cNvCxnSpPr>
          <p:nvPr/>
        </p:nvCxnSpPr>
        <p:spPr>
          <a:xfrm>
            <a:off x="1451728" y="1485152"/>
            <a:ext cx="6795039"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F1FF143E-C727-439E-997C-37F4580374D2}"/>
                  </a:ext>
                </a:extLst>
              </p:cNvPr>
              <p:cNvSpPr txBox="1"/>
              <p:nvPr/>
            </p:nvSpPr>
            <p:spPr>
              <a:xfrm>
                <a:off x="554181" y="475780"/>
                <a:ext cx="10852727" cy="839332"/>
              </a:xfrm>
              <a:prstGeom prst="rect">
                <a:avLst/>
              </a:prstGeom>
              <a:noFill/>
            </p:spPr>
            <p:txBody>
              <a:bodyPr wrap="square">
                <a:spAutoFit/>
              </a:bodyPr>
              <a:lstStyle/>
              <a:p>
                <a:pPr marL="0" marR="0">
                  <a:spcBef>
                    <a:spcPts val="0"/>
                  </a:spcBef>
                  <a:spcAft>
                    <a:spcPts val="0"/>
                  </a:spcAft>
                </a:pPr>
                <a:r>
                  <a:rPr lang="es-E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a:t>
                </a:r>
                <a:r>
                  <a:rPr lang="es-E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dụ</a:t>
                </a:r>
                <a:r>
                  <a:rPr lang="es-ES" sz="24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5</a:t>
                </a:r>
                <a:r>
                  <a:rPr lang="fr-FR" sz="2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Hãy v</a:t>
                </a:r>
                <a:r>
                  <a:rPr lang="es-ES"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iết</a:t>
                </a:r>
                <a:r>
                  <a:rPr lang="es-E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s-E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s-E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s-E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es-E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(P): </a:t>
                </a:r>
                <a14:m>
                  <m:oMath xmlns:m="http://schemas.openxmlformats.org/officeDocument/2006/math">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𝒚</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𝒂</m:t>
                    </m:r>
                    <m:sSup>
                      <m:sSupPr>
                        <m:ctrlPr>
                          <a:rPr lang="en-U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𝒙</m:t>
                        </m:r>
                      </m:e>
                      <m:sup>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𝟐</m:t>
                        </m:r>
                      </m:sup>
                    </m:sSup>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𝒃𝒙</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𝟐</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𝒂</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𝟎</m:t>
                    </m:r>
                    <m:r>
                      <a:rPr lang="es-ES" sz="2400" b="1"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es-E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es-ES"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Biết</a:t>
                </a:r>
                <a:r>
                  <a:rPr lang="es-ES"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fr-FR"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đi</a:t>
                </a:r>
                <a:r>
                  <a:rPr lang="fr-FR"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qua A (-2; 5) </a:t>
                </a:r>
                <a:r>
                  <a:rPr lang="fr-FR" sz="24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fr-FR" sz="24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B(4; -3).</a:t>
                </a:r>
                <a:endParaRPr lang="en-US"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F1FF143E-C727-439E-997C-37F4580374D2}"/>
                  </a:ext>
                </a:extLst>
              </p:cNvPr>
              <p:cNvSpPr txBox="1">
                <a:spLocks noRot="1" noChangeAspect="1" noMove="1" noResize="1" noEditPoints="1" noAdjustHandles="1" noChangeArrowheads="1" noChangeShapeType="1" noTextEdit="1"/>
              </p:cNvSpPr>
              <p:nvPr/>
            </p:nvSpPr>
            <p:spPr>
              <a:xfrm>
                <a:off x="554181" y="475780"/>
                <a:ext cx="10852727" cy="839332"/>
              </a:xfrm>
              <a:prstGeom prst="rect">
                <a:avLst/>
              </a:prstGeom>
              <a:blipFill>
                <a:blip r:embed="rId2"/>
                <a:stretch>
                  <a:fillRect l="-899" t="-4348" b="-1594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1C17EA83-8E6F-4B42-880E-218DEC0D97A4}"/>
                  </a:ext>
                </a:extLst>
              </p:cNvPr>
              <p:cNvSpPr txBox="1"/>
              <p:nvPr/>
            </p:nvSpPr>
            <p:spPr>
              <a:xfrm>
                <a:off x="669636" y="1655193"/>
                <a:ext cx="10852727" cy="4418004"/>
              </a:xfrm>
              <a:prstGeom prst="rect">
                <a:avLst/>
              </a:prstGeom>
              <a:noFill/>
            </p:spPr>
            <p:txBody>
              <a:bodyPr wrap="square">
                <a:spAutoFit/>
              </a:bodyPr>
              <a:lstStyle/>
              <a:p>
                <a:pPr marL="0" marR="0">
                  <a:spcBef>
                    <a:spcPts val="0"/>
                  </a:spcBef>
                  <a:spcAft>
                    <a:spcPts val="0"/>
                  </a:spcAft>
                </a:pP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Theo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bài</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ra ta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Parabol</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đi</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qua A (-2; 5)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B(4; -3).</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Ta </a:t>
                </a:r>
                <a:r>
                  <a:rPr lang="fr-FR" sz="24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fr-FR"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d>
                      <m:dPr>
                        <m:begChr m:val="{"/>
                        <m:endChr m:val=""/>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eqArrPr>
                          <m:e>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𝐴</m:t>
                            </m:r>
                            <m:d>
                              <m:dPr>
                                <m:ctrlPr>
                                  <a:rPr lang="en-US"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−2;5</m:t>
                                </m:r>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d>
                              <m:d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𝑃</m:t>
                                </m:r>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⟺5=</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 </m:t>
                            </m:r>
                            <m:sSup>
                              <m:sSup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d>
                                  <m:dPr>
                                    <m:ctrlPr>
                                      <a:rPr lang="en-US" sz="2400"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−2</m:t>
                                    </m:r>
                                  </m:e>
                                </m:d>
                              </m:e>
                              <m:sup>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d>
                              <m:dPr>
                                <m:ctrlPr>
                                  <a:rPr lang="en-US" sz="2400"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−2</m:t>
                                </m:r>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𝟒</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𝒂</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𝟐</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𝒃</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𝟐</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𝟓</m:t>
                            </m:r>
                          </m:e>
                          <m:e>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𝐵</m:t>
                            </m:r>
                            <m:d>
                              <m:dPr>
                                <m:ctrlPr>
                                  <a:rPr lang="en-US"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4;−3</m:t>
                                </m:r>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d>
                              <m:d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𝑃</m:t>
                                </m:r>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⟺−3=</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 </m:t>
                            </m:r>
                            <m:sSup>
                              <m:sSup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d>
                                  <m:d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4</m:t>
                                    </m:r>
                                  </m:e>
                                </m:d>
                              </m:e>
                              <m:sup>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d>
                              <m:d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4</m:t>
                                </m:r>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𝟏𝟔</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𝒂</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𝟒</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𝒃</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𝟐</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fr-FR" sz="2400" b="1" i="1" smtClean="0">
                                <a:solidFill>
                                  <a:srgbClr val="0070C0"/>
                                </a:solidFill>
                                <a:effectLst/>
                                <a:latin typeface="Cambria Math" panose="02040503050406030204" pitchFamily="18" charset="0"/>
                                <a:ea typeface="Times New Roman" panose="02020603050405020304" pitchFamily="18" charset="0"/>
                                <a:cs typeface="Times New Roman" panose="02020603050405020304" pitchFamily="18" charset="0"/>
                              </a:rPr>
                              <m:t>𝟑</m:t>
                            </m:r>
                          </m:e>
                        </m:eqArr>
                      </m:e>
                    </m:d>
                  </m:oMath>
                </a14:m>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fr-FR" sz="2400" b="1" dirty="0">
                    <a:effectLst/>
                    <a:latin typeface="Times New Roman" panose="02020603050405020304" pitchFamily="18" charset="0"/>
                    <a:ea typeface="Calibri" panose="020F0502020204030204" pitchFamily="34" charset="0"/>
                    <a:cs typeface="Times New Roman" panose="02020603050405020304" pitchFamily="18" charset="0"/>
                  </a:rPr>
                  <a:t>Khi </a:t>
                </a:r>
                <a:r>
                  <a:rPr lang="fr-FR" sz="2400" b="1" dirty="0" err="1">
                    <a:effectLst/>
                    <a:latin typeface="Times New Roman" panose="02020603050405020304" pitchFamily="18" charset="0"/>
                    <a:ea typeface="Calibri" panose="020F0502020204030204" pitchFamily="34" charset="0"/>
                    <a:cs typeface="Times New Roman" panose="02020603050405020304" pitchFamily="18" charset="0"/>
                  </a:rPr>
                  <a:t>đó</a:t>
                </a:r>
                <a:r>
                  <a:rPr lang="fr-FR" sz="2400" b="1" dirty="0">
                    <a:effectLst/>
                    <a:latin typeface="Times New Roman" panose="02020603050405020304" pitchFamily="18" charset="0"/>
                    <a:ea typeface="Calibri" panose="020F0502020204030204" pitchFamily="34" charset="0"/>
                    <a:cs typeface="Times New Roman" panose="02020603050405020304" pitchFamily="18" charset="0"/>
                  </a:rPr>
                  <a:t> ta </a:t>
                </a:r>
                <a:r>
                  <a:rPr lang="fr-FR" sz="2400" b="1" dirty="0" err="1">
                    <a:effectLst/>
                    <a:latin typeface="Times New Roman" panose="02020603050405020304" pitchFamily="18" charset="0"/>
                    <a:ea typeface="Calibri" panose="020F0502020204030204" pitchFamily="34" charset="0"/>
                    <a:cs typeface="Times New Roman" panose="02020603050405020304" pitchFamily="18" charset="0"/>
                  </a:rPr>
                  <a:t>có</a:t>
                </a:r>
                <a:r>
                  <a:rPr lang="fr-FR"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2400" b="1" dirty="0" err="1">
                    <a:effectLst/>
                    <a:latin typeface="Times New Roman" panose="02020603050405020304" pitchFamily="18" charset="0"/>
                    <a:ea typeface="Calibri" panose="020F0502020204030204" pitchFamily="34" charset="0"/>
                    <a:cs typeface="Times New Roman" panose="02020603050405020304" pitchFamily="18" charset="0"/>
                  </a:rPr>
                  <a:t>hệ</a:t>
                </a:r>
                <a:r>
                  <a:rPr lang="fr-FR"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2400" b="1" dirty="0" err="1">
                    <a:effectLst/>
                    <a:latin typeface="Times New Roman" panose="02020603050405020304" pitchFamily="18" charset="0"/>
                    <a:ea typeface="Calibri" panose="020F0502020204030204" pitchFamily="34" charset="0"/>
                    <a:cs typeface="Times New Roman" panose="02020603050405020304" pitchFamily="18" charset="0"/>
                  </a:rPr>
                  <a:t>phương</a:t>
                </a:r>
                <a:r>
                  <a:rPr lang="fr-FR" sz="2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fr-FR" sz="2400" b="1" dirty="0" err="1">
                    <a:effectLst/>
                    <a:latin typeface="Times New Roman" panose="02020603050405020304" pitchFamily="18" charset="0"/>
                    <a:ea typeface="Calibri" panose="020F0502020204030204" pitchFamily="34" charset="0"/>
                    <a:cs typeface="Times New Roman" panose="02020603050405020304" pitchFamily="18" charset="0"/>
                  </a:rPr>
                  <a:t>trình</a:t>
                </a:r>
                <a:r>
                  <a:rPr lang="fr-FR" sz="24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spcBef>
                    <a:spcPts val="0"/>
                  </a:spcBef>
                  <a:spcAft>
                    <a:spcPts val="0"/>
                  </a:spcAft>
                </a:pPr>
                <a:r>
                  <a:rPr lang="fr-FR" sz="2400" b="1" dirty="0">
                    <a:effectLst/>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begChr m:val="{"/>
                        <m:endChr m:val=""/>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eqArrPr>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4</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+2=5</m:t>
                            </m:r>
                          </m:e>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16</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+4</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+2=−3</m:t>
                            </m:r>
                          </m:e>
                        </m:eqAr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ctrlPr>
                              </m:eqArrPr>
                              <m:e>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4</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−2</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=3</m:t>
                                </m:r>
                              </m:e>
                              <m:e>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16</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+4</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highlight>
                                      <a:srgbClr val="FFFF00"/>
                                    </a:highlight>
                                    <a:latin typeface="Cambria Math" panose="02040503050406030204" pitchFamily="18" charset="0"/>
                                    <a:ea typeface="Times New Roman" panose="02020603050405020304" pitchFamily="18" charset="0"/>
                                    <a:cs typeface="Times New Roman" panose="02020603050405020304" pitchFamily="18" charset="0"/>
                                  </a:rPr>
                                  <m:t>=−5</m:t>
                                </m:r>
                              </m:e>
                            </m:eqArr>
                          </m:e>
                        </m:d>
                      </m:e>
                    </m:d>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d>
                      <m:dPr>
                        <m:begChr m:val="{"/>
                        <m:endChr m:val=""/>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eqArrPr>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𝑎</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24</m:t>
                                </m:r>
                              </m:den>
                            </m:f>
                          </m:e>
                          <m:e>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𝑏</m:t>
                            </m:r>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17</m:t>
                                </m:r>
                              </m:num>
                              <m:den>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12</m:t>
                                </m:r>
                              </m:den>
                            </m:f>
                          </m:e>
                        </m:eqArr>
                      </m:e>
                    </m:d>
                  </m:oMath>
                </a14:m>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228600" marR="0">
                  <a:spcBef>
                    <a:spcPts val="0"/>
                  </a:spcBef>
                  <a:spcAft>
                    <a:spcPts val="0"/>
                  </a:spcAft>
                </a:pP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Vậy</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phương</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trình</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(P)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cần</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tìm</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err="1">
                    <a:effectLst/>
                    <a:latin typeface="Times New Roman" panose="02020603050405020304" pitchFamily="18" charset="0"/>
                    <a:ea typeface="Times New Roman" panose="02020603050405020304" pitchFamily="18" charset="0"/>
                    <a:cs typeface="Times New Roman" panose="02020603050405020304" pitchFamily="18" charset="0"/>
                  </a:rPr>
                  <a:t>là</a:t>
                </a:r>
                <a:r>
                  <a:rPr lang="es-ES" sz="2400"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𝑦</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24</m:t>
                        </m:r>
                      </m:den>
                    </m:f>
                    <m:sSup>
                      <m:sSup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17</m:t>
                        </m:r>
                      </m:num>
                      <m:den>
                        <m:r>
                          <a:rPr lang="fr-FR" sz="2400" i="1">
                            <a:effectLst/>
                            <a:latin typeface="Cambria Math" panose="02040503050406030204" pitchFamily="18" charset="0"/>
                            <a:ea typeface="Times New Roman" panose="02020603050405020304" pitchFamily="18" charset="0"/>
                            <a:cs typeface="Times New Roman" panose="02020603050405020304" pitchFamily="18" charset="0"/>
                          </a:rPr>
                          <m:t>12</m:t>
                        </m:r>
                      </m:den>
                    </m:f>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+2</m:t>
                    </m:r>
                  </m:oMath>
                </a14:m>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9" name="TextBox 8">
                <a:extLst>
                  <a:ext uri="{FF2B5EF4-FFF2-40B4-BE49-F238E27FC236}">
                    <a16:creationId xmlns:a16="http://schemas.microsoft.com/office/drawing/2014/main" id="{1C17EA83-8E6F-4B42-880E-218DEC0D97A4}"/>
                  </a:ext>
                </a:extLst>
              </p:cNvPr>
              <p:cNvSpPr txBox="1">
                <a:spLocks noRot="1" noChangeAspect="1" noMove="1" noResize="1" noEditPoints="1" noAdjustHandles="1" noChangeArrowheads="1" noChangeShapeType="1" noTextEdit="1"/>
              </p:cNvSpPr>
              <p:nvPr/>
            </p:nvSpPr>
            <p:spPr>
              <a:xfrm>
                <a:off x="669636" y="1655193"/>
                <a:ext cx="10852727" cy="4418004"/>
              </a:xfrm>
              <a:prstGeom prst="rect">
                <a:avLst/>
              </a:prstGeom>
              <a:blipFill>
                <a:blip r:embed="rId3"/>
                <a:stretch>
                  <a:fillRect l="-899" t="-1105" b="-552"/>
                </a:stretch>
              </a:blipFill>
            </p:spPr>
            <p:txBody>
              <a:bodyPr/>
              <a:lstStyle/>
              <a:p>
                <a:r>
                  <a:rPr lang="en-US">
                    <a:noFill/>
                  </a:rPr>
                  <a:t> </a:t>
                </a:r>
              </a:p>
            </p:txBody>
          </p:sp>
        </mc:Fallback>
      </mc:AlternateContent>
    </p:spTree>
    <p:extLst>
      <p:ext uri="{BB962C8B-B14F-4D97-AF65-F5344CB8AC3E}">
        <p14:creationId xmlns:p14="http://schemas.microsoft.com/office/powerpoint/2010/main" val="3094479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 calcmode="lin" valueType="num">
                                      <p:cBhvr additive="base">
                                        <p:cTn id="11"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anim calcmode="lin" valueType="num">
                                      <p:cBhvr additive="base">
                                        <p:cTn id="1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 calcmode="lin" valueType="num">
                                      <p:cBhvr additive="base">
                                        <p:cTn id="2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additive="base">
                                        <p:cTn id="31"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 calcmode="lin" valueType="num">
                                      <p:cBhvr additive="base">
                                        <p:cTn id="3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11071072"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60963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60963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4" name="Google Shape;2256;p39"/>
          <p:cNvSpPr/>
          <p:nvPr/>
        </p:nvSpPr>
        <p:spPr>
          <a:xfrm>
            <a:off x="112206" y="21712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60963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21" name="Rectangle 20"/>
          <p:cNvSpPr/>
          <p:nvPr/>
        </p:nvSpPr>
        <p:spPr>
          <a:xfrm>
            <a:off x="1612264" y="101404"/>
            <a:ext cx="960519" cy="604909"/>
          </a:xfrm>
          <a:prstGeom prst="rect">
            <a:avLst/>
          </a:prstGeom>
        </p:spPr>
        <p:txBody>
          <a:bodyPr wrap="none">
            <a:spAutoFit/>
          </a:bodyPr>
          <a:lstStyle/>
          <a:p>
            <a:pPr marL="0" marR="0" lvl="0" indent="0" algn="just" defTabSz="609630" rtl="0" eaLnBrk="1" fontAlgn="auto" latinLnBrk="0" hangingPunct="1">
              <a:lnSpc>
                <a:spcPct val="150000"/>
              </a:lnSpc>
              <a:spcBef>
                <a:spcPts val="0"/>
              </a:spcBef>
              <a:spcAft>
                <a:spcPts val="1067"/>
              </a:spcAft>
              <a:buClr>
                <a:srgbClr val="000000"/>
              </a:buClr>
              <a:buSzTx/>
              <a:buFontTx/>
              <a:buNone/>
              <a:tabLst/>
              <a:defRPr/>
            </a:pPr>
            <a:r>
              <a:rPr kumimoji="0" lang="nl-NL" sz="2533" b="1" i="0" u="none" strike="noStrike" kern="0" cap="none" spc="0" normalizeH="0" baseline="0" noProof="0">
                <a:ln>
                  <a:noFill/>
                </a:ln>
                <a:solidFill>
                  <a:srgbClr val="000000"/>
                </a:solidFill>
                <a:effectLst/>
                <a:uLnTx/>
                <a:uFillTx/>
                <a:latin typeface="Arial"/>
                <a:ea typeface="Times New Roman" panose="02020603050405020304" pitchFamily="18" charset="0"/>
                <a:cs typeface="Times New Roman" panose="02020603050405020304" pitchFamily="18" charset="0"/>
                <a:sym typeface="Arial"/>
              </a:rPr>
              <a:t>Bài 8</a:t>
            </a:r>
            <a:endParaRPr kumimoji="0" lang="en-US" sz="2533" b="0" i="0" u="none" strike="noStrike" kern="0" cap="none" spc="0" normalizeH="0" baseline="0" noProof="0">
              <a:ln>
                <a:noFill/>
              </a:ln>
              <a:solidFill>
                <a:srgbClr val="000000"/>
              </a:solidFill>
              <a:effectLst/>
              <a:uLnTx/>
              <a:uFillTx/>
              <a:latin typeface="Arial"/>
              <a:ea typeface="Calibri" panose="020F0502020204030204" pitchFamily="34" charset="0"/>
              <a:cs typeface="Times New Roman" panose="02020603050405020304" pitchFamily="18" charset="0"/>
              <a:sym typeface="Arial"/>
            </a:endParaRPr>
          </a:p>
        </p:txBody>
      </p:sp>
      <p:sp>
        <p:nvSpPr>
          <p:cNvPr id="3" name="Rectangle 2"/>
          <p:cNvSpPr/>
          <p:nvPr/>
        </p:nvSpPr>
        <p:spPr>
          <a:xfrm>
            <a:off x="1879600" y="793195"/>
            <a:ext cx="9753600" cy="482120"/>
          </a:xfrm>
          <a:prstGeom prst="rect">
            <a:avLst/>
          </a:prstGeom>
        </p:spPr>
        <p:txBody>
          <a:bodyPr wrap="square">
            <a:spAutoFit/>
          </a:bodyPr>
          <a:lstStyle/>
          <a:p>
            <a:pPr marL="0" marR="0" lvl="0" indent="0" algn="just" defTabSz="609630" rtl="0" eaLnBrk="1" fontAlgn="auto" latinLnBrk="0" hangingPunct="1">
              <a:lnSpc>
                <a:spcPct val="100000"/>
              </a:lnSpc>
              <a:spcBef>
                <a:spcPts val="0"/>
              </a:spcBef>
              <a:spcAft>
                <a:spcPts val="0"/>
              </a:spcAft>
              <a:buClrTx/>
              <a:buSzTx/>
              <a:buFontTx/>
              <a:buNone/>
              <a:tabLst/>
              <a:defRPr/>
            </a:pPr>
            <a:r>
              <a:rPr kumimoji="0" lang="vi-VN" sz="2533" b="0" i="0" u="none" strike="noStrike" kern="1200" cap="none" spc="0" normalizeH="0" baseline="0" noProof="0">
                <a:ln>
                  <a:noFill/>
                </a:ln>
                <a:solidFill>
                  <a:srgbClr val="000000"/>
                </a:solidFill>
                <a:effectLst/>
                <a:uLnTx/>
                <a:uFillTx/>
                <a:latin typeface="Arial" panose="020B0604020202020204" pitchFamily="34" charset="0"/>
                <a:ea typeface="+mn-ea"/>
                <a:cs typeface="+mn-cs"/>
              </a:rPr>
              <a:t>Tìm công thức của hàm số bậc hai có đồ thị như Hình 13.</a:t>
            </a:r>
          </a:p>
        </p:txBody>
      </p:sp>
      <p:pic>
        <p:nvPicPr>
          <p:cNvPr id="18" name="Picture 17"/>
          <p:cNvPicPr/>
          <p:nvPr/>
        </p:nvPicPr>
        <p:blipFill>
          <a:blip r:embed="rId3"/>
          <a:stretch>
            <a:fillRect/>
          </a:stretch>
        </p:blipFill>
        <p:spPr>
          <a:xfrm>
            <a:off x="8178800" y="2001521"/>
            <a:ext cx="3899744" cy="4695283"/>
          </a:xfrm>
          <a:prstGeom prst="rect">
            <a:avLst/>
          </a:prstGeom>
        </p:spPr>
      </p:pic>
      <mc:AlternateContent xmlns:mc="http://schemas.openxmlformats.org/markup-compatibility/2006" xmlns:a14="http://schemas.microsoft.com/office/drawing/2010/main">
        <mc:Choice Requires="a14">
          <p:sp>
            <p:nvSpPr>
              <p:cNvPr id="7" name="Rectangle 6"/>
              <p:cNvSpPr/>
              <p:nvPr/>
            </p:nvSpPr>
            <p:spPr>
              <a:xfrm>
                <a:off x="112206" y="2006600"/>
                <a:ext cx="7588251" cy="4562403"/>
              </a:xfrm>
              <a:prstGeom prst="rect">
                <a:avLst/>
              </a:prstGeom>
            </p:spPr>
            <p:txBody>
              <a:bodyPr wrap="square">
                <a:spAutoFit/>
              </a:bodyPr>
              <a:lstStyle/>
              <a:p>
                <a:pPr marL="0" marR="0" lvl="0" indent="0" algn="just" defTabSz="60963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Gọi hàm số đồ thị bậc hai cần tìm có dạng </a:t>
                </a:r>
              </a:p>
              <a:p>
                <a:pPr marL="0" marR="0" lvl="0" indent="0" algn="ctr" defTabSz="60963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y = a</a:t>
                </a:r>
                <a14:m>
                  <m:oMath xmlns:m="http://schemas.openxmlformats.org/officeDocument/2006/math">
                    <m:sSup>
                      <m:sSupPr>
                        <m:ctrlP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pP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𝑥</m:t>
                        </m:r>
                      </m:e>
                      <m:sup>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2</m:t>
                        </m:r>
                      </m:sup>
                    </m:sSup>
                  </m:oMath>
                </a14:m>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 + bx  + c</a:t>
                </a:r>
                <a:endParaRPr kumimoji="0" lang="en-US" sz="2400" b="0" i="0" u="none" strike="noStrike" kern="1200" cap="none" spc="0" normalizeH="0" baseline="0" noProof="0">
                  <a:ln>
                    <a:noFill/>
                  </a:ln>
                  <a:solidFill>
                    <a:srgbClr val="434343"/>
                  </a:solidFill>
                  <a:effectLst/>
                  <a:uLnTx/>
                  <a:uFillTx/>
                  <a:latin typeface="Arial"/>
                  <a:ea typeface="Calibri" panose="020F0502020204030204" pitchFamily="34" charset="0"/>
                  <a:cs typeface="Times New Roman" panose="02020603050405020304" pitchFamily="18" charset="0"/>
                </a:endParaRPr>
              </a:p>
              <a:p>
                <a:pPr marL="0" marR="0" lvl="0" indent="0" algn="just" defTabSz="60963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Từ Hình 13 ta thấy, đồ thị hàm số đi qua các điểm       (-1; 0); (4; 0); (1,5; 6,25) nên ta có hệ phương trình </a:t>
                </a:r>
                <a14:m>
                  <m:oMath xmlns:m="http://schemas.openxmlformats.org/officeDocument/2006/math">
                    <m:d>
                      <m:dPr>
                        <m:begChr m:val="{"/>
                        <m:endChr m:val=""/>
                        <m:ctrlP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ctrlPr>
                          </m:mPr>
                          <m:m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𝑎</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 −</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𝑏</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𝑐</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=0</m:t>
                              </m:r>
                            </m:e>
                          </m:mr>
                          <m:m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16</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𝑎</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+4</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𝑏</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𝑐</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=0</m:t>
                              </m:r>
                            </m:e>
                          </m:mr>
                          <m:m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2,25</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𝑎</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+1,5</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𝑏</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𝑐</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=−6,25</m:t>
                              </m:r>
                            </m:e>
                          </m:mr>
                        </m:m>
                      </m:e>
                    </m:d>
                  </m:oMath>
                </a14:m>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 </a:t>
                </a:r>
                <a14:m>
                  <m:oMath xmlns:m="http://schemas.openxmlformats.org/officeDocument/2006/math">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m:t>
                    </m:r>
                  </m:oMath>
                </a14:m>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 </a:t>
                </a:r>
                <a14:m>
                  <m:oMath xmlns:m="http://schemas.openxmlformats.org/officeDocument/2006/math">
                    <m:d>
                      <m:dPr>
                        <m:begChr m:val="{"/>
                        <m:endChr m:val=""/>
                        <m:ctrlP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ctrlPr>
                          </m:mPr>
                          <m:m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𝑎</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=1</m:t>
                              </m:r>
                            </m:e>
                          </m:mr>
                          <m:m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𝑏</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=−3</m:t>
                              </m:r>
                            </m:e>
                          </m:mr>
                          <m:m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𝑐</m:t>
                              </m:r>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=−4</m:t>
                              </m:r>
                            </m:e>
                          </m:mr>
                        </m:m>
                      </m:e>
                    </m:d>
                  </m:oMath>
                </a14:m>
                <a:endParaRPr kumimoji="0" lang="en-US" sz="2400" b="0" i="0" u="none" strike="noStrike" kern="1200" cap="none" spc="0" normalizeH="0" baseline="0" noProof="0">
                  <a:ln>
                    <a:noFill/>
                  </a:ln>
                  <a:solidFill>
                    <a:srgbClr val="434343"/>
                  </a:solidFill>
                  <a:effectLst/>
                  <a:uLnTx/>
                  <a:uFillTx/>
                  <a:latin typeface="Arial"/>
                  <a:ea typeface="Calibri" panose="020F0502020204030204" pitchFamily="34" charset="0"/>
                  <a:cs typeface="Times New Roman" panose="02020603050405020304" pitchFamily="18" charset="0"/>
                </a:endParaRPr>
              </a:p>
              <a:p>
                <a:pPr marL="0" marR="0" lvl="0" indent="0" algn="just" defTabSz="609630" rtl="0"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Vậy hàm số bậc hai cần tìm có dạng y = </a:t>
                </a:r>
                <a14:m>
                  <m:oMath xmlns:m="http://schemas.openxmlformats.org/officeDocument/2006/math">
                    <m:sSup>
                      <m:sSupPr>
                        <m:ctrlP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ctrlPr>
                      </m:sSupPr>
                      <m:e>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𝑥</m:t>
                        </m:r>
                      </m:e>
                      <m:sup>
                        <m:r>
                          <a:rPr kumimoji="0" lang="en-US" sz="2400" b="0" i="1" u="none" strike="noStrike" kern="1200" cap="none" spc="0" normalizeH="0" baseline="0" noProof="0">
                            <a:ln>
                              <a:noFill/>
                            </a:ln>
                            <a:solidFill>
                              <a:srgbClr val="434343"/>
                            </a:solidFill>
                            <a:effectLst/>
                            <a:uLnTx/>
                            <a:uFillTx/>
                            <a:latin typeface="Cambria Math" panose="02040503050406030204" pitchFamily="18" charset="0"/>
                            <a:ea typeface="Calibri" panose="020F0502020204030204" pitchFamily="34" charset="0"/>
                            <a:cs typeface="Times New Roman" panose="02020603050405020304" pitchFamily="18" charset="0"/>
                          </a:rPr>
                          <m:t>2</m:t>
                        </m:r>
                      </m:sup>
                    </m:sSup>
                  </m:oMath>
                </a14:m>
                <a:r>
                  <a:rPr kumimoji="0" lang="en-US" sz="2400" b="0" i="0" u="none" strike="noStrike" kern="1200" cap="none" spc="0" normalizeH="0" baseline="0" noProof="0">
                    <a:ln>
                      <a:noFill/>
                    </a:ln>
                    <a:solidFill>
                      <a:srgbClr val="333333"/>
                    </a:solidFill>
                    <a:effectLst/>
                    <a:uLnTx/>
                    <a:uFillTx/>
                    <a:latin typeface="Arial"/>
                    <a:ea typeface="Times New Roman" panose="02020603050405020304" pitchFamily="18" charset="0"/>
                    <a:cs typeface="Times New Roman" panose="02020603050405020304" pitchFamily="18" charset="0"/>
                  </a:rPr>
                  <a:t> - 3x - 4</a:t>
                </a:r>
                <a:endParaRPr kumimoji="0" lang="en-US" sz="2400" b="0" i="0" u="none" strike="noStrike" kern="1200" cap="none" spc="0" normalizeH="0" baseline="0" noProof="0">
                  <a:ln>
                    <a:noFill/>
                  </a:ln>
                  <a:solidFill>
                    <a:srgbClr val="434343"/>
                  </a:solidFill>
                  <a:effectLst/>
                  <a:uLnTx/>
                  <a:uFillTx/>
                  <a:latin typeface="Arial"/>
                  <a:ea typeface="Calibri" panose="020F0502020204030204" pitchFamily="34" charset="0"/>
                  <a:cs typeface="Times New Roman" panose="02020603050405020304"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112206" y="2006600"/>
                <a:ext cx="7588251" cy="4562403"/>
              </a:xfrm>
              <a:prstGeom prst="rect">
                <a:avLst/>
              </a:prstGeom>
              <a:blipFill>
                <a:blip r:embed="rId4"/>
                <a:stretch>
                  <a:fillRect l="-1205" r="-1285" b="-2136"/>
                </a:stretch>
              </a:blipFill>
            </p:spPr>
            <p:txBody>
              <a:bodyPr/>
              <a:lstStyle/>
              <a:p>
                <a:r>
                  <a:rPr lang="en-US">
                    <a:noFill/>
                  </a:rPr>
                  <a:t> </a:t>
                </a:r>
              </a:p>
            </p:txBody>
          </p:sp>
        </mc:Fallback>
      </mc:AlternateContent>
      <p:sp>
        <p:nvSpPr>
          <p:cNvPr id="19" name="Oval Callout 18"/>
          <p:cNvSpPr/>
          <p:nvPr/>
        </p:nvSpPr>
        <p:spPr>
          <a:xfrm>
            <a:off x="5695332" y="1346200"/>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marL="0" marR="0" lvl="0" indent="0" algn="ctr" defTabSz="609630" rtl="0" eaLnBrk="1" fontAlgn="auto" latinLnBrk="0" hangingPunct="1">
              <a:lnSpc>
                <a:spcPct val="100000"/>
              </a:lnSpc>
              <a:spcBef>
                <a:spcPts val="0"/>
              </a:spcBef>
              <a:spcAft>
                <a:spcPts val="0"/>
              </a:spcAft>
              <a:buClrTx/>
              <a:buSzTx/>
              <a:buFontTx/>
              <a:buNone/>
              <a:tabLst/>
              <a:defRPr/>
            </a:pPr>
            <a:r>
              <a:rPr kumimoji="0" lang="vi-VN" sz="2667" b="1" i="0" u="none" strike="noStrike" kern="1200" cap="none" spc="0" normalizeH="0" baseline="0" noProof="0">
                <a:ln>
                  <a:noFill/>
                </a:ln>
                <a:solidFill>
                  <a:srgbClr val="FFFFFF"/>
                </a:solidFill>
                <a:effectLst/>
                <a:uLnTx/>
                <a:uFillTx/>
                <a:latin typeface="Arial" panose="020B0604020202020204" pitchFamily="34" charset="0"/>
                <a:ea typeface="+mn-ea"/>
                <a:cs typeface="+mn-cs"/>
              </a:rPr>
              <a:t>Giải</a:t>
            </a:r>
            <a:endParaRPr kumimoji="0" lang="en-US" sz="2667" b="1" i="0" u="none" strike="noStrike" kern="1200" cap="none" spc="0" normalizeH="0" baseline="0" noProof="0">
              <a:ln>
                <a:noFill/>
              </a:ln>
              <a:solidFill>
                <a:srgbClr val="FFFFFF"/>
              </a:solidFill>
              <a:effectLst/>
              <a:uLnTx/>
              <a:uFillTx/>
              <a:latin typeface="Arial"/>
              <a:ea typeface="+mn-ea"/>
              <a:cs typeface="+mn-cs"/>
            </a:endParaRPr>
          </a:p>
        </p:txBody>
      </p:sp>
      <p:cxnSp>
        <p:nvCxnSpPr>
          <p:cNvPr id="2" name="Straight Connector 1">
            <a:extLst>
              <a:ext uri="{FF2B5EF4-FFF2-40B4-BE49-F238E27FC236}">
                <a16:creationId xmlns:a16="http://schemas.microsoft.com/office/drawing/2014/main" id="{9C2DDC6C-D948-307F-763E-B83AD8BACCAA}"/>
              </a:ext>
            </a:extLst>
          </p:cNvPr>
          <p:cNvCxnSpPr>
            <a:cxnSpLocks/>
          </p:cNvCxnSpPr>
          <p:nvPr/>
        </p:nvCxnSpPr>
        <p:spPr>
          <a:xfrm>
            <a:off x="304185" y="1602889"/>
            <a:ext cx="11621959"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9325343"/>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Effect transition="in" filter="fade">
                                      <p:cBhvr>
                                        <p:cTn id="25" dur="500"/>
                                        <p:tgtEl>
                                          <p:spTgt spid="7">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7">
                                            <p:txEl>
                                              <p:pRg st="2" end="2"/>
                                            </p:txEl>
                                          </p:spTgt>
                                        </p:tgtEl>
                                        <p:attrNameLst>
                                          <p:attrName>style.visibility</p:attrName>
                                        </p:attrNameLst>
                                      </p:cBhvr>
                                      <p:to>
                                        <p:strVal val="visible"/>
                                      </p:to>
                                    </p:set>
                                    <p:animEffect transition="in" filter="wipe(up)">
                                      <p:cBhvr>
                                        <p:cTn id="30" dur="500"/>
                                        <p:tgtEl>
                                          <p:spTgt spid="7">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randombar(horizontal)">
                                      <p:cBhvr>
                                        <p:cTn id="35" dur="500"/>
                                        <p:tgtEl>
                                          <p:spTgt spid="7">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 grpId="0"/>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40B720-0097-FCF4-DC5E-BAC88950C620}"/>
              </a:ext>
            </a:extLst>
          </p:cNvPr>
          <p:cNvPicPr>
            <a:picLocks noChangeAspect="1"/>
          </p:cNvPicPr>
          <p:nvPr/>
        </p:nvPicPr>
        <p:blipFill>
          <a:blip r:embed="rId2"/>
          <a:stretch>
            <a:fillRect/>
          </a:stretch>
        </p:blipFill>
        <p:spPr>
          <a:xfrm>
            <a:off x="398033" y="0"/>
            <a:ext cx="11793967" cy="6858000"/>
          </a:xfrm>
          <a:prstGeom prst="rect">
            <a:avLst/>
          </a:prstGeom>
        </p:spPr>
      </p:pic>
    </p:spTree>
    <p:extLst>
      <p:ext uri="{BB962C8B-B14F-4D97-AF65-F5344CB8AC3E}">
        <p14:creationId xmlns:p14="http://schemas.microsoft.com/office/powerpoint/2010/main" val="36000479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455770-3D16-F5EE-6F39-907754AFE6C9}"/>
              </a:ext>
            </a:extLst>
          </p:cNvPr>
          <p:cNvPicPr>
            <a:picLocks noChangeAspect="1"/>
          </p:cNvPicPr>
          <p:nvPr/>
        </p:nvPicPr>
        <p:blipFill>
          <a:blip r:embed="rId2"/>
          <a:stretch>
            <a:fillRect/>
          </a:stretch>
        </p:blipFill>
        <p:spPr>
          <a:xfrm>
            <a:off x="506114" y="150607"/>
            <a:ext cx="10932148" cy="6411557"/>
          </a:xfrm>
          <a:prstGeom prst="rect">
            <a:avLst/>
          </a:prstGeom>
        </p:spPr>
      </p:pic>
    </p:spTree>
    <p:extLst>
      <p:ext uri="{BB962C8B-B14F-4D97-AF65-F5344CB8AC3E}">
        <p14:creationId xmlns:p14="http://schemas.microsoft.com/office/powerpoint/2010/main" val="34284460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190"/>
        <p:cNvGrpSpPr/>
        <p:nvPr/>
      </p:nvGrpSpPr>
      <p:grpSpPr>
        <a:xfrm>
          <a:off x="0" y="0"/>
          <a:ext cx="0" cy="0"/>
          <a:chOff x="0" y="0"/>
          <a:chExt cx="0" cy="0"/>
        </a:xfrm>
      </p:grpSpPr>
      <p:sp>
        <p:nvSpPr>
          <p:cNvPr id="2193" name="Google Shape;2193;p37"/>
          <p:cNvSpPr/>
          <p:nvPr/>
        </p:nvSpPr>
        <p:spPr>
          <a:xfrm>
            <a:off x="3476848" y="965200"/>
            <a:ext cx="2060353" cy="1147085"/>
          </a:xfrm>
          <a:prstGeom prst="rect">
            <a:avLst/>
          </a:prstGeom>
        </p:spPr>
        <p:style>
          <a:lnRef idx="3">
            <a:schemeClr val="lt1"/>
          </a:lnRef>
          <a:fillRef idx="1">
            <a:schemeClr val="accent1"/>
          </a:fillRef>
          <a:effectRef idx="1">
            <a:schemeClr val="accent1"/>
          </a:effectRef>
          <a:fontRef idx="minor">
            <a:schemeClr val="lt1"/>
          </a:fontRef>
        </p:style>
        <p:txBody>
          <a:bodyPr>
            <a:prstTxWarp prst="textPlain">
              <a:avLst/>
            </a:prstTxWarp>
          </a:bodyPr>
          <a:lstStyle/>
          <a:p>
            <a:pPr algn="ctr" defTabSz="609630">
              <a:buClr>
                <a:srgbClr val="000000"/>
              </a:buClr>
            </a:pPr>
            <a:r>
              <a:rPr sz="1867" kern="0">
                <a:ln w="9525" cap="flat" cmpd="sng">
                  <a:solidFill>
                    <a:srgbClr val="F3F3F3"/>
                  </a:solidFill>
                  <a:prstDash val="solid"/>
                  <a:round/>
                  <a:headEnd type="none" w="sm" len="sm"/>
                  <a:tailEnd type="none" w="sm" len="sm"/>
                </a:ln>
                <a:solidFill>
                  <a:srgbClr val="434343"/>
                </a:solidFill>
                <a:latin typeface="Arial"/>
                <a:sym typeface="Arial"/>
              </a:rPr>
              <a:t>0</a:t>
            </a:r>
            <a:r>
              <a:rPr lang="en-US" sz="1867" kern="0">
                <a:ln w="9525" cap="flat" cmpd="sng">
                  <a:solidFill>
                    <a:srgbClr val="F3F3F3"/>
                  </a:solidFill>
                  <a:prstDash val="solid"/>
                  <a:round/>
                  <a:headEnd type="none" w="sm" len="sm"/>
                  <a:tailEnd type="none" w="sm" len="sm"/>
                </a:ln>
                <a:solidFill>
                  <a:srgbClr val="434343"/>
                </a:solidFill>
                <a:latin typeface="Arial"/>
                <a:sym typeface="Arial"/>
              </a:rPr>
              <a:t>4</a:t>
            </a:r>
            <a:endParaRPr sz="1867" kern="0">
              <a:ln w="9525" cap="flat" cmpd="sng">
                <a:solidFill>
                  <a:srgbClr val="F3F3F3"/>
                </a:solidFill>
                <a:prstDash val="solid"/>
                <a:round/>
                <a:headEnd type="none" w="sm" len="sm"/>
                <a:tailEnd type="none" w="sm" len="sm"/>
              </a:ln>
              <a:solidFill>
                <a:srgbClr val="434343"/>
              </a:solidFill>
              <a:latin typeface="Arial"/>
              <a:sym typeface="Arial"/>
            </a:endParaRPr>
          </a:p>
        </p:txBody>
      </p:sp>
      <p:sp>
        <p:nvSpPr>
          <p:cNvPr id="2195" name="Google Shape;2195;p37"/>
          <p:cNvSpPr/>
          <p:nvPr/>
        </p:nvSpPr>
        <p:spPr>
          <a:xfrm>
            <a:off x="2126484" y="2086885"/>
            <a:ext cx="315600" cy="307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6" name="Google Shape;2196;p37"/>
          <p:cNvSpPr/>
          <p:nvPr/>
        </p:nvSpPr>
        <p:spPr>
          <a:xfrm>
            <a:off x="9009861" y="5038620"/>
            <a:ext cx="451200" cy="4416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2197" name="Google Shape;2197;p37"/>
          <p:cNvGrpSpPr/>
          <p:nvPr/>
        </p:nvGrpSpPr>
        <p:grpSpPr>
          <a:xfrm>
            <a:off x="9900112" y="3585429"/>
            <a:ext cx="1551305" cy="1894791"/>
            <a:chOff x="7465916" y="720492"/>
            <a:chExt cx="1139144" cy="1477450"/>
          </a:xfrm>
        </p:grpSpPr>
        <p:sp>
          <p:nvSpPr>
            <p:cNvPr id="2198" name="Google Shape;2198;p37"/>
            <p:cNvSpPr/>
            <p:nvPr/>
          </p:nvSpPr>
          <p:spPr>
            <a:xfrm rot="-5400000">
              <a:off x="7646560" y="123944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99" name="Google Shape;2199;p37"/>
            <p:cNvSpPr/>
            <p:nvPr/>
          </p:nvSpPr>
          <p:spPr>
            <a:xfrm rot="-5400000">
              <a:off x="7597172" y="114891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0" name="Google Shape;2200;p37"/>
            <p:cNvSpPr/>
            <p:nvPr/>
          </p:nvSpPr>
          <p:spPr>
            <a:xfrm rot="-5400000">
              <a:off x="7547783" y="105838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1" name="Google Shape;2201;p37"/>
            <p:cNvSpPr/>
            <p:nvPr/>
          </p:nvSpPr>
          <p:spPr>
            <a:xfrm rot="-5400000">
              <a:off x="7498394" y="96785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2" name="Google Shape;2202;p37"/>
            <p:cNvSpPr/>
            <p:nvPr/>
          </p:nvSpPr>
          <p:spPr>
            <a:xfrm rot="-5400000">
              <a:off x="7449005" y="87732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3" name="Google Shape;2203;p37"/>
            <p:cNvSpPr/>
            <p:nvPr/>
          </p:nvSpPr>
          <p:spPr>
            <a:xfrm rot="-5400000">
              <a:off x="7399616" y="786792"/>
              <a:ext cx="1024800" cy="892200"/>
            </a:xfrm>
            <a:prstGeom prst="flowChartDelay">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grpSp>
        <p:nvGrpSpPr>
          <p:cNvPr id="2204" name="Google Shape;2204;p37"/>
          <p:cNvGrpSpPr/>
          <p:nvPr/>
        </p:nvGrpSpPr>
        <p:grpSpPr>
          <a:xfrm rot="5400000">
            <a:off x="-199713" y="2804454"/>
            <a:ext cx="2352913" cy="1232561"/>
            <a:chOff x="7055900" y="279450"/>
            <a:chExt cx="1820576" cy="953700"/>
          </a:xfrm>
        </p:grpSpPr>
        <p:sp>
          <p:nvSpPr>
            <p:cNvPr id="2205" name="Google Shape;2205;p37"/>
            <p:cNvSpPr/>
            <p:nvPr/>
          </p:nvSpPr>
          <p:spPr>
            <a:xfrm>
              <a:off x="7055900"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6" name="Google Shape;2206;p37"/>
            <p:cNvSpPr/>
            <p:nvPr/>
          </p:nvSpPr>
          <p:spPr>
            <a:xfrm>
              <a:off x="7272619"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7" name="Google Shape;2207;p37"/>
            <p:cNvSpPr/>
            <p:nvPr/>
          </p:nvSpPr>
          <p:spPr>
            <a:xfrm>
              <a:off x="7489338"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8" name="Google Shape;2208;p37"/>
            <p:cNvSpPr/>
            <p:nvPr/>
          </p:nvSpPr>
          <p:spPr>
            <a:xfrm>
              <a:off x="7706057"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09" name="Google Shape;2209;p37"/>
            <p:cNvSpPr/>
            <p:nvPr/>
          </p:nvSpPr>
          <p:spPr>
            <a:xfrm>
              <a:off x="7922776" y="279450"/>
              <a:ext cx="953700" cy="953700"/>
            </a:xfrm>
            <a:prstGeom prst="ellipse">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2210" name="Google Shape;2210;p37"/>
          <p:cNvSpPr/>
          <p:nvPr/>
        </p:nvSpPr>
        <p:spPr>
          <a:xfrm>
            <a:off x="5614245" y="160597"/>
            <a:ext cx="315600" cy="307600"/>
          </a:xfrm>
          <a:prstGeom prst="star4">
            <a:avLst>
              <a:gd name="adj" fmla="val 12500"/>
            </a:avLst>
          </a:prstGeom>
          <a:solidFill>
            <a:schemeClr val="accent2"/>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 name="Rectangle 1"/>
          <p:cNvSpPr/>
          <p:nvPr/>
        </p:nvSpPr>
        <p:spPr>
          <a:xfrm>
            <a:off x="2641600" y="2262128"/>
            <a:ext cx="6874804" cy="228044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defTabSz="609630">
              <a:buClr>
                <a:srgbClr val="000000"/>
              </a:buClr>
            </a:pPr>
            <a:endParaRPr lang="en-US" sz="1867" kern="0">
              <a:solidFill>
                <a:srgbClr val="F3F3F3"/>
              </a:solidFill>
              <a:latin typeface="Arial"/>
              <a:sym typeface="Arial"/>
            </a:endParaRPr>
          </a:p>
        </p:txBody>
      </p:sp>
      <p:sp>
        <p:nvSpPr>
          <p:cNvPr id="23" name="Rectangle 22"/>
          <p:cNvSpPr/>
          <p:nvPr/>
        </p:nvSpPr>
        <p:spPr>
          <a:xfrm>
            <a:off x="2752386" y="2291901"/>
            <a:ext cx="6549579" cy="2258054"/>
          </a:xfrm>
          <a:prstGeom prst="rect">
            <a:avLst/>
          </a:prstGeom>
        </p:spPr>
        <p:txBody>
          <a:bodyPr wrap="square">
            <a:spAutoFit/>
          </a:bodyPr>
          <a:lstStyle/>
          <a:p>
            <a:pPr algn="ctr" defTabSz="609630">
              <a:lnSpc>
                <a:spcPct val="150000"/>
              </a:lnSpc>
              <a:spcBef>
                <a:spcPts val="800"/>
              </a:spcBef>
              <a:spcAft>
                <a:spcPts val="1067"/>
              </a:spcAft>
              <a:buClr>
                <a:srgbClr val="000000"/>
              </a:buClr>
            </a:pPr>
            <a:r>
              <a:rPr lang="nl-NL" sz="5000" b="1" kern="0">
                <a:solidFill>
                  <a:srgbClr val="F2C2AB">
                    <a:lumMod val="75000"/>
                  </a:srgbClr>
                </a:solidFill>
                <a:latin typeface="Arial"/>
                <a:ea typeface="Calibri" panose="020F0502020204030204" pitchFamily="34" charset="0"/>
                <a:cs typeface="Times New Roman" panose="02020603050405020304" pitchFamily="18" charset="0"/>
                <a:sym typeface="Arial"/>
              </a:rPr>
              <a:t>ỨNG DỤNG CỦA HÀM SỐ BẬC HAI</a:t>
            </a:r>
            <a:endParaRPr lang="en-US" sz="5000" kern="0">
              <a:solidFill>
                <a:srgbClr val="F2C2AB">
                  <a:lumMod val="75000"/>
                </a:srgbClr>
              </a:solidFill>
              <a:latin typeface="Aria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72993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7" name="Rectangle 6"/>
          <p:cNvSpPr/>
          <p:nvPr/>
        </p:nvSpPr>
        <p:spPr>
          <a:xfrm>
            <a:off x="0" y="1026033"/>
            <a:ext cx="12192000" cy="58319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630"/>
            <a:endParaRPr lang="en-US" sz="1200">
              <a:solidFill>
                <a:srgbClr val="F3F3F3"/>
              </a:solidFill>
              <a:latin typeface="Arial"/>
            </a:endParaRPr>
          </a:p>
        </p:txBody>
      </p:sp>
      <p:sp>
        <p:nvSpPr>
          <p:cNvPr id="22" name="Google Shape;2254;p39"/>
          <p:cNvSpPr/>
          <p:nvPr/>
        </p:nvSpPr>
        <p:spPr>
          <a:xfrm>
            <a:off x="11757517" y="67502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531917" y="228340"/>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93463" y="6385747"/>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 name="Rectangle 1"/>
          <p:cNvSpPr/>
          <p:nvPr/>
        </p:nvSpPr>
        <p:spPr>
          <a:xfrm>
            <a:off x="258438" y="258144"/>
            <a:ext cx="5096267" cy="502766"/>
          </a:xfrm>
          <a:prstGeom prst="rect">
            <a:avLst/>
          </a:prstGeom>
        </p:spPr>
        <p:txBody>
          <a:bodyPr wrap="none">
            <a:spAutoFit/>
          </a:bodyPr>
          <a:lstStyle/>
          <a:p>
            <a:pPr marL="381019" indent="-381019" defTabSz="609630">
              <a:buFont typeface="Arial" panose="020B0604020202020204" pitchFamily="34" charset="0"/>
              <a:buChar char="•"/>
            </a:pPr>
            <a:r>
              <a:rPr lang="nl-NL" sz="2667" b="1">
                <a:solidFill>
                  <a:srgbClr val="434343"/>
                </a:solidFill>
                <a:latin typeface="Arial"/>
                <a:ea typeface="Calibri" panose="020F0502020204030204" pitchFamily="34" charset="0"/>
              </a:rPr>
              <a:t>Tầm bay cao và tầm bay xa:</a:t>
            </a:r>
            <a:endParaRPr lang="en-US" sz="2667">
              <a:solidFill>
                <a:srgbClr val="434343"/>
              </a:solidFill>
              <a:latin typeface="Arial"/>
            </a:endParaRPr>
          </a:p>
        </p:txBody>
      </p:sp>
      <p:pic>
        <p:nvPicPr>
          <p:cNvPr id="5" name="Picture 4"/>
          <p:cNvPicPr>
            <a:picLocks noChangeAspect="1"/>
          </p:cNvPicPr>
          <p:nvPr/>
        </p:nvPicPr>
        <p:blipFill>
          <a:blip r:embed="rId3"/>
          <a:stretch>
            <a:fillRect/>
          </a:stretch>
        </p:blipFill>
        <p:spPr>
          <a:xfrm>
            <a:off x="9065099" y="3530600"/>
            <a:ext cx="2850219" cy="2462727"/>
          </a:xfrm>
          <a:prstGeom prst="rect">
            <a:avLst/>
          </a:prstGeom>
        </p:spPr>
      </p:pic>
      <mc:AlternateContent xmlns:mc="http://schemas.openxmlformats.org/markup-compatibility/2006" xmlns:a14="http://schemas.microsoft.com/office/drawing/2010/main">
        <mc:Choice Requires="a14">
          <p:sp>
            <p:nvSpPr>
              <p:cNvPr id="13" name="Rectangle 12"/>
              <p:cNvSpPr/>
              <p:nvPr/>
            </p:nvSpPr>
            <p:spPr>
              <a:xfrm>
                <a:off x="258438" y="1024926"/>
                <a:ext cx="11605117" cy="5400774"/>
              </a:xfrm>
              <a:prstGeom prst="rect">
                <a:avLst/>
              </a:prstGeom>
            </p:spPr>
            <p:txBody>
              <a:bodyPr wrap="square">
                <a:spAutoFit/>
              </a:bodyPr>
              <a:lstStyle/>
              <a:p>
                <a:pPr algn="just" defTabSz="609630">
                  <a:lnSpc>
                    <a:spcPct val="150000"/>
                  </a:lnSpc>
                  <a:tabLst>
                    <a:tab pos="240042" algn="l"/>
                    <a:tab pos="480084" algn="l"/>
                  </a:tabLst>
                </a:pPr>
                <a:r>
                  <a:rPr lang="nl-NL" sz="2533">
                    <a:solidFill>
                      <a:srgbClr val="FFFFFF"/>
                    </a:solidFill>
                    <a:latin typeface="Arial"/>
                    <a:ea typeface="Calibri" panose="020F0502020204030204" pitchFamily="34" charset="0"/>
                    <a:cs typeface="Times New Roman" panose="02020603050405020304" pitchFamily="18" charset="0"/>
                  </a:rPr>
                  <a:t>Trong mặt phẳng tọa độ Oxy, chọn điểm có tọa độ (0 ; y</a:t>
                </a:r>
                <a:r>
                  <a:rPr lang="nl-NL" sz="2533" baseline="-25000">
                    <a:solidFill>
                      <a:srgbClr val="FFFFFF"/>
                    </a:solidFill>
                    <a:latin typeface="Arial"/>
                    <a:ea typeface="Calibri" panose="020F0502020204030204" pitchFamily="34" charset="0"/>
                    <a:cs typeface="Times New Roman" panose="02020603050405020304" pitchFamily="18" charset="0"/>
                  </a:rPr>
                  <a:t>0</a:t>
                </a:r>
                <a:r>
                  <a:rPr lang="nl-NL" sz="2533">
                    <a:solidFill>
                      <a:srgbClr val="FFFFFF"/>
                    </a:solidFill>
                    <a:latin typeface="Arial"/>
                    <a:ea typeface="Calibri" panose="020F0502020204030204" pitchFamily="34" charset="0"/>
                    <a:cs typeface="Times New Roman" panose="02020603050405020304" pitchFamily="18" charset="0"/>
                  </a:rPr>
                  <a:t>) là điểm phát cầu thì:</a:t>
                </a:r>
                <a:endParaRPr lang="en-US" sz="2533">
                  <a:solidFill>
                    <a:srgbClr val="FFFFFF"/>
                  </a:solidFill>
                  <a:latin typeface="Arial"/>
                  <a:ea typeface="Calibri" panose="020F0502020204030204" pitchFamily="34" charset="0"/>
                  <a:cs typeface="Times New Roman" panose="02020603050405020304" pitchFamily="18" charset="0"/>
                </a:endParaRPr>
              </a:p>
              <a:p>
                <a:pPr algn="just" defTabSz="609630">
                  <a:lnSpc>
                    <a:spcPct val="150000"/>
                  </a:lnSpc>
                  <a:tabLst>
                    <a:tab pos="240042" algn="l"/>
                    <a:tab pos="480084" algn="l"/>
                  </a:tabLst>
                </a:pPr>
                <a:r>
                  <a:rPr lang="nl-NL" sz="2533">
                    <a:solidFill>
                      <a:srgbClr val="FFFFFF"/>
                    </a:solidFill>
                    <a:latin typeface="Arial"/>
                    <a:ea typeface="Calibri" panose="020F0502020204030204" pitchFamily="34" charset="0"/>
                    <a:cs typeface="Times New Roman" panose="02020603050405020304" pitchFamily="18" charset="0"/>
                  </a:rPr>
                  <a:t>- Phương trình quỹ đạo của quả cầu khi rời khỏi mặt vợt là:</a:t>
                </a:r>
                <a:endParaRPr lang="en-US" sz="2533">
                  <a:solidFill>
                    <a:srgbClr val="FFFFFF"/>
                  </a:solidFill>
                  <a:latin typeface="Arial"/>
                  <a:ea typeface="Calibri" panose="020F0502020204030204" pitchFamily="34" charset="0"/>
                  <a:cs typeface="Times New Roman" panose="02020603050405020304" pitchFamily="18" charset="0"/>
                </a:endParaRPr>
              </a:p>
              <a:p>
                <a:pPr algn="just" defTabSz="609630">
                  <a:lnSpc>
                    <a:spcPct val="150000"/>
                  </a:lnSpc>
                  <a:tabLst>
                    <a:tab pos="240042" algn="l"/>
                    <a:tab pos="480084" algn="l"/>
                  </a:tabLst>
                </a:pPr>
                <a14:m>
                  <m:oMathPara xmlns:m="http://schemas.openxmlformats.org/officeDocument/2006/math">
                    <m:oMathParaPr>
                      <m:jc m:val="centerGroup"/>
                    </m:oMathParaPr>
                    <m:oMath xmlns:m="http://schemas.openxmlformats.org/officeDocument/2006/math">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𝒚</m:t>
                      </m:r>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fPr>
                        <m:num>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𝒈</m:t>
                          </m:r>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sSup>
                            <m:sSup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sSupPr>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𝒙</m:t>
                              </m:r>
                            </m:e>
                            <m:sup>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𝟐</m:t>
                              </m:r>
                            </m:sup>
                          </m:sSup>
                        </m:num>
                        <m:den>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𝟐</m:t>
                          </m:r>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sSup>
                            <m:sSup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sSupPr>
                            <m:e>
                              <m:sSub>
                                <m:sSub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sSubPr>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𝒗</m:t>
                                  </m:r>
                                </m:e>
                                <m:sub>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𝒐</m:t>
                                  </m:r>
                                </m:sub>
                              </m:sSub>
                            </m:e>
                            <m:sup>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𝟐</m:t>
                              </m:r>
                            </m:sup>
                          </m:sSup>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func>
                            <m:func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funcPr>
                            <m:fName>
                              <m:sSup>
                                <m:sSup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sSupPr>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𝒄𝒐𝒔</m:t>
                                  </m:r>
                                </m:e>
                                <m:sup>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𝟐</m:t>
                                  </m:r>
                                </m:sup>
                              </m:sSup>
                            </m:fName>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𝜶</m:t>
                              </m:r>
                            </m:e>
                          </m:func>
                        </m:den>
                      </m:f>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func>
                        <m:func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funcPr>
                        <m:fNa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𝒕𝒂𝒏</m:t>
                          </m:r>
                        </m:fName>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𝜶</m:t>
                          </m:r>
                        </m:e>
                      </m:func>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𝒙</m:t>
                      </m:r>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sSubPr>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𝒚</m:t>
                          </m:r>
                        </m:e>
                        <m:sub>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𝒐</m:t>
                          </m:r>
                        </m:sub>
                      </m:sSub>
                    </m:oMath>
                  </m:oMathPara>
                </a14:m>
                <a:endParaRPr lang="en-US" sz="2533">
                  <a:solidFill>
                    <a:srgbClr val="FFFFFF"/>
                  </a:solidFill>
                  <a:latin typeface="Arial"/>
                  <a:ea typeface="Calibri" panose="020F0502020204030204" pitchFamily="34" charset="0"/>
                  <a:cs typeface="Times New Roman" panose="02020603050405020304" pitchFamily="18" charset="0"/>
                </a:endParaRPr>
              </a:p>
              <a:p>
                <a:pPr algn="just" defTabSz="609630">
                  <a:lnSpc>
                    <a:spcPct val="150000"/>
                  </a:lnSpc>
                  <a:tabLst>
                    <a:tab pos="240042" algn="l"/>
                    <a:tab pos="480084" algn="l"/>
                  </a:tabLst>
                </a:pPr>
                <a:r>
                  <a:rPr lang="nl-NL" sz="2533">
                    <a:solidFill>
                      <a:srgbClr val="FFFFFF"/>
                    </a:solidFill>
                    <a:latin typeface="Arial"/>
                    <a:ea typeface="Calibri" panose="020F0502020204030204" pitchFamily="34" charset="0"/>
                    <a:cs typeface="Times New Roman" panose="02020603050405020304" pitchFamily="18" charset="0"/>
                  </a:rPr>
                  <a:t>Trong đó:</a:t>
                </a:r>
                <a:endParaRPr lang="en-US" sz="2533">
                  <a:solidFill>
                    <a:srgbClr val="FFFFFF"/>
                  </a:solidFill>
                  <a:latin typeface="Arial"/>
                  <a:ea typeface="Calibri" panose="020F0502020204030204" pitchFamily="34" charset="0"/>
                  <a:cs typeface="Times New Roman" panose="02020603050405020304" pitchFamily="18" charset="0"/>
                </a:endParaRPr>
              </a:p>
              <a:p>
                <a:pPr algn="just" defTabSz="609630">
                  <a:lnSpc>
                    <a:spcPct val="150000"/>
                  </a:lnSpc>
                  <a:tabLst>
                    <a:tab pos="240042" algn="l"/>
                    <a:tab pos="480084" algn="l"/>
                  </a:tabLst>
                </a:pPr>
                <a:r>
                  <a:rPr lang="nl-NL" sz="2533">
                    <a:solidFill>
                      <a:srgbClr val="FFFFFF"/>
                    </a:solidFill>
                    <a:latin typeface="Arial"/>
                    <a:ea typeface="Calibri" panose="020F0502020204030204" pitchFamily="34" charset="0"/>
                    <a:cs typeface="Times New Roman" panose="02020603050405020304" pitchFamily="18" charset="0"/>
                  </a:rPr>
                  <a:t>+</a:t>
                </a:r>
                <a:r>
                  <a:rPr lang="nl-NL" sz="2533" b="1">
                    <a:solidFill>
                      <a:srgbClr val="FFFFFF"/>
                    </a:solidFill>
                    <a:latin typeface="Arial"/>
                    <a:ea typeface="Calibri" panose="020F0502020204030204" pitchFamily="34" charset="0"/>
                    <a:cs typeface="Times New Roman" panose="02020603050405020304" pitchFamily="18" charset="0"/>
                  </a:rPr>
                  <a:t> g</a:t>
                </a:r>
                <a:r>
                  <a:rPr lang="nl-NL" sz="2533">
                    <a:solidFill>
                      <a:srgbClr val="FFFFFF"/>
                    </a:solidFill>
                    <a:latin typeface="Arial"/>
                    <a:ea typeface="Calibri" panose="020F0502020204030204" pitchFamily="34" charset="0"/>
                    <a:cs typeface="Times New Roman" panose="02020603050405020304" pitchFamily="18" charset="0"/>
                  </a:rPr>
                  <a:t> là gia tốc trọng trường ( thường được chọn là 9,8m/s</a:t>
                </a:r>
                <a:r>
                  <a:rPr lang="nl-NL" sz="2533" baseline="30000">
                    <a:solidFill>
                      <a:srgbClr val="FFFFFF"/>
                    </a:solidFill>
                    <a:latin typeface="Arial"/>
                    <a:ea typeface="Calibri" panose="020F0502020204030204" pitchFamily="34" charset="0"/>
                    <a:cs typeface="Times New Roman" panose="02020603050405020304" pitchFamily="18" charset="0"/>
                  </a:rPr>
                  <a:t>2</a:t>
                </a:r>
                <a:r>
                  <a:rPr lang="nl-NL" sz="2533">
                    <a:solidFill>
                      <a:srgbClr val="FFFFFF"/>
                    </a:solidFill>
                    <a:latin typeface="Arial"/>
                    <a:ea typeface="Calibri" panose="020F0502020204030204" pitchFamily="34" charset="0"/>
                    <a:cs typeface="Times New Roman" panose="02020603050405020304" pitchFamily="18" charset="0"/>
                  </a:rPr>
                  <a:t>)</a:t>
                </a:r>
                <a:endParaRPr lang="en-US" sz="2533">
                  <a:solidFill>
                    <a:srgbClr val="FFFFFF"/>
                  </a:solidFill>
                  <a:latin typeface="Arial"/>
                  <a:ea typeface="Calibri" panose="020F0502020204030204" pitchFamily="34" charset="0"/>
                  <a:cs typeface="Times New Roman" panose="02020603050405020304" pitchFamily="18" charset="0"/>
                </a:endParaRPr>
              </a:p>
              <a:p>
                <a:pPr algn="just" defTabSz="609630">
                  <a:lnSpc>
                    <a:spcPct val="150000"/>
                  </a:lnSpc>
                  <a:tabLst>
                    <a:tab pos="240042" algn="l"/>
                    <a:tab pos="480084" algn="l"/>
                  </a:tabLst>
                </a:pPr>
                <a:r>
                  <a:rPr lang="nl-NL" sz="2533">
                    <a:solidFill>
                      <a:srgbClr val="FFFFFF"/>
                    </a:solidFill>
                    <a:latin typeface="Arial"/>
                    <a:ea typeface="Times New Roman" panose="02020603050405020304" pitchFamily="18" charset="0"/>
                    <a:cs typeface="Times New Roman" panose="02020603050405020304" pitchFamily="18" charset="0"/>
                  </a:rPr>
                  <a:t>+ </a:t>
                </a:r>
                <a14:m>
                  <m:oMath xmlns:m="http://schemas.openxmlformats.org/officeDocument/2006/math">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𝜶</m:t>
                    </m:r>
                  </m:oMath>
                </a14:m>
                <a:r>
                  <a:rPr lang="nl-NL" sz="2533">
                    <a:solidFill>
                      <a:srgbClr val="FFFFFF"/>
                    </a:solidFill>
                    <a:latin typeface="Arial"/>
                    <a:ea typeface="Times New Roman" panose="02020603050405020304" pitchFamily="18" charset="0"/>
                    <a:cs typeface="Times New Roman" panose="02020603050405020304" pitchFamily="18" charset="0"/>
                  </a:rPr>
                  <a:t> là góc phát cầu (so với phương ngang của mặt đất).</a:t>
                </a:r>
                <a:endParaRPr lang="en-US" sz="2533">
                  <a:solidFill>
                    <a:srgbClr val="FFFFFF"/>
                  </a:solidFill>
                  <a:latin typeface="Arial"/>
                  <a:ea typeface="Calibri" panose="020F0502020204030204" pitchFamily="34" charset="0"/>
                  <a:cs typeface="Times New Roman" panose="02020603050405020304" pitchFamily="18" charset="0"/>
                </a:endParaRPr>
              </a:p>
              <a:p>
                <a:pPr algn="just" defTabSz="609630">
                  <a:lnSpc>
                    <a:spcPct val="150000"/>
                  </a:lnSpc>
                  <a:tabLst>
                    <a:tab pos="240042" algn="l"/>
                    <a:tab pos="480084" algn="l"/>
                  </a:tabLst>
                </a:pPr>
                <a:r>
                  <a:rPr lang="nl-NL" sz="2533">
                    <a:solidFill>
                      <a:srgbClr val="FFFFFF"/>
                    </a:solidFill>
                    <a:latin typeface="Arial"/>
                    <a:ea typeface="Times New Roman" panose="02020603050405020304" pitchFamily="18" charset="0"/>
                    <a:cs typeface="Times New Roman" panose="02020603050405020304" pitchFamily="18" charset="0"/>
                  </a:rPr>
                  <a:t>+ </a:t>
                </a:r>
                <a14:m>
                  <m:oMath xmlns:m="http://schemas.openxmlformats.org/officeDocument/2006/math">
                    <m:sSub>
                      <m:sSub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sSubPr>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𝒗</m:t>
                        </m:r>
                      </m:e>
                      <m:sub>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𝒐</m:t>
                        </m:r>
                      </m:sub>
                    </m:sSub>
                  </m:oMath>
                </a14:m>
                <a:r>
                  <a:rPr lang="nl-NL" sz="2533">
                    <a:solidFill>
                      <a:srgbClr val="FFFFFF"/>
                    </a:solidFill>
                    <a:latin typeface="Arial"/>
                    <a:ea typeface="Times New Roman" panose="02020603050405020304" pitchFamily="18" charset="0"/>
                    <a:cs typeface="Times New Roman" panose="02020603050405020304" pitchFamily="18" charset="0"/>
                  </a:rPr>
                  <a:t> là vận tốc ban đầu của cầu.</a:t>
                </a:r>
                <a:endParaRPr lang="en-US" sz="2533">
                  <a:solidFill>
                    <a:srgbClr val="FFFFFF"/>
                  </a:solidFill>
                  <a:latin typeface="Arial"/>
                  <a:ea typeface="Calibri" panose="020F0502020204030204" pitchFamily="34" charset="0"/>
                  <a:cs typeface="Times New Roman" panose="02020603050405020304" pitchFamily="18" charset="0"/>
                </a:endParaRPr>
              </a:p>
              <a:p>
                <a:pPr algn="just" defTabSz="609630">
                  <a:lnSpc>
                    <a:spcPct val="150000"/>
                  </a:lnSpc>
                  <a:tabLst>
                    <a:tab pos="240042" algn="l"/>
                    <a:tab pos="480084" algn="l"/>
                  </a:tabLst>
                </a:pPr>
                <a:r>
                  <a:rPr lang="nl-NL" sz="2533">
                    <a:solidFill>
                      <a:srgbClr val="FFFFFF"/>
                    </a:solidFill>
                    <a:latin typeface="Arial"/>
                    <a:ea typeface="Times New Roman" panose="02020603050405020304" pitchFamily="18" charset="0"/>
                    <a:cs typeface="Times New Roman" panose="02020603050405020304" pitchFamily="18" charset="0"/>
                  </a:rPr>
                  <a:t>+ </a:t>
                </a:r>
                <a14:m>
                  <m:oMath xmlns:m="http://schemas.openxmlformats.org/officeDocument/2006/math">
                    <m:sSub>
                      <m:sSubPr>
                        <m:ctrlPr>
                          <a:rPr lang="en-US"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ctrlPr>
                      </m:sSubPr>
                      <m:e>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𝒚</m:t>
                        </m:r>
                      </m:e>
                      <m:sub>
                        <m:r>
                          <a:rPr lang="nl-NL" sz="2533" b="1" i="1">
                            <a:solidFill>
                              <a:srgbClr val="FFFFFF"/>
                            </a:solidFill>
                            <a:latin typeface="Cambria Math" panose="02040503050406030204" pitchFamily="18" charset="0"/>
                            <a:ea typeface="Calibri" panose="020F0502020204030204" pitchFamily="34" charset="0"/>
                            <a:cs typeface="Times New Roman" panose="02020603050405020304" pitchFamily="18" charset="0"/>
                          </a:rPr>
                          <m:t>𝒐</m:t>
                        </m:r>
                      </m:sub>
                    </m:sSub>
                    <m:r>
                      <a:rPr lang="nl-NL" sz="2533" i="1">
                        <a:solidFill>
                          <a:srgbClr val="FFFFFF"/>
                        </a:solidFill>
                        <a:latin typeface="Cambria Math" panose="02040503050406030204" pitchFamily="18" charset="0"/>
                        <a:ea typeface="Calibri" panose="020F0502020204030204" pitchFamily="34" charset="0"/>
                        <a:cs typeface="Times New Roman" panose="02020603050405020304" pitchFamily="18" charset="0"/>
                      </a:rPr>
                      <m:t> </m:t>
                    </m:r>
                  </m:oMath>
                </a14:m>
                <a:r>
                  <a:rPr lang="nl-NL" sz="2533">
                    <a:solidFill>
                      <a:srgbClr val="FFFFFF"/>
                    </a:solidFill>
                    <a:latin typeface="Arial"/>
                    <a:ea typeface="Times New Roman" panose="02020603050405020304" pitchFamily="18" charset="0"/>
                    <a:cs typeface="Times New Roman" panose="02020603050405020304" pitchFamily="18" charset="0"/>
                  </a:rPr>
                  <a:t>là khoảng cách từ vị trí phát cầu lên đến mặt đất.</a:t>
                </a:r>
                <a:endParaRPr lang="en-US" sz="2533">
                  <a:solidFill>
                    <a:srgbClr val="FFFFFF"/>
                  </a:solidFill>
                  <a:latin typeface="Arial"/>
                  <a:ea typeface="Calibri" panose="020F0502020204030204" pitchFamily="34" charset="0"/>
                  <a:cs typeface="Times New Roman" panose="02020603050405020304" pitchFamily="18" charset="0"/>
                </a:endParaRPr>
              </a:p>
            </p:txBody>
          </p:sp>
        </mc:Choice>
        <mc:Fallback xmlns="">
          <p:sp>
            <p:nvSpPr>
              <p:cNvPr id="13" name="Rectangle 12"/>
              <p:cNvSpPr>
                <a:spLocks noRot="1" noChangeAspect="1" noMove="1" noResize="1" noEditPoints="1" noAdjustHandles="1" noChangeArrowheads="1" noChangeShapeType="1" noTextEdit="1"/>
              </p:cNvSpPr>
              <p:nvPr/>
            </p:nvSpPr>
            <p:spPr>
              <a:xfrm>
                <a:off x="258438" y="1024926"/>
                <a:ext cx="11605117" cy="5400774"/>
              </a:xfrm>
              <a:prstGeom prst="rect">
                <a:avLst/>
              </a:prstGeom>
              <a:blipFill>
                <a:blip r:embed="rId4"/>
                <a:stretch>
                  <a:fillRect l="-893" b="-1806"/>
                </a:stretch>
              </a:blipFill>
            </p:spPr>
            <p:txBody>
              <a:bodyPr/>
              <a:lstStyle/>
              <a:p>
                <a:r>
                  <a:rPr lang="en-US">
                    <a:noFill/>
                  </a:rPr>
                  <a:t> </a:t>
                </a:r>
              </a:p>
            </p:txBody>
          </p:sp>
        </mc:Fallback>
      </mc:AlternateContent>
    </p:spTree>
    <p:extLst>
      <p:ext uri="{BB962C8B-B14F-4D97-AF65-F5344CB8AC3E}">
        <p14:creationId xmlns:p14="http://schemas.microsoft.com/office/powerpoint/2010/main" val="2555541757"/>
      </p:ext>
    </p:extLst>
  </p:cSld>
  <p:clrMapOvr>
    <a:masterClrMapping/>
  </p:clrMapOvr>
  <mc:AlternateContent xmlns:mc="http://schemas.openxmlformats.org/markup-compatibility/2006" xmlns:p14="http://schemas.microsoft.com/office/powerpoint/2010/main">
    <mc:Choice Requires="p14">
      <p:transition spd="med" p14:dur="700">
        <p:comb/>
      </p:transition>
    </mc:Choice>
    <mc:Fallback xmlns="">
      <p:transition spd="med">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animEffect transition="in" filter="fade">
                                      <p:cBhvr>
                                        <p:cTn id="15" dur="500"/>
                                        <p:tgtEl>
                                          <p:spTgt spid="1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13">
                                            <p:txEl>
                                              <p:pRg st="1" end="1"/>
                                            </p:txEl>
                                          </p:spTgt>
                                        </p:tgtEl>
                                        <p:attrNameLst>
                                          <p:attrName>style.visibility</p:attrName>
                                        </p:attrNameLst>
                                      </p:cBhvr>
                                      <p:to>
                                        <p:strVal val="visible"/>
                                      </p:to>
                                    </p:set>
                                    <p:animEffect transition="in" filter="randombar(horizontal)">
                                      <p:cBhvr>
                                        <p:cTn id="20" dur="500"/>
                                        <p:tgtEl>
                                          <p:spTgt spid="13">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13">
                                            <p:txEl>
                                              <p:pRg st="2" end="2"/>
                                            </p:txEl>
                                          </p:spTgt>
                                        </p:tgtEl>
                                        <p:attrNameLst>
                                          <p:attrName>style.visibility</p:attrName>
                                        </p:attrNameLst>
                                      </p:cBhvr>
                                      <p:to>
                                        <p:strVal val="visible"/>
                                      </p:to>
                                    </p:set>
                                    <p:animEffect transition="in" filter="randombar(horizontal)">
                                      <p:cBhvr>
                                        <p:cTn id="23" dur="500"/>
                                        <p:tgtEl>
                                          <p:spTgt spid="1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3">
                                            <p:txEl>
                                              <p:pRg st="3" end="3"/>
                                            </p:txEl>
                                          </p:spTgt>
                                        </p:tgtEl>
                                        <p:attrNameLst>
                                          <p:attrName>style.visibility</p:attrName>
                                        </p:attrNameLst>
                                      </p:cBhvr>
                                      <p:to>
                                        <p:strVal val="visible"/>
                                      </p:to>
                                    </p:set>
                                    <p:animEffect transition="in" filter="fade">
                                      <p:cBhvr>
                                        <p:cTn id="28" dur="500"/>
                                        <p:tgtEl>
                                          <p:spTgt spid="1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3">
                                            <p:txEl>
                                              <p:pRg st="4" end="4"/>
                                            </p:txEl>
                                          </p:spTgt>
                                        </p:tgtEl>
                                        <p:attrNameLst>
                                          <p:attrName>style.visibility</p:attrName>
                                        </p:attrNameLst>
                                      </p:cBhvr>
                                      <p:to>
                                        <p:strVal val="visible"/>
                                      </p:to>
                                    </p:set>
                                    <p:animEffect transition="in" filter="wipe(down)">
                                      <p:cBhvr>
                                        <p:cTn id="33" dur="500"/>
                                        <p:tgtEl>
                                          <p:spTgt spid="13">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13">
                                            <p:txEl>
                                              <p:pRg st="5" end="5"/>
                                            </p:txEl>
                                          </p:spTgt>
                                        </p:tgtEl>
                                        <p:attrNameLst>
                                          <p:attrName>style.visibility</p:attrName>
                                        </p:attrNameLst>
                                      </p:cBhvr>
                                      <p:to>
                                        <p:strVal val="visible"/>
                                      </p:to>
                                    </p:set>
                                    <p:animEffect transition="in" filter="randombar(horizontal)">
                                      <p:cBhvr>
                                        <p:cTn id="38" dur="500"/>
                                        <p:tgtEl>
                                          <p:spTgt spid="1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3">
                                            <p:txEl>
                                              <p:pRg st="6" end="6"/>
                                            </p:txEl>
                                          </p:spTgt>
                                        </p:tgtEl>
                                        <p:attrNameLst>
                                          <p:attrName>style.visibility</p:attrName>
                                        </p:attrNameLst>
                                      </p:cBhvr>
                                      <p:to>
                                        <p:strVal val="visible"/>
                                      </p:to>
                                    </p:set>
                                    <p:animEffect transition="in" filter="fade">
                                      <p:cBhvr>
                                        <p:cTn id="43" dur="500"/>
                                        <p:tgtEl>
                                          <p:spTgt spid="13">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13">
                                            <p:txEl>
                                              <p:pRg st="7" end="7"/>
                                            </p:txEl>
                                          </p:spTgt>
                                        </p:tgtEl>
                                        <p:attrNameLst>
                                          <p:attrName>style.visibility</p:attrName>
                                        </p:attrNameLst>
                                      </p:cBhvr>
                                      <p:to>
                                        <p:strVal val="visible"/>
                                      </p:to>
                                    </p:set>
                                    <p:animEffect transition="in" filter="wipe(down)">
                                      <p:cBhvr>
                                        <p:cTn id="48" dur="500"/>
                                        <p:tgtEl>
                                          <p:spTgt spid="1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3" name="Google Shape;2255;p39"/>
          <p:cNvSpPr/>
          <p:nvPr/>
        </p:nvSpPr>
        <p:spPr>
          <a:xfrm>
            <a:off x="11531917" y="228340"/>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757518" y="6385747"/>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3" name="Rectangle 2"/>
          <p:cNvSpPr/>
          <p:nvPr/>
        </p:nvSpPr>
        <p:spPr>
          <a:xfrm>
            <a:off x="370280" y="233420"/>
            <a:ext cx="7574509" cy="604909"/>
          </a:xfrm>
          <a:prstGeom prst="rect">
            <a:avLst/>
          </a:prstGeom>
        </p:spPr>
        <p:txBody>
          <a:bodyPr wrap="none">
            <a:spAutoFit/>
          </a:bodyPr>
          <a:lstStyle/>
          <a:p>
            <a:pPr algn="just" defTabSz="609630">
              <a:lnSpc>
                <a:spcPct val="150000"/>
              </a:lnSpc>
              <a:spcBef>
                <a:spcPts val="400"/>
              </a:spcBef>
              <a:spcAft>
                <a:spcPts val="533"/>
              </a:spcAft>
              <a:tabLst>
                <a:tab pos="240042" algn="l"/>
                <a:tab pos="480084" algn="l"/>
              </a:tabLst>
            </a:pPr>
            <a:r>
              <a:rPr lang="nl-NL" sz="2533">
                <a:solidFill>
                  <a:srgbClr val="434343"/>
                </a:solidFill>
                <a:latin typeface="Arial"/>
                <a:ea typeface="Calibri" panose="020F0502020204030204" pitchFamily="34" charset="0"/>
                <a:cs typeface="Times New Roman" panose="02020603050405020304" pitchFamily="18" charset="0"/>
              </a:rPr>
              <a:t>- Quỹ đạo chuyển động của quả cầu là một parabol</a:t>
            </a:r>
            <a:endParaRPr lang="en-US" sz="2533">
              <a:solidFill>
                <a:srgbClr val="434343"/>
              </a:solidFill>
              <a:latin typeface="Arial"/>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colorTemperature colorTemp="47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133600" y="1143000"/>
            <a:ext cx="8499732" cy="2627114"/>
          </a:xfrm>
          <a:prstGeom prst="rect">
            <a:avLst/>
          </a:prstGeom>
        </p:spPr>
      </p:pic>
      <mc:AlternateContent xmlns:mc="http://schemas.openxmlformats.org/markup-compatibility/2006" xmlns:a14="http://schemas.microsoft.com/office/drawing/2010/main">
        <mc:Choice Requires="a14">
          <p:sp>
            <p:nvSpPr>
              <p:cNvPr id="6" name="Rectangle 5"/>
              <p:cNvSpPr/>
              <p:nvPr/>
            </p:nvSpPr>
            <p:spPr>
              <a:xfrm>
                <a:off x="1182288" y="4503174"/>
                <a:ext cx="10922317" cy="2005164"/>
              </a:xfrm>
              <a:prstGeom prst="rect">
                <a:avLst/>
              </a:prstGeom>
            </p:spPr>
            <p:txBody>
              <a:bodyPr wrap="square">
                <a:spAutoFit/>
              </a:bodyPr>
              <a:lstStyle/>
              <a:p>
                <a:pPr marL="381019" indent="-381019" algn="just" defTabSz="609630">
                  <a:lnSpc>
                    <a:spcPct val="150000"/>
                  </a:lnSpc>
                  <a:spcBef>
                    <a:spcPts val="400"/>
                  </a:spcBef>
                  <a:spcAft>
                    <a:spcPts val="533"/>
                  </a:spcAft>
                  <a:buFont typeface="Arial" panose="020B0604020202020204" pitchFamily="34" charset="0"/>
                  <a:buChar char="•"/>
                  <a:tabLst>
                    <a:tab pos="240042" algn="l"/>
                    <a:tab pos="480084" algn="l"/>
                  </a:tabLst>
                </a:pPr>
                <a:r>
                  <a:rPr lang="nl-NL" sz="2533">
                    <a:solidFill>
                      <a:srgbClr val="434343"/>
                    </a:solidFill>
                    <a:latin typeface="Arial"/>
                    <a:ea typeface="Calibri" panose="020F0502020204030204" pitchFamily="34" charset="0"/>
                    <a:cs typeface="Times New Roman" panose="02020603050405020304" pitchFamily="18" charset="0"/>
                  </a:rPr>
                  <a:t>Khi quả cầu đạt vị trí cao nhất tại đỉnh parabol </a:t>
                </a:r>
                <a14:m>
                  <m:oMath xmlns:m="http://schemas.openxmlformats.org/officeDocument/2006/math">
                    <m:r>
                      <a:rPr lang="nl-NL"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nl-NL" sz="2533">
                    <a:solidFill>
                      <a:srgbClr val="434343"/>
                    </a:solidFill>
                    <a:latin typeface="Arial"/>
                    <a:ea typeface="Times New Roman" panose="02020603050405020304" pitchFamily="18" charset="0"/>
                    <a:cs typeface="Times New Roman" panose="02020603050405020304" pitchFamily="18" charset="0"/>
                  </a:rPr>
                  <a:t> tầm bay cao.</a:t>
                </a:r>
                <a:endParaRPr lang="en-US" sz="2533">
                  <a:solidFill>
                    <a:srgbClr val="434343"/>
                  </a:solidFill>
                  <a:latin typeface="Arial"/>
                  <a:ea typeface="Calibri" panose="020F0502020204030204" pitchFamily="34" charset="0"/>
                  <a:cs typeface="Times New Roman" panose="02020603050405020304" pitchFamily="18" charset="0"/>
                </a:endParaRPr>
              </a:p>
              <a:p>
                <a:pPr marL="381019" indent="-381019" algn="just" defTabSz="609630">
                  <a:lnSpc>
                    <a:spcPct val="150000"/>
                  </a:lnSpc>
                  <a:spcBef>
                    <a:spcPts val="400"/>
                  </a:spcBef>
                  <a:spcAft>
                    <a:spcPts val="533"/>
                  </a:spcAft>
                  <a:buFont typeface="Arial" panose="020B0604020202020204" pitchFamily="34" charset="0"/>
                  <a:buChar char="•"/>
                  <a:tabLst>
                    <a:tab pos="240042" algn="l"/>
                    <a:tab pos="480084" algn="l"/>
                  </a:tabLst>
                </a:pPr>
                <a:r>
                  <a:rPr lang="nl-NL" sz="2533">
                    <a:solidFill>
                      <a:srgbClr val="434343"/>
                    </a:solidFill>
                    <a:latin typeface="Arial"/>
                    <a:ea typeface="Calibri" panose="020F0502020204030204" pitchFamily="34" charset="0"/>
                    <a:cs typeface="Times New Roman" panose="02020603050405020304" pitchFamily="18" charset="0"/>
                  </a:rPr>
                  <a:t>Khi cầu rơi chạm dất ở vị trí cách nơi đứng phát cầu một khoảng </a:t>
                </a:r>
                <a:endParaRPr lang="en-US" sz="2533" i="1">
                  <a:solidFill>
                    <a:srgbClr val="434343"/>
                  </a:solidFill>
                  <a:latin typeface="Arial"/>
                  <a:ea typeface="Calibri" panose="020F0502020204030204" pitchFamily="34" charset="0"/>
                  <a:cs typeface="Times New Roman" panose="02020603050405020304" pitchFamily="18" charset="0"/>
                </a:endParaRPr>
              </a:p>
              <a:p>
                <a:pPr algn="just" defTabSz="609630">
                  <a:lnSpc>
                    <a:spcPct val="150000"/>
                  </a:lnSpc>
                  <a:spcBef>
                    <a:spcPts val="400"/>
                  </a:spcBef>
                  <a:spcAft>
                    <a:spcPts val="533"/>
                  </a:spcAft>
                  <a:tabLst>
                    <a:tab pos="240042" algn="l"/>
                    <a:tab pos="480084" algn="l"/>
                  </a:tabLst>
                </a:pPr>
                <a14:m>
                  <m:oMath xmlns:m="http://schemas.openxmlformats.org/officeDocument/2006/math">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     </m:t>
                    </m:r>
                    <m:r>
                      <a:rPr lang="nl-NL"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nl-NL" sz="2533">
                    <a:solidFill>
                      <a:srgbClr val="434343"/>
                    </a:solidFill>
                    <a:latin typeface="Arial"/>
                    <a:ea typeface="Times New Roman" panose="02020603050405020304" pitchFamily="18" charset="0"/>
                    <a:cs typeface="Times New Roman" panose="02020603050405020304" pitchFamily="18" charset="0"/>
                  </a:rPr>
                  <a:t> tầm bay xa.</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182288" y="4503174"/>
                <a:ext cx="10922317" cy="2005164"/>
              </a:xfrm>
              <a:prstGeom prst="rect">
                <a:avLst/>
              </a:prstGeom>
              <a:blipFill>
                <a:blip r:embed="rId5"/>
                <a:stretch>
                  <a:fillRect l="-837" b="-6687"/>
                </a:stretch>
              </a:blipFill>
            </p:spPr>
            <p:txBody>
              <a:bodyPr/>
              <a:lstStyle/>
              <a:p>
                <a:r>
                  <a:rPr lang="en-US">
                    <a:noFill/>
                  </a:rPr>
                  <a:t> </a:t>
                </a:r>
              </a:p>
            </p:txBody>
          </p:sp>
        </mc:Fallback>
      </mc:AlternateContent>
      <p:grpSp>
        <p:nvGrpSpPr>
          <p:cNvPr id="11" name="Google Shape;2747;p53"/>
          <p:cNvGrpSpPr/>
          <p:nvPr/>
        </p:nvGrpSpPr>
        <p:grpSpPr>
          <a:xfrm rot="863274">
            <a:off x="366086" y="4263911"/>
            <a:ext cx="768805" cy="478527"/>
            <a:chOff x="7740700" y="4100311"/>
            <a:chExt cx="786936" cy="604089"/>
          </a:xfrm>
        </p:grpSpPr>
        <p:grpSp>
          <p:nvGrpSpPr>
            <p:cNvPr id="12" name="Google Shape;2748;p53"/>
            <p:cNvGrpSpPr/>
            <p:nvPr/>
          </p:nvGrpSpPr>
          <p:grpSpPr>
            <a:xfrm>
              <a:off x="7740700" y="4149700"/>
              <a:ext cx="737550" cy="554700"/>
              <a:chOff x="7740700" y="4149700"/>
              <a:chExt cx="737550" cy="554700"/>
            </a:xfrm>
          </p:grpSpPr>
          <p:sp>
            <p:nvSpPr>
              <p:cNvPr id="14" name="Google Shape;2749;p53"/>
              <p:cNvSpPr/>
              <p:nvPr/>
            </p:nvSpPr>
            <p:spPr>
              <a:xfrm rot="5400000">
                <a:off x="7905550" y="4131700"/>
                <a:ext cx="554700" cy="590700"/>
              </a:xfrm>
              <a:prstGeom prst="upArrow">
                <a:avLst>
                  <a:gd name="adj1" fmla="val 50000"/>
                  <a:gd name="adj2" fmla="val 50000"/>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5" name="Google Shape;2750;p53"/>
              <p:cNvSpPr/>
              <p:nvPr/>
            </p:nvSpPr>
            <p:spPr>
              <a:xfrm>
                <a:off x="7740700" y="4286500"/>
                <a:ext cx="86400" cy="281100"/>
              </a:xfrm>
              <a:prstGeom prst="rect">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13" name="Google Shape;2751;p53"/>
            <p:cNvSpPr/>
            <p:nvPr/>
          </p:nvSpPr>
          <p:spPr>
            <a:xfrm rot="5400000">
              <a:off x="7954936" y="4082311"/>
              <a:ext cx="554700" cy="590700"/>
            </a:xfrm>
            <a:prstGeom prst="upArrow">
              <a:avLst>
                <a:gd name="adj1" fmla="val 50000"/>
                <a:gd name="adj2" fmla="val 50000"/>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1604688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Effect transition="in" filter="randombar(horizontal)">
                                      <p:cBhvr>
                                        <p:cTn id="25" dur="500"/>
                                        <p:tgtEl>
                                          <p:spTgt spid="6">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randombar(horizontal)">
                                      <p:cBhvr>
                                        <p:cTn id="28"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152400" y="228340"/>
            <a:ext cx="632355" cy="59506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531917" y="228340"/>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751451" y="6371578"/>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0" name="Title 240"/>
          <p:cNvSpPr txBox="1">
            <a:spLocks/>
          </p:cNvSpPr>
          <p:nvPr/>
        </p:nvSpPr>
        <p:spPr>
          <a:xfrm>
            <a:off x="4064000" y="266959"/>
            <a:ext cx="3810000" cy="656614"/>
          </a:xfrm>
          <a:prstGeom prst="rect">
            <a:avLst/>
          </a:prstGeom>
          <a:noFill/>
          <a:ln w="19050" cap="flat" cmpd="sng">
            <a:solidFill>
              <a:srgbClr val="000000"/>
            </a:solidFill>
            <a:prstDash val="dot"/>
            <a:round/>
            <a:headEnd type="none" w="sm" len="sm"/>
            <a:tailEnd type="none" w="sm" len="sm"/>
          </a:ln>
        </p:spPr>
        <p:txBody>
          <a:bodyPr spcFirstLastPara="1" wrap="square" lIns="121900" tIns="121900" rIns="121900" bIns="121900" anchor="t" anchorCtr="0">
            <a:sp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3000"/>
              <a:buFont typeface="Anton"/>
              <a:buNone/>
              <a:defRPr sz="3000" b="0" i="0" u="none" strike="noStrike" cap="none">
                <a:solidFill>
                  <a:schemeClr val="dk1"/>
                </a:solidFill>
                <a:latin typeface="Anton"/>
                <a:ea typeface="Anton"/>
                <a:cs typeface="Anton"/>
                <a:sym typeface="Anton"/>
              </a:defRPr>
            </a:lvl1pPr>
            <a:lvl2pPr marR="0" lvl="1"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3000"/>
              <a:buFont typeface="Bebas Neue"/>
              <a:buNone/>
              <a:defRPr sz="3000" b="0" i="0" u="none" strike="noStrike" cap="none">
                <a:solidFill>
                  <a:schemeClr val="dk1"/>
                </a:solidFill>
                <a:latin typeface="Bebas Neue"/>
                <a:ea typeface="Bebas Neue"/>
                <a:cs typeface="Bebas Neue"/>
                <a:sym typeface="Bebas Neue"/>
              </a:defRPr>
            </a:lvl9pPr>
          </a:lstStyle>
          <a:p>
            <a:pPr defTabSz="609630">
              <a:buClr>
                <a:srgbClr val="2D435B"/>
              </a:buClr>
            </a:pPr>
            <a:r>
              <a:rPr lang="en-US" sz="2667" b="1" kern="0">
                <a:solidFill>
                  <a:srgbClr val="FF9F7C"/>
                </a:solidFill>
                <a:latin typeface="Arial"/>
              </a:rPr>
              <a:t>Bài toán ứng dụng</a:t>
            </a:r>
          </a:p>
        </p:txBody>
      </p:sp>
      <p:sp>
        <p:nvSpPr>
          <p:cNvPr id="4" name="Rectangle 3"/>
          <p:cNvSpPr/>
          <p:nvPr/>
        </p:nvSpPr>
        <p:spPr>
          <a:xfrm>
            <a:off x="914400" y="935365"/>
            <a:ext cx="10483903" cy="5147628"/>
          </a:xfrm>
          <a:prstGeom prst="rect">
            <a:avLst/>
          </a:prstGeom>
        </p:spPr>
        <p:txBody>
          <a:bodyPr wrap="square">
            <a:spAutoFit/>
          </a:bodyPr>
          <a:lstStyle/>
          <a:p>
            <a:pPr algn="just" defTabSz="609630">
              <a:lnSpc>
                <a:spcPct val="150000"/>
              </a:lnSpc>
            </a:pPr>
            <a:r>
              <a:rPr lang="vi-VN" sz="2467">
                <a:solidFill>
                  <a:srgbClr val="292300"/>
                </a:solidFill>
                <a:latin typeface="Arial" panose="020B0604020202020204" pitchFamily="34" charset="0"/>
              </a:rPr>
              <a:t>Một người đang tập chơi cầu lông có khuynh hướng phát cầu với góc 30° (so với mặt đất). </a:t>
            </a:r>
            <a:endParaRPr lang="en-US" sz="2467">
              <a:solidFill>
                <a:srgbClr val="292300"/>
              </a:solidFill>
              <a:latin typeface="Arial"/>
            </a:endParaRPr>
          </a:p>
          <a:p>
            <a:pPr marL="495325" indent="-495325" algn="just" defTabSz="609630">
              <a:lnSpc>
                <a:spcPct val="150000"/>
              </a:lnSpc>
              <a:buFontTx/>
              <a:buAutoNum type="alphaLcParenR"/>
            </a:pPr>
            <a:r>
              <a:rPr lang="vi-VN" sz="2467">
                <a:solidFill>
                  <a:srgbClr val="292300"/>
                </a:solidFill>
                <a:latin typeface="Arial" panose="020B0604020202020204" pitchFamily="34" charset="0"/>
              </a:rPr>
              <a:t>Hãy tính khoảng cách từ vị trí người này đến vị trí cầu rơi chạm đất (tầm bay xa), biết cầu rời mặt vợt ở độ cao 0,7 m so với mặt đất và vận tốc ban đầu của cầu là 8 m/s (bỏ qua sức cản của gió và xem quỹ đạo của cầu luôn nằm trong mặt phẳng thẳng đứng). </a:t>
            </a:r>
            <a:endParaRPr lang="en-US" sz="2467">
              <a:solidFill>
                <a:srgbClr val="292300"/>
              </a:solidFill>
              <a:latin typeface="Arial"/>
            </a:endParaRPr>
          </a:p>
          <a:p>
            <a:pPr marL="495325" indent="-495325" algn="just" defTabSz="609630">
              <a:lnSpc>
                <a:spcPct val="150000"/>
              </a:lnSpc>
              <a:buFontTx/>
              <a:buAutoNum type="alphaLcParenR"/>
            </a:pPr>
            <a:r>
              <a:rPr lang="vi-VN" sz="2467">
                <a:solidFill>
                  <a:srgbClr val="292300"/>
                </a:solidFill>
                <a:latin typeface="Arial" panose="020B0604020202020204" pitchFamily="34" charset="0"/>
              </a:rPr>
              <a:t>Giữ giả thiết như câu a) và cho biết khoảng cách từ vị trí phát cầu đến lưới là 4 m. Lần phát cầu này có bị xem là hỏng không? Tại sao? </a:t>
            </a:r>
            <a:endParaRPr lang="en-US" sz="2467">
              <a:solidFill>
                <a:srgbClr val="292300"/>
              </a:solidFill>
              <a:latin typeface="Arial"/>
            </a:endParaRPr>
          </a:p>
          <a:p>
            <a:pPr algn="just" defTabSz="609630">
              <a:lnSpc>
                <a:spcPct val="150000"/>
              </a:lnSpc>
            </a:pPr>
            <a:r>
              <a:rPr lang="vi-VN" sz="2467">
                <a:solidFill>
                  <a:srgbClr val="292300"/>
                </a:solidFill>
                <a:latin typeface="Arial" panose="020B0604020202020204" pitchFamily="34" charset="0"/>
              </a:rPr>
              <a:t>(</a:t>
            </a:r>
            <a:r>
              <a:rPr lang="vi-VN" sz="2467" i="1">
                <a:solidFill>
                  <a:srgbClr val="292300"/>
                </a:solidFill>
                <a:latin typeface="Arial" panose="020B0604020202020204" pitchFamily="34" charset="0"/>
              </a:rPr>
              <a:t>Thông tin bổ sung</a:t>
            </a:r>
            <a:r>
              <a:rPr lang="vi-VN" sz="2467">
                <a:solidFill>
                  <a:srgbClr val="292300"/>
                </a:solidFill>
                <a:latin typeface="Arial" panose="020B0604020202020204" pitchFamily="34" charset="0"/>
              </a:rPr>
              <a:t>: – Mép trên của lưới cầu lông cách mặt đất 1,524 m</a:t>
            </a:r>
            <a:endParaRPr lang="en-US" sz="2467">
              <a:solidFill>
                <a:srgbClr val="434343"/>
              </a:solidFill>
              <a:latin typeface="Arial"/>
            </a:endParaRPr>
          </a:p>
        </p:txBody>
      </p:sp>
      <p:sp>
        <p:nvSpPr>
          <p:cNvPr id="6" name="Rectangle 5"/>
          <p:cNvSpPr/>
          <p:nvPr/>
        </p:nvSpPr>
        <p:spPr>
          <a:xfrm>
            <a:off x="3708400" y="6172201"/>
            <a:ext cx="6959600" cy="471989"/>
          </a:xfrm>
          <a:prstGeom prst="rect">
            <a:avLst/>
          </a:prstGeom>
        </p:spPr>
        <p:txBody>
          <a:bodyPr wrap="square">
            <a:spAutoFit/>
          </a:bodyPr>
          <a:lstStyle/>
          <a:p>
            <a:pPr defTabSz="609630">
              <a:spcAft>
                <a:spcPts val="333"/>
              </a:spcAft>
            </a:pPr>
            <a:r>
              <a:rPr lang="vi-VN" sz="2467">
                <a:solidFill>
                  <a:srgbClr val="302A00"/>
                </a:solidFill>
                <a:latin typeface="Arial" panose="020B0604020202020204" pitchFamily="34" charset="0"/>
              </a:rPr>
              <a:t>– Gia tốc trọng trường được chọn là 9,8 m/s...)</a:t>
            </a:r>
            <a:endParaRPr lang="vi-VN" sz="2467">
              <a:solidFill>
                <a:srgbClr val="434343"/>
              </a:solidFill>
              <a:latin typeface="Arial" panose="020B0604020202020204" pitchFamily="34" charset="0"/>
            </a:endParaRPr>
          </a:p>
        </p:txBody>
      </p:sp>
    </p:spTree>
    <p:extLst>
      <p:ext uri="{BB962C8B-B14F-4D97-AF65-F5344CB8AC3E}">
        <p14:creationId xmlns:p14="http://schemas.microsoft.com/office/powerpoint/2010/main" val="4149895564"/>
      </p:ext>
    </p:extLst>
  </p:cSld>
  <p:clrMapOvr>
    <a:masterClrMapping/>
  </p:clrMapOvr>
  <mc:AlternateContent xmlns:mc="http://schemas.openxmlformats.org/markup-compatibility/2006" xmlns:p14="http://schemas.microsoft.com/office/powerpoint/2010/main">
    <mc:Choice Requires="p14">
      <p:transition spd="med" p14:dur="700">
        <p:split orient="vert"/>
      </p:transition>
    </mc:Choice>
    <mc:Fallback xmlns="">
      <p:transition spd="med">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254000" y="22326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531917" y="228340"/>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757518" y="6385747"/>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1" name="Oval Callout 10"/>
          <p:cNvSpPr/>
          <p:nvPr/>
        </p:nvSpPr>
        <p:spPr>
          <a:xfrm>
            <a:off x="5489744" y="157811"/>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p:sp>
        <p:nvSpPr>
          <p:cNvPr id="2" name="Rectangle 1"/>
          <p:cNvSpPr/>
          <p:nvPr/>
        </p:nvSpPr>
        <p:spPr>
          <a:xfrm>
            <a:off x="479600" y="990600"/>
            <a:ext cx="11503518" cy="1189621"/>
          </a:xfrm>
          <a:prstGeom prst="rect">
            <a:avLst/>
          </a:prstGeom>
        </p:spPr>
        <p:txBody>
          <a:bodyPr wrap="square">
            <a:spAutoFit/>
          </a:bodyPr>
          <a:lstStyle/>
          <a:p>
            <a:pPr defTabSz="609630">
              <a:lnSpc>
                <a:spcPct val="150000"/>
              </a:lnSpc>
              <a:spcAft>
                <a:spcPts val="333"/>
              </a:spcAft>
            </a:pPr>
            <a:r>
              <a:rPr lang="vi-VN" sz="2533">
                <a:solidFill>
                  <a:srgbClr val="191A00"/>
                </a:solidFill>
                <a:latin typeface="Arial" panose="020B0604020202020204" pitchFamily="34" charset="0"/>
              </a:rPr>
              <a:t>a) </a:t>
            </a:r>
            <a:r>
              <a:rPr lang="vi-VN" sz="2533">
                <a:solidFill>
                  <a:srgbClr val="F3F3F3">
                    <a:lumMod val="10000"/>
                  </a:srgbClr>
                </a:solidFill>
                <a:latin typeface="Arial" panose="020B0604020202020204" pitchFamily="34" charset="0"/>
              </a:rPr>
              <a:t>Chọn hệ trục toạ độ như Hình 9 (vị trí rơi của </a:t>
            </a:r>
            <a:r>
              <a:rPr lang="en-US" sz="2533">
                <a:solidFill>
                  <a:srgbClr val="F3F3F3">
                    <a:lumMod val="10000"/>
                  </a:srgbClr>
                </a:solidFill>
                <a:latin typeface="Arial"/>
              </a:rPr>
              <a:t>cầu </a:t>
            </a:r>
            <a:r>
              <a:rPr lang="vi-VN" sz="2533">
                <a:solidFill>
                  <a:srgbClr val="F3F3F3">
                    <a:lumMod val="10000"/>
                  </a:srgbClr>
                </a:solidFill>
                <a:latin typeface="Arial" panose="020B0604020202020204" pitchFamily="34" charset="0"/>
              </a:rPr>
              <a:t>thuộc trục </a:t>
            </a:r>
            <a:r>
              <a:rPr lang="en-US" sz="2533">
                <a:solidFill>
                  <a:srgbClr val="F3F3F3">
                    <a:lumMod val="10000"/>
                  </a:srgbClr>
                </a:solidFill>
                <a:latin typeface="Arial"/>
              </a:rPr>
              <a:t>hoành và </a:t>
            </a:r>
            <a:r>
              <a:rPr lang="vi-VN" sz="2533">
                <a:solidFill>
                  <a:srgbClr val="F3F3F3">
                    <a:lumMod val="10000"/>
                  </a:srgbClr>
                </a:solidFill>
                <a:latin typeface="Arial" panose="020B0604020202020204" pitchFamily="34" charset="0"/>
              </a:rPr>
              <a:t>vị trí cầu rời mặt</a:t>
            </a:r>
            <a:r>
              <a:rPr lang="en-US" sz="2533">
                <a:solidFill>
                  <a:srgbClr val="F3F3F3">
                    <a:lumMod val="10000"/>
                  </a:srgbClr>
                </a:solidFill>
                <a:latin typeface="Arial"/>
              </a:rPr>
              <a:t> vợt thuộc trục tung.)</a:t>
            </a:r>
            <a:endParaRPr lang="vi-VN" sz="2533">
              <a:solidFill>
                <a:srgbClr val="F3F3F3">
                  <a:lumMod val="10000"/>
                </a:srgbClr>
              </a:solidFill>
              <a:latin typeface="Arial" panose="020B0604020202020204" pitchFamily="34" charset="0"/>
            </a:endParaRPr>
          </a:p>
        </p:txBody>
      </p:sp>
      <p:sp>
        <p:nvSpPr>
          <p:cNvPr id="6" name="Rectangle 5"/>
          <p:cNvSpPr/>
          <p:nvPr/>
        </p:nvSpPr>
        <p:spPr>
          <a:xfrm>
            <a:off x="508000" y="4544416"/>
            <a:ext cx="11114400" cy="1189621"/>
          </a:xfrm>
          <a:prstGeom prst="rect">
            <a:avLst/>
          </a:prstGeom>
        </p:spPr>
        <p:txBody>
          <a:bodyPr wrap="square">
            <a:spAutoFit/>
          </a:bodyPr>
          <a:lstStyle/>
          <a:p>
            <a:pPr defTabSz="609630">
              <a:lnSpc>
                <a:spcPct val="150000"/>
              </a:lnSpc>
              <a:spcAft>
                <a:spcPts val="333"/>
              </a:spcAft>
            </a:pPr>
            <a:r>
              <a:rPr lang="vi-VN" sz="2533">
                <a:solidFill>
                  <a:srgbClr val="F3F3F3">
                    <a:lumMod val="10000"/>
                  </a:srgbClr>
                </a:solidFill>
                <a:latin typeface="Arial" panose="020B0604020202020204" pitchFamily="34" charset="0"/>
              </a:rPr>
              <a:t>Với g=9,8 m/s, góc phát cầu a=30°, vận tốc ban đầu y = 8 m/s, phương trình quỹ đạo của cầu là:</a:t>
            </a:r>
          </a:p>
        </p:txBody>
      </p:sp>
      <mc:AlternateContent xmlns:mc="http://schemas.openxmlformats.org/markup-compatibility/2006" xmlns:a14="http://schemas.microsoft.com/office/drawing/2010/main">
        <mc:Choice Requires="a14">
          <p:sp>
            <p:nvSpPr>
              <p:cNvPr id="8" name="Rectangle 7"/>
              <p:cNvSpPr/>
              <p:nvPr/>
            </p:nvSpPr>
            <p:spPr>
              <a:xfrm>
                <a:off x="3403600" y="5827704"/>
                <a:ext cx="5132405" cy="715517"/>
              </a:xfrm>
              <a:prstGeom prst="rect">
                <a:avLst/>
              </a:prstGeom>
            </p:spPr>
            <p:txBody>
              <a:bodyPr wrap="square">
                <a:spAutoFit/>
              </a:bodyPr>
              <a:lstStyle/>
              <a:p>
                <a:pPr defTabSz="609630"/>
                <a14:m>
                  <m:oMath xmlns:m="http://schemas.openxmlformats.org/officeDocument/2006/math">
                    <m:r>
                      <a:rPr lang="en-US" sz="2533" i="1">
                        <a:solidFill>
                          <a:srgbClr val="434343"/>
                        </a:solidFill>
                        <a:latin typeface="Cambria Math" panose="02040503050406030204" pitchFamily="18" charset="0"/>
                      </a:rPr>
                      <m:t>𝑦</m:t>
                    </m:r>
                    <m:r>
                      <a:rPr lang="en-US" sz="2533">
                        <a:solidFill>
                          <a:srgbClr val="434343"/>
                        </a:solidFill>
                        <a:latin typeface="Cambria Math" panose="02040503050406030204" pitchFamily="18" charset="0"/>
                      </a:rPr>
                      <m:t>=</m:t>
                    </m:r>
                    <m:f>
                      <m:fPr>
                        <m:ctrlPr>
                          <a:rPr lang="en-US" sz="2533" i="1">
                            <a:solidFill>
                              <a:srgbClr val="434343"/>
                            </a:solidFill>
                            <a:latin typeface="Cambria Math" panose="02040503050406030204" pitchFamily="18" charset="0"/>
                          </a:rPr>
                        </m:ctrlPr>
                      </m:fPr>
                      <m:num>
                        <m:r>
                          <a:rPr lang="en-US" sz="2533">
                            <a:solidFill>
                              <a:srgbClr val="434343"/>
                            </a:solidFill>
                            <a:latin typeface="Cambria Math" panose="02040503050406030204" pitchFamily="18" charset="0"/>
                          </a:rPr>
                          <m:t>−4,9</m:t>
                        </m:r>
                      </m:num>
                      <m:den>
                        <m:r>
                          <a:rPr lang="en-US" sz="2533">
                            <a:solidFill>
                              <a:srgbClr val="434343"/>
                            </a:solidFill>
                            <a:latin typeface="Cambria Math" panose="02040503050406030204" pitchFamily="18" charset="0"/>
                          </a:rPr>
                          <m:t>48</m:t>
                        </m:r>
                      </m:den>
                    </m:f>
                    <m:sSup>
                      <m:sSupPr>
                        <m:ctrlPr>
                          <a:rPr lang="en-US" sz="2533" i="1">
                            <a:solidFill>
                              <a:srgbClr val="434343"/>
                            </a:solidFill>
                            <a:latin typeface="Cambria Math" panose="02040503050406030204" pitchFamily="18" charset="0"/>
                          </a:rPr>
                        </m:ctrlPr>
                      </m:sSupPr>
                      <m:e>
                        <m:r>
                          <a:rPr lang="en-US" sz="2533" i="1">
                            <a:solidFill>
                              <a:srgbClr val="434343"/>
                            </a:solidFill>
                            <a:latin typeface="Cambria Math" panose="02040503050406030204" pitchFamily="18" charset="0"/>
                          </a:rPr>
                          <m:t>𝑥</m:t>
                        </m:r>
                      </m:e>
                      <m:sup>
                        <m:r>
                          <a:rPr lang="en-US" sz="2533">
                            <a:solidFill>
                              <a:srgbClr val="434343"/>
                            </a:solidFill>
                            <a:latin typeface="Cambria Math" panose="02040503050406030204" pitchFamily="18" charset="0"/>
                          </a:rPr>
                          <m:t>2</m:t>
                        </m:r>
                      </m:sup>
                    </m:sSup>
                    <m:r>
                      <a:rPr lang="en-US" sz="2533">
                        <a:solidFill>
                          <a:srgbClr val="434343"/>
                        </a:solidFill>
                        <a:latin typeface="Cambria Math" panose="02040503050406030204" pitchFamily="18" charset="0"/>
                      </a:rPr>
                      <m:t>+</m:t>
                    </m:r>
                    <m:f>
                      <m:fPr>
                        <m:ctrlPr>
                          <a:rPr lang="en-US" sz="2533" i="1">
                            <a:solidFill>
                              <a:srgbClr val="434343"/>
                            </a:solidFill>
                            <a:latin typeface="Cambria Math" panose="02040503050406030204" pitchFamily="18" charset="0"/>
                          </a:rPr>
                        </m:ctrlPr>
                      </m:fPr>
                      <m:num>
                        <m:rad>
                          <m:radPr>
                            <m:degHide m:val="on"/>
                            <m:ctrlPr>
                              <a:rPr lang="en-US" sz="2533" i="1">
                                <a:solidFill>
                                  <a:srgbClr val="434343"/>
                                </a:solidFill>
                                <a:latin typeface="Cambria Math" panose="02040503050406030204" pitchFamily="18" charset="0"/>
                              </a:rPr>
                            </m:ctrlPr>
                          </m:radPr>
                          <m:deg/>
                          <m:e>
                            <m:r>
                              <a:rPr lang="en-US" sz="2533">
                                <a:solidFill>
                                  <a:srgbClr val="434343"/>
                                </a:solidFill>
                                <a:latin typeface="Cambria Math" panose="02040503050406030204" pitchFamily="18" charset="0"/>
                              </a:rPr>
                              <m:t>3</m:t>
                            </m:r>
                          </m:e>
                        </m:rad>
                      </m:num>
                      <m:den>
                        <m:r>
                          <a:rPr lang="en-US" sz="2533">
                            <a:solidFill>
                              <a:srgbClr val="434343"/>
                            </a:solidFill>
                            <a:latin typeface="Cambria Math" panose="02040503050406030204" pitchFamily="18" charset="0"/>
                          </a:rPr>
                          <m:t>3</m:t>
                        </m:r>
                      </m:den>
                    </m:f>
                    <m:r>
                      <a:rPr lang="en-US" sz="2533" i="1">
                        <a:solidFill>
                          <a:srgbClr val="434343"/>
                        </a:solidFill>
                        <a:latin typeface="Cambria Math" panose="02040503050406030204" pitchFamily="18" charset="0"/>
                      </a:rPr>
                      <m:t>𝑥</m:t>
                    </m:r>
                    <m:r>
                      <a:rPr lang="en-US" sz="2533">
                        <a:solidFill>
                          <a:srgbClr val="434343"/>
                        </a:solidFill>
                        <a:latin typeface="Cambria Math" panose="02040503050406030204" pitchFamily="18" charset="0"/>
                      </a:rPr>
                      <m:t>+0,7</m:t>
                    </m:r>
                    <m:r>
                      <m:rPr>
                        <m:nor/>
                      </m:rPr>
                      <a:rPr lang="en-US" sz="2533" i="1">
                        <a:solidFill>
                          <a:srgbClr val="434343"/>
                        </a:solidFill>
                        <a:latin typeface="Cambria Math" panose="02040503050406030204" pitchFamily="18" charset="0"/>
                      </a:rPr>
                      <m:t> </m:t>
                    </m:r>
                  </m:oMath>
                </a14:m>
                <a:r>
                  <a:rPr lang="en-US" sz="2533">
                    <a:solidFill>
                      <a:srgbClr val="434343"/>
                    </a:solidFill>
                    <a:latin typeface="Arial"/>
                  </a:rPr>
                  <a:t> (với x </a:t>
                </a:r>
                <a14:m>
                  <m:oMath xmlns:m="http://schemas.openxmlformats.org/officeDocument/2006/math">
                    <m:r>
                      <a:rPr lang="en-US" sz="2533" i="1">
                        <a:solidFill>
                          <a:srgbClr val="434343"/>
                        </a:solidFill>
                        <a:latin typeface="Cambria Math" panose="02040503050406030204" pitchFamily="18" charset="0"/>
                        <a:ea typeface="Cambria Math" panose="02040503050406030204" pitchFamily="18" charset="0"/>
                      </a:rPr>
                      <m:t>≥ </m:t>
                    </m:r>
                  </m:oMath>
                </a14:m>
                <a:r>
                  <a:rPr lang="en-US" sz="2533">
                    <a:solidFill>
                      <a:srgbClr val="434343"/>
                    </a:solidFill>
                    <a:latin typeface="Arial"/>
                  </a:rPr>
                  <a:t>0).</a:t>
                </a:r>
              </a:p>
            </p:txBody>
          </p:sp>
        </mc:Choice>
        <mc:Fallback xmlns="">
          <p:sp>
            <p:nvSpPr>
              <p:cNvPr id="8" name="Rectangle 7"/>
              <p:cNvSpPr>
                <a:spLocks noRot="1" noChangeAspect="1" noMove="1" noResize="1" noEditPoints="1" noAdjustHandles="1" noChangeArrowheads="1" noChangeShapeType="1" noTextEdit="1"/>
              </p:cNvSpPr>
              <p:nvPr/>
            </p:nvSpPr>
            <p:spPr>
              <a:xfrm>
                <a:off x="3403600" y="5827704"/>
                <a:ext cx="5132405" cy="715517"/>
              </a:xfrm>
              <a:prstGeom prst="rect">
                <a:avLst/>
              </a:prstGeom>
              <a:blipFill>
                <a:blip r:embed="rId3"/>
                <a:stretch>
                  <a:fillRect r="-1425" b="-7692"/>
                </a:stretch>
              </a:blipFill>
            </p:spPr>
            <p:txBody>
              <a:bodyPr/>
              <a:lstStyle/>
              <a:p>
                <a:r>
                  <a:rPr lang="en-US">
                    <a:noFill/>
                  </a:rPr>
                  <a:t> </a:t>
                </a:r>
              </a:p>
            </p:txBody>
          </p:sp>
        </mc:Fallback>
      </mc:AlternateContent>
      <p:pic>
        <p:nvPicPr>
          <p:cNvPr id="14" name="Picture 13"/>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colorTemperature colorTemp="47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489200" y="2499605"/>
            <a:ext cx="6705600" cy="2024455"/>
          </a:xfrm>
          <a:prstGeom prst="rect">
            <a:avLst/>
          </a:prstGeom>
        </p:spPr>
      </p:pic>
    </p:spTree>
    <p:extLst>
      <p:ext uri="{BB962C8B-B14F-4D97-AF65-F5344CB8AC3E}">
        <p14:creationId xmlns:p14="http://schemas.microsoft.com/office/powerpoint/2010/main" val="933315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randombar(horizontal)">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253999" y="340812"/>
            <a:ext cx="315600" cy="399657"/>
          </a:xfrm>
          <a:prstGeom prst="star4">
            <a:avLst>
              <a:gd name="adj" fmla="val 32318"/>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531917" y="228340"/>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757518" y="6385747"/>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1" name="Oval Callout 10"/>
          <p:cNvSpPr/>
          <p:nvPr/>
        </p:nvSpPr>
        <p:spPr>
          <a:xfrm>
            <a:off x="5489744" y="157811"/>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p:sp>
        <p:nvSpPr>
          <p:cNvPr id="4" name="TextBox 3"/>
          <p:cNvSpPr txBox="1"/>
          <p:nvPr/>
        </p:nvSpPr>
        <p:spPr>
          <a:xfrm>
            <a:off x="861698" y="3371054"/>
            <a:ext cx="10170761" cy="1189621"/>
          </a:xfrm>
          <a:prstGeom prst="rect">
            <a:avLst/>
          </a:prstGeom>
          <a:noFill/>
        </p:spPr>
        <p:txBody>
          <a:bodyPr wrap="square" rtlCol="0">
            <a:spAutoFit/>
          </a:bodyPr>
          <a:lstStyle/>
          <a:p>
            <a:pPr algn="just" defTabSz="609630">
              <a:lnSpc>
                <a:spcPct val="150000"/>
              </a:lnSpc>
            </a:pPr>
            <a:r>
              <a:rPr lang="vi-VN" sz="2533">
                <a:solidFill>
                  <a:srgbClr val="434343"/>
                </a:solidFill>
                <a:latin typeface="Arial" panose="020B0604020202020204" pitchFamily="34" charset="0"/>
              </a:rPr>
              <a:t>Giá trị nghiệm dương cho ta khoảng cách từ vị trí người chơi cầu lông đến vị trí cầu rơi chạm đất là 6,68 m</a:t>
            </a:r>
            <a:endParaRPr lang="en-US" sz="2533">
              <a:solidFill>
                <a:srgbClr val="434343"/>
              </a:solidFill>
              <a:latin typeface="Arial"/>
            </a:endParaRPr>
          </a:p>
        </p:txBody>
      </p:sp>
      <p:sp>
        <p:nvSpPr>
          <p:cNvPr id="15" name="Rectangle 14"/>
          <p:cNvSpPr/>
          <p:nvPr/>
        </p:nvSpPr>
        <p:spPr>
          <a:xfrm>
            <a:off x="861698" y="1059468"/>
            <a:ext cx="10495281" cy="1189621"/>
          </a:xfrm>
          <a:prstGeom prst="rect">
            <a:avLst/>
          </a:prstGeom>
        </p:spPr>
        <p:txBody>
          <a:bodyPr wrap="square">
            <a:spAutoFit/>
          </a:bodyPr>
          <a:lstStyle/>
          <a:p>
            <a:pPr defTabSz="609630">
              <a:lnSpc>
                <a:spcPct val="150000"/>
              </a:lnSpc>
              <a:spcAft>
                <a:spcPts val="333"/>
              </a:spcAft>
            </a:pPr>
            <a:r>
              <a:rPr lang="vi-VN" sz="2533">
                <a:solidFill>
                  <a:srgbClr val="F3F3F3">
                    <a:lumMod val="10000"/>
                  </a:srgbClr>
                </a:solidFill>
                <a:latin typeface="Arial" panose="020B0604020202020204" pitchFamily="34" charset="0"/>
              </a:rPr>
              <a:t>Vị trí cầu rơi chạm đất là giao điểm của parabol và trục hoành nên giải phương trình</a:t>
            </a:r>
            <a:r>
              <a:rPr lang="en-US" sz="2533">
                <a:solidFill>
                  <a:srgbClr val="F3F3F3">
                    <a:lumMod val="10000"/>
                  </a:srgbClr>
                </a:solidFill>
                <a:latin typeface="Arial"/>
              </a:rPr>
              <a:t> </a:t>
            </a:r>
            <a:endParaRPr lang="vi-VN" sz="2533">
              <a:solidFill>
                <a:srgbClr val="F3F3F3">
                  <a:lumMod val="10000"/>
                </a:srgbClr>
              </a:solidFill>
              <a:latin typeface="Arial" panose="020B0604020202020204" pitchFamily="34" charset="0"/>
            </a:endParaRPr>
          </a:p>
        </p:txBody>
      </p:sp>
      <mc:AlternateContent xmlns:mc="http://schemas.openxmlformats.org/markup-compatibility/2006" xmlns:a14="http://schemas.microsoft.com/office/drawing/2010/main">
        <mc:Choice Requires="a14">
          <p:sp>
            <p:nvSpPr>
              <p:cNvPr id="16" name="Rectangle 15"/>
              <p:cNvSpPr/>
              <p:nvPr/>
            </p:nvSpPr>
            <p:spPr>
              <a:xfrm>
                <a:off x="1811824" y="2381550"/>
                <a:ext cx="10380176" cy="715517"/>
              </a:xfrm>
              <a:prstGeom prst="rect">
                <a:avLst/>
              </a:prstGeom>
            </p:spPr>
            <p:txBody>
              <a:bodyPr wrap="square">
                <a:spAutoFit/>
              </a:bodyPr>
              <a:lstStyle/>
              <a:p>
                <a:pPr defTabSz="609630"/>
                <a14:m>
                  <m:oMath xmlns:m="http://schemas.openxmlformats.org/officeDocument/2006/math">
                    <m:f>
                      <m:fPr>
                        <m:ctrlPr>
                          <a:rPr lang="en-US" sz="2533" i="1">
                            <a:solidFill>
                              <a:srgbClr val="434343"/>
                            </a:solidFill>
                            <a:latin typeface="Cambria Math" panose="02040503050406030204" pitchFamily="18" charset="0"/>
                          </a:rPr>
                        </m:ctrlPr>
                      </m:fPr>
                      <m:num>
                        <m:r>
                          <a:rPr lang="en-US" sz="2533">
                            <a:solidFill>
                              <a:srgbClr val="434343"/>
                            </a:solidFill>
                            <a:latin typeface="Cambria Math" panose="02040503050406030204" pitchFamily="18" charset="0"/>
                          </a:rPr>
                          <m:t>−4,9</m:t>
                        </m:r>
                      </m:num>
                      <m:den>
                        <m:r>
                          <a:rPr lang="en-US" sz="2533">
                            <a:solidFill>
                              <a:srgbClr val="434343"/>
                            </a:solidFill>
                            <a:latin typeface="Cambria Math" panose="02040503050406030204" pitchFamily="18" charset="0"/>
                          </a:rPr>
                          <m:t>48</m:t>
                        </m:r>
                      </m:den>
                    </m:f>
                    <m:sSup>
                      <m:sSupPr>
                        <m:ctrlPr>
                          <a:rPr lang="en-US" sz="2533" i="1">
                            <a:solidFill>
                              <a:srgbClr val="434343"/>
                            </a:solidFill>
                            <a:latin typeface="Cambria Math" panose="02040503050406030204" pitchFamily="18" charset="0"/>
                          </a:rPr>
                        </m:ctrlPr>
                      </m:sSupPr>
                      <m:e>
                        <m:r>
                          <a:rPr lang="en-US" sz="2533" i="1">
                            <a:solidFill>
                              <a:srgbClr val="434343"/>
                            </a:solidFill>
                            <a:latin typeface="Cambria Math" panose="02040503050406030204" pitchFamily="18" charset="0"/>
                          </a:rPr>
                          <m:t>𝑥</m:t>
                        </m:r>
                      </m:e>
                      <m:sup>
                        <m:r>
                          <a:rPr lang="en-US" sz="2533">
                            <a:solidFill>
                              <a:srgbClr val="434343"/>
                            </a:solidFill>
                            <a:latin typeface="Cambria Math" panose="02040503050406030204" pitchFamily="18" charset="0"/>
                          </a:rPr>
                          <m:t>2</m:t>
                        </m:r>
                      </m:sup>
                    </m:sSup>
                    <m:r>
                      <a:rPr lang="en-US" sz="2533">
                        <a:solidFill>
                          <a:srgbClr val="434343"/>
                        </a:solidFill>
                        <a:latin typeface="Cambria Math" panose="02040503050406030204" pitchFamily="18" charset="0"/>
                      </a:rPr>
                      <m:t>+</m:t>
                    </m:r>
                    <m:f>
                      <m:fPr>
                        <m:ctrlPr>
                          <a:rPr lang="en-US" sz="2533" i="1">
                            <a:solidFill>
                              <a:srgbClr val="434343"/>
                            </a:solidFill>
                            <a:latin typeface="Cambria Math" panose="02040503050406030204" pitchFamily="18" charset="0"/>
                          </a:rPr>
                        </m:ctrlPr>
                      </m:fPr>
                      <m:num>
                        <m:rad>
                          <m:radPr>
                            <m:degHide m:val="on"/>
                            <m:ctrlPr>
                              <a:rPr lang="en-US" sz="2533" i="1">
                                <a:solidFill>
                                  <a:srgbClr val="434343"/>
                                </a:solidFill>
                                <a:latin typeface="Cambria Math" panose="02040503050406030204" pitchFamily="18" charset="0"/>
                              </a:rPr>
                            </m:ctrlPr>
                          </m:radPr>
                          <m:deg/>
                          <m:e>
                            <m:r>
                              <a:rPr lang="en-US" sz="2533">
                                <a:solidFill>
                                  <a:srgbClr val="434343"/>
                                </a:solidFill>
                                <a:latin typeface="Cambria Math" panose="02040503050406030204" pitchFamily="18" charset="0"/>
                              </a:rPr>
                              <m:t>3</m:t>
                            </m:r>
                          </m:e>
                        </m:rad>
                      </m:num>
                      <m:den>
                        <m:r>
                          <a:rPr lang="en-US" sz="2533">
                            <a:solidFill>
                              <a:srgbClr val="434343"/>
                            </a:solidFill>
                            <a:latin typeface="Cambria Math" panose="02040503050406030204" pitchFamily="18" charset="0"/>
                          </a:rPr>
                          <m:t>3</m:t>
                        </m:r>
                      </m:den>
                    </m:f>
                    <m:r>
                      <a:rPr lang="en-US" sz="2533" i="1">
                        <a:solidFill>
                          <a:srgbClr val="434343"/>
                        </a:solidFill>
                        <a:latin typeface="Cambria Math" panose="02040503050406030204" pitchFamily="18" charset="0"/>
                      </a:rPr>
                      <m:t>𝑥</m:t>
                    </m:r>
                    <m:r>
                      <a:rPr lang="en-US" sz="2533">
                        <a:solidFill>
                          <a:srgbClr val="434343"/>
                        </a:solidFill>
                        <a:latin typeface="Cambria Math" panose="02040503050406030204" pitchFamily="18" charset="0"/>
                      </a:rPr>
                      <m:t>+0,7</m:t>
                    </m:r>
                    <m:r>
                      <m:rPr>
                        <m:nor/>
                      </m:rPr>
                      <a:rPr lang="en-US" sz="2533" i="1">
                        <a:solidFill>
                          <a:srgbClr val="434343"/>
                        </a:solidFill>
                        <a:latin typeface="Cambria Math" panose="02040503050406030204" pitchFamily="18" charset="0"/>
                      </a:rPr>
                      <m:t> </m:t>
                    </m:r>
                    <m:r>
                      <a:rPr lang="en-US" sz="2533">
                        <a:solidFill>
                          <a:srgbClr val="434343"/>
                        </a:solidFill>
                        <a:latin typeface="Cambria Math" panose="02040503050406030204" pitchFamily="18" charset="0"/>
                      </a:rPr>
                      <m:t>=0 </m:t>
                    </m:r>
                  </m:oMath>
                </a14:m>
                <a:r>
                  <a:rPr lang="en-US" sz="2533">
                    <a:solidFill>
                      <a:srgbClr val="434343"/>
                    </a:solidFill>
                    <a:latin typeface="Arial"/>
                  </a:rPr>
                  <a:t>ta được </a:t>
                </a:r>
                <a14:m>
                  <m:oMath xmlns:m="http://schemas.openxmlformats.org/officeDocument/2006/math">
                    <m:sSub>
                      <m:sSubPr>
                        <m:ctrlPr>
                          <a:rPr lang="en-US" sz="2533" i="1">
                            <a:solidFill>
                              <a:srgbClr val="434343"/>
                            </a:solidFill>
                            <a:latin typeface="Cambria Math" panose="02040503050406030204" pitchFamily="18" charset="0"/>
                          </a:rPr>
                        </m:ctrlPr>
                      </m:sSubPr>
                      <m:e>
                        <m:r>
                          <a:rPr lang="en-US" sz="2533" i="1">
                            <a:solidFill>
                              <a:srgbClr val="434343"/>
                            </a:solidFill>
                            <a:latin typeface="Cambria Math" panose="02040503050406030204" pitchFamily="18" charset="0"/>
                          </a:rPr>
                          <m:t>𝑥</m:t>
                        </m:r>
                      </m:e>
                      <m:sub>
                        <m:r>
                          <a:rPr lang="en-US" sz="2533" i="1">
                            <a:solidFill>
                              <a:srgbClr val="434343"/>
                            </a:solidFill>
                            <a:latin typeface="Cambria Math" panose="02040503050406030204" pitchFamily="18" charset="0"/>
                          </a:rPr>
                          <m:t>1</m:t>
                        </m:r>
                      </m:sub>
                    </m:sSub>
                    <m:r>
                      <a:rPr lang="en-US" sz="2533" i="1">
                        <a:solidFill>
                          <a:srgbClr val="434343"/>
                        </a:solidFill>
                        <a:latin typeface="Cambria Math" panose="02040503050406030204" pitchFamily="18" charset="0"/>
                        <a:ea typeface="Cambria Math" panose="02040503050406030204" pitchFamily="18" charset="0"/>
                      </a:rPr>
                      <m:t>≈−1,03 </m:t>
                    </m:r>
                  </m:oMath>
                </a14:m>
                <a:r>
                  <a:rPr lang="en-US" sz="2533">
                    <a:solidFill>
                      <a:srgbClr val="434343"/>
                    </a:solidFill>
                    <a:latin typeface="Arial"/>
                  </a:rPr>
                  <a:t>và </a:t>
                </a:r>
                <a14:m>
                  <m:oMath xmlns:m="http://schemas.openxmlformats.org/officeDocument/2006/math">
                    <m:sSub>
                      <m:sSubPr>
                        <m:ctrlPr>
                          <a:rPr lang="en-US" sz="2533" i="1">
                            <a:solidFill>
                              <a:srgbClr val="434343"/>
                            </a:solidFill>
                            <a:latin typeface="Cambria Math" panose="02040503050406030204" pitchFamily="18" charset="0"/>
                          </a:rPr>
                        </m:ctrlPr>
                      </m:sSubPr>
                      <m:e>
                        <m:r>
                          <a:rPr lang="en-US" sz="2533" i="1">
                            <a:solidFill>
                              <a:srgbClr val="434343"/>
                            </a:solidFill>
                            <a:latin typeface="Cambria Math" panose="02040503050406030204" pitchFamily="18" charset="0"/>
                          </a:rPr>
                          <m:t>𝑥</m:t>
                        </m:r>
                      </m:e>
                      <m:sub>
                        <m:r>
                          <a:rPr lang="en-US" sz="2533" i="1">
                            <a:solidFill>
                              <a:srgbClr val="434343"/>
                            </a:solidFill>
                            <a:latin typeface="Cambria Math" panose="02040503050406030204" pitchFamily="18" charset="0"/>
                          </a:rPr>
                          <m:t>2</m:t>
                        </m:r>
                      </m:sub>
                    </m:sSub>
                    <m:r>
                      <a:rPr lang="en-US" sz="2533" i="1">
                        <a:solidFill>
                          <a:srgbClr val="434343"/>
                        </a:solidFill>
                        <a:latin typeface="Cambria Math" panose="02040503050406030204" pitchFamily="18" charset="0"/>
                        <a:ea typeface="Cambria Math" panose="02040503050406030204" pitchFamily="18" charset="0"/>
                      </a:rPr>
                      <m:t>≈6,68</m:t>
                    </m:r>
                  </m:oMath>
                </a14:m>
                <a:r>
                  <a:rPr lang="en-US" sz="2533">
                    <a:solidFill>
                      <a:srgbClr val="434343"/>
                    </a:solidFill>
                    <a:latin typeface="Arial"/>
                  </a:rPr>
                  <a:t> </a:t>
                </a:r>
              </a:p>
            </p:txBody>
          </p:sp>
        </mc:Choice>
        <mc:Fallback xmlns="">
          <p:sp>
            <p:nvSpPr>
              <p:cNvPr id="16" name="Rectangle 15"/>
              <p:cNvSpPr>
                <a:spLocks noRot="1" noChangeAspect="1" noMove="1" noResize="1" noEditPoints="1" noAdjustHandles="1" noChangeArrowheads="1" noChangeShapeType="1" noTextEdit="1"/>
              </p:cNvSpPr>
              <p:nvPr/>
            </p:nvSpPr>
            <p:spPr>
              <a:xfrm>
                <a:off x="1811824" y="2381550"/>
                <a:ext cx="10380176" cy="715517"/>
              </a:xfrm>
              <a:prstGeom prst="rect">
                <a:avLst/>
              </a:prstGeom>
              <a:blipFill>
                <a:blip r:embed="rId3"/>
                <a:stretch>
                  <a:fillRect b="-7692"/>
                </a:stretch>
              </a:blipFill>
            </p:spPr>
            <p:txBody>
              <a:bodyPr/>
              <a:lstStyle/>
              <a:p>
                <a:r>
                  <a:rPr lang="en-US">
                    <a:noFill/>
                  </a:rPr>
                  <a:t> </a:t>
                </a:r>
              </a:p>
            </p:txBody>
          </p:sp>
        </mc:Fallback>
      </mc:AlternateContent>
      <p:grpSp>
        <p:nvGrpSpPr>
          <p:cNvPr id="18" name="Google Shape;2392;p42"/>
          <p:cNvGrpSpPr/>
          <p:nvPr/>
        </p:nvGrpSpPr>
        <p:grpSpPr>
          <a:xfrm>
            <a:off x="334963" y="5698611"/>
            <a:ext cx="834703" cy="862968"/>
            <a:chOff x="7465916" y="720492"/>
            <a:chExt cx="1139144" cy="1477450"/>
          </a:xfrm>
          <a:solidFill>
            <a:schemeClr val="accent3"/>
          </a:solidFill>
        </p:grpSpPr>
        <p:sp>
          <p:nvSpPr>
            <p:cNvPr id="19"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1"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6"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7"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Tree>
    <p:extLst>
      <p:ext uri="{BB962C8B-B14F-4D97-AF65-F5344CB8AC3E}">
        <p14:creationId xmlns:p14="http://schemas.microsoft.com/office/powerpoint/2010/main" val="2117315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randombar(horizontal)">
                                      <p:cBhvr>
                                        <p:cTn id="1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254000" y="230838"/>
            <a:ext cx="332058" cy="430911"/>
          </a:xfrm>
          <a:prstGeom prst="star4">
            <a:avLst>
              <a:gd name="adj" fmla="val 32318"/>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515459" y="298869"/>
            <a:ext cx="395283"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566876" y="6225925"/>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1" name="Oval Callout 10"/>
          <p:cNvSpPr/>
          <p:nvPr/>
        </p:nvSpPr>
        <p:spPr>
          <a:xfrm>
            <a:off x="5489744" y="157811"/>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p:sp>
        <p:nvSpPr>
          <p:cNvPr id="12" name="TextBox 11"/>
          <p:cNvSpPr txBox="1"/>
          <p:nvPr/>
        </p:nvSpPr>
        <p:spPr>
          <a:xfrm>
            <a:off x="636858" y="862236"/>
            <a:ext cx="10843942" cy="1774332"/>
          </a:xfrm>
          <a:prstGeom prst="rect">
            <a:avLst/>
          </a:prstGeom>
          <a:noFill/>
        </p:spPr>
        <p:txBody>
          <a:bodyPr wrap="square" rtlCol="0">
            <a:spAutoFit/>
          </a:bodyPr>
          <a:lstStyle/>
          <a:p>
            <a:pPr algn="just" defTabSz="609630">
              <a:lnSpc>
                <a:spcPct val="150000"/>
              </a:lnSpc>
            </a:pPr>
            <a:r>
              <a:rPr lang="vi-VN" sz="2533">
                <a:solidFill>
                  <a:srgbClr val="434343"/>
                </a:solidFill>
                <a:latin typeface="Arial" panose="020B0604020202020204" pitchFamily="34" charset="0"/>
              </a:rPr>
              <a:t>b) Khi cầu bay tới vị trí lưới phân cách, nếu nó ở bên trên mặt lưới và điểm rơi không ra khỏi đường biên phía bên sân đối phương thì l</a:t>
            </a:r>
            <a:r>
              <a:rPr lang="en-US" sz="2533">
                <a:solidFill>
                  <a:srgbClr val="434343"/>
                </a:solidFill>
                <a:latin typeface="Arial"/>
              </a:rPr>
              <a:t>ầ</a:t>
            </a:r>
            <a:r>
              <a:rPr lang="vi-VN" sz="2533">
                <a:solidFill>
                  <a:srgbClr val="434343"/>
                </a:solidFill>
                <a:latin typeface="Arial" panose="020B0604020202020204" pitchFamily="34" charset="0"/>
              </a:rPr>
              <a:t>n phát câu mới được xem là hợp lệ.</a:t>
            </a:r>
          </a:p>
        </p:txBody>
      </p:sp>
      <p:sp>
        <p:nvSpPr>
          <p:cNvPr id="13" name="TextBox 12"/>
          <p:cNvSpPr txBox="1"/>
          <p:nvPr/>
        </p:nvSpPr>
        <p:spPr>
          <a:xfrm>
            <a:off x="586058" y="2741836"/>
            <a:ext cx="10972800" cy="1774332"/>
          </a:xfrm>
          <a:prstGeom prst="rect">
            <a:avLst/>
          </a:prstGeom>
          <a:noFill/>
        </p:spPr>
        <p:txBody>
          <a:bodyPr wrap="square" rtlCol="0">
            <a:spAutoFit/>
          </a:bodyPr>
          <a:lstStyle/>
          <a:p>
            <a:pPr algn="just" defTabSz="609630">
              <a:lnSpc>
                <a:spcPct val="150000"/>
              </a:lnSpc>
            </a:pPr>
            <a:r>
              <a:rPr lang="en-US" sz="1200">
                <a:solidFill>
                  <a:srgbClr val="434343"/>
                </a:solidFill>
                <a:latin typeface="Arial"/>
              </a:rPr>
              <a:t> </a:t>
            </a:r>
            <a:r>
              <a:rPr lang="en-US" sz="2533">
                <a:solidFill>
                  <a:srgbClr val="434343"/>
                </a:solidFill>
                <a:latin typeface="Arial"/>
              </a:rPr>
              <a:t>Ta cần so sánh tung độ của điểm trên quỹ đạo (có hoành độ bằng khoảng cách từ gốc tọa độ </a:t>
            </a:r>
            <a:r>
              <a:rPr lang="vi-VN" sz="2533">
                <a:solidFill>
                  <a:srgbClr val="434343"/>
                </a:solidFill>
                <a:latin typeface="Arial" panose="020B0604020202020204" pitchFamily="34" charset="0"/>
              </a:rPr>
              <a:t>đến chân lưới phân cách) với chiều cao mép trên của lưới để tìm câu trả lời.</a:t>
            </a:r>
            <a:endParaRPr lang="en-US" sz="1200">
              <a:solidFill>
                <a:srgbClr val="434343"/>
              </a:solidFill>
              <a:latin typeface="Arial"/>
            </a:endParaRPr>
          </a:p>
        </p:txBody>
      </p:sp>
      <p:grpSp>
        <p:nvGrpSpPr>
          <p:cNvPr id="8" name="Group 7"/>
          <p:cNvGrpSpPr/>
          <p:nvPr/>
        </p:nvGrpSpPr>
        <p:grpSpPr>
          <a:xfrm>
            <a:off x="2692400" y="4621436"/>
            <a:ext cx="6511169" cy="2170489"/>
            <a:chOff x="4038600" y="6932153"/>
            <a:chExt cx="9766753" cy="3255734"/>
          </a:xfrm>
        </p:grpSpPr>
        <p:pic>
          <p:nvPicPr>
            <p:cNvPr id="4" name="Picture 3"/>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colorTemperature colorTemp="47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4038600" y="7021323"/>
              <a:ext cx="9766753" cy="3166564"/>
            </a:xfrm>
            <a:prstGeom prst="rect">
              <a:avLst/>
            </a:prstGeom>
          </p:spPr>
        </p:pic>
        <p:sp>
          <p:nvSpPr>
            <p:cNvPr id="5" name="Rectangle 4"/>
            <p:cNvSpPr/>
            <p:nvPr/>
          </p:nvSpPr>
          <p:spPr>
            <a:xfrm>
              <a:off x="6934200" y="6932153"/>
              <a:ext cx="5867400" cy="344947"/>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630"/>
              <a:endParaRPr lang="en-US" sz="1200">
                <a:solidFill>
                  <a:srgbClr val="F3F3F3"/>
                </a:solidFill>
                <a:latin typeface="Arial"/>
              </a:endParaRPr>
            </a:p>
          </p:txBody>
        </p:sp>
      </p:grpSp>
    </p:spTree>
    <p:extLst>
      <p:ext uri="{BB962C8B-B14F-4D97-AF65-F5344CB8AC3E}">
        <p14:creationId xmlns:p14="http://schemas.microsoft.com/office/powerpoint/2010/main" val="971215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up)">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254000" y="407289"/>
            <a:ext cx="332058" cy="430911"/>
          </a:xfrm>
          <a:prstGeom prst="star4">
            <a:avLst>
              <a:gd name="adj" fmla="val 32318"/>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515459" y="298869"/>
            <a:ext cx="395283"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757518" y="6385747"/>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1" name="Oval Callout 10"/>
          <p:cNvSpPr/>
          <p:nvPr/>
        </p:nvSpPr>
        <p:spPr>
          <a:xfrm>
            <a:off x="5489744" y="157811"/>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mc:AlternateContent xmlns:mc="http://schemas.openxmlformats.org/markup-compatibility/2006" xmlns:a14="http://schemas.microsoft.com/office/drawing/2010/main">
        <mc:Choice Requires="a14">
          <p:sp>
            <p:nvSpPr>
              <p:cNvPr id="3" name="TextBox 2"/>
              <p:cNvSpPr txBox="1"/>
              <p:nvPr/>
            </p:nvSpPr>
            <p:spPr>
              <a:xfrm>
                <a:off x="877115" y="1092200"/>
                <a:ext cx="10566400" cy="1538626"/>
              </a:xfrm>
              <a:prstGeom prst="rect">
                <a:avLst/>
              </a:prstGeom>
              <a:noFill/>
            </p:spPr>
            <p:txBody>
              <a:bodyPr wrap="square" rtlCol="0">
                <a:spAutoFit/>
              </a:bodyPr>
              <a:lstStyle/>
              <a:p>
                <a:pPr defTabSz="609630">
                  <a:lnSpc>
                    <a:spcPct val="150000"/>
                  </a:lnSpc>
                </a:pPr>
                <a:r>
                  <a:rPr lang="en-US" sz="2533">
                    <a:solidFill>
                      <a:srgbClr val="434343"/>
                    </a:solidFill>
                    <a:latin typeface="Arial"/>
                  </a:rPr>
                  <a:t>Khi x = 4, ta có y = -</a:t>
                </a:r>
                <a14:m>
                  <m:oMath xmlns:m="http://schemas.openxmlformats.org/officeDocument/2006/math">
                    <m:f>
                      <m:fPr>
                        <m:ctrlPr>
                          <a:rPr lang="en-US" sz="2533" i="1">
                            <a:solidFill>
                              <a:srgbClr val="434343"/>
                            </a:solidFill>
                            <a:latin typeface="Cambria Math" panose="02040503050406030204" pitchFamily="18" charset="0"/>
                          </a:rPr>
                        </m:ctrlPr>
                      </m:fPr>
                      <m:num>
                        <m:r>
                          <a:rPr lang="en-US" sz="2533" i="1">
                            <a:solidFill>
                              <a:srgbClr val="434343"/>
                            </a:solidFill>
                            <a:latin typeface="Cambria Math" panose="02040503050406030204" pitchFamily="18" charset="0"/>
                          </a:rPr>
                          <m:t>4,9</m:t>
                        </m:r>
                      </m:num>
                      <m:den>
                        <m:r>
                          <a:rPr lang="en-US" sz="2533" i="1">
                            <a:solidFill>
                              <a:srgbClr val="434343"/>
                            </a:solidFill>
                            <a:latin typeface="Cambria Math" panose="02040503050406030204" pitchFamily="18" charset="0"/>
                          </a:rPr>
                          <m:t>48</m:t>
                        </m:r>
                      </m:den>
                    </m:f>
                  </m:oMath>
                </a14:m>
                <a:r>
                  <a:rPr lang="en-US" sz="2533">
                    <a:solidFill>
                      <a:srgbClr val="434343"/>
                    </a:solidFill>
                    <a:latin typeface="Arial"/>
                  </a:rPr>
                  <a:t> . </a:t>
                </a:r>
                <a14:m>
                  <m:oMath xmlns:m="http://schemas.openxmlformats.org/officeDocument/2006/math">
                    <m:sSup>
                      <m:sSupPr>
                        <m:ctrlPr>
                          <a:rPr lang="en-US" sz="2533" i="1">
                            <a:solidFill>
                              <a:srgbClr val="434343"/>
                            </a:solidFill>
                            <a:latin typeface="Cambria Math" panose="02040503050406030204" pitchFamily="18" charset="0"/>
                          </a:rPr>
                        </m:ctrlPr>
                      </m:sSupPr>
                      <m:e>
                        <m:r>
                          <a:rPr lang="en-US" sz="2533" i="1">
                            <a:solidFill>
                              <a:srgbClr val="434343"/>
                            </a:solidFill>
                            <a:latin typeface="Cambria Math" panose="02040503050406030204" pitchFamily="18" charset="0"/>
                          </a:rPr>
                          <m:t>4</m:t>
                        </m:r>
                      </m:e>
                      <m:sup>
                        <m:r>
                          <a:rPr lang="en-US" sz="2533" i="1">
                            <a:solidFill>
                              <a:srgbClr val="434343"/>
                            </a:solidFill>
                            <a:latin typeface="Cambria Math" panose="02040503050406030204" pitchFamily="18" charset="0"/>
                          </a:rPr>
                          <m:t>2</m:t>
                        </m:r>
                      </m:sup>
                    </m:sSup>
                  </m:oMath>
                </a14:m>
                <a:r>
                  <a:rPr lang="en-US" sz="2533">
                    <a:solidFill>
                      <a:srgbClr val="434343"/>
                    </a:solidFill>
                    <a:latin typeface="Arial"/>
                  </a:rPr>
                  <a:t>+ </a:t>
                </a:r>
                <a14:m>
                  <m:oMath xmlns:m="http://schemas.openxmlformats.org/officeDocument/2006/math">
                    <m:f>
                      <m:fPr>
                        <m:ctrlPr>
                          <a:rPr lang="en-US" sz="2533" i="1">
                            <a:solidFill>
                              <a:srgbClr val="434343"/>
                            </a:solidFill>
                            <a:latin typeface="Cambria Math" panose="02040503050406030204" pitchFamily="18" charset="0"/>
                          </a:rPr>
                        </m:ctrlPr>
                      </m:fPr>
                      <m:num>
                        <m:rad>
                          <m:radPr>
                            <m:degHide m:val="on"/>
                            <m:ctrlPr>
                              <a:rPr lang="en-US" sz="2533" i="1">
                                <a:solidFill>
                                  <a:srgbClr val="434343"/>
                                </a:solidFill>
                                <a:latin typeface="Cambria Math" panose="02040503050406030204" pitchFamily="18" charset="0"/>
                              </a:rPr>
                            </m:ctrlPr>
                          </m:radPr>
                          <m:deg/>
                          <m:e>
                            <m:r>
                              <a:rPr lang="en-US" sz="2533" i="1">
                                <a:solidFill>
                                  <a:srgbClr val="434343"/>
                                </a:solidFill>
                                <a:latin typeface="Cambria Math" panose="02040503050406030204" pitchFamily="18" charset="0"/>
                              </a:rPr>
                              <m:t>3</m:t>
                            </m:r>
                          </m:e>
                        </m:rad>
                      </m:num>
                      <m:den>
                        <m:r>
                          <a:rPr lang="en-US" sz="2533" i="1">
                            <a:solidFill>
                              <a:srgbClr val="434343"/>
                            </a:solidFill>
                            <a:latin typeface="Cambria Math" panose="02040503050406030204" pitchFamily="18" charset="0"/>
                          </a:rPr>
                          <m:t>3</m:t>
                        </m:r>
                      </m:den>
                    </m:f>
                    <m:r>
                      <a:rPr lang="en-US" sz="2533" i="1">
                        <a:solidFill>
                          <a:srgbClr val="434343"/>
                        </a:solidFill>
                        <a:latin typeface="Cambria Math" panose="02040503050406030204" pitchFamily="18" charset="0"/>
                      </a:rPr>
                      <m:t> . 4+0,7</m:t>
                    </m:r>
                    <m:r>
                      <a:rPr lang="en-US" sz="2533" i="1">
                        <a:solidFill>
                          <a:srgbClr val="434343"/>
                        </a:solidFill>
                        <a:latin typeface="Cambria Math" panose="02040503050406030204" pitchFamily="18" charset="0"/>
                        <a:ea typeface="Cambria Math" panose="02040503050406030204" pitchFamily="18" charset="0"/>
                      </a:rPr>
                      <m:t>≈1,38</m:t>
                    </m:r>
                  </m:oMath>
                </a14:m>
                <a:r>
                  <a:rPr lang="en-US" sz="2533">
                    <a:solidFill>
                      <a:srgbClr val="434343"/>
                    </a:solidFill>
                    <a:latin typeface="Arial"/>
                  </a:rPr>
                  <a:t>. </a:t>
                </a:r>
              </a:p>
              <a:p>
                <a:pPr defTabSz="609630">
                  <a:lnSpc>
                    <a:spcPct val="150000"/>
                  </a:lnSpc>
                </a:pPr>
                <a:r>
                  <a:rPr lang="en-US" sz="2533">
                    <a:solidFill>
                      <a:srgbClr val="434343"/>
                    </a:solidFill>
                    <a:latin typeface="Arial"/>
                  </a:rPr>
                  <a:t>Suy ra y &lt; 1,524.</a:t>
                </a:r>
              </a:p>
            </p:txBody>
          </p:sp>
        </mc:Choice>
        <mc:Fallback xmlns="">
          <p:sp>
            <p:nvSpPr>
              <p:cNvPr id="3" name="TextBox 2"/>
              <p:cNvSpPr txBox="1">
                <a:spLocks noRot="1" noChangeAspect="1" noMove="1" noResize="1" noEditPoints="1" noAdjustHandles="1" noChangeArrowheads="1" noChangeShapeType="1" noTextEdit="1"/>
              </p:cNvSpPr>
              <p:nvPr/>
            </p:nvSpPr>
            <p:spPr>
              <a:xfrm>
                <a:off x="877115" y="1092200"/>
                <a:ext cx="10566400" cy="1538626"/>
              </a:xfrm>
              <a:prstGeom prst="rect">
                <a:avLst/>
              </a:prstGeom>
              <a:blipFill>
                <a:blip r:embed="rId3"/>
                <a:stretch>
                  <a:fillRect l="-1039" b="-8696"/>
                </a:stretch>
              </a:blipFill>
            </p:spPr>
            <p:txBody>
              <a:bodyPr/>
              <a:lstStyle/>
              <a:p>
                <a:r>
                  <a:rPr lang="en-US">
                    <a:noFill/>
                  </a:rPr>
                  <a:t> </a:t>
                </a:r>
              </a:p>
            </p:txBody>
          </p:sp>
        </mc:Fallback>
      </mc:AlternateContent>
      <p:sp>
        <p:nvSpPr>
          <p:cNvPr id="6" name="TextBox 5"/>
          <p:cNvSpPr txBox="1"/>
          <p:nvPr/>
        </p:nvSpPr>
        <p:spPr>
          <a:xfrm>
            <a:off x="826315" y="2768600"/>
            <a:ext cx="10668000" cy="1189621"/>
          </a:xfrm>
          <a:prstGeom prst="rect">
            <a:avLst/>
          </a:prstGeom>
          <a:noFill/>
        </p:spPr>
        <p:txBody>
          <a:bodyPr wrap="square" rtlCol="0">
            <a:spAutoFit/>
          </a:bodyPr>
          <a:lstStyle/>
          <a:p>
            <a:pPr defTabSz="609630">
              <a:lnSpc>
                <a:spcPct val="150000"/>
              </a:lnSpc>
            </a:pPr>
            <a:r>
              <a:rPr lang="en-US" sz="2533">
                <a:solidFill>
                  <a:srgbClr val="434343"/>
                </a:solidFill>
                <a:latin typeface="Arial"/>
              </a:rPr>
              <a:t>Như vậy lần phát cầu đã bị hỏng vì điểm trên quỹ đạo của cầu thấp hơn mép trên của lưới.</a:t>
            </a:r>
          </a:p>
        </p:txBody>
      </p:sp>
      <p:grpSp>
        <p:nvGrpSpPr>
          <p:cNvPr id="14" name="Google Shape;2392;p42"/>
          <p:cNvGrpSpPr/>
          <p:nvPr/>
        </p:nvGrpSpPr>
        <p:grpSpPr>
          <a:xfrm>
            <a:off x="420029" y="5503579"/>
            <a:ext cx="1138237" cy="1049779"/>
            <a:chOff x="7465916" y="720492"/>
            <a:chExt cx="1139144" cy="1477450"/>
          </a:xfrm>
          <a:solidFill>
            <a:schemeClr val="accent3"/>
          </a:solidFill>
        </p:grpSpPr>
        <p:sp>
          <p:nvSpPr>
            <p:cNvPr id="15"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6"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8"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9"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Tree>
    <p:extLst>
      <p:ext uri="{BB962C8B-B14F-4D97-AF65-F5344CB8AC3E}">
        <p14:creationId xmlns:p14="http://schemas.microsoft.com/office/powerpoint/2010/main" val="1998329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randombar(horizontal)">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1" name="Google Shape;2231;p39"/>
          <p:cNvSpPr/>
          <p:nvPr/>
        </p:nvSpPr>
        <p:spPr>
          <a:xfrm>
            <a:off x="108449" y="953803"/>
            <a:ext cx="11969251" cy="5799423"/>
          </a:xfrm>
          <a:prstGeom prst="rect">
            <a:avLst/>
          </a:prstGeom>
          <a:solidFill>
            <a:schemeClr val="accent4"/>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55" name="Google Shape;2255;p39"/>
          <p:cNvSpPr/>
          <p:nvPr/>
        </p:nvSpPr>
        <p:spPr>
          <a:xfrm>
            <a:off x="339937" y="749605"/>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3" name="Google Shape;2270;p40"/>
          <p:cNvSpPr txBox="1">
            <a:spLocks noGrp="1"/>
          </p:cNvSpPr>
          <p:nvPr>
            <p:ph type="title"/>
          </p:nvPr>
        </p:nvSpPr>
        <p:spPr>
          <a:xfrm>
            <a:off x="4388986" y="114712"/>
            <a:ext cx="3084734" cy="723488"/>
          </a:xfrm>
          <a:prstGeom prst="rect">
            <a:avLst/>
          </a:prstGeom>
        </p:spPr>
        <p:txBody>
          <a:bodyPr spcFirstLastPara="1" wrap="square" lIns="121900" tIns="121900" rIns="121900" bIns="121900" anchor="ctr" anchorCtr="0">
            <a:noAutofit/>
          </a:bodyPr>
          <a:lstStyle/>
          <a:p>
            <a:r>
              <a:rPr lang="en" sz="3000" b="1">
                <a:solidFill>
                  <a:srgbClr val="FF0000"/>
                </a:solidFill>
                <a:latin typeface="+mj-lt"/>
              </a:rPr>
              <a:t>VẬN DỤNG</a:t>
            </a:r>
            <a:endParaRPr sz="3000" b="1">
              <a:solidFill>
                <a:srgbClr val="FF0000"/>
              </a:solidFill>
              <a:latin typeface="+mj-lt"/>
            </a:endParaRPr>
          </a:p>
        </p:txBody>
      </p:sp>
      <p:sp>
        <p:nvSpPr>
          <p:cNvPr id="44" name="Google Shape;2254;p39"/>
          <p:cNvSpPr/>
          <p:nvPr/>
        </p:nvSpPr>
        <p:spPr>
          <a:xfrm>
            <a:off x="4326665"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5" name="Google Shape;2256;p39"/>
          <p:cNvSpPr/>
          <p:nvPr/>
        </p:nvSpPr>
        <p:spPr>
          <a:xfrm>
            <a:off x="198231" y="6409764"/>
            <a:ext cx="260000" cy="25440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7" name="Google Shape;2363;p41"/>
          <p:cNvSpPr/>
          <p:nvPr/>
        </p:nvSpPr>
        <p:spPr>
          <a:xfrm flipH="1">
            <a:off x="-27369" y="736603"/>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48" name="Google Shape;2364;p41"/>
          <p:cNvGrpSpPr/>
          <p:nvPr/>
        </p:nvGrpSpPr>
        <p:grpSpPr>
          <a:xfrm>
            <a:off x="11265861" y="833209"/>
            <a:ext cx="852756" cy="331447"/>
            <a:chOff x="5601427" y="4269892"/>
            <a:chExt cx="869375" cy="325800"/>
          </a:xfrm>
        </p:grpSpPr>
        <p:sp>
          <p:nvSpPr>
            <p:cNvPr id="49" name="Google Shape;2365;p41"/>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50" name="Google Shape;2366;p41"/>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18" name="TextBox 17"/>
          <p:cNvSpPr txBox="1"/>
          <p:nvPr/>
        </p:nvSpPr>
        <p:spPr>
          <a:xfrm>
            <a:off x="350097" y="1123767"/>
            <a:ext cx="6654800" cy="5282600"/>
          </a:xfrm>
          <a:prstGeom prst="rect">
            <a:avLst/>
          </a:prstGeom>
          <a:noFill/>
        </p:spPr>
        <p:txBody>
          <a:bodyPr wrap="square" rtlCol="0">
            <a:spAutoFit/>
          </a:bodyPr>
          <a:lstStyle/>
          <a:p>
            <a:pPr algn="just" defTabSz="609630">
              <a:lnSpc>
                <a:spcPct val="150000"/>
              </a:lnSpc>
            </a:pPr>
            <a:r>
              <a:rPr lang="vi-VN" sz="2533">
                <a:solidFill>
                  <a:srgbClr val="434343"/>
                </a:solidFill>
                <a:latin typeface="Arial" panose="020B0604020202020204" pitchFamily="34" charset="0"/>
              </a:rPr>
              <a:t>Trong bài toán ứng dụng, khi chơi trên sân cầu lông đơn, các lần phát cầu với thông tin như sau có được cho là hợp lệ không?</a:t>
            </a:r>
            <a:r>
              <a:rPr lang="en-US" sz="2533">
                <a:solidFill>
                  <a:srgbClr val="434343"/>
                </a:solidFill>
                <a:latin typeface="Arial"/>
              </a:rPr>
              <a:t>    </a:t>
            </a:r>
            <a:r>
              <a:rPr lang="vi-VN" sz="2533">
                <a:solidFill>
                  <a:srgbClr val="434343"/>
                </a:solidFill>
                <a:latin typeface="Arial" panose="020B0604020202020204" pitchFamily="34" charset="0"/>
              </a:rPr>
              <a:t> (Các thông tin không được đề cập thì vẫn giữ như trong giả thiết bài toán trên).</a:t>
            </a:r>
          </a:p>
          <a:p>
            <a:pPr algn="just" defTabSz="609630">
              <a:lnSpc>
                <a:spcPct val="150000"/>
              </a:lnSpc>
            </a:pPr>
            <a:r>
              <a:rPr lang="vi-VN" sz="2533">
                <a:solidFill>
                  <a:srgbClr val="434343"/>
                </a:solidFill>
                <a:latin typeface="Arial" panose="020B0604020202020204" pitchFamily="34" charset="0"/>
              </a:rPr>
              <a:t>a) Vận tốc xuất phát của cầu là 12m/s.</a:t>
            </a:r>
          </a:p>
          <a:p>
            <a:pPr algn="just" defTabSz="609630">
              <a:lnSpc>
                <a:spcPct val="150000"/>
              </a:lnSpc>
            </a:pPr>
            <a:r>
              <a:rPr lang="vi-VN" sz="2533">
                <a:solidFill>
                  <a:srgbClr val="434343"/>
                </a:solidFill>
                <a:latin typeface="Arial" panose="020B0604020202020204" pitchFamily="34" charset="0"/>
              </a:rPr>
              <a:t>b) Vị trí phát cầu cách mặt đất là 1,3m.</a:t>
            </a:r>
          </a:p>
          <a:p>
            <a:pPr algn="just" defTabSz="609630">
              <a:lnSpc>
                <a:spcPct val="150000"/>
              </a:lnSpc>
            </a:pPr>
            <a:r>
              <a:rPr lang="vi-VN" sz="2533">
                <a:solidFill>
                  <a:srgbClr val="434343"/>
                </a:solidFill>
                <a:latin typeface="Arial" panose="020B0604020202020204" pitchFamily="34" charset="0"/>
              </a:rPr>
              <a:t>Lưu ý: Các thông số về sân cầu lông được cho trong Hình 11.</a:t>
            </a:r>
          </a:p>
        </p:txBody>
      </p:sp>
      <p:pic>
        <p:nvPicPr>
          <p:cNvPr id="19" name="Picture 18"/>
          <p:cNvPicPr/>
          <p:nvPr/>
        </p:nvPicPr>
        <p:blipFill>
          <a:blip r:embed="rId3"/>
          <a:stretch>
            <a:fillRect/>
          </a:stretch>
        </p:blipFill>
        <p:spPr>
          <a:xfrm>
            <a:off x="7670800" y="2006698"/>
            <a:ext cx="4166685" cy="3693633"/>
          </a:xfrm>
          <a:prstGeom prst="rect">
            <a:avLst/>
          </a:prstGeom>
        </p:spPr>
      </p:pic>
    </p:spTree>
    <p:extLst>
      <p:ext uri="{BB962C8B-B14F-4D97-AF65-F5344CB8AC3E}">
        <p14:creationId xmlns:p14="http://schemas.microsoft.com/office/powerpoint/2010/main" val="2465882605"/>
      </p:ext>
    </p:extLst>
  </p:cSld>
  <p:clrMapOvr>
    <a:masterClrMapping/>
  </p:clrMapOvr>
  <mc:AlternateContent xmlns:mc="http://schemas.openxmlformats.org/markup-compatibility/2006" xmlns:p14="http://schemas.microsoft.com/office/powerpoint/2010/main">
    <mc:Choice Requires="p14">
      <p:transition spd="med" p14:dur="700">
        <p:pull dir="r"/>
      </p:transition>
    </mc:Choice>
    <mc:Fallback xmlns="">
      <p:transition spd="med">
        <p:pull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31"/>
                                        </p:tgtEl>
                                        <p:attrNameLst>
                                          <p:attrName>style.visibility</p:attrName>
                                        </p:attrNameLst>
                                      </p:cBhvr>
                                      <p:to>
                                        <p:strVal val="visible"/>
                                      </p:to>
                                    </p:set>
                                    <p:animEffect transition="in" filter="fade">
                                      <p:cBhvr>
                                        <p:cTn id="15" dur="500"/>
                                        <p:tgtEl>
                                          <p:spTgt spid="2231"/>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up)">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1" grpId="0" animBg="1"/>
      <p:bldP spid="43" grpId="0" animBg="1"/>
      <p:bldP spid="1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1" name="Google Shape;2231;p39"/>
          <p:cNvSpPr/>
          <p:nvPr/>
        </p:nvSpPr>
        <p:spPr>
          <a:xfrm>
            <a:off x="108449" y="953803"/>
            <a:ext cx="11969251" cy="5799423"/>
          </a:xfrm>
          <a:prstGeom prst="rect">
            <a:avLst/>
          </a:prstGeom>
          <a:solidFill>
            <a:schemeClr val="accent4"/>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55" name="Google Shape;2255;p39"/>
          <p:cNvSpPr/>
          <p:nvPr/>
        </p:nvSpPr>
        <p:spPr>
          <a:xfrm>
            <a:off x="339937" y="749605"/>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3" name="Google Shape;2270;p40"/>
          <p:cNvSpPr txBox="1">
            <a:spLocks noGrp="1"/>
          </p:cNvSpPr>
          <p:nvPr>
            <p:ph type="title"/>
          </p:nvPr>
        </p:nvSpPr>
        <p:spPr>
          <a:xfrm>
            <a:off x="4388986" y="114712"/>
            <a:ext cx="3084734" cy="723488"/>
          </a:xfrm>
          <a:prstGeom prst="rect">
            <a:avLst/>
          </a:prstGeom>
        </p:spPr>
        <p:txBody>
          <a:bodyPr spcFirstLastPara="1" wrap="square" lIns="121900" tIns="121900" rIns="121900" bIns="121900" anchor="ctr" anchorCtr="0">
            <a:noAutofit/>
          </a:bodyPr>
          <a:lstStyle/>
          <a:p>
            <a:r>
              <a:rPr lang="en" sz="3000" b="1">
                <a:solidFill>
                  <a:srgbClr val="FF0000"/>
                </a:solidFill>
                <a:latin typeface="+mj-lt"/>
              </a:rPr>
              <a:t>VẬN DỤNG</a:t>
            </a:r>
            <a:endParaRPr sz="3000" b="1">
              <a:solidFill>
                <a:srgbClr val="FF0000"/>
              </a:solidFill>
              <a:latin typeface="+mj-lt"/>
            </a:endParaRPr>
          </a:p>
        </p:txBody>
      </p:sp>
      <p:sp>
        <p:nvSpPr>
          <p:cNvPr id="44" name="Google Shape;2254;p39"/>
          <p:cNvSpPr/>
          <p:nvPr/>
        </p:nvSpPr>
        <p:spPr>
          <a:xfrm>
            <a:off x="4326665"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5" name="Google Shape;2256;p39"/>
          <p:cNvSpPr/>
          <p:nvPr/>
        </p:nvSpPr>
        <p:spPr>
          <a:xfrm>
            <a:off x="198231" y="6409764"/>
            <a:ext cx="260000" cy="25440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7" name="Google Shape;2363;p41"/>
          <p:cNvSpPr/>
          <p:nvPr/>
        </p:nvSpPr>
        <p:spPr>
          <a:xfrm flipH="1">
            <a:off x="-27369" y="736603"/>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48" name="Google Shape;2364;p41"/>
          <p:cNvGrpSpPr/>
          <p:nvPr/>
        </p:nvGrpSpPr>
        <p:grpSpPr>
          <a:xfrm>
            <a:off x="11265861" y="833209"/>
            <a:ext cx="852756" cy="331447"/>
            <a:chOff x="5601427" y="4269892"/>
            <a:chExt cx="869375" cy="325800"/>
          </a:xfrm>
        </p:grpSpPr>
        <p:sp>
          <p:nvSpPr>
            <p:cNvPr id="49" name="Google Shape;2365;p41"/>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50" name="Google Shape;2366;p41"/>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pic>
        <p:nvPicPr>
          <p:cNvPr id="19" name="Picture 18"/>
          <p:cNvPicPr/>
          <p:nvPr/>
        </p:nvPicPr>
        <p:blipFill>
          <a:blip r:embed="rId3"/>
          <a:stretch>
            <a:fillRect/>
          </a:stretch>
        </p:blipFill>
        <p:spPr>
          <a:xfrm>
            <a:off x="8125570" y="2293529"/>
            <a:ext cx="3837241" cy="3287331"/>
          </a:xfrm>
          <a:prstGeom prst="rect">
            <a:avLst/>
          </a:prstGeom>
        </p:spPr>
      </p:pic>
      <p:sp>
        <p:nvSpPr>
          <p:cNvPr id="13" name="Oval Callout 12"/>
          <p:cNvSpPr/>
          <p:nvPr/>
        </p:nvSpPr>
        <p:spPr>
          <a:xfrm>
            <a:off x="556204" y="1254606"/>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mc:AlternateContent xmlns:mc="http://schemas.openxmlformats.org/markup-compatibility/2006" xmlns:a14="http://schemas.microsoft.com/office/drawing/2010/main">
        <mc:Choice Requires="a14">
          <p:sp>
            <p:nvSpPr>
              <p:cNvPr id="2" name="Rectangle 1"/>
              <p:cNvSpPr/>
              <p:nvPr/>
            </p:nvSpPr>
            <p:spPr>
              <a:xfrm>
                <a:off x="406400" y="2009319"/>
                <a:ext cx="7015489" cy="1774332"/>
              </a:xfrm>
              <a:prstGeom prst="rect">
                <a:avLst/>
              </a:prstGeom>
            </p:spPr>
            <p:txBody>
              <a:bodyPr wrap="square">
                <a:spAutoFit/>
              </a:bodyPr>
              <a:lstStyle/>
              <a:p>
                <a:pPr algn="just" defTabSz="609630">
                  <a:lnSpc>
                    <a:spcPct val="150000"/>
                  </a:lnSpc>
                  <a:spcAft>
                    <a:spcPts val="533"/>
                  </a:spcAft>
                </a:pPr>
                <a:r>
                  <a:rPr lang="en-US" sz="2533">
                    <a:solidFill>
                      <a:srgbClr val="333333"/>
                    </a:solidFill>
                    <a:latin typeface="Arial"/>
                    <a:ea typeface="Times New Roman" panose="02020603050405020304" pitchFamily="18" charset="0"/>
                    <a:cs typeface="Times New Roman" panose="02020603050405020304" pitchFamily="18" charset="0"/>
                  </a:rPr>
                  <a:t>a) Với g = 9,8m/s</a:t>
                </a:r>
                <a:r>
                  <a:rPr lang="en-US" sz="2533" baseline="30000">
                    <a:solidFill>
                      <a:srgbClr val="333333"/>
                    </a:solidFill>
                    <a:latin typeface="Arial"/>
                    <a:ea typeface="Times New Roman" panose="02020603050405020304" pitchFamily="18" charset="0"/>
                    <a:cs typeface="Times New Roman" panose="02020603050405020304" pitchFamily="18" charset="0"/>
                  </a:rPr>
                  <a:t>2</a:t>
                </a:r>
                <a:r>
                  <a:rPr lang="en-US" sz="2533">
                    <a:solidFill>
                      <a:srgbClr val="333333"/>
                    </a:solidFill>
                    <a:latin typeface="Arial"/>
                    <a:ea typeface="Times New Roman" panose="02020603050405020304" pitchFamily="18" charset="0"/>
                    <a:cs typeface="Times New Roman" panose="02020603050405020304" pitchFamily="18" charset="0"/>
                  </a:rPr>
                  <a:t>, góc phát cầu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𝛼</m:t>
                    </m:r>
                  </m:oMath>
                </a14:m>
                <a:r>
                  <a:rPr lang="en-US" sz="2533">
                    <a:solidFill>
                      <a:srgbClr val="333333"/>
                    </a:solidFill>
                    <a:latin typeface="Arial"/>
                    <a:ea typeface="Times New Roman" panose="02020603050405020304" pitchFamily="18" charset="0"/>
                    <a:cs typeface="Times New Roman" panose="02020603050405020304" pitchFamily="18" charset="0"/>
                  </a:rPr>
                  <a:t> =30</a:t>
                </a:r>
                <a:r>
                  <a:rPr lang="en-US" sz="2533" baseline="30000">
                    <a:solidFill>
                      <a:srgbClr val="333333"/>
                    </a:solidFill>
                    <a:latin typeface="Arial"/>
                    <a:ea typeface="Times New Roman" panose="02020603050405020304" pitchFamily="18" charset="0"/>
                    <a:cs typeface="Times New Roman" panose="02020603050405020304" pitchFamily="18" charset="0"/>
                  </a:rPr>
                  <a:t>o</a:t>
                </a:r>
                <a:r>
                  <a:rPr lang="en-US" sz="2533">
                    <a:solidFill>
                      <a:srgbClr val="333333"/>
                    </a:solidFill>
                    <a:latin typeface="Arial"/>
                    <a:ea typeface="Times New Roman" panose="02020603050405020304" pitchFamily="18" charset="0"/>
                    <a:cs typeface="Times New Roman" panose="02020603050405020304" pitchFamily="18" charset="0"/>
                  </a:rPr>
                  <a:t>, vận tốc ban đầu </a:t>
                </a:r>
                <a14:m>
                  <m:oMath xmlns:m="http://schemas.openxmlformats.org/officeDocument/2006/math">
                    <m:sSub>
                      <m:sSub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sSubPr>
                      <m:e>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𝑣</m:t>
                        </m:r>
                      </m:e>
                      <m:sub>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0</m:t>
                        </m:r>
                      </m:sub>
                    </m:sSub>
                  </m:oMath>
                </a14:m>
                <a:r>
                  <a:rPr lang="en-US" sz="2533">
                    <a:solidFill>
                      <a:srgbClr val="333333"/>
                    </a:solidFill>
                    <a:latin typeface="Arial"/>
                    <a:ea typeface="Times New Roman" panose="02020603050405020304" pitchFamily="18" charset="0"/>
                    <a:cs typeface="Times New Roman" panose="02020603050405020304" pitchFamily="18" charset="0"/>
                  </a:rPr>
                  <a:t>= 12m/s, </a:t>
                </a:r>
                <a14:m>
                  <m:oMath xmlns:m="http://schemas.openxmlformats.org/officeDocument/2006/math">
                    <m:sSub>
                      <m:sSub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sSubPr>
                      <m:e>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𝑦</m:t>
                        </m:r>
                      </m:e>
                      <m:sub>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0</m:t>
                        </m:r>
                      </m:sub>
                    </m:sSub>
                  </m:oMath>
                </a14:m>
                <a:r>
                  <a:rPr lang="en-US" sz="2533">
                    <a:solidFill>
                      <a:srgbClr val="333333"/>
                    </a:solidFill>
                    <a:latin typeface="Arial"/>
                    <a:ea typeface="Times New Roman" panose="02020603050405020304" pitchFamily="18" charset="0"/>
                    <a:cs typeface="Times New Roman" panose="02020603050405020304" pitchFamily="18" charset="0"/>
                  </a:rPr>
                  <a:t> = 0,7 m, phương trình quỹ đạo của cầu là:</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406400" y="2009319"/>
                <a:ext cx="7015489" cy="1774332"/>
              </a:xfrm>
              <a:prstGeom prst="rect">
                <a:avLst/>
              </a:prstGeom>
              <a:blipFill>
                <a:blip r:embed="rId4"/>
                <a:stretch>
                  <a:fillRect l="-1564" r="-1477" b="-756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1643219" y="3632200"/>
                <a:ext cx="4918206" cy="1485600"/>
              </a:xfrm>
              <a:prstGeom prst="rect">
                <a:avLst/>
              </a:prstGeom>
            </p:spPr>
            <p:txBody>
              <a:bodyPr wrap="none">
                <a:spAutoFit/>
              </a:bodyPr>
              <a:lstStyle/>
              <a:p>
                <a:pPr algn="ctr" defTabSz="609630">
                  <a:lnSpc>
                    <a:spcPct val="150000"/>
                  </a:lnSpc>
                  <a:spcAft>
                    <a:spcPts val="533"/>
                  </a:spcAft>
                </a:pPr>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y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−9,8. </m:t>
                        </m:r>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SubSup>
                          <m:sSub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b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𝑣</m:t>
                            </m:r>
                          </m:e>
                          <m:sub>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sub>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b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d>
                              <m:d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ad>
                                      <m:radPr>
                                        <m:degHide m:val="on"/>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e>
                                    </m:rad>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den>
                                </m:f>
                              </m:e>
                            </m:d>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den>
                    </m:f>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 </m:t>
                    </m:r>
                  </m:oMath>
                </a14:m>
                <a:r>
                  <a:rPr lang="en-US" sz="2533">
                    <a:solidFill>
                      <a:srgbClr val="434343"/>
                    </a:solidFill>
                    <a:latin typeface="Times New Roman" panose="02020603050405020304" pitchFamily="18" charset="0"/>
                    <a:ea typeface="Calibri" panose="020F0502020204030204" pitchFamily="34" charset="0"/>
                    <a:cs typeface="Times New Roman" panose="02020603050405020304" pitchFamily="18" charset="0"/>
                  </a:rPr>
                  <a:t>x</a:t>
                </a:r>
                <a:r>
                  <a:rPr lang="en-US" sz="2533" baseline="300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2</a:t>
                </a:r>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ad>
                          <m:radPr>
                            <m:degHide m:val="on"/>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e>
                        </m:rad>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den>
                    </m:f>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 .</m:t>
                    </m:r>
                  </m:oMath>
                </a14:m>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x + 0,7 (x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0)</a:t>
                </a:r>
                <a:endParaRPr lang="en-US" sz="2533">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643219" y="3632200"/>
                <a:ext cx="4918206" cy="1485600"/>
              </a:xfrm>
              <a:prstGeom prst="rect">
                <a:avLst/>
              </a:prstGeom>
              <a:blipFill>
                <a:blip r:embed="rId5"/>
                <a:stretch>
                  <a:fillRect l="-1861" r="-186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1648087" y="5105400"/>
                <a:ext cx="4684552" cy="948273"/>
              </a:xfrm>
              <a:prstGeom prst="rect">
                <a:avLst/>
              </a:prstGeom>
            </p:spPr>
            <p:txBody>
              <a:bodyPr wrap="none">
                <a:spAutoFit/>
              </a:bodyPr>
              <a:lstStyle/>
              <a:p>
                <a:pPr algn="ctr" defTabSz="609630">
                  <a:lnSpc>
                    <a:spcPct val="150000"/>
                  </a:lnSpc>
                  <a:spcAft>
                    <a:spcPts val="533"/>
                  </a:spcAft>
                </a:pPr>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y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−4,9</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108</m:t>
                        </m:r>
                      </m:den>
                    </m:f>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 </m:t>
                    </m:r>
                  </m:oMath>
                </a14:m>
                <a:r>
                  <a:rPr lang="en-US" sz="2533">
                    <a:solidFill>
                      <a:srgbClr val="434343"/>
                    </a:solidFill>
                    <a:latin typeface="Times New Roman" panose="02020603050405020304" pitchFamily="18" charset="0"/>
                    <a:ea typeface="Calibri" panose="020F0502020204030204" pitchFamily="34" charset="0"/>
                    <a:cs typeface="Times New Roman" panose="02020603050405020304" pitchFamily="18" charset="0"/>
                  </a:rPr>
                  <a:t>x</a:t>
                </a:r>
                <a:r>
                  <a:rPr lang="en-US" sz="2533" baseline="30000">
                    <a:solidFill>
                      <a:srgbClr val="434343"/>
                    </a:solidFill>
                    <a:latin typeface="Times New Roman" panose="02020603050405020304" pitchFamily="18" charset="0"/>
                    <a:ea typeface="Calibri" panose="020F0502020204030204" pitchFamily="34" charset="0"/>
                    <a:cs typeface="Times New Roman" panose="02020603050405020304" pitchFamily="18" charset="0"/>
                  </a:rPr>
                  <a:t>2</a:t>
                </a:r>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ad>
                          <m:radPr>
                            <m:degHide m:val="on"/>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e>
                        </m:rad>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den>
                    </m:f>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 </m:t>
                    </m:r>
                  </m:oMath>
                </a14:m>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x + 0,7 (với x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0)</a:t>
                </a:r>
                <a:endParaRPr lang="en-US" sz="2533">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1648087" y="5105400"/>
                <a:ext cx="4684552" cy="948273"/>
              </a:xfrm>
              <a:prstGeom prst="rect">
                <a:avLst/>
              </a:prstGeom>
              <a:blipFill>
                <a:blip r:embed="rId6"/>
                <a:stretch>
                  <a:fillRect l="-1821" r="-1821" b="-5161"/>
                </a:stretch>
              </a:blipFill>
            </p:spPr>
            <p:txBody>
              <a:bodyPr/>
              <a:lstStyle/>
              <a:p>
                <a:r>
                  <a:rPr lang="en-US">
                    <a:noFill/>
                  </a:rPr>
                  <a:t> </a:t>
                </a:r>
              </a:p>
            </p:txBody>
          </p:sp>
        </mc:Fallback>
      </mc:AlternateContent>
    </p:spTree>
    <p:extLst>
      <p:ext uri="{BB962C8B-B14F-4D97-AF65-F5344CB8AC3E}">
        <p14:creationId xmlns:p14="http://schemas.microsoft.com/office/powerpoint/2010/main" val="4136601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p:bldP spid="3" grpId="0"/>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1" name="Google Shape;2231;p39"/>
          <p:cNvSpPr/>
          <p:nvPr/>
        </p:nvSpPr>
        <p:spPr>
          <a:xfrm>
            <a:off x="108449" y="953803"/>
            <a:ext cx="11969251" cy="5799423"/>
          </a:xfrm>
          <a:prstGeom prst="rect">
            <a:avLst/>
          </a:prstGeom>
          <a:solidFill>
            <a:schemeClr val="accent4"/>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55" name="Google Shape;2255;p39"/>
          <p:cNvSpPr/>
          <p:nvPr/>
        </p:nvSpPr>
        <p:spPr>
          <a:xfrm>
            <a:off x="339937" y="749605"/>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3" name="Google Shape;2270;p40"/>
          <p:cNvSpPr txBox="1">
            <a:spLocks noGrp="1"/>
          </p:cNvSpPr>
          <p:nvPr>
            <p:ph type="title"/>
          </p:nvPr>
        </p:nvSpPr>
        <p:spPr>
          <a:xfrm>
            <a:off x="4388986" y="114712"/>
            <a:ext cx="3084734" cy="723488"/>
          </a:xfrm>
          <a:prstGeom prst="rect">
            <a:avLst/>
          </a:prstGeom>
        </p:spPr>
        <p:txBody>
          <a:bodyPr spcFirstLastPara="1" wrap="square" lIns="121900" tIns="121900" rIns="121900" bIns="121900" anchor="ctr" anchorCtr="0">
            <a:noAutofit/>
          </a:bodyPr>
          <a:lstStyle/>
          <a:p>
            <a:r>
              <a:rPr lang="en" sz="3000" b="1">
                <a:solidFill>
                  <a:srgbClr val="FF0000"/>
                </a:solidFill>
                <a:latin typeface="+mj-lt"/>
              </a:rPr>
              <a:t>VẬN DỤNG</a:t>
            </a:r>
            <a:endParaRPr sz="3000" b="1">
              <a:solidFill>
                <a:srgbClr val="FF0000"/>
              </a:solidFill>
              <a:latin typeface="+mj-lt"/>
            </a:endParaRPr>
          </a:p>
        </p:txBody>
      </p:sp>
      <p:sp>
        <p:nvSpPr>
          <p:cNvPr id="44" name="Google Shape;2254;p39"/>
          <p:cNvSpPr/>
          <p:nvPr/>
        </p:nvSpPr>
        <p:spPr>
          <a:xfrm>
            <a:off x="4326665"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5" name="Google Shape;2256;p39"/>
          <p:cNvSpPr/>
          <p:nvPr/>
        </p:nvSpPr>
        <p:spPr>
          <a:xfrm>
            <a:off x="198231" y="6409764"/>
            <a:ext cx="260000" cy="25440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7" name="Google Shape;2363;p41"/>
          <p:cNvSpPr/>
          <p:nvPr/>
        </p:nvSpPr>
        <p:spPr>
          <a:xfrm flipH="1">
            <a:off x="-27369" y="736603"/>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48" name="Google Shape;2364;p41"/>
          <p:cNvGrpSpPr/>
          <p:nvPr/>
        </p:nvGrpSpPr>
        <p:grpSpPr>
          <a:xfrm>
            <a:off x="11265861" y="833209"/>
            <a:ext cx="852756" cy="331447"/>
            <a:chOff x="5601427" y="4269892"/>
            <a:chExt cx="869375" cy="325800"/>
          </a:xfrm>
        </p:grpSpPr>
        <p:sp>
          <p:nvSpPr>
            <p:cNvPr id="49" name="Google Shape;2365;p41"/>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50" name="Google Shape;2366;p41"/>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13" name="Oval Callout 12"/>
          <p:cNvSpPr/>
          <p:nvPr/>
        </p:nvSpPr>
        <p:spPr>
          <a:xfrm>
            <a:off x="559650" y="1169941"/>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mc:AlternateContent xmlns:mc="http://schemas.openxmlformats.org/markup-compatibility/2006" xmlns:a14="http://schemas.microsoft.com/office/drawing/2010/main">
        <mc:Choice Requires="a14">
          <p:sp>
            <p:nvSpPr>
              <p:cNvPr id="5" name="Rectangle 4"/>
              <p:cNvSpPr/>
              <p:nvPr/>
            </p:nvSpPr>
            <p:spPr>
              <a:xfrm>
                <a:off x="748219" y="1910795"/>
                <a:ext cx="10071157" cy="2117696"/>
              </a:xfrm>
              <a:prstGeom prst="rect">
                <a:avLst/>
              </a:prstGeom>
            </p:spPr>
            <p:txBody>
              <a:bodyPr wrap="square">
                <a:spAutoFit/>
              </a:bodyPr>
              <a:lstStyle/>
              <a:p>
                <a:pPr algn="just"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Vị trí rơi cầu chạm đất là giao điểm của parabol và trục hành nên giải phương trình: </a:t>
                </a:r>
                <a:endParaRPr lang="en-US" sz="2533">
                  <a:solidFill>
                    <a:srgbClr val="434343"/>
                  </a:solidFill>
                  <a:latin typeface="Arial"/>
                  <a:ea typeface="Calibri" panose="020F0502020204030204" pitchFamily="34" charset="0"/>
                  <a:cs typeface="Times New Roman" panose="02020603050405020304" pitchFamily="18" charset="0"/>
                </a:endParaRPr>
              </a:p>
              <a:p>
                <a:pPr algn="ctr" defTabSz="609630">
                  <a:lnSpc>
                    <a:spcPct val="150000"/>
                  </a:lnSpc>
                </a:pP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−4,9</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108</m:t>
                        </m:r>
                      </m:den>
                    </m:f>
                  </m:oMath>
                </a14:m>
                <a:r>
                  <a:rPr lang="en-US" sz="2533">
                    <a:solidFill>
                      <a:srgbClr val="434343"/>
                    </a:solidFill>
                    <a:latin typeface="Arial"/>
                    <a:ea typeface="Calibri" panose="020F0502020204030204" pitchFamily="34" charset="0"/>
                    <a:cs typeface="Times New Roman" panose="02020603050405020304" pitchFamily="18" charset="0"/>
                  </a:rPr>
                  <a:t>x</a:t>
                </a:r>
                <a:r>
                  <a:rPr lang="en-US" sz="2533" baseline="30000">
                    <a:solidFill>
                      <a:srgbClr val="434343"/>
                    </a:solidFill>
                    <a:latin typeface="Arial"/>
                    <a:ea typeface="Calibri" panose="020F0502020204030204" pitchFamily="34" charset="0"/>
                    <a:cs typeface="Times New Roman" panose="02020603050405020304" pitchFamily="18" charset="0"/>
                  </a:rPr>
                  <a:t>2</a:t>
                </a:r>
                <a:r>
                  <a:rPr lang="en-US" sz="2533">
                    <a:solidFill>
                      <a:srgbClr val="333333"/>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ad>
                          <m:radPr>
                            <m:degHide m:val="on"/>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e>
                        </m:rad>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den>
                    </m:f>
                  </m:oMath>
                </a14:m>
                <a:r>
                  <a:rPr lang="en-US" sz="2533">
                    <a:solidFill>
                      <a:srgbClr val="333333"/>
                    </a:solidFill>
                    <a:latin typeface="Arial"/>
                    <a:ea typeface="Times New Roman" panose="02020603050405020304" pitchFamily="18" charset="0"/>
                    <a:cs typeface="Times New Roman" panose="02020603050405020304" pitchFamily="18" charset="0"/>
                  </a:rPr>
                  <a:t>x + 0,7 = 0.</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748219" y="1910795"/>
                <a:ext cx="10071157" cy="2117696"/>
              </a:xfrm>
              <a:prstGeom prst="rect">
                <a:avLst/>
              </a:prstGeom>
              <a:blipFill>
                <a:blip r:embed="rId3"/>
                <a:stretch>
                  <a:fillRect l="-1090" r="-1029" b="-172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768539" y="4145995"/>
                <a:ext cx="4846968" cy="482120"/>
              </a:xfrm>
              <a:prstGeom prst="rect">
                <a:avLst/>
              </a:prstGeom>
            </p:spPr>
            <p:txBody>
              <a:bodyPr wrap="none">
                <a:spAutoFit/>
              </a:bodyPr>
              <a:lstStyle/>
              <a:p>
                <a:pPr defTabSz="609630"/>
                <a:r>
                  <a:rPr lang="en-US" sz="2533">
                    <a:solidFill>
                      <a:srgbClr val="333333"/>
                    </a:solidFill>
                    <a:latin typeface="Arial"/>
                    <a:ea typeface="Times New Roman" panose="02020603050405020304" pitchFamily="18" charset="0"/>
                    <a:cs typeface="Times New Roman" panose="02020603050405020304" pitchFamily="18" charset="0"/>
                  </a:rPr>
                  <a:t>Ta được x</a:t>
                </a:r>
                <a:r>
                  <a:rPr lang="en-US" sz="2533" baseline="-25000">
                    <a:solidFill>
                      <a:srgbClr val="333333"/>
                    </a:solidFill>
                    <a:latin typeface="Arial"/>
                    <a:ea typeface="Times New Roman" panose="02020603050405020304" pitchFamily="18" charset="0"/>
                    <a:cs typeface="Times New Roman" panose="02020603050405020304" pitchFamily="18" charset="0"/>
                  </a:rPr>
                  <a:t>1</a:t>
                </a:r>
                <a:r>
                  <a:rPr lang="en-US" sz="2533">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533">
                    <a:solidFill>
                      <a:srgbClr val="333333"/>
                    </a:solidFill>
                    <a:latin typeface="Arial"/>
                    <a:ea typeface="Times New Roman" panose="02020603050405020304" pitchFamily="18" charset="0"/>
                    <a:cs typeface="Times New Roman" panose="02020603050405020304" pitchFamily="18" charset="0"/>
                  </a:rPr>
                  <a:t> -1,11 và x</a:t>
                </a:r>
                <a:r>
                  <a:rPr lang="en-US" sz="2533" baseline="-25000">
                    <a:solidFill>
                      <a:srgbClr val="333333"/>
                    </a:solidFill>
                    <a:latin typeface="Arial"/>
                    <a:ea typeface="Times New Roman" panose="02020603050405020304" pitchFamily="18" charset="0"/>
                    <a:cs typeface="Times New Roman" panose="02020603050405020304" pitchFamily="18" charset="0"/>
                  </a:rPr>
                  <a:t>2</a:t>
                </a:r>
                <a:r>
                  <a:rPr lang="en-US" sz="2533">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533">
                    <a:solidFill>
                      <a:srgbClr val="333333"/>
                    </a:solidFill>
                    <a:latin typeface="Arial"/>
                    <a:ea typeface="Times New Roman" panose="02020603050405020304" pitchFamily="18" charset="0"/>
                    <a:cs typeface="Times New Roman" panose="02020603050405020304" pitchFamily="18" charset="0"/>
                  </a:rPr>
                  <a:t>13,84</a:t>
                </a:r>
                <a:endParaRPr lang="en-US" sz="1200">
                  <a:solidFill>
                    <a:srgbClr val="434343"/>
                  </a:solidFill>
                  <a:latin typeface="Arial"/>
                </a:endParaRPr>
              </a:p>
            </p:txBody>
          </p:sp>
        </mc:Choice>
        <mc:Fallback xmlns="">
          <p:sp>
            <p:nvSpPr>
              <p:cNvPr id="6" name="Rectangle 5"/>
              <p:cNvSpPr>
                <a:spLocks noRot="1" noChangeAspect="1" noMove="1" noResize="1" noEditPoints="1" noAdjustHandles="1" noChangeArrowheads="1" noChangeShapeType="1" noTextEdit="1"/>
              </p:cNvSpPr>
              <p:nvPr/>
            </p:nvSpPr>
            <p:spPr>
              <a:xfrm>
                <a:off x="768539" y="4145995"/>
                <a:ext cx="4846968" cy="482120"/>
              </a:xfrm>
              <a:prstGeom prst="rect">
                <a:avLst/>
              </a:prstGeom>
              <a:blipFill>
                <a:blip r:embed="rId4"/>
                <a:stretch>
                  <a:fillRect l="-2138" t="-12658" r="-1258" b="-30380"/>
                </a:stretch>
              </a:blipFill>
            </p:spPr>
            <p:txBody>
              <a:bodyPr/>
              <a:lstStyle/>
              <a:p>
                <a:r>
                  <a:rPr lang="en-US">
                    <a:noFill/>
                  </a:rPr>
                  <a:t> </a:t>
                </a:r>
              </a:p>
            </p:txBody>
          </p:sp>
        </mc:Fallback>
      </mc:AlternateContent>
      <p:sp>
        <p:nvSpPr>
          <p:cNvPr id="7" name="Rectangle 6"/>
          <p:cNvSpPr/>
          <p:nvPr/>
        </p:nvSpPr>
        <p:spPr>
          <a:xfrm>
            <a:off x="748219" y="4749800"/>
            <a:ext cx="10749662" cy="2359044"/>
          </a:xfrm>
          <a:prstGeom prst="rect">
            <a:avLst/>
          </a:prstGeom>
        </p:spPr>
        <p:txBody>
          <a:bodyPr wrap="square">
            <a:spAutoFit/>
          </a:bodyPr>
          <a:lstStyle/>
          <a:p>
            <a:pPr algn="just" defTabSz="609630">
              <a:lnSpc>
                <a:spcPct val="150000"/>
              </a:lnSpc>
            </a:pPr>
            <a:r>
              <a:rPr lang="en-US" sz="2533">
                <a:solidFill>
                  <a:srgbClr val="333333"/>
                </a:solidFill>
                <a:latin typeface="Arial"/>
                <a:ea typeface="Times New Roman" panose="02020603050405020304" pitchFamily="18" charset="0"/>
              </a:rPr>
              <a:t>Giá trị nghiệm dương cho ta khoảng cách từ vị trí người chơi cầu lông đến vị trí cầu rơi chạm đất là 13,84m &gt; chiều dài sân 13,4m nên lần phát cầu không hợp lệ vì cầu rơi ra ngoài đường biên phía bên sân đồi phương</a:t>
            </a:r>
            <a:endParaRPr lang="en-US" sz="2533">
              <a:solidFill>
                <a:srgbClr val="434343"/>
              </a:solidFill>
              <a:latin typeface="Arial"/>
            </a:endParaRPr>
          </a:p>
        </p:txBody>
      </p:sp>
    </p:spTree>
    <p:extLst>
      <p:ext uri="{BB962C8B-B14F-4D97-AF65-F5344CB8AC3E}">
        <p14:creationId xmlns:p14="http://schemas.microsoft.com/office/powerpoint/2010/main" val="1481021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1" name="Google Shape;2231;p39"/>
          <p:cNvSpPr/>
          <p:nvPr/>
        </p:nvSpPr>
        <p:spPr>
          <a:xfrm>
            <a:off x="108449" y="953803"/>
            <a:ext cx="11969251" cy="5799423"/>
          </a:xfrm>
          <a:prstGeom prst="rect">
            <a:avLst/>
          </a:prstGeom>
          <a:solidFill>
            <a:schemeClr val="accent4"/>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55" name="Google Shape;2255;p39"/>
          <p:cNvSpPr/>
          <p:nvPr/>
        </p:nvSpPr>
        <p:spPr>
          <a:xfrm>
            <a:off x="339937" y="749605"/>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3" name="Google Shape;2270;p40"/>
          <p:cNvSpPr txBox="1">
            <a:spLocks noGrp="1"/>
          </p:cNvSpPr>
          <p:nvPr>
            <p:ph type="title"/>
          </p:nvPr>
        </p:nvSpPr>
        <p:spPr>
          <a:xfrm>
            <a:off x="4388986" y="114712"/>
            <a:ext cx="3084734" cy="723488"/>
          </a:xfrm>
          <a:prstGeom prst="rect">
            <a:avLst/>
          </a:prstGeom>
        </p:spPr>
        <p:txBody>
          <a:bodyPr spcFirstLastPara="1" wrap="square" lIns="121900" tIns="121900" rIns="121900" bIns="121900" anchor="ctr" anchorCtr="0">
            <a:noAutofit/>
          </a:bodyPr>
          <a:lstStyle/>
          <a:p>
            <a:r>
              <a:rPr lang="en" sz="3000" b="1">
                <a:solidFill>
                  <a:srgbClr val="FF0000"/>
                </a:solidFill>
                <a:latin typeface="+mj-lt"/>
              </a:rPr>
              <a:t>VẬN DỤNG</a:t>
            </a:r>
            <a:endParaRPr sz="3000" b="1">
              <a:solidFill>
                <a:srgbClr val="FF0000"/>
              </a:solidFill>
              <a:latin typeface="+mj-lt"/>
            </a:endParaRPr>
          </a:p>
        </p:txBody>
      </p:sp>
      <p:sp>
        <p:nvSpPr>
          <p:cNvPr id="44" name="Google Shape;2254;p39"/>
          <p:cNvSpPr/>
          <p:nvPr/>
        </p:nvSpPr>
        <p:spPr>
          <a:xfrm>
            <a:off x="4326665"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5" name="Google Shape;2256;p39"/>
          <p:cNvSpPr/>
          <p:nvPr/>
        </p:nvSpPr>
        <p:spPr>
          <a:xfrm>
            <a:off x="198231" y="6409764"/>
            <a:ext cx="260000" cy="25440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7" name="Google Shape;2363;p41"/>
          <p:cNvSpPr/>
          <p:nvPr/>
        </p:nvSpPr>
        <p:spPr>
          <a:xfrm flipH="1">
            <a:off x="-27369" y="736603"/>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48" name="Google Shape;2364;p41"/>
          <p:cNvGrpSpPr/>
          <p:nvPr/>
        </p:nvGrpSpPr>
        <p:grpSpPr>
          <a:xfrm>
            <a:off x="11265861" y="833209"/>
            <a:ext cx="852756" cy="331447"/>
            <a:chOff x="5601427" y="4269892"/>
            <a:chExt cx="869375" cy="325800"/>
          </a:xfrm>
        </p:grpSpPr>
        <p:sp>
          <p:nvSpPr>
            <p:cNvPr id="49" name="Google Shape;2365;p41"/>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50" name="Google Shape;2366;p41"/>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13" name="Oval Callout 12"/>
          <p:cNvSpPr/>
          <p:nvPr/>
        </p:nvSpPr>
        <p:spPr>
          <a:xfrm>
            <a:off x="559650" y="1169941"/>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mc:AlternateContent xmlns:mc="http://schemas.openxmlformats.org/markup-compatibility/2006" xmlns:a14="http://schemas.microsoft.com/office/drawing/2010/main">
        <mc:Choice Requires="a14">
          <p:sp>
            <p:nvSpPr>
              <p:cNvPr id="2" name="Rectangle 1"/>
              <p:cNvSpPr/>
              <p:nvPr/>
            </p:nvSpPr>
            <p:spPr>
              <a:xfrm>
                <a:off x="378074" y="1933311"/>
                <a:ext cx="11430001" cy="2117696"/>
              </a:xfrm>
              <a:prstGeom prst="rect">
                <a:avLst/>
              </a:prstGeom>
            </p:spPr>
            <p:txBody>
              <a:bodyPr wrap="square">
                <a:spAutoFit/>
              </a:bodyPr>
              <a:lstStyle/>
              <a:p>
                <a:pPr algn="just"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b) Với g = 9,8m/s</a:t>
                </a:r>
                <a:r>
                  <a:rPr lang="en-US" sz="2533" baseline="30000">
                    <a:solidFill>
                      <a:srgbClr val="333333"/>
                    </a:solidFill>
                    <a:latin typeface="Arial"/>
                    <a:ea typeface="Times New Roman" panose="02020603050405020304" pitchFamily="18" charset="0"/>
                    <a:cs typeface="Times New Roman" panose="02020603050405020304" pitchFamily="18" charset="0"/>
                  </a:rPr>
                  <a:t>2</a:t>
                </a:r>
                <a:r>
                  <a:rPr lang="en-US" sz="2533">
                    <a:solidFill>
                      <a:srgbClr val="333333"/>
                    </a:solidFill>
                    <a:latin typeface="Arial"/>
                    <a:ea typeface="Times New Roman" panose="02020603050405020304" pitchFamily="18" charset="0"/>
                    <a:cs typeface="Times New Roman" panose="02020603050405020304" pitchFamily="18" charset="0"/>
                  </a:rPr>
                  <a:t>, góc phát cầu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𝛼</m:t>
                    </m:r>
                  </m:oMath>
                </a14:m>
                <a:r>
                  <a:rPr lang="en-US" sz="2533">
                    <a:solidFill>
                      <a:srgbClr val="333333"/>
                    </a:solidFill>
                    <a:latin typeface="Arial"/>
                    <a:ea typeface="Times New Roman" panose="02020603050405020304" pitchFamily="18" charset="0"/>
                    <a:cs typeface="Times New Roman" panose="02020603050405020304" pitchFamily="18" charset="0"/>
                  </a:rPr>
                  <a:t> = 30</a:t>
                </a:r>
                <a:r>
                  <a:rPr lang="en-US" sz="2533" baseline="30000">
                    <a:solidFill>
                      <a:srgbClr val="333333"/>
                    </a:solidFill>
                    <a:latin typeface="Arial"/>
                    <a:ea typeface="Times New Roman" panose="02020603050405020304" pitchFamily="18" charset="0"/>
                    <a:cs typeface="Times New Roman" panose="02020603050405020304" pitchFamily="18" charset="0"/>
                  </a:rPr>
                  <a:t>o</a:t>
                </a:r>
                <a:r>
                  <a:rPr lang="en-US" sz="2533">
                    <a:solidFill>
                      <a:srgbClr val="333333"/>
                    </a:solidFill>
                    <a:latin typeface="Arial"/>
                    <a:ea typeface="Times New Roman" panose="02020603050405020304" pitchFamily="18" charset="0"/>
                    <a:cs typeface="Times New Roman" panose="02020603050405020304" pitchFamily="18" charset="0"/>
                  </a:rPr>
                  <a:t>, vận tốc ban đầu </a:t>
                </a:r>
                <a14:m>
                  <m:oMath xmlns:m="http://schemas.openxmlformats.org/officeDocument/2006/math">
                    <m:sSub>
                      <m:sSub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sSubPr>
                      <m:e>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𝑣</m:t>
                        </m:r>
                      </m:e>
                      <m:sub>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0</m:t>
                        </m:r>
                      </m:sub>
                    </m:sSub>
                  </m:oMath>
                </a14:m>
                <a:r>
                  <a:rPr lang="en-US" sz="2533">
                    <a:solidFill>
                      <a:srgbClr val="333333"/>
                    </a:solidFill>
                    <a:latin typeface="Arial"/>
                    <a:ea typeface="Times New Roman" panose="02020603050405020304" pitchFamily="18" charset="0"/>
                    <a:cs typeface="Times New Roman" panose="02020603050405020304" pitchFamily="18" charset="0"/>
                  </a:rPr>
                  <a:t>=8m/s, </a:t>
                </a:r>
                <a14:m>
                  <m:oMath xmlns:m="http://schemas.openxmlformats.org/officeDocument/2006/math">
                    <m:sSub>
                      <m:sSub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sSubPr>
                      <m:e>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𝑦</m:t>
                        </m:r>
                      </m:e>
                      <m:sub>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0</m:t>
                        </m:r>
                      </m:sub>
                    </m:sSub>
                  </m:oMath>
                </a14:m>
                <a:r>
                  <a:rPr lang="en-US" sz="2533">
                    <a:solidFill>
                      <a:srgbClr val="333333"/>
                    </a:solidFill>
                    <a:latin typeface="Arial"/>
                    <a:ea typeface="Times New Roman" panose="02020603050405020304" pitchFamily="18" charset="0"/>
                    <a:cs typeface="Times New Roman" panose="02020603050405020304" pitchFamily="18" charset="0"/>
                  </a:rPr>
                  <a:t>=1,3 m, phương trình quỹ đạo của cầu là:</a:t>
                </a:r>
                <a:endParaRPr lang="en-US" sz="2533">
                  <a:solidFill>
                    <a:srgbClr val="434343"/>
                  </a:solidFill>
                  <a:latin typeface="Arial"/>
                  <a:ea typeface="Calibri" panose="020F0502020204030204" pitchFamily="34" charset="0"/>
                  <a:cs typeface="Times New Roman" panose="02020603050405020304" pitchFamily="18" charset="0"/>
                </a:endParaRPr>
              </a:p>
              <a:p>
                <a:pPr algn="ctr"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y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−4,9</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48</m:t>
                        </m:r>
                      </m:den>
                    </m:f>
                  </m:oMath>
                </a14:m>
                <a:r>
                  <a:rPr lang="en-US" sz="2533">
                    <a:solidFill>
                      <a:srgbClr val="434343"/>
                    </a:solidFill>
                    <a:latin typeface="Arial"/>
                    <a:ea typeface="Calibri" panose="020F0502020204030204" pitchFamily="34" charset="0"/>
                    <a:cs typeface="Times New Roman" panose="02020603050405020304" pitchFamily="18" charset="0"/>
                  </a:rPr>
                  <a:t>x</a:t>
                </a:r>
                <a:r>
                  <a:rPr lang="en-US" sz="2533" baseline="30000">
                    <a:solidFill>
                      <a:srgbClr val="434343"/>
                    </a:solidFill>
                    <a:latin typeface="Arial"/>
                    <a:ea typeface="Calibri" panose="020F0502020204030204" pitchFamily="34" charset="0"/>
                    <a:cs typeface="Times New Roman" panose="02020603050405020304" pitchFamily="18" charset="0"/>
                  </a:rPr>
                  <a:t>2</a:t>
                </a:r>
                <a:r>
                  <a:rPr lang="en-US" sz="2533">
                    <a:solidFill>
                      <a:srgbClr val="333333"/>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ad>
                          <m:radPr>
                            <m:degHide m:val="on"/>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e>
                        </m:rad>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den>
                    </m:f>
                  </m:oMath>
                </a14:m>
                <a:r>
                  <a:rPr lang="en-US" sz="2533">
                    <a:solidFill>
                      <a:srgbClr val="333333"/>
                    </a:solidFill>
                    <a:latin typeface="Arial"/>
                    <a:ea typeface="Times New Roman" panose="02020603050405020304" pitchFamily="18" charset="0"/>
                    <a:cs typeface="Times New Roman" panose="02020603050405020304" pitchFamily="18" charset="0"/>
                  </a:rPr>
                  <a:t>x + 1,3 (với x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533">
                    <a:solidFill>
                      <a:srgbClr val="333333"/>
                    </a:solidFill>
                    <a:latin typeface="Arial"/>
                    <a:ea typeface="Times New Roman" panose="02020603050405020304" pitchFamily="18" charset="0"/>
                    <a:cs typeface="Times New Roman" panose="02020603050405020304" pitchFamily="18" charset="0"/>
                  </a:rPr>
                  <a:t> 0)</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378074" y="1933311"/>
                <a:ext cx="11430001" cy="2117696"/>
              </a:xfrm>
              <a:prstGeom prst="rect">
                <a:avLst/>
              </a:prstGeom>
              <a:blipFill>
                <a:blip r:embed="rId3"/>
                <a:stretch>
                  <a:fillRect l="-907" r="-960" b="-172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832365" y="4243120"/>
                <a:ext cx="10871200" cy="2117696"/>
              </a:xfrm>
              <a:prstGeom prst="rect">
                <a:avLst/>
              </a:prstGeom>
            </p:spPr>
            <p:txBody>
              <a:bodyPr wrap="square">
                <a:spAutoFit/>
              </a:bodyPr>
              <a:lstStyle/>
              <a:p>
                <a:pPr algn="just"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Vị trí rơi cầu chạm đất là giao điểm của parabol và trục hành nên giải phương trình: </a:t>
                </a:r>
                <a:endParaRPr lang="en-US" sz="2533">
                  <a:solidFill>
                    <a:srgbClr val="434343"/>
                  </a:solidFill>
                  <a:latin typeface="Arial"/>
                  <a:ea typeface="Calibri" panose="020F0502020204030204" pitchFamily="34" charset="0"/>
                  <a:cs typeface="Times New Roman" panose="02020603050405020304" pitchFamily="18" charset="0"/>
                </a:endParaRPr>
              </a:p>
              <a:p>
                <a:pPr algn="ctr" defTabSz="609630">
                  <a:lnSpc>
                    <a:spcPct val="150000"/>
                  </a:lnSpc>
                </a:pP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−4,9</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48</m:t>
                        </m:r>
                      </m:den>
                    </m:f>
                  </m:oMath>
                </a14:m>
                <a:r>
                  <a:rPr lang="en-US" sz="2533">
                    <a:solidFill>
                      <a:srgbClr val="434343"/>
                    </a:solidFill>
                    <a:latin typeface="Arial"/>
                    <a:ea typeface="Calibri" panose="020F0502020204030204" pitchFamily="34" charset="0"/>
                    <a:cs typeface="Times New Roman" panose="02020603050405020304" pitchFamily="18" charset="0"/>
                  </a:rPr>
                  <a:t> x</a:t>
                </a:r>
                <a:r>
                  <a:rPr lang="en-US" sz="2533" baseline="30000">
                    <a:solidFill>
                      <a:srgbClr val="434343"/>
                    </a:solidFill>
                    <a:latin typeface="Arial"/>
                    <a:ea typeface="Calibri" panose="020F0502020204030204" pitchFamily="34" charset="0"/>
                    <a:cs typeface="Times New Roman" panose="02020603050405020304" pitchFamily="18" charset="0"/>
                  </a:rPr>
                  <a:t>2</a:t>
                </a:r>
                <a:r>
                  <a:rPr lang="en-US" sz="2533">
                    <a:solidFill>
                      <a:srgbClr val="333333"/>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ad>
                          <m:radPr>
                            <m:degHide m:val="on"/>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e>
                        </m:rad>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den>
                    </m:f>
                  </m:oMath>
                </a14:m>
                <a:r>
                  <a:rPr lang="en-US" sz="2533">
                    <a:solidFill>
                      <a:srgbClr val="333333"/>
                    </a:solidFill>
                    <a:latin typeface="Arial"/>
                    <a:ea typeface="Times New Roman" panose="02020603050405020304" pitchFamily="18" charset="0"/>
                    <a:cs typeface="Times New Roman" panose="02020603050405020304" pitchFamily="18" charset="0"/>
                  </a:rPr>
                  <a:t>x + 1,3 = 0 ta được x</a:t>
                </a:r>
                <a:r>
                  <a:rPr lang="en-US" sz="2533" baseline="-25000">
                    <a:solidFill>
                      <a:srgbClr val="333333"/>
                    </a:solidFill>
                    <a:latin typeface="Arial"/>
                    <a:ea typeface="Times New Roman" panose="02020603050405020304" pitchFamily="18" charset="0"/>
                    <a:cs typeface="Times New Roman" panose="02020603050405020304" pitchFamily="18" charset="0"/>
                  </a:rPr>
                  <a:t>1</a:t>
                </a:r>
                <a:r>
                  <a:rPr lang="en-US" sz="2533">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533">
                    <a:solidFill>
                      <a:srgbClr val="333333"/>
                    </a:solidFill>
                    <a:latin typeface="Arial"/>
                    <a:ea typeface="Times New Roman" panose="02020603050405020304" pitchFamily="18" charset="0"/>
                    <a:cs typeface="Times New Roman" panose="02020603050405020304" pitchFamily="18" charset="0"/>
                  </a:rPr>
                  <a:t>  -1,73 và x</a:t>
                </a:r>
                <a:r>
                  <a:rPr lang="en-US" sz="2533" baseline="-25000">
                    <a:solidFill>
                      <a:srgbClr val="333333"/>
                    </a:solidFill>
                    <a:latin typeface="Arial"/>
                    <a:ea typeface="Times New Roman" panose="02020603050405020304" pitchFamily="18" charset="0"/>
                    <a:cs typeface="Times New Roman" panose="02020603050405020304" pitchFamily="18" charset="0"/>
                  </a:rPr>
                  <a:t>2</a:t>
                </a:r>
                <a:r>
                  <a:rPr lang="en-US" sz="2533">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m:t>
                    </m:r>
                  </m:oMath>
                </a14:m>
                <a:r>
                  <a:rPr lang="en-US" sz="2533">
                    <a:solidFill>
                      <a:srgbClr val="333333"/>
                    </a:solidFill>
                    <a:latin typeface="Arial"/>
                    <a:ea typeface="Times New Roman" panose="02020603050405020304" pitchFamily="18" charset="0"/>
                    <a:cs typeface="Times New Roman" panose="02020603050405020304" pitchFamily="18" charset="0"/>
                  </a:rPr>
                  <a:t> 7,38.</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832365" y="4243120"/>
                <a:ext cx="10871200" cy="2117696"/>
              </a:xfrm>
              <a:prstGeom prst="rect">
                <a:avLst/>
              </a:prstGeom>
              <a:blipFill>
                <a:blip r:embed="rId4"/>
                <a:stretch>
                  <a:fillRect l="-1010" r="-953" b="-2017"/>
                </a:stretch>
              </a:blipFill>
            </p:spPr>
            <p:txBody>
              <a:bodyPr/>
              <a:lstStyle/>
              <a:p>
                <a:r>
                  <a:rPr lang="en-US">
                    <a:noFill/>
                  </a:rPr>
                  <a:t> </a:t>
                </a:r>
              </a:p>
            </p:txBody>
          </p:sp>
        </mc:Fallback>
      </mc:AlternateContent>
    </p:spTree>
    <p:extLst>
      <p:ext uri="{BB962C8B-B14F-4D97-AF65-F5344CB8AC3E}">
        <p14:creationId xmlns:p14="http://schemas.microsoft.com/office/powerpoint/2010/main" val="3046909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1" name="Google Shape;2231;p39"/>
          <p:cNvSpPr/>
          <p:nvPr/>
        </p:nvSpPr>
        <p:spPr>
          <a:xfrm>
            <a:off x="108449" y="953803"/>
            <a:ext cx="11969251" cy="5799423"/>
          </a:xfrm>
          <a:prstGeom prst="rect">
            <a:avLst/>
          </a:prstGeom>
          <a:solidFill>
            <a:schemeClr val="accent4"/>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255" name="Google Shape;2255;p39"/>
          <p:cNvSpPr/>
          <p:nvPr/>
        </p:nvSpPr>
        <p:spPr>
          <a:xfrm>
            <a:off x="339937" y="749605"/>
            <a:ext cx="236587" cy="287800"/>
          </a:xfrm>
          <a:prstGeom prst="star4">
            <a:avLst>
              <a:gd name="adj" fmla="val 12500"/>
            </a:avLst>
          </a:prstGeom>
          <a:solidFill>
            <a:srgbClr val="FFFF00"/>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3" name="Google Shape;2270;p40"/>
          <p:cNvSpPr txBox="1">
            <a:spLocks noGrp="1"/>
          </p:cNvSpPr>
          <p:nvPr>
            <p:ph type="title"/>
          </p:nvPr>
        </p:nvSpPr>
        <p:spPr>
          <a:xfrm>
            <a:off x="4388986" y="114712"/>
            <a:ext cx="3084734" cy="723488"/>
          </a:xfrm>
          <a:prstGeom prst="rect">
            <a:avLst/>
          </a:prstGeom>
        </p:spPr>
        <p:txBody>
          <a:bodyPr spcFirstLastPara="1" wrap="square" lIns="121900" tIns="121900" rIns="121900" bIns="121900" anchor="ctr" anchorCtr="0">
            <a:noAutofit/>
          </a:bodyPr>
          <a:lstStyle/>
          <a:p>
            <a:r>
              <a:rPr lang="en" sz="3000" b="1">
                <a:solidFill>
                  <a:srgbClr val="FF0000"/>
                </a:solidFill>
                <a:latin typeface="+mj-lt"/>
              </a:rPr>
              <a:t>VẬN DỤNG</a:t>
            </a:r>
            <a:endParaRPr sz="3000" b="1">
              <a:solidFill>
                <a:srgbClr val="FF0000"/>
              </a:solidFill>
              <a:latin typeface="+mj-lt"/>
            </a:endParaRPr>
          </a:p>
        </p:txBody>
      </p:sp>
      <p:sp>
        <p:nvSpPr>
          <p:cNvPr id="44" name="Google Shape;2254;p39"/>
          <p:cNvSpPr/>
          <p:nvPr/>
        </p:nvSpPr>
        <p:spPr>
          <a:xfrm>
            <a:off x="4326665"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5" name="Google Shape;2256;p39"/>
          <p:cNvSpPr/>
          <p:nvPr/>
        </p:nvSpPr>
        <p:spPr>
          <a:xfrm>
            <a:off x="198231" y="6409764"/>
            <a:ext cx="260000" cy="25440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7" name="Google Shape;2363;p41"/>
          <p:cNvSpPr/>
          <p:nvPr/>
        </p:nvSpPr>
        <p:spPr>
          <a:xfrm flipH="1">
            <a:off x="-27369" y="736603"/>
            <a:ext cx="451200" cy="4344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48" name="Google Shape;2364;p41"/>
          <p:cNvGrpSpPr/>
          <p:nvPr/>
        </p:nvGrpSpPr>
        <p:grpSpPr>
          <a:xfrm>
            <a:off x="11265861" y="833209"/>
            <a:ext cx="852756" cy="331447"/>
            <a:chOff x="5601427" y="4269892"/>
            <a:chExt cx="869375" cy="325800"/>
          </a:xfrm>
        </p:grpSpPr>
        <p:sp>
          <p:nvSpPr>
            <p:cNvPr id="49" name="Google Shape;2365;p41"/>
            <p:cNvSpPr/>
            <p:nvPr/>
          </p:nvSpPr>
          <p:spPr>
            <a:xfrm flipH="1">
              <a:off x="6132402" y="4269892"/>
              <a:ext cx="338400" cy="3258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50" name="Google Shape;2366;p41"/>
            <p:cNvSpPr/>
            <p:nvPr/>
          </p:nvSpPr>
          <p:spPr>
            <a:xfrm flipH="1">
              <a:off x="5601427" y="4312642"/>
              <a:ext cx="246900" cy="240300"/>
            </a:xfrm>
            <a:prstGeom prst="star4">
              <a:avLst>
                <a:gd name="adj" fmla="val 12500"/>
              </a:avLst>
            </a:prstGeom>
            <a:solidFill>
              <a:schemeClr val="l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13" name="Oval Callout 12"/>
          <p:cNvSpPr/>
          <p:nvPr/>
        </p:nvSpPr>
        <p:spPr>
          <a:xfrm>
            <a:off x="622955" y="893505"/>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p:sp>
        <p:nvSpPr>
          <p:cNvPr id="4" name="Rectangle 3"/>
          <p:cNvSpPr/>
          <p:nvPr/>
        </p:nvSpPr>
        <p:spPr>
          <a:xfrm>
            <a:off x="720055" y="1611884"/>
            <a:ext cx="10796841" cy="1189621"/>
          </a:xfrm>
          <a:prstGeom prst="rect">
            <a:avLst/>
          </a:prstGeom>
        </p:spPr>
        <p:txBody>
          <a:bodyPr wrap="square">
            <a:spAutoFit/>
          </a:bodyPr>
          <a:lstStyle/>
          <a:p>
            <a:pPr algn="just" defTabSz="609630">
              <a:lnSpc>
                <a:spcPct val="150000"/>
              </a:lnSpc>
              <a:spcAft>
                <a:spcPts val="533"/>
              </a:spcAft>
            </a:pPr>
            <a:r>
              <a:rPr lang="en-US" sz="2533">
                <a:solidFill>
                  <a:srgbClr val="333333"/>
                </a:solidFill>
                <a:latin typeface="Arial"/>
                <a:ea typeface="Times New Roman" panose="02020603050405020304" pitchFamily="18" charset="0"/>
                <a:cs typeface="Times New Roman" panose="02020603050405020304" pitchFamily="18" charset="0"/>
              </a:rPr>
              <a:t>Giá trị nghiệm dương cho ta khoảng cách từ vị trí người chơi cầu lông đến vị trí cầu rơi chạm đất là 7,38m.</a:t>
            </a:r>
          </a:p>
        </p:txBody>
      </p:sp>
      <p:sp>
        <p:nvSpPr>
          <p:cNvPr id="5" name="Rectangle 4"/>
          <p:cNvSpPr/>
          <p:nvPr/>
        </p:nvSpPr>
        <p:spPr>
          <a:xfrm>
            <a:off x="720054" y="2883118"/>
            <a:ext cx="10746041" cy="1774332"/>
          </a:xfrm>
          <a:prstGeom prst="rect">
            <a:avLst/>
          </a:prstGeom>
        </p:spPr>
        <p:txBody>
          <a:bodyPr wrap="square">
            <a:spAutoFit/>
          </a:bodyPr>
          <a:lstStyle/>
          <a:p>
            <a:pPr algn="just" defTabSz="609630">
              <a:lnSpc>
                <a:spcPct val="150000"/>
              </a:lnSpc>
              <a:spcAft>
                <a:spcPts val="533"/>
              </a:spcAft>
            </a:pPr>
            <a:r>
              <a:rPr lang="en-US" sz="2533">
                <a:solidFill>
                  <a:srgbClr val="333333"/>
                </a:solidFill>
                <a:latin typeface="Arial"/>
                <a:ea typeface="Times New Roman" panose="02020603050405020304" pitchFamily="18" charset="0"/>
                <a:cs typeface="Times New Roman" panose="02020603050405020304" pitchFamily="18" charset="0"/>
              </a:rPr>
              <a:t>Với giả thiết khoảng cách từ vị trí phát cầu đến lưới là 4m thì vị trí cầu rơi cách lưới 3,38m, vẫn trong đường biên phía bên sân đối phương. Do đó, lần phát cầu này là hợp lệ.</a:t>
            </a:r>
            <a:endParaRPr lang="en-US" sz="2533">
              <a:solidFill>
                <a:srgbClr val="434343"/>
              </a:solidFill>
              <a:latin typeface="Arial"/>
              <a:ea typeface="Calibri" panose="020F0502020204030204" pitchFamily="34" charset="0"/>
              <a:cs typeface="Times New Roman" panose="02020603050405020304" pitchFamily="18" charset="0"/>
            </a:endParaRPr>
          </a:p>
        </p:txBody>
      </p:sp>
      <p:pic>
        <p:nvPicPr>
          <p:cNvPr id="16" name="Picture 15"/>
          <p:cNvPicPr/>
          <p:nvPr/>
        </p:nvPicPr>
        <p:blipFill>
          <a:blip r:embed="rId3"/>
          <a:stretch>
            <a:fillRect/>
          </a:stretch>
        </p:blipFill>
        <p:spPr>
          <a:xfrm>
            <a:off x="5091740" y="4394200"/>
            <a:ext cx="6287461" cy="2359026"/>
          </a:xfrm>
          <a:prstGeom prst="rect">
            <a:avLst/>
          </a:prstGeom>
        </p:spPr>
      </p:pic>
    </p:spTree>
    <p:extLst>
      <p:ext uri="{BB962C8B-B14F-4D97-AF65-F5344CB8AC3E}">
        <p14:creationId xmlns:p14="http://schemas.microsoft.com/office/powerpoint/2010/main" val="1139472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anim calcmode="lin" valueType="num">
                                      <p:cBhvr>
                                        <p:cTn id="18" dur="500" fill="hold"/>
                                        <p:tgtEl>
                                          <p:spTgt spid="16"/>
                                        </p:tgtEl>
                                        <p:attrNameLst>
                                          <p:attrName>ppt_x</p:attrName>
                                        </p:attrNameLst>
                                      </p:cBhvr>
                                      <p:tavLst>
                                        <p:tav tm="0">
                                          <p:val>
                                            <p:strVal val="#ppt_x"/>
                                          </p:val>
                                        </p:tav>
                                        <p:tav tm="100000">
                                          <p:val>
                                            <p:strVal val="#ppt_x"/>
                                          </p:val>
                                        </p:tav>
                                      </p:tavLst>
                                    </p:anim>
                                    <p:anim calcmode="lin" valueType="num">
                                      <p:cBhvr>
                                        <p:cTn id="1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846;p57">
            <a:extLst>
              <a:ext uri="{FF2B5EF4-FFF2-40B4-BE49-F238E27FC236}">
                <a16:creationId xmlns:a16="http://schemas.microsoft.com/office/drawing/2014/main" id="{CB0B0AB4-DA22-AA9F-693A-63F12B080EA3}"/>
              </a:ext>
            </a:extLst>
          </p:cNvPr>
          <p:cNvSpPr txBox="1">
            <a:spLocks/>
          </p:cNvSpPr>
          <p:nvPr/>
        </p:nvSpPr>
        <p:spPr>
          <a:xfrm>
            <a:off x="3604047" y="1265330"/>
            <a:ext cx="5891428" cy="2356800"/>
          </a:xfrm>
          <a:prstGeom prst="rect">
            <a:avLst/>
          </a:prstGeom>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9600">
                <a:solidFill>
                  <a:srgbClr val="FF0000"/>
                </a:solidFill>
                <a:highlight>
                  <a:srgbClr val="FFFF00"/>
                </a:highlight>
              </a:rPr>
              <a:t>LUYỆN TẬP</a:t>
            </a:r>
          </a:p>
        </p:txBody>
      </p:sp>
      <p:sp>
        <p:nvSpPr>
          <p:cNvPr id="3" name="Google Shape;2848;p57">
            <a:extLst>
              <a:ext uri="{FF2B5EF4-FFF2-40B4-BE49-F238E27FC236}">
                <a16:creationId xmlns:a16="http://schemas.microsoft.com/office/drawing/2014/main" id="{7F2EF40F-47E4-5F69-15A9-BF36565E8B75}"/>
              </a:ext>
            </a:extLst>
          </p:cNvPr>
          <p:cNvSpPr/>
          <p:nvPr/>
        </p:nvSpPr>
        <p:spPr>
          <a:xfrm rot="10800000" flipH="1">
            <a:off x="8693371" y="479643"/>
            <a:ext cx="802104" cy="836800"/>
          </a:xfrm>
          <a:prstGeom prst="star4">
            <a:avLst>
              <a:gd name="adj" fmla="val 12500"/>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grpSp>
        <p:nvGrpSpPr>
          <p:cNvPr id="4" name="Google Shape;2849;p57">
            <a:extLst>
              <a:ext uri="{FF2B5EF4-FFF2-40B4-BE49-F238E27FC236}">
                <a16:creationId xmlns:a16="http://schemas.microsoft.com/office/drawing/2014/main" id="{ACA1B054-9A89-E0F4-BFC2-77BC7E3F073B}"/>
              </a:ext>
            </a:extLst>
          </p:cNvPr>
          <p:cNvGrpSpPr/>
          <p:nvPr/>
        </p:nvGrpSpPr>
        <p:grpSpPr>
          <a:xfrm rot="10800000" flipH="1">
            <a:off x="6647818" y="4225080"/>
            <a:ext cx="1603576" cy="564057"/>
            <a:chOff x="7740700" y="4100311"/>
            <a:chExt cx="786936" cy="604089"/>
          </a:xfrm>
        </p:grpSpPr>
        <p:grpSp>
          <p:nvGrpSpPr>
            <p:cNvPr id="5" name="Google Shape;2850;p57">
              <a:extLst>
                <a:ext uri="{FF2B5EF4-FFF2-40B4-BE49-F238E27FC236}">
                  <a16:creationId xmlns:a16="http://schemas.microsoft.com/office/drawing/2014/main" id="{DC2EF7C0-2ADA-BAC5-C722-E5672A17C46D}"/>
                </a:ext>
              </a:extLst>
            </p:cNvPr>
            <p:cNvGrpSpPr/>
            <p:nvPr/>
          </p:nvGrpSpPr>
          <p:grpSpPr>
            <a:xfrm>
              <a:off x="7740700" y="4149700"/>
              <a:ext cx="737550" cy="554700"/>
              <a:chOff x="7740700" y="4149700"/>
              <a:chExt cx="737550" cy="554700"/>
            </a:xfrm>
          </p:grpSpPr>
          <p:sp>
            <p:nvSpPr>
              <p:cNvPr id="7" name="Google Shape;2851;p57">
                <a:extLst>
                  <a:ext uri="{FF2B5EF4-FFF2-40B4-BE49-F238E27FC236}">
                    <a16:creationId xmlns:a16="http://schemas.microsoft.com/office/drawing/2014/main" id="{38E0F5D3-476C-B2F9-9BC6-C48A9F2A5A22}"/>
                  </a:ext>
                </a:extLst>
              </p:cNvPr>
              <p:cNvSpPr/>
              <p:nvPr/>
            </p:nvSpPr>
            <p:spPr>
              <a:xfrm rot="5400000">
                <a:off x="7905550" y="4131700"/>
                <a:ext cx="554700" cy="590700"/>
              </a:xfrm>
              <a:prstGeom prst="upArrow">
                <a:avLst>
                  <a:gd name="adj1" fmla="val 50000"/>
                  <a:gd name="adj2" fmla="val 50000"/>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sp>
            <p:nvSpPr>
              <p:cNvPr id="8" name="Google Shape;2852;p57">
                <a:extLst>
                  <a:ext uri="{FF2B5EF4-FFF2-40B4-BE49-F238E27FC236}">
                    <a16:creationId xmlns:a16="http://schemas.microsoft.com/office/drawing/2014/main" id="{3A1657D1-611E-0DEC-EA1F-2A9AD1951A50}"/>
                  </a:ext>
                </a:extLst>
              </p:cNvPr>
              <p:cNvSpPr/>
              <p:nvPr/>
            </p:nvSpPr>
            <p:spPr>
              <a:xfrm>
                <a:off x="7740700" y="4286500"/>
                <a:ext cx="86400" cy="281100"/>
              </a:xfrm>
              <a:prstGeom prst="rect">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grpSp>
        <p:sp>
          <p:nvSpPr>
            <p:cNvPr id="6" name="Google Shape;2853;p57">
              <a:extLst>
                <a:ext uri="{FF2B5EF4-FFF2-40B4-BE49-F238E27FC236}">
                  <a16:creationId xmlns:a16="http://schemas.microsoft.com/office/drawing/2014/main" id="{53E8DC69-6D3F-48AD-A325-754F7083949A}"/>
                </a:ext>
              </a:extLst>
            </p:cNvPr>
            <p:cNvSpPr/>
            <p:nvPr/>
          </p:nvSpPr>
          <p:spPr>
            <a:xfrm rot="5400000">
              <a:off x="7954936" y="4082311"/>
              <a:ext cx="554700" cy="590700"/>
            </a:xfrm>
            <a:prstGeom prst="upArrow">
              <a:avLst>
                <a:gd name="adj1" fmla="val 50000"/>
                <a:gd name="adj2" fmla="val 50000"/>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grpSp>
      <p:grpSp>
        <p:nvGrpSpPr>
          <p:cNvPr id="9" name="Google Shape;2854;p57">
            <a:extLst>
              <a:ext uri="{FF2B5EF4-FFF2-40B4-BE49-F238E27FC236}">
                <a16:creationId xmlns:a16="http://schemas.microsoft.com/office/drawing/2014/main" id="{E86D4D35-0372-4698-B6A0-8D46AB54CD29}"/>
              </a:ext>
            </a:extLst>
          </p:cNvPr>
          <p:cNvGrpSpPr/>
          <p:nvPr/>
        </p:nvGrpSpPr>
        <p:grpSpPr>
          <a:xfrm rot="10800000" flipH="1">
            <a:off x="978262" y="894889"/>
            <a:ext cx="1708459" cy="2371209"/>
            <a:chOff x="7465916" y="720492"/>
            <a:chExt cx="1139144" cy="1477450"/>
          </a:xfrm>
        </p:grpSpPr>
        <p:sp>
          <p:nvSpPr>
            <p:cNvPr id="10" name="Google Shape;2855;p57">
              <a:extLst>
                <a:ext uri="{FF2B5EF4-FFF2-40B4-BE49-F238E27FC236}">
                  <a16:creationId xmlns:a16="http://schemas.microsoft.com/office/drawing/2014/main" id="{4F652611-E933-B918-DDB0-EFF3ACA93339}"/>
                </a:ext>
              </a:extLst>
            </p:cNvPr>
            <p:cNvSpPr/>
            <p:nvPr/>
          </p:nvSpPr>
          <p:spPr>
            <a:xfrm rot="-5400000">
              <a:off x="7646560" y="123944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sp>
          <p:nvSpPr>
            <p:cNvPr id="11" name="Google Shape;2856;p57">
              <a:extLst>
                <a:ext uri="{FF2B5EF4-FFF2-40B4-BE49-F238E27FC236}">
                  <a16:creationId xmlns:a16="http://schemas.microsoft.com/office/drawing/2014/main" id="{A339998D-EAF2-5450-6B39-1CC405A06BBD}"/>
                </a:ext>
              </a:extLst>
            </p:cNvPr>
            <p:cNvSpPr/>
            <p:nvPr/>
          </p:nvSpPr>
          <p:spPr>
            <a:xfrm rot="-5400000">
              <a:off x="7597172" y="114891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sp>
          <p:nvSpPr>
            <p:cNvPr id="12" name="Google Shape;2857;p57">
              <a:extLst>
                <a:ext uri="{FF2B5EF4-FFF2-40B4-BE49-F238E27FC236}">
                  <a16:creationId xmlns:a16="http://schemas.microsoft.com/office/drawing/2014/main" id="{2B3E3573-A4EE-06F6-38CE-AAF60DD14E72}"/>
                </a:ext>
              </a:extLst>
            </p:cNvPr>
            <p:cNvSpPr/>
            <p:nvPr/>
          </p:nvSpPr>
          <p:spPr>
            <a:xfrm rot="-5400000">
              <a:off x="7547783" y="105838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sp>
          <p:nvSpPr>
            <p:cNvPr id="13" name="Google Shape;2858;p57">
              <a:extLst>
                <a:ext uri="{FF2B5EF4-FFF2-40B4-BE49-F238E27FC236}">
                  <a16:creationId xmlns:a16="http://schemas.microsoft.com/office/drawing/2014/main" id="{B21BB352-709C-8730-C637-956F8850C935}"/>
                </a:ext>
              </a:extLst>
            </p:cNvPr>
            <p:cNvSpPr/>
            <p:nvPr/>
          </p:nvSpPr>
          <p:spPr>
            <a:xfrm rot="-5400000">
              <a:off x="7498394" y="96785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sp>
          <p:nvSpPr>
            <p:cNvPr id="14" name="Google Shape;2859;p57">
              <a:extLst>
                <a:ext uri="{FF2B5EF4-FFF2-40B4-BE49-F238E27FC236}">
                  <a16:creationId xmlns:a16="http://schemas.microsoft.com/office/drawing/2014/main" id="{01B32620-B43C-2F18-35C5-7833C0D96552}"/>
                </a:ext>
              </a:extLst>
            </p:cNvPr>
            <p:cNvSpPr/>
            <p:nvPr/>
          </p:nvSpPr>
          <p:spPr>
            <a:xfrm rot="-5400000">
              <a:off x="7449005" y="87732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sp>
          <p:nvSpPr>
            <p:cNvPr id="15" name="Google Shape;2860;p57">
              <a:extLst>
                <a:ext uri="{FF2B5EF4-FFF2-40B4-BE49-F238E27FC236}">
                  <a16:creationId xmlns:a16="http://schemas.microsoft.com/office/drawing/2014/main" id="{B96BBEEC-E367-632B-9643-E0CE442963A3}"/>
                </a:ext>
              </a:extLst>
            </p:cNvPr>
            <p:cNvSpPr/>
            <p:nvPr/>
          </p:nvSpPr>
          <p:spPr>
            <a:xfrm rot="-5400000">
              <a:off x="7399616" y="78679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9600" kern="0">
                <a:solidFill>
                  <a:srgbClr val="FF0000"/>
                </a:solidFill>
                <a:latin typeface="Arial"/>
                <a:cs typeface="Arial"/>
                <a:sym typeface="Arial"/>
              </a:endParaRPr>
            </a:p>
          </p:txBody>
        </p:sp>
      </p:grpSp>
    </p:spTree>
    <p:extLst>
      <p:ext uri="{BB962C8B-B14F-4D97-AF65-F5344CB8AC3E}">
        <p14:creationId xmlns:p14="http://schemas.microsoft.com/office/powerpoint/2010/main" val="305699709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112206" y="105415"/>
            <a:ext cx="548440" cy="602796"/>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212883" y="6281861"/>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1" name="Google Shape;2392;p42"/>
          <p:cNvGrpSpPr/>
          <p:nvPr/>
        </p:nvGrpSpPr>
        <p:grpSpPr>
          <a:xfrm>
            <a:off x="11197272" y="5698088"/>
            <a:ext cx="728873" cy="1000984"/>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26" name="Rectangle 25"/>
          <p:cNvSpPr/>
          <p:nvPr/>
        </p:nvSpPr>
        <p:spPr>
          <a:xfrm>
            <a:off x="1764664" y="105928"/>
            <a:ext cx="960519" cy="604909"/>
          </a:xfrm>
          <a:prstGeom prst="rect">
            <a:avLst/>
          </a:prstGeom>
        </p:spPr>
        <p:txBody>
          <a:bodyPr wrap="none">
            <a:spAutoFit/>
          </a:bodyPr>
          <a:lstStyle/>
          <a:p>
            <a:pPr algn="just" defTabSz="609630">
              <a:lnSpc>
                <a:spcPct val="150000"/>
              </a:lnSpc>
              <a:spcAft>
                <a:spcPts val="1067"/>
              </a:spcAft>
              <a:buClr>
                <a:srgbClr val="000000"/>
              </a:buClr>
            </a:pPr>
            <a:r>
              <a:rPr lang="nl-NL" sz="2533" b="1" kern="0">
                <a:solidFill>
                  <a:srgbClr val="000000"/>
                </a:solidFill>
                <a:latin typeface="Arial"/>
                <a:ea typeface="Times New Roman" panose="02020603050405020304" pitchFamily="18" charset="0"/>
                <a:cs typeface="Times New Roman" panose="02020603050405020304" pitchFamily="18" charset="0"/>
                <a:sym typeface="Arial"/>
              </a:rPr>
              <a:t>Bài 1</a:t>
            </a:r>
            <a:endParaRPr lang="en-US" sz="2533" kern="0">
              <a:solidFill>
                <a:srgbClr val="000000"/>
              </a:solidFill>
              <a:latin typeface="Arial"/>
              <a:ea typeface="Calibri" panose="020F0502020204030204" pitchFamily="34" charset="0"/>
              <a:cs typeface="Times New Roman" panose="02020603050405020304" pitchFamily="18" charset="0"/>
              <a:sym typeface="Arial"/>
            </a:endParaRPr>
          </a:p>
        </p:txBody>
      </p:sp>
      <p:sp>
        <p:nvSpPr>
          <p:cNvPr id="2" name="Rectangle 1"/>
          <p:cNvSpPr/>
          <p:nvPr/>
        </p:nvSpPr>
        <p:spPr>
          <a:xfrm>
            <a:off x="3708400" y="116840"/>
            <a:ext cx="6096000" cy="604909"/>
          </a:xfrm>
          <a:prstGeom prst="rect">
            <a:avLst/>
          </a:prstGeom>
        </p:spPr>
        <p:txBody>
          <a:bodyPr>
            <a:spAutoFit/>
          </a:bodyPr>
          <a:lstStyle/>
          <a:p>
            <a:pPr algn="just" defTabSz="609630">
              <a:lnSpc>
                <a:spcPct val="150000"/>
              </a:lnSpc>
            </a:pPr>
            <a:r>
              <a:rPr lang="en-US" sz="2533">
                <a:solidFill>
                  <a:srgbClr val="000000"/>
                </a:solidFill>
                <a:latin typeface="Arial"/>
              </a:rPr>
              <a:t>Hàm số nào sau đây là hàm số bậc hai?</a:t>
            </a:r>
          </a:p>
        </p:txBody>
      </p:sp>
      <p:sp>
        <p:nvSpPr>
          <p:cNvPr id="3" name="Rectangle 2"/>
          <p:cNvSpPr/>
          <p:nvPr/>
        </p:nvSpPr>
        <p:spPr>
          <a:xfrm>
            <a:off x="772160" y="2704707"/>
            <a:ext cx="6096000" cy="1902572"/>
          </a:xfrm>
          <a:prstGeom prst="rect">
            <a:avLst/>
          </a:prstGeom>
        </p:spPr>
        <p:txBody>
          <a:bodyPr>
            <a:spAutoFit/>
          </a:bodyPr>
          <a:lstStyle/>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a) y = 9x</a:t>
            </a:r>
            <a:r>
              <a:rPr lang="en-US" sz="2533" baseline="30000">
                <a:solidFill>
                  <a:srgbClr val="434343"/>
                </a:solidFill>
                <a:latin typeface="Arial"/>
                <a:ea typeface="Calibri" panose="020F0502020204030204" pitchFamily="34" charset="0"/>
                <a:cs typeface="Times New Roman" panose="02020603050405020304" pitchFamily="18" charset="0"/>
              </a:rPr>
              <a:t>2</a:t>
            </a:r>
            <a:r>
              <a:rPr lang="en-US" sz="2533">
                <a:solidFill>
                  <a:srgbClr val="434343"/>
                </a:solidFill>
                <a:latin typeface="Arial"/>
                <a:ea typeface="Calibri" panose="020F0502020204030204" pitchFamily="34" charset="0"/>
                <a:cs typeface="Times New Roman" panose="02020603050405020304" pitchFamily="18" charset="0"/>
              </a:rPr>
              <a:t> + 5x + 4</a:t>
            </a:r>
          </a:p>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b) y = 3x</a:t>
            </a:r>
            <a:r>
              <a:rPr lang="en-US" sz="2533" baseline="30000">
                <a:solidFill>
                  <a:srgbClr val="434343"/>
                </a:solidFill>
                <a:latin typeface="Arial"/>
                <a:ea typeface="Calibri" panose="020F0502020204030204" pitchFamily="34" charset="0"/>
                <a:cs typeface="Times New Roman" panose="02020603050405020304" pitchFamily="18" charset="0"/>
              </a:rPr>
              <a:t>3</a:t>
            </a:r>
            <a:r>
              <a:rPr lang="en-US" sz="2533">
                <a:solidFill>
                  <a:srgbClr val="434343"/>
                </a:solidFill>
                <a:latin typeface="Arial"/>
                <a:ea typeface="Calibri" panose="020F0502020204030204" pitchFamily="34" charset="0"/>
                <a:cs typeface="Times New Roman" panose="02020603050405020304" pitchFamily="18" charset="0"/>
              </a:rPr>
              <a:t> + 2x + 1</a:t>
            </a:r>
          </a:p>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c) y = -4.(x+2)</a:t>
            </a:r>
            <a:r>
              <a:rPr lang="en-US" sz="2533" baseline="30000">
                <a:solidFill>
                  <a:srgbClr val="434343"/>
                </a:solidFill>
                <a:latin typeface="Arial"/>
                <a:ea typeface="Calibri" panose="020F0502020204030204" pitchFamily="34" charset="0"/>
                <a:cs typeface="Times New Roman" panose="02020603050405020304" pitchFamily="18" charset="0"/>
              </a:rPr>
              <a:t>3</a:t>
            </a:r>
            <a:r>
              <a:rPr lang="en-US" sz="2533">
                <a:solidFill>
                  <a:srgbClr val="434343"/>
                </a:solidFill>
                <a:latin typeface="Arial"/>
                <a:ea typeface="Calibri" panose="020F0502020204030204" pitchFamily="34" charset="0"/>
                <a:cs typeface="Times New Roman" panose="02020603050405020304" pitchFamily="18" charset="0"/>
              </a:rPr>
              <a:t> + 2.(2x</a:t>
            </a:r>
            <a:r>
              <a:rPr lang="en-US" sz="2533" baseline="30000">
                <a:solidFill>
                  <a:srgbClr val="434343"/>
                </a:solidFill>
                <a:latin typeface="Arial"/>
                <a:ea typeface="Calibri" panose="020F0502020204030204" pitchFamily="34" charset="0"/>
                <a:cs typeface="Times New Roman" panose="02020603050405020304" pitchFamily="18" charset="0"/>
              </a:rPr>
              <a:t>3</a:t>
            </a:r>
            <a:r>
              <a:rPr lang="en-US" sz="2533">
                <a:solidFill>
                  <a:srgbClr val="434343"/>
                </a:solidFill>
                <a:latin typeface="Arial"/>
                <a:ea typeface="Calibri" panose="020F0502020204030204" pitchFamily="34" charset="0"/>
                <a:cs typeface="Times New Roman" panose="02020603050405020304" pitchFamily="18" charset="0"/>
              </a:rPr>
              <a:t>+1) + 5 </a:t>
            </a:r>
          </a:p>
        </p:txBody>
      </p:sp>
      <p:sp>
        <p:nvSpPr>
          <p:cNvPr id="5" name="Rectangle 4"/>
          <p:cNvSpPr/>
          <p:nvPr/>
        </p:nvSpPr>
        <p:spPr>
          <a:xfrm>
            <a:off x="812800" y="721482"/>
            <a:ext cx="6096000" cy="1189621"/>
          </a:xfrm>
          <a:prstGeom prst="rect">
            <a:avLst/>
          </a:prstGeom>
        </p:spPr>
        <p:txBody>
          <a:bodyPr>
            <a:spAutoFit/>
          </a:bodyPr>
          <a:lstStyle/>
          <a:p>
            <a:pPr algn="just" defTabSz="609630">
              <a:lnSpc>
                <a:spcPct val="150000"/>
              </a:lnSpc>
            </a:pPr>
            <a:r>
              <a:rPr lang="en-US" sz="2533">
                <a:solidFill>
                  <a:srgbClr val="000000"/>
                </a:solidFill>
                <a:latin typeface="Arial"/>
              </a:rPr>
              <a:t>a) y = 9x</a:t>
            </a:r>
            <a:r>
              <a:rPr lang="en-US" sz="2533" baseline="30000">
                <a:solidFill>
                  <a:srgbClr val="000000"/>
                </a:solidFill>
                <a:latin typeface="Arial"/>
              </a:rPr>
              <a:t>2</a:t>
            </a:r>
            <a:r>
              <a:rPr lang="en-US" sz="2533">
                <a:solidFill>
                  <a:srgbClr val="000000"/>
                </a:solidFill>
                <a:latin typeface="Arial"/>
              </a:rPr>
              <a:t> + 5x + 4;</a:t>
            </a:r>
          </a:p>
          <a:p>
            <a:pPr algn="just" defTabSz="609630">
              <a:lnSpc>
                <a:spcPct val="150000"/>
              </a:lnSpc>
            </a:pPr>
            <a:r>
              <a:rPr lang="en-US" sz="2533">
                <a:solidFill>
                  <a:srgbClr val="000000"/>
                </a:solidFill>
                <a:latin typeface="Arial"/>
              </a:rPr>
              <a:t>b) y = 3x</a:t>
            </a:r>
            <a:r>
              <a:rPr lang="en-US" sz="2533" baseline="30000">
                <a:solidFill>
                  <a:srgbClr val="000000"/>
                </a:solidFill>
                <a:latin typeface="Arial"/>
              </a:rPr>
              <a:t>3</a:t>
            </a:r>
            <a:r>
              <a:rPr lang="en-US" sz="2533">
                <a:solidFill>
                  <a:srgbClr val="000000"/>
                </a:solidFill>
                <a:latin typeface="Arial"/>
              </a:rPr>
              <a:t> + 2x + 1;</a:t>
            </a:r>
          </a:p>
        </p:txBody>
      </p:sp>
      <mc:AlternateContent xmlns:mc="http://schemas.openxmlformats.org/markup-compatibility/2006" xmlns:a14="http://schemas.microsoft.com/office/drawing/2010/main">
        <mc:Choice Requires="a14">
          <p:sp>
            <p:nvSpPr>
              <p:cNvPr id="6" name="Rectangle 5"/>
              <p:cNvSpPr/>
              <p:nvPr/>
            </p:nvSpPr>
            <p:spPr>
              <a:xfrm>
                <a:off x="4653280" y="718211"/>
                <a:ext cx="6096000" cy="1194301"/>
              </a:xfrm>
              <a:prstGeom prst="rect">
                <a:avLst/>
              </a:prstGeom>
            </p:spPr>
            <p:txBody>
              <a:bodyPr>
                <a:spAutoFit/>
              </a:bodyPr>
              <a:lstStyle/>
              <a:p>
                <a:pPr algn="just" defTabSz="609630">
                  <a:lnSpc>
                    <a:spcPct val="150000"/>
                  </a:lnSpc>
                </a:pPr>
                <a:r>
                  <a:rPr lang="en-US" sz="2533">
                    <a:solidFill>
                      <a:srgbClr val="000000"/>
                    </a:solidFill>
                    <a:latin typeface="Arial"/>
                  </a:rPr>
                  <a:t>c) y = -4(x + 2)</a:t>
                </a:r>
                <a:r>
                  <a:rPr lang="en-US" sz="2533" baseline="30000">
                    <a:solidFill>
                      <a:srgbClr val="000000"/>
                    </a:solidFill>
                    <a:latin typeface="Arial"/>
                  </a:rPr>
                  <a:t>3</a:t>
                </a:r>
                <a:r>
                  <a:rPr lang="en-US" sz="2533">
                    <a:solidFill>
                      <a:srgbClr val="000000"/>
                    </a:solidFill>
                    <a:latin typeface="Arial"/>
                  </a:rPr>
                  <a:t> + 2(2x</a:t>
                </a:r>
                <a:r>
                  <a:rPr lang="en-US" sz="2533" baseline="30000">
                    <a:solidFill>
                      <a:srgbClr val="000000"/>
                    </a:solidFill>
                    <a:latin typeface="Arial"/>
                  </a:rPr>
                  <a:t>3</a:t>
                </a:r>
                <a:r>
                  <a:rPr lang="en-US" sz="2533">
                    <a:solidFill>
                      <a:srgbClr val="000000"/>
                    </a:solidFill>
                    <a:latin typeface="Arial"/>
                  </a:rPr>
                  <a:t> + 1) + 5;</a:t>
                </a:r>
              </a:p>
              <a:p>
                <a:pPr algn="just" defTabSz="609630">
                  <a:lnSpc>
                    <a:spcPct val="150000"/>
                  </a:lnSpc>
                </a:pPr>
                <a:r>
                  <a:rPr lang="en-US" sz="2533">
                    <a:solidFill>
                      <a:srgbClr val="000000"/>
                    </a:solidFill>
                    <a:latin typeface="Arial"/>
                  </a:rPr>
                  <a:t>d) y = 5x</a:t>
                </a:r>
                <a:r>
                  <a:rPr lang="en-US" sz="2533" baseline="30000">
                    <a:solidFill>
                      <a:srgbClr val="000000"/>
                    </a:solidFill>
                    <a:latin typeface="Arial"/>
                  </a:rPr>
                  <a:t>2</a:t>
                </a:r>
                <a:r>
                  <a:rPr lang="en-US" sz="2533">
                    <a:solidFill>
                      <a:srgbClr val="000000"/>
                    </a:solidFill>
                    <a:latin typeface="Arial"/>
                  </a:rPr>
                  <a:t> + </a:t>
                </a:r>
                <a14:m>
                  <m:oMath xmlns:m="http://schemas.openxmlformats.org/officeDocument/2006/math">
                    <m:rad>
                      <m:radPr>
                        <m:degHide m:val="on"/>
                        <m:ctrlPr>
                          <a:rPr lang="en-US" sz="2533" i="1">
                            <a:solidFill>
                              <a:srgbClr val="000000"/>
                            </a:solidFill>
                            <a:latin typeface="Cambria Math" panose="02040503050406030204" pitchFamily="18" charset="0"/>
                          </a:rPr>
                        </m:ctrlPr>
                      </m:radPr>
                      <m:deg/>
                      <m:e>
                        <m:r>
                          <a:rPr lang="en-US" sz="2533" i="1">
                            <a:solidFill>
                              <a:srgbClr val="000000"/>
                            </a:solidFill>
                            <a:latin typeface="Cambria Math" panose="02040503050406030204" pitchFamily="18" charset="0"/>
                          </a:rPr>
                          <m:t>𝑥</m:t>
                        </m:r>
                      </m:e>
                    </m:rad>
                    <m:r>
                      <a:rPr lang="en-US" sz="2533" i="1">
                        <a:solidFill>
                          <a:srgbClr val="000000"/>
                        </a:solidFill>
                        <a:latin typeface="Cambria Math" panose="02040503050406030204" pitchFamily="18" charset="0"/>
                      </a:rPr>
                      <m:t> +2.</m:t>
                    </m:r>
                  </m:oMath>
                </a14:m>
                <a:endParaRPr lang="en-US" sz="2533">
                  <a:solidFill>
                    <a:srgbClr val="000000"/>
                  </a:solidFill>
                  <a:latin typeface="Arial"/>
                </a:endParaRPr>
              </a:p>
            </p:txBody>
          </p:sp>
        </mc:Choice>
        <mc:Fallback xmlns="">
          <p:sp>
            <p:nvSpPr>
              <p:cNvPr id="6" name="Rectangle 5"/>
              <p:cNvSpPr>
                <a:spLocks noRot="1" noChangeAspect="1" noMove="1" noResize="1" noEditPoints="1" noAdjustHandles="1" noChangeArrowheads="1" noChangeShapeType="1" noTextEdit="1"/>
              </p:cNvSpPr>
              <p:nvPr/>
            </p:nvSpPr>
            <p:spPr>
              <a:xfrm>
                <a:off x="4653280" y="718211"/>
                <a:ext cx="6096000" cy="1194301"/>
              </a:xfrm>
              <a:prstGeom prst="rect">
                <a:avLst/>
              </a:prstGeom>
              <a:blipFill>
                <a:blip r:embed="rId3"/>
                <a:stretch>
                  <a:fillRect l="-1700" b="-11735"/>
                </a:stretch>
              </a:blipFill>
            </p:spPr>
            <p:txBody>
              <a:bodyPr/>
              <a:lstStyle/>
              <a:p>
                <a:r>
                  <a:rPr lang="en-US">
                    <a:noFill/>
                  </a:rPr>
                  <a:t> </a:t>
                </a:r>
              </a:p>
            </p:txBody>
          </p:sp>
        </mc:Fallback>
      </mc:AlternateContent>
      <p:sp>
        <p:nvSpPr>
          <p:cNvPr id="7" name="Rectangle 6"/>
          <p:cNvSpPr/>
          <p:nvPr/>
        </p:nvSpPr>
        <p:spPr>
          <a:xfrm>
            <a:off x="5283200" y="4002992"/>
            <a:ext cx="6096000" cy="604909"/>
          </a:xfrm>
          <a:prstGeom prst="rect">
            <a:avLst/>
          </a:prstGeom>
        </p:spPr>
        <p:txBody>
          <a:bodyPr>
            <a:spAutoFit/>
          </a:bodyPr>
          <a:lstStyle/>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  -4.(x</a:t>
            </a:r>
            <a:r>
              <a:rPr lang="en-US" sz="2533" baseline="30000">
                <a:solidFill>
                  <a:srgbClr val="434343"/>
                </a:solidFill>
                <a:latin typeface="Arial"/>
                <a:ea typeface="Calibri" panose="020F0502020204030204" pitchFamily="34" charset="0"/>
                <a:cs typeface="Times New Roman" panose="02020603050405020304" pitchFamily="18" charset="0"/>
              </a:rPr>
              <a:t>3</a:t>
            </a:r>
            <a:r>
              <a:rPr lang="en-US" sz="2533">
                <a:solidFill>
                  <a:srgbClr val="434343"/>
                </a:solidFill>
                <a:latin typeface="Arial"/>
                <a:ea typeface="Calibri" panose="020F0502020204030204" pitchFamily="34" charset="0"/>
                <a:cs typeface="Times New Roman" panose="02020603050405020304" pitchFamily="18" charset="0"/>
              </a:rPr>
              <a:t>+6x</a:t>
            </a:r>
            <a:r>
              <a:rPr lang="en-US" sz="2533" baseline="30000">
                <a:solidFill>
                  <a:srgbClr val="434343"/>
                </a:solidFill>
                <a:latin typeface="Arial"/>
                <a:ea typeface="Calibri" panose="020F0502020204030204" pitchFamily="34" charset="0"/>
                <a:cs typeface="Times New Roman" panose="02020603050405020304" pitchFamily="18" charset="0"/>
              </a:rPr>
              <a:t>2 </a:t>
            </a:r>
            <a:r>
              <a:rPr lang="en-US" sz="2533">
                <a:solidFill>
                  <a:srgbClr val="434343"/>
                </a:solidFill>
                <a:latin typeface="Arial"/>
                <a:ea typeface="Calibri" panose="020F0502020204030204" pitchFamily="34" charset="0"/>
                <a:cs typeface="Times New Roman" panose="02020603050405020304" pitchFamily="18" charset="0"/>
              </a:rPr>
              <a:t>+ 12x+8) + 4x</a:t>
            </a:r>
            <a:r>
              <a:rPr lang="en-US" sz="2533" baseline="30000">
                <a:solidFill>
                  <a:srgbClr val="434343"/>
                </a:solidFill>
                <a:latin typeface="Arial"/>
                <a:ea typeface="Calibri" panose="020F0502020204030204" pitchFamily="34" charset="0"/>
                <a:cs typeface="Times New Roman" panose="02020603050405020304" pitchFamily="18" charset="0"/>
              </a:rPr>
              <a:t>3</a:t>
            </a:r>
            <a:r>
              <a:rPr lang="en-US" sz="2533">
                <a:solidFill>
                  <a:srgbClr val="434343"/>
                </a:solidFill>
                <a:latin typeface="Arial"/>
                <a:ea typeface="Calibri" panose="020F0502020204030204" pitchFamily="34" charset="0"/>
                <a:cs typeface="Times New Roman" panose="02020603050405020304" pitchFamily="18" charset="0"/>
              </a:rPr>
              <a:t> + 2 + 5</a:t>
            </a:r>
          </a:p>
        </p:txBody>
      </p:sp>
      <p:sp>
        <p:nvSpPr>
          <p:cNvPr id="9" name="Rectangle 8"/>
          <p:cNvSpPr/>
          <p:nvPr/>
        </p:nvSpPr>
        <p:spPr>
          <a:xfrm>
            <a:off x="1391920" y="4658340"/>
            <a:ext cx="7254240" cy="604909"/>
          </a:xfrm>
          <a:prstGeom prst="rect">
            <a:avLst/>
          </a:prstGeom>
        </p:spPr>
        <p:txBody>
          <a:bodyPr wrap="square">
            <a:spAutoFit/>
          </a:bodyPr>
          <a:lstStyle/>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 -24x</a:t>
            </a:r>
            <a:r>
              <a:rPr lang="en-US" sz="2533" baseline="30000">
                <a:solidFill>
                  <a:srgbClr val="434343"/>
                </a:solidFill>
                <a:latin typeface="Arial"/>
                <a:ea typeface="Calibri" panose="020F0502020204030204" pitchFamily="34" charset="0"/>
                <a:cs typeface="Times New Roman" panose="02020603050405020304" pitchFamily="18" charset="0"/>
              </a:rPr>
              <a:t>2</a:t>
            </a:r>
            <a:r>
              <a:rPr lang="en-US" sz="2533">
                <a:solidFill>
                  <a:srgbClr val="434343"/>
                </a:solidFill>
                <a:latin typeface="Arial"/>
                <a:ea typeface="Calibri" panose="020F0502020204030204" pitchFamily="34" charset="0"/>
                <a:cs typeface="Times New Roman" panose="02020603050405020304" pitchFamily="18" charset="0"/>
              </a:rPr>
              <a:t> – 48x – 25</a:t>
            </a:r>
          </a:p>
        </p:txBody>
      </p:sp>
      <mc:AlternateContent xmlns:mc="http://schemas.openxmlformats.org/markup-compatibility/2006" xmlns:a14="http://schemas.microsoft.com/office/drawing/2010/main">
        <mc:Choice Requires="a14">
          <p:sp>
            <p:nvSpPr>
              <p:cNvPr id="18" name="Rectangle 17"/>
              <p:cNvSpPr/>
              <p:nvPr/>
            </p:nvSpPr>
            <p:spPr>
              <a:xfrm>
                <a:off x="762000" y="5323359"/>
                <a:ext cx="9194800" cy="1260473"/>
              </a:xfrm>
              <a:prstGeom prst="rect">
                <a:avLst/>
              </a:prstGeom>
            </p:spPr>
            <p:txBody>
              <a:bodyPr wrap="square">
                <a:spAutoFit/>
              </a:bodyPr>
              <a:lstStyle/>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d) y = 5x</a:t>
                </a:r>
                <a:r>
                  <a:rPr lang="en-US" sz="2533" baseline="30000">
                    <a:solidFill>
                      <a:srgbClr val="434343"/>
                    </a:solidFill>
                    <a:latin typeface="Arial"/>
                    <a:ea typeface="Calibri" panose="020F0502020204030204" pitchFamily="34" charset="0"/>
                    <a:cs typeface="Times New Roman" panose="02020603050405020304" pitchFamily="18" charset="0"/>
                  </a:rPr>
                  <a:t>2</a:t>
                </a:r>
                <a:r>
                  <a:rPr lang="en-US" sz="2533">
                    <a:solidFill>
                      <a:srgbClr val="434343"/>
                    </a:solidFill>
                    <a:latin typeface="Arial"/>
                    <a:ea typeface="Calibri" panose="020F0502020204030204" pitchFamily="34" charset="0"/>
                    <a:cs typeface="Times New Roman" panose="02020603050405020304" pitchFamily="18" charset="0"/>
                  </a:rPr>
                  <a:t> + </a:t>
                </a:r>
                <a14:m>
                  <m:oMath xmlns:m="http://schemas.openxmlformats.org/officeDocument/2006/math">
                    <m:rad>
                      <m:radPr>
                        <m:degHide m:val="on"/>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radPr>
                      <m:deg/>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rad>
                  </m:oMath>
                </a14:m>
                <a:r>
                  <a:rPr lang="en-US" sz="2533">
                    <a:solidFill>
                      <a:srgbClr val="434343"/>
                    </a:solidFill>
                    <a:latin typeface="Arial"/>
                    <a:ea typeface="Times New Roman" panose="02020603050405020304" pitchFamily="18" charset="0"/>
                    <a:cs typeface="Times New Roman" panose="02020603050405020304" pitchFamily="18" charset="0"/>
                  </a:rPr>
                  <a:t> + 2</a:t>
                </a:r>
                <a:endParaRPr lang="en-US" sz="2533">
                  <a:solidFill>
                    <a:srgbClr val="434343"/>
                  </a:solidFill>
                  <a:latin typeface="Arial"/>
                  <a:ea typeface="Calibri" panose="020F0502020204030204" pitchFamily="34" charset="0"/>
                  <a:cs typeface="Times New Roman" panose="02020603050405020304" pitchFamily="18" charset="0"/>
                </a:endParaRPr>
              </a:p>
              <a:p>
                <a:pPr algn="just" defTabSz="609630">
                  <a:lnSpc>
                    <a:spcPct val="150000"/>
                  </a:lnSpc>
                  <a:spcAft>
                    <a:spcPts val="400"/>
                  </a:spcAft>
                </a:pPr>
                <a14:m>
                  <m:oMath xmlns:m="http://schemas.openxmlformats.org/officeDocument/2006/math">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533">
                    <a:solidFill>
                      <a:srgbClr val="434343"/>
                    </a:solidFill>
                    <a:latin typeface="Arial"/>
                    <a:ea typeface="Times New Roman" panose="02020603050405020304" pitchFamily="18" charset="0"/>
                    <a:cs typeface="Times New Roman" panose="02020603050405020304" pitchFamily="18" charset="0"/>
                  </a:rPr>
                  <a:t> </a:t>
                </a:r>
                <a:r>
                  <a:rPr lang="en-US" sz="2533">
                    <a:solidFill>
                      <a:srgbClr val="434343"/>
                    </a:solidFill>
                    <a:latin typeface="Arial"/>
                    <a:ea typeface="Calibri" panose="020F0502020204030204" pitchFamily="34" charset="0"/>
                    <a:cs typeface="Times New Roman" panose="02020603050405020304" pitchFamily="18" charset="0"/>
                  </a:rPr>
                  <a:t>Hàm số cho ở câu a và câu c là hàm số bậc hai.</a:t>
                </a:r>
                <a:endParaRPr lang="en-US" sz="2533">
                  <a:solidFill>
                    <a:srgbClr val="434343"/>
                  </a:solidFill>
                  <a:latin typeface="Arial"/>
                </a:endParaRPr>
              </a:p>
            </p:txBody>
          </p:sp>
        </mc:Choice>
        <mc:Fallback xmlns="">
          <p:sp>
            <p:nvSpPr>
              <p:cNvPr id="18" name="Rectangle 17"/>
              <p:cNvSpPr>
                <a:spLocks noRot="1" noChangeAspect="1" noMove="1" noResize="1" noEditPoints="1" noAdjustHandles="1" noChangeArrowheads="1" noChangeShapeType="1" noTextEdit="1"/>
              </p:cNvSpPr>
              <p:nvPr/>
            </p:nvSpPr>
            <p:spPr>
              <a:xfrm>
                <a:off x="762000" y="5323359"/>
                <a:ext cx="9194800" cy="1260473"/>
              </a:xfrm>
              <a:prstGeom prst="rect">
                <a:avLst/>
              </a:prstGeom>
              <a:blipFill>
                <a:blip r:embed="rId4"/>
                <a:stretch>
                  <a:fillRect l="-1127" b="-1111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861AC34-6E3A-C27C-5828-E6C16843946C}"/>
              </a:ext>
            </a:extLst>
          </p:cNvPr>
          <p:cNvCxnSpPr>
            <a:cxnSpLocks/>
          </p:cNvCxnSpPr>
          <p:nvPr/>
        </p:nvCxnSpPr>
        <p:spPr>
          <a:xfrm>
            <a:off x="378942" y="2291379"/>
            <a:ext cx="11621959"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4107099"/>
      </p:ext>
    </p:extLst>
  </p:cSld>
  <p:clrMapOvr>
    <a:masterClrMapping/>
  </p:clrMapOvr>
  <mc:AlternateContent xmlns:mc="http://schemas.openxmlformats.org/markup-compatibility/2006" xmlns:p14="http://schemas.microsoft.com/office/powerpoint/2010/main">
    <mc:Choice Requires="p14">
      <p:transition spd="med" p14:dur="700">
        <p:pull/>
      </p:transition>
    </mc:Choice>
    <mc:Fallback xmlns="">
      <p:transition spd="med">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barn(inVertical)">
                                      <p:cBhvr>
                                        <p:cTn id="28" dur="500"/>
                                        <p:tgtEl>
                                          <p:spTgt spid="3">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wipe(down)">
                                      <p:cBhvr>
                                        <p:cTn id="33" dur="5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Effect transition="in" filter="randombar(horizontal)">
                                      <p:cBhvr>
                                        <p:cTn id="38" dur="500"/>
                                        <p:tgtEl>
                                          <p:spTgt spid="7">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down)">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8">
                                            <p:txEl>
                                              <p:pRg st="0" end="0"/>
                                            </p:txEl>
                                          </p:spTgt>
                                        </p:tgtEl>
                                        <p:attrNameLst>
                                          <p:attrName>style.visibility</p:attrName>
                                        </p:attrNameLst>
                                      </p:cBhvr>
                                      <p:to>
                                        <p:strVal val="visible"/>
                                      </p:to>
                                    </p:set>
                                    <p:animEffect transition="in" filter="fade">
                                      <p:cBhvr>
                                        <p:cTn id="48" dur="500"/>
                                        <p:tgtEl>
                                          <p:spTgt spid="18">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nodeType="clickEffect">
                                  <p:stCondLst>
                                    <p:cond delay="0"/>
                                  </p:stCondLst>
                                  <p:childTnLst>
                                    <p:set>
                                      <p:cBhvr>
                                        <p:cTn id="52" dur="1" fill="hold">
                                          <p:stCondLst>
                                            <p:cond delay="0"/>
                                          </p:stCondLst>
                                        </p:cTn>
                                        <p:tgtEl>
                                          <p:spTgt spid="18">
                                            <p:txEl>
                                              <p:pRg st="1" end="1"/>
                                            </p:txEl>
                                          </p:spTgt>
                                        </p:tgtEl>
                                        <p:attrNameLst>
                                          <p:attrName>style.visibility</p:attrName>
                                        </p:attrNameLst>
                                      </p:cBhvr>
                                      <p:to>
                                        <p:strVal val="visible"/>
                                      </p:to>
                                    </p:set>
                                    <p:animEffect transition="in" filter="wipe(left)">
                                      <p:cBhvr>
                                        <p:cTn id="53" dur="500"/>
                                        <p:tgtEl>
                                          <p:spTgt spid="1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 grpId="0"/>
      <p:bldP spid="5" grpId="0"/>
      <p:bldP spid="6" grpId="0"/>
      <p:bldP spid="9" grpId="0"/>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112206" y="105415"/>
            <a:ext cx="548440" cy="602796"/>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5171687" y="628612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1" name="Google Shape;2392;p42"/>
          <p:cNvGrpSpPr/>
          <p:nvPr/>
        </p:nvGrpSpPr>
        <p:grpSpPr>
          <a:xfrm>
            <a:off x="11197272" y="5698088"/>
            <a:ext cx="728873" cy="1000984"/>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26" name="Rectangle 25"/>
          <p:cNvSpPr/>
          <p:nvPr/>
        </p:nvSpPr>
        <p:spPr>
          <a:xfrm>
            <a:off x="1876424" y="146637"/>
            <a:ext cx="960519" cy="604909"/>
          </a:xfrm>
          <a:prstGeom prst="rect">
            <a:avLst/>
          </a:prstGeom>
        </p:spPr>
        <p:txBody>
          <a:bodyPr wrap="none">
            <a:spAutoFit/>
          </a:bodyPr>
          <a:lstStyle/>
          <a:p>
            <a:pPr algn="just" defTabSz="609630">
              <a:lnSpc>
                <a:spcPct val="150000"/>
              </a:lnSpc>
              <a:spcAft>
                <a:spcPts val="1067"/>
              </a:spcAft>
              <a:buClr>
                <a:srgbClr val="000000"/>
              </a:buClr>
            </a:pPr>
            <a:r>
              <a:rPr lang="nl-NL" sz="2533" b="1" kern="0">
                <a:solidFill>
                  <a:srgbClr val="000000"/>
                </a:solidFill>
                <a:latin typeface="Arial"/>
                <a:ea typeface="Times New Roman" panose="02020603050405020304" pitchFamily="18" charset="0"/>
                <a:cs typeface="Times New Roman" panose="02020603050405020304" pitchFamily="18" charset="0"/>
                <a:sym typeface="Arial"/>
              </a:rPr>
              <a:t>Bài 2</a:t>
            </a:r>
            <a:endParaRPr lang="en-US" sz="2533" kern="0">
              <a:solidFill>
                <a:srgbClr val="000000"/>
              </a:solidFill>
              <a:latin typeface="Arial"/>
              <a:ea typeface="Calibri" panose="020F0502020204030204" pitchFamily="34" charset="0"/>
              <a:cs typeface="Times New Roman" panose="02020603050405020304" pitchFamily="18" charset="0"/>
              <a:sym typeface="Arial"/>
            </a:endParaRPr>
          </a:p>
        </p:txBody>
      </p:sp>
      <p:sp>
        <p:nvSpPr>
          <p:cNvPr id="2" name="Rectangle 1"/>
          <p:cNvSpPr/>
          <p:nvPr/>
        </p:nvSpPr>
        <p:spPr>
          <a:xfrm>
            <a:off x="914400" y="759567"/>
            <a:ext cx="9499600" cy="604909"/>
          </a:xfrm>
          <a:prstGeom prst="rect">
            <a:avLst/>
          </a:prstGeom>
        </p:spPr>
        <p:txBody>
          <a:bodyPr wrap="square">
            <a:spAutoFit/>
          </a:bodyPr>
          <a:lstStyle/>
          <a:p>
            <a:pPr algn="just" defTabSz="609630">
              <a:lnSpc>
                <a:spcPct val="150000"/>
              </a:lnSpc>
            </a:pPr>
            <a:r>
              <a:rPr lang="en-US" sz="2533">
                <a:solidFill>
                  <a:srgbClr val="000000"/>
                </a:solidFill>
                <a:latin typeface="Arial"/>
              </a:rPr>
              <a:t>Tìm điều kiện của </a:t>
            </a:r>
            <a:r>
              <a:rPr lang="en-US" sz="2533" i="1">
                <a:solidFill>
                  <a:srgbClr val="000000"/>
                </a:solidFill>
                <a:latin typeface="Arial"/>
              </a:rPr>
              <a:t>m </a:t>
            </a:r>
            <a:r>
              <a:rPr lang="en-US" sz="2533">
                <a:solidFill>
                  <a:srgbClr val="000000"/>
                </a:solidFill>
                <a:latin typeface="Arial"/>
              </a:rPr>
              <a:t>để mỗi hàm số sau là hàm số bậc hai</a:t>
            </a:r>
          </a:p>
        </p:txBody>
      </p:sp>
      <mc:AlternateContent xmlns:mc="http://schemas.openxmlformats.org/markup-compatibility/2006" xmlns:a14="http://schemas.microsoft.com/office/drawing/2010/main">
        <mc:Choice Requires="a14">
          <p:sp>
            <p:nvSpPr>
              <p:cNvPr id="21" name="Rectangle 20"/>
              <p:cNvSpPr/>
              <p:nvPr/>
            </p:nvSpPr>
            <p:spPr>
              <a:xfrm>
                <a:off x="914400" y="1405897"/>
                <a:ext cx="6096000" cy="631840"/>
              </a:xfrm>
              <a:prstGeom prst="rect">
                <a:avLst/>
              </a:prstGeom>
            </p:spPr>
            <p:txBody>
              <a:bodyPr>
                <a:spAutoFit/>
              </a:bodyPr>
              <a:lstStyle/>
              <a:p>
                <a:pPr algn="just" defTabSz="609630">
                  <a:lnSpc>
                    <a:spcPct val="150000"/>
                  </a:lnSpc>
                </a:pPr>
                <a:r>
                  <a:rPr lang="en-US" sz="2533">
                    <a:solidFill>
                      <a:srgbClr val="000000"/>
                    </a:solidFill>
                    <a:latin typeface="Arial"/>
                  </a:rPr>
                  <a:t>a) </a:t>
                </a:r>
                <a:r>
                  <a:rPr lang="en-US" sz="2667">
                    <a:solidFill>
                      <a:srgbClr val="434343"/>
                    </a:solidFill>
                    <a:latin typeface="Arial"/>
                  </a:rPr>
                  <a:t>y = m</a:t>
                </a:r>
                <a14:m>
                  <m:oMath xmlns:m="http://schemas.openxmlformats.org/officeDocument/2006/math">
                    <m:sSup>
                      <m:sSupPr>
                        <m:ctrlPr>
                          <a:rPr lang="en-US" sz="2667" i="1">
                            <a:solidFill>
                              <a:srgbClr val="434343"/>
                            </a:solidFill>
                            <a:latin typeface="Cambria Math" panose="02040503050406030204" pitchFamily="18" charset="0"/>
                          </a:rPr>
                        </m:ctrlPr>
                      </m:sSupPr>
                      <m:e>
                        <m:r>
                          <a:rPr lang="en-US" sz="2667" i="1">
                            <a:solidFill>
                              <a:srgbClr val="434343"/>
                            </a:solidFill>
                            <a:latin typeface="Cambria Math" panose="02040503050406030204" pitchFamily="18" charset="0"/>
                          </a:rPr>
                          <m:t>𝑥</m:t>
                        </m:r>
                      </m:e>
                      <m:sup>
                        <m:r>
                          <a:rPr lang="en-US" sz="2667" i="1">
                            <a:solidFill>
                              <a:srgbClr val="434343"/>
                            </a:solidFill>
                            <a:latin typeface="Cambria Math" panose="02040503050406030204" pitchFamily="18" charset="0"/>
                          </a:rPr>
                          <m:t>4</m:t>
                        </m:r>
                      </m:sup>
                    </m:sSup>
                  </m:oMath>
                </a14:m>
                <a:r>
                  <a:rPr lang="en-US" sz="2667">
                    <a:solidFill>
                      <a:srgbClr val="434343"/>
                    </a:solidFill>
                    <a:latin typeface="Arial"/>
                  </a:rPr>
                  <a:t> + (m + 1)</a:t>
                </a:r>
                <a14:m>
                  <m:oMath xmlns:m="http://schemas.openxmlformats.org/officeDocument/2006/math">
                    <m:sSup>
                      <m:sSupPr>
                        <m:ctrlPr>
                          <a:rPr lang="en-US" sz="2667" i="1">
                            <a:solidFill>
                              <a:srgbClr val="434343"/>
                            </a:solidFill>
                            <a:latin typeface="Cambria Math" panose="02040503050406030204" pitchFamily="18" charset="0"/>
                          </a:rPr>
                        </m:ctrlPr>
                      </m:sSupPr>
                      <m:e>
                        <m:r>
                          <a:rPr lang="en-US" sz="2667" i="1">
                            <a:solidFill>
                              <a:srgbClr val="434343"/>
                            </a:solidFill>
                            <a:latin typeface="Cambria Math" panose="02040503050406030204" pitchFamily="18" charset="0"/>
                          </a:rPr>
                          <m:t>𝑥</m:t>
                        </m:r>
                      </m:e>
                      <m:sup>
                        <m:r>
                          <a:rPr lang="en-US" sz="2667" i="1">
                            <a:solidFill>
                              <a:srgbClr val="434343"/>
                            </a:solidFill>
                            <a:latin typeface="Cambria Math" panose="02040503050406030204" pitchFamily="18" charset="0"/>
                          </a:rPr>
                          <m:t>2</m:t>
                        </m:r>
                      </m:sup>
                    </m:sSup>
                  </m:oMath>
                </a14:m>
                <a:r>
                  <a:rPr lang="en-US" sz="2667">
                    <a:solidFill>
                      <a:srgbClr val="434343"/>
                    </a:solidFill>
                    <a:latin typeface="Arial"/>
                  </a:rPr>
                  <a:t> + x + 3</a:t>
                </a:r>
                <a:r>
                  <a:rPr lang="en-US" sz="2533">
                    <a:solidFill>
                      <a:srgbClr val="000000"/>
                    </a:solidFill>
                    <a:latin typeface="Arial"/>
                  </a:rPr>
                  <a:t>;</a:t>
                </a:r>
              </a:p>
            </p:txBody>
          </p:sp>
        </mc:Choice>
        <mc:Fallback xmlns="">
          <p:sp>
            <p:nvSpPr>
              <p:cNvPr id="21" name="Rectangle 20"/>
              <p:cNvSpPr>
                <a:spLocks noRot="1" noChangeAspect="1" noMove="1" noResize="1" noEditPoints="1" noAdjustHandles="1" noChangeArrowheads="1" noChangeShapeType="1" noTextEdit="1"/>
              </p:cNvSpPr>
              <p:nvPr/>
            </p:nvSpPr>
            <p:spPr>
              <a:xfrm>
                <a:off x="914400" y="1405897"/>
                <a:ext cx="6096000" cy="631840"/>
              </a:xfrm>
              <a:prstGeom prst="rect">
                <a:avLst/>
              </a:prstGeom>
              <a:blipFill>
                <a:blip r:embed="rId3"/>
                <a:stretch>
                  <a:fillRect l="-1700" b="-2524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9" name="Rectangle 38"/>
              <p:cNvSpPr/>
              <p:nvPr/>
            </p:nvSpPr>
            <p:spPr>
              <a:xfrm>
                <a:off x="0" y="3006294"/>
                <a:ext cx="5943600" cy="2457404"/>
              </a:xfrm>
              <a:prstGeom prst="rect">
                <a:avLst/>
              </a:prstGeom>
            </p:spPr>
            <p:txBody>
              <a:bodyPr wrap="square">
                <a:spAutoFit/>
              </a:bodyPr>
              <a:lstStyle/>
              <a:p>
                <a:pPr algn="just" defTabSz="609630">
                  <a:lnSpc>
                    <a:spcPct val="150000"/>
                  </a:lnSpc>
                </a:pPr>
                <a:r>
                  <a:rPr lang="en-US" sz="2533">
                    <a:solidFill>
                      <a:srgbClr val="434343"/>
                    </a:solidFill>
                    <a:latin typeface="Arial"/>
                    <a:ea typeface="Calibri" panose="020F0502020204030204" pitchFamily="34" charset="0"/>
                    <a:cs typeface="Times New Roman" panose="02020603050405020304" pitchFamily="18" charset="0"/>
                  </a:rPr>
                  <a:t>a) Hàm số y = m</a:t>
                </a:r>
                <a14:m>
                  <m:oMath xmlns:m="http://schemas.openxmlformats.org/officeDocument/2006/math">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m:t>
                        </m:r>
                      </m:sup>
                    </m:sSup>
                  </m:oMath>
                </a14:m>
                <a:r>
                  <a:rPr lang="en-US" sz="2533">
                    <a:solidFill>
                      <a:srgbClr val="434343"/>
                    </a:solidFill>
                    <a:latin typeface="Arial"/>
                    <a:ea typeface="Calibri" panose="020F0502020204030204" pitchFamily="34" charset="0"/>
                    <a:cs typeface="Times New Roman" panose="02020603050405020304" pitchFamily="18" charset="0"/>
                  </a:rPr>
                  <a:t> + (m + 1)</a:t>
                </a:r>
                <a14:m>
                  <m:oMath xmlns:m="http://schemas.openxmlformats.org/officeDocument/2006/math">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533">
                    <a:solidFill>
                      <a:srgbClr val="434343"/>
                    </a:solidFill>
                    <a:latin typeface="Arial"/>
                    <a:ea typeface="Calibri" panose="020F0502020204030204" pitchFamily="34" charset="0"/>
                    <a:cs typeface="Times New Roman" panose="02020603050405020304" pitchFamily="18" charset="0"/>
                  </a:rPr>
                  <a:t> + x + 3 là hàm số bậc hai</a:t>
                </a:r>
              </a:p>
              <a:p>
                <a:pPr algn="just" defTabSz="609630">
                  <a:lnSpc>
                    <a:spcPct val="150000"/>
                  </a:lnSpc>
                  <a:tabLst>
                    <a:tab pos="944081" algn="l"/>
                  </a:tabLst>
                </a:pPr>
                <a:r>
                  <a:rPr lang="en-US" sz="2533">
                    <a:solidFill>
                      <a:srgbClr val="434343"/>
                    </a:solidFill>
                    <a:latin typeface="Arial"/>
                    <a:ea typeface="Calibri" panose="020F0502020204030204" pitchFamily="34" charset="0"/>
                    <a:cs typeface="Times New Roman" panose="02020603050405020304" pitchFamily="18" charset="0"/>
                  </a:rPr>
                  <a:t>      </a:t>
                </a:r>
                <a14:m>
                  <m:oMath xmlns:m="http://schemas.openxmlformats.org/officeDocument/2006/math">
                    <m:d>
                      <m:dPr>
                        <m:begChr m:val="{"/>
                        <m:endChr m:val=""/>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mP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e>
                          </m:m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+1≠0</m:t>
                              </m:r>
                            </m:e>
                          </m:mr>
                        </m:m>
                      </m:e>
                    </m:d>
                  </m:oMath>
                </a14:m>
                <a:r>
                  <a:rPr lang="en-US" sz="2533" i="1">
                    <a:solidFill>
                      <a:srgbClr val="434343"/>
                    </a:solidFill>
                    <a:latin typeface="Arial"/>
                    <a:ea typeface="Calibri" panose="020F0502020204030204" pitchFamily="34" charset="0"/>
                    <a:cs typeface="Times New Roman" panose="02020603050405020304" pitchFamily="18" charset="0"/>
                  </a:rPr>
                  <a:t>	</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39" name="Rectangle 38"/>
              <p:cNvSpPr>
                <a:spLocks noRot="1" noChangeAspect="1" noMove="1" noResize="1" noEditPoints="1" noAdjustHandles="1" noChangeArrowheads="1" noChangeShapeType="1" noTextEdit="1"/>
              </p:cNvSpPr>
              <p:nvPr/>
            </p:nvSpPr>
            <p:spPr>
              <a:xfrm>
                <a:off x="0" y="3006294"/>
                <a:ext cx="5943600" cy="2457404"/>
              </a:xfrm>
              <a:prstGeom prst="rect">
                <a:avLst/>
              </a:prstGeom>
              <a:blipFill>
                <a:blip r:embed="rId4"/>
                <a:stretch>
                  <a:fillRect l="-1744" r="-174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0" name="Rectangle 39"/>
              <p:cNvSpPr/>
              <p:nvPr/>
            </p:nvSpPr>
            <p:spPr>
              <a:xfrm>
                <a:off x="280418" y="4712073"/>
                <a:ext cx="611065" cy="482120"/>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r>
                        <a:rPr lang="en-US" sz="2533">
                          <a:solidFill>
                            <a:srgbClr val="434343"/>
                          </a:solidFill>
                          <a:latin typeface="Cambria Math" panose="02040503050406030204" pitchFamily="18" charset="0"/>
                        </a:rPr>
                        <m:t>⇔</m:t>
                      </m:r>
                    </m:oMath>
                  </m:oMathPara>
                </a14:m>
                <a:endParaRPr lang="en-US" sz="2533">
                  <a:solidFill>
                    <a:srgbClr val="434343"/>
                  </a:solidFill>
                  <a:latin typeface="Arial"/>
                </a:endParaRPr>
              </a:p>
            </p:txBody>
          </p:sp>
        </mc:Choice>
        <mc:Fallback xmlns="">
          <p:sp>
            <p:nvSpPr>
              <p:cNvPr id="40" name="Rectangle 39"/>
              <p:cNvSpPr>
                <a:spLocks noRot="1" noChangeAspect="1" noMove="1" noResize="1" noEditPoints="1" noAdjustHandles="1" noChangeArrowheads="1" noChangeShapeType="1" noTextEdit="1"/>
              </p:cNvSpPr>
              <p:nvPr/>
            </p:nvSpPr>
            <p:spPr>
              <a:xfrm>
                <a:off x="280418" y="4712073"/>
                <a:ext cx="611065" cy="482120"/>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1" name="Rectangle 40"/>
              <p:cNvSpPr/>
              <p:nvPr/>
            </p:nvSpPr>
            <p:spPr>
              <a:xfrm>
                <a:off x="2997200" y="4191000"/>
                <a:ext cx="6096000" cy="1287981"/>
              </a:xfrm>
              <a:prstGeom prst="rect">
                <a:avLst/>
              </a:prstGeom>
            </p:spPr>
            <p:txBody>
              <a:bodyPr>
                <a:spAutoFit/>
              </a:bodyPr>
              <a:lstStyle/>
              <a:p>
                <a:pPr algn="just" defTabSz="609630">
                  <a:lnSpc>
                    <a:spcPct val="150000"/>
                  </a:lnSpc>
                </a:pPr>
                <a14:m>
                  <m:oMath xmlns:m="http://schemas.openxmlformats.org/officeDocument/2006/math">
                    <m:d>
                      <m:dPr>
                        <m:begChr m:val="{"/>
                        <m:endChr m:val=""/>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mP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e>
                          </m:m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≠−1</m:t>
                              </m:r>
                            </m:e>
                          </m:mr>
                        </m:m>
                      </m:e>
                    </m:d>
                  </m:oMath>
                </a14:m>
                <a:r>
                  <a:rPr lang="en-US" sz="2533">
                    <a:solidFill>
                      <a:srgbClr val="434343"/>
                    </a:solidFill>
                    <a:latin typeface="Arial"/>
                    <a:ea typeface="Calibri" panose="020F0502020204030204" pitchFamily="34" charset="0"/>
                    <a:cs typeface="Times New Roman" panose="02020603050405020304" pitchFamily="18" charset="0"/>
                  </a:rPr>
                  <a:t> (thỏa mãn)</a:t>
                </a:r>
              </a:p>
            </p:txBody>
          </p:sp>
        </mc:Choice>
        <mc:Fallback xmlns="">
          <p:sp>
            <p:nvSpPr>
              <p:cNvPr id="41" name="Rectangle 40"/>
              <p:cNvSpPr>
                <a:spLocks noRot="1" noChangeAspect="1" noMove="1" noResize="1" noEditPoints="1" noAdjustHandles="1" noChangeArrowheads="1" noChangeShapeType="1" noTextEdit="1"/>
              </p:cNvSpPr>
              <p:nvPr/>
            </p:nvSpPr>
            <p:spPr>
              <a:xfrm>
                <a:off x="2997200" y="4191000"/>
                <a:ext cx="6096000" cy="1287981"/>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2" name="Rectangle 41"/>
              <p:cNvSpPr/>
              <p:nvPr/>
            </p:nvSpPr>
            <p:spPr>
              <a:xfrm>
                <a:off x="250121" y="5521582"/>
                <a:ext cx="1714124" cy="604909"/>
              </a:xfrm>
              <a:prstGeom prst="rect">
                <a:avLst/>
              </a:prstGeom>
            </p:spPr>
            <p:txBody>
              <a:bodyPr wrap="none">
                <a:spAutoFit/>
              </a:bodyPr>
              <a:lstStyle/>
              <a:p>
                <a:pPr algn="just" defTabSz="609630">
                  <a:lnSpc>
                    <a:spcPct val="150000"/>
                  </a:lnSpc>
                </a:pPr>
                <a:r>
                  <a:rPr lang="en-US" sz="2533">
                    <a:solidFill>
                      <a:srgbClr val="434343"/>
                    </a:solidFill>
                    <a:latin typeface="Arial"/>
                    <a:ea typeface="Calibri" panose="020F0502020204030204" pitchFamily="34" charset="0"/>
                    <a:cs typeface="Times New Roman" panose="02020603050405020304" pitchFamily="18" charset="0"/>
                  </a:rPr>
                  <a:t>Vậy </a:t>
                </a:r>
                <a14:m>
                  <m:oMath xmlns:m="http://schemas.openxmlformats.org/officeDocument/2006/math">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oMath>
                </a14:m>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42" name="Rectangle 41"/>
              <p:cNvSpPr>
                <a:spLocks noRot="1" noChangeAspect="1" noMove="1" noResize="1" noEditPoints="1" noAdjustHandles="1" noChangeArrowheads="1" noChangeShapeType="1" noTextEdit="1"/>
              </p:cNvSpPr>
              <p:nvPr/>
            </p:nvSpPr>
            <p:spPr>
              <a:xfrm>
                <a:off x="250121" y="5521582"/>
                <a:ext cx="1714124" cy="604909"/>
              </a:xfrm>
              <a:prstGeom prst="rect">
                <a:avLst/>
              </a:prstGeom>
              <a:blipFill>
                <a:blip r:embed="rId7"/>
                <a:stretch>
                  <a:fillRect l="-6050" b="-2424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Rectangle 54"/>
              <p:cNvSpPr/>
              <p:nvPr/>
            </p:nvSpPr>
            <p:spPr>
              <a:xfrm>
                <a:off x="2549290" y="4742553"/>
                <a:ext cx="611065" cy="482120"/>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r>
                        <a:rPr lang="en-US" sz="2533">
                          <a:solidFill>
                            <a:srgbClr val="434343"/>
                          </a:solidFill>
                          <a:latin typeface="Cambria Math" panose="02040503050406030204" pitchFamily="18" charset="0"/>
                        </a:rPr>
                        <m:t>⇔</m:t>
                      </m:r>
                    </m:oMath>
                  </m:oMathPara>
                </a14:m>
                <a:endParaRPr lang="en-US" sz="2533">
                  <a:solidFill>
                    <a:srgbClr val="434343"/>
                  </a:solidFill>
                  <a:latin typeface="Arial"/>
                </a:endParaRPr>
              </a:p>
            </p:txBody>
          </p:sp>
        </mc:Choice>
        <mc:Fallback xmlns="">
          <p:sp>
            <p:nvSpPr>
              <p:cNvPr id="55" name="Rectangle 54"/>
              <p:cNvSpPr>
                <a:spLocks noRot="1" noChangeAspect="1" noMove="1" noResize="1" noEditPoints="1" noAdjustHandles="1" noChangeArrowheads="1" noChangeShapeType="1" noTextEdit="1"/>
              </p:cNvSpPr>
              <p:nvPr/>
            </p:nvSpPr>
            <p:spPr>
              <a:xfrm>
                <a:off x="2549290" y="4742553"/>
                <a:ext cx="611065" cy="482120"/>
              </a:xfrm>
              <a:prstGeom prst="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3" name="Rectangle 42"/>
              <p:cNvSpPr/>
              <p:nvPr/>
            </p:nvSpPr>
            <p:spPr>
              <a:xfrm>
                <a:off x="6587677" y="1373023"/>
                <a:ext cx="4916667" cy="631840"/>
              </a:xfrm>
              <a:prstGeom prst="rect">
                <a:avLst/>
              </a:prstGeom>
            </p:spPr>
            <p:txBody>
              <a:bodyPr wrap="none">
                <a:spAutoFit/>
              </a:bodyPr>
              <a:lstStyle/>
              <a:p>
                <a:pPr algn="just" defTabSz="609630">
                  <a:lnSpc>
                    <a:spcPct val="150000"/>
                  </a:lnSpc>
                </a:pPr>
                <a:r>
                  <a:rPr lang="en-US" sz="2533">
                    <a:solidFill>
                      <a:srgbClr val="000000"/>
                    </a:solidFill>
                    <a:latin typeface="Arial"/>
                  </a:rPr>
                  <a:t>b) </a:t>
                </a:r>
                <a:r>
                  <a:rPr lang="en-US" sz="2667">
                    <a:solidFill>
                      <a:srgbClr val="434343"/>
                    </a:solidFill>
                    <a:latin typeface="Arial"/>
                  </a:rPr>
                  <a:t>y = (m - 2)</a:t>
                </a:r>
                <a14:m>
                  <m:oMath xmlns:m="http://schemas.openxmlformats.org/officeDocument/2006/math">
                    <m:sSup>
                      <m:sSupPr>
                        <m:ctrlPr>
                          <a:rPr lang="en-US" sz="2667" i="1">
                            <a:solidFill>
                              <a:srgbClr val="434343"/>
                            </a:solidFill>
                            <a:latin typeface="Cambria Math" panose="02040503050406030204" pitchFamily="18" charset="0"/>
                          </a:rPr>
                        </m:ctrlPr>
                      </m:sSupPr>
                      <m:e>
                        <m:r>
                          <a:rPr lang="en-US" sz="2667" i="1">
                            <a:solidFill>
                              <a:srgbClr val="434343"/>
                            </a:solidFill>
                            <a:latin typeface="Cambria Math" panose="02040503050406030204" pitchFamily="18" charset="0"/>
                          </a:rPr>
                          <m:t>𝑥</m:t>
                        </m:r>
                      </m:e>
                      <m:sup>
                        <m:r>
                          <a:rPr lang="en-US" sz="2667" i="1">
                            <a:solidFill>
                              <a:srgbClr val="434343"/>
                            </a:solidFill>
                            <a:latin typeface="Cambria Math" panose="02040503050406030204" pitchFamily="18" charset="0"/>
                          </a:rPr>
                          <m:t>3</m:t>
                        </m:r>
                      </m:sup>
                    </m:sSup>
                  </m:oMath>
                </a14:m>
                <a:r>
                  <a:rPr lang="en-US" sz="2667">
                    <a:solidFill>
                      <a:srgbClr val="434343"/>
                    </a:solidFill>
                    <a:latin typeface="Arial"/>
                  </a:rPr>
                  <a:t> + (m - 1)</a:t>
                </a:r>
                <a14:m>
                  <m:oMath xmlns:m="http://schemas.openxmlformats.org/officeDocument/2006/math">
                    <m:sSup>
                      <m:sSupPr>
                        <m:ctrlPr>
                          <a:rPr lang="en-US" sz="2667" i="1">
                            <a:solidFill>
                              <a:srgbClr val="434343"/>
                            </a:solidFill>
                            <a:latin typeface="Cambria Math" panose="02040503050406030204" pitchFamily="18" charset="0"/>
                          </a:rPr>
                        </m:ctrlPr>
                      </m:sSupPr>
                      <m:e>
                        <m:r>
                          <a:rPr lang="en-US" sz="2667" i="1">
                            <a:solidFill>
                              <a:srgbClr val="434343"/>
                            </a:solidFill>
                            <a:latin typeface="Cambria Math" panose="02040503050406030204" pitchFamily="18" charset="0"/>
                          </a:rPr>
                          <m:t>𝑥</m:t>
                        </m:r>
                      </m:e>
                      <m:sup>
                        <m:r>
                          <a:rPr lang="en-US" sz="2667" i="1">
                            <a:solidFill>
                              <a:srgbClr val="434343"/>
                            </a:solidFill>
                            <a:latin typeface="Cambria Math" panose="02040503050406030204" pitchFamily="18" charset="0"/>
                          </a:rPr>
                          <m:t>2</m:t>
                        </m:r>
                      </m:sup>
                    </m:sSup>
                  </m:oMath>
                </a14:m>
                <a:r>
                  <a:rPr lang="en-US" sz="2667">
                    <a:solidFill>
                      <a:srgbClr val="434343"/>
                    </a:solidFill>
                    <a:latin typeface="Arial"/>
                  </a:rPr>
                  <a:t> + 5</a:t>
                </a:r>
                <a:r>
                  <a:rPr lang="en-US" sz="2533">
                    <a:solidFill>
                      <a:srgbClr val="000000"/>
                    </a:solidFill>
                    <a:latin typeface="Arial"/>
                  </a:rPr>
                  <a:t>;</a:t>
                </a:r>
              </a:p>
            </p:txBody>
          </p:sp>
        </mc:Choice>
        <mc:Fallback xmlns="">
          <p:sp>
            <p:nvSpPr>
              <p:cNvPr id="43" name="Rectangle 42"/>
              <p:cNvSpPr>
                <a:spLocks noRot="1" noChangeAspect="1" noMove="1" noResize="1" noEditPoints="1" noAdjustHandles="1" noChangeArrowheads="1" noChangeShapeType="1" noTextEdit="1"/>
              </p:cNvSpPr>
              <p:nvPr/>
            </p:nvSpPr>
            <p:spPr>
              <a:xfrm>
                <a:off x="6587677" y="1373023"/>
                <a:ext cx="4916667" cy="631840"/>
              </a:xfrm>
              <a:prstGeom prst="rect">
                <a:avLst/>
              </a:prstGeom>
              <a:blipFill>
                <a:blip r:embed="rId9"/>
                <a:stretch>
                  <a:fillRect l="-2233" r="-1117" b="-25000"/>
                </a:stretch>
              </a:blipFill>
            </p:spPr>
            <p:txBody>
              <a:bodyPr/>
              <a:lstStyle/>
              <a:p>
                <a:r>
                  <a:rPr lang="en-US">
                    <a:noFill/>
                  </a:rPr>
                  <a:t> </a:t>
                </a:r>
              </a:p>
            </p:txBody>
          </p:sp>
        </mc:Fallback>
      </mc:AlternateContent>
      <p:cxnSp>
        <p:nvCxnSpPr>
          <p:cNvPr id="45" name="Straight Connector 44"/>
          <p:cNvCxnSpPr/>
          <p:nvPr/>
        </p:nvCxnSpPr>
        <p:spPr>
          <a:xfrm>
            <a:off x="6045200" y="2965410"/>
            <a:ext cx="0" cy="4019590"/>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8" name="Rectangle 47"/>
              <p:cNvSpPr/>
              <p:nvPr/>
            </p:nvSpPr>
            <p:spPr>
              <a:xfrm>
                <a:off x="6125362" y="3003813"/>
                <a:ext cx="5769183" cy="1189621"/>
              </a:xfrm>
              <a:prstGeom prst="rect">
                <a:avLst/>
              </a:prstGeom>
            </p:spPr>
            <p:txBody>
              <a:bodyPr wrap="square">
                <a:spAutoFit/>
              </a:bodyPr>
              <a:lstStyle/>
              <a:p>
                <a:pPr algn="just" defTabSz="609630">
                  <a:lnSpc>
                    <a:spcPct val="150000"/>
                  </a:lnSpc>
                  <a:spcAft>
                    <a:spcPts val="533"/>
                  </a:spcAft>
                </a:pPr>
                <a:r>
                  <a:rPr lang="en-US" sz="2533">
                    <a:solidFill>
                      <a:srgbClr val="434343"/>
                    </a:solidFill>
                    <a:latin typeface="Arial" panose="020B0604020202020204" pitchFamily="34" charset="0"/>
                    <a:ea typeface="Calibri" panose="020F0502020204030204" pitchFamily="34" charset="0"/>
                    <a:cs typeface="Arial" panose="020B0604020202020204" pitchFamily="34" charset="0"/>
                  </a:rPr>
                  <a:t>b) Hàm số y = (m - 2)</a:t>
                </a:r>
                <a14:m>
                  <m:oMath xmlns:m="http://schemas.openxmlformats.org/officeDocument/2006/math">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sup>
                    </m:sSup>
                  </m:oMath>
                </a14:m>
                <a:r>
                  <a:rPr lang="en-US" sz="2533">
                    <a:solidFill>
                      <a:srgbClr val="434343"/>
                    </a:solidFill>
                    <a:latin typeface="Arial" panose="020B0604020202020204" pitchFamily="34" charset="0"/>
                    <a:ea typeface="Calibri" panose="020F0502020204030204" pitchFamily="34" charset="0"/>
                    <a:cs typeface="Arial" panose="020B0604020202020204" pitchFamily="34" charset="0"/>
                  </a:rPr>
                  <a:t> + (m - 1)</a:t>
                </a:r>
                <a14:m>
                  <m:oMath xmlns:m="http://schemas.openxmlformats.org/officeDocument/2006/math">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533">
                    <a:solidFill>
                      <a:srgbClr val="434343"/>
                    </a:solidFill>
                    <a:latin typeface="Arial" panose="020B0604020202020204" pitchFamily="34" charset="0"/>
                    <a:ea typeface="Calibri" panose="020F0502020204030204" pitchFamily="34" charset="0"/>
                    <a:cs typeface="Arial" panose="020B0604020202020204" pitchFamily="34" charset="0"/>
                  </a:rPr>
                  <a:t> + 5 là hàm số bậc hai</a:t>
                </a:r>
              </a:p>
            </p:txBody>
          </p:sp>
        </mc:Choice>
        <mc:Fallback xmlns="">
          <p:sp>
            <p:nvSpPr>
              <p:cNvPr id="48" name="Rectangle 47"/>
              <p:cNvSpPr>
                <a:spLocks noRot="1" noChangeAspect="1" noMove="1" noResize="1" noEditPoints="1" noAdjustHandles="1" noChangeArrowheads="1" noChangeShapeType="1" noTextEdit="1"/>
              </p:cNvSpPr>
              <p:nvPr/>
            </p:nvSpPr>
            <p:spPr>
              <a:xfrm>
                <a:off x="6125362" y="3003813"/>
                <a:ext cx="5769183" cy="1189621"/>
              </a:xfrm>
              <a:prstGeom prst="rect">
                <a:avLst/>
              </a:prstGeom>
              <a:blipFill>
                <a:blip r:embed="rId10"/>
                <a:stretch>
                  <a:fillRect l="-1903" r="-1797" b="-1179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9" name="Rectangle 48"/>
              <p:cNvSpPr/>
              <p:nvPr/>
            </p:nvSpPr>
            <p:spPr>
              <a:xfrm>
                <a:off x="6745171" y="4529355"/>
                <a:ext cx="1882567" cy="961866"/>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d>
                        <m:dPr>
                          <m:begChr m:val="{"/>
                          <m:endChr m:val=""/>
                          <m:ctrlPr>
                            <a:rPr lang="en-US" sz="2533" i="1">
                              <a:solidFill>
                                <a:srgbClr val="434343"/>
                              </a:solidFill>
                              <a:latin typeface="Cambria Math" panose="02040503050406030204" pitchFamily="18" charset="0"/>
                            </a:rPr>
                          </m:ctrlPr>
                        </m:dPr>
                        <m:e>
                          <m:m>
                            <m:mPr>
                              <m:mcs>
                                <m:mc>
                                  <m:mcPr>
                                    <m:count m:val="1"/>
                                    <m:mcJc m:val="center"/>
                                  </m:mcPr>
                                </m:mc>
                              </m:mcs>
                              <m:ctrlPr>
                                <a:rPr lang="en-US" sz="2533" i="1">
                                  <a:solidFill>
                                    <a:srgbClr val="434343"/>
                                  </a:solidFill>
                                  <a:latin typeface="Cambria Math" panose="02040503050406030204" pitchFamily="18" charset="0"/>
                                </a:rPr>
                              </m:ctrlPr>
                            </m:mPr>
                            <m:mr>
                              <m:e>
                                <m:r>
                                  <a:rPr lang="en-US" sz="2533" i="1">
                                    <a:solidFill>
                                      <a:srgbClr val="434343"/>
                                    </a:solidFill>
                                    <a:latin typeface="Cambria Math" panose="02040503050406030204" pitchFamily="18" charset="0"/>
                                  </a:rPr>
                                  <m:t>𝑚</m:t>
                                </m:r>
                                <m:r>
                                  <a:rPr lang="en-US" sz="2533">
                                    <a:solidFill>
                                      <a:srgbClr val="434343"/>
                                    </a:solidFill>
                                    <a:latin typeface="Cambria Math" panose="02040503050406030204" pitchFamily="18" charset="0"/>
                                  </a:rPr>
                                  <m:t>−2=0</m:t>
                                </m:r>
                              </m:e>
                            </m:mr>
                            <m:mr>
                              <m:e>
                                <m:r>
                                  <a:rPr lang="en-US" sz="2533" i="1">
                                    <a:solidFill>
                                      <a:srgbClr val="434343"/>
                                    </a:solidFill>
                                    <a:latin typeface="Cambria Math" panose="02040503050406030204" pitchFamily="18" charset="0"/>
                                  </a:rPr>
                                  <m:t>𝑚</m:t>
                                </m:r>
                                <m:r>
                                  <a:rPr lang="en-US" sz="2533">
                                    <a:solidFill>
                                      <a:srgbClr val="434343"/>
                                    </a:solidFill>
                                    <a:latin typeface="Cambria Math" panose="02040503050406030204" pitchFamily="18" charset="0"/>
                                  </a:rPr>
                                  <m:t>−1≠0</m:t>
                                </m:r>
                              </m:e>
                            </m:mr>
                          </m:m>
                        </m:e>
                      </m:d>
                    </m:oMath>
                  </m:oMathPara>
                </a14:m>
                <a:endParaRPr lang="en-US" sz="2533">
                  <a:solidFill>
                    <a:srgbClr val="434343"/>
                  </a:solidFill>
                  <a:latin typeface="Arial"/>
                </a:endParaRPr>
              </a:p>
            </p:txBody>
          </p:sp>
        </mc:Choice>
        <mc:Fallback xmlns="">
          <p:sp>
            <p:nvSpPr>
              <p:cNvPr id="49" name="Rectangle 48"/>
              <p:cNvSpPr>
                <a:spLocks noRot="1" noChangeAspect="1" noMove="1" noResize="1" noEditPoints="1" noAdjustHandles="1" noChangeArrowheads="1" noChangeShapeType="1" noTextEdit="1"/>
              </p:cNvSpPr>
              <p:nvPr/>
            </p:nvSpPr>
            <p:spPr>
              <a:xfrm>
                <a:off x="6745171" y="4529355"/>
                <a:ext cx="1882567" cy="961866"/>
              </a:xfrm>
              <a:prstGeom prst="rect">
                <a:avLst/>
              </a:prstGeom>
              <a:blipFill>
                <a:blip r:embed="rId1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4" name="Rectangle 63"/>
              <p:cNvSpPr/>
              <p:nvPr/>
            </p:nvSpPr>
            <p:spPr>
              <a:xfrm>
                <a:off x="6228077" y="4751739"/>
                <a:ext cx="611065" cy="482120"/>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r>
                        <a:rPr lang="en-US" sz="2533">
                          <a:solidFill>
                            <a:srgbClr val="434343"/>
                          </a:solidFill>
                          <a:latin typeface="Cambria Math" panose="02040503050406030204" pitchFamily="18" charset="0"/>
                        </a:rPr>
                        <m:t>⇔</m:t>
                      </m:r>
                    </m:oMath>
                  </m:oMathPara>
                </a14:m>
                <a:endParaRPr lang="en-US" sz="2533">
                  <a:solidFill>
                    <a:srgbClr val="434343"/>
                  </a:solidFill>
                  <a:latin typeface="Arial"/>
                </a:endParaRPr>
              </a:p>
            </p:txBody>
          </p:sp>
        </mc:Choice>
        <mc:Fallback xmlns="">
          <p:sp>
            <p:nvSpPr>
              <p:cNvPr id="64" name="Rectangle 63"/>
              <p:cNvSpPr>
                <a:spLocks noRot="1" noChangeAspect="1" noMove="1" noResize="1" noEditPoints="1" noAdjustHandles="1" noChangeArrowheads="1" noChangeShapeType="1" noTextEdit="1"/>
              </p:cNvSpPr>
              <p:nvPr/>
            </p:nvSpPr>
            <p:spPr>
              <a:xfrm>
                <a:off x="6228077" y="4751739"/>
                <a:ext cx="611065" cy="482120"/>
              </a:xfrm>
              <a:prstGeom prst="rect">
                <a:avLst/>
              </a:prstGeom>
              <a:blipFill>
                <a:blip r:embed="rId1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5" name="Rectangle 64"/>
              <p:cNvSpPr/>
              <p:nvPr/>
            </p:nvSpPr>
            <p:spPr>
              <a:xfrm>
                <a:off x="8645290" y="4751739"/>
                <a:ext cx="611065" cy="482120"/>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r>
                        <a:rPr lang="en-US" sz="2533">
                          <a:solidFill>
                            <a:srgbClr val="434343"/>
                          </a:solidFill>
                          <a:latin typeface="Cambria Math" panose="02040503050406030204" pitchFamily="18" charset="0"/>
                        </a:rPr>
                        <m:t>⇔</m:t>
                      </m:r>
                    </m:oMath>
                  </m:oMathPara>
                </a14:m>
                <a:endParaRPr lang="en-US" sz="2533">
                  <a:solidFill>
                    <a:srgbClr val="434343"/>
                  </a:solidFill>
                  <a:latin typeface="Arial"/>
                </a:endParaRPr>
              </a:p>
            </p:txBody>
          </p:sp>
        </mc:Choice>
        <mc:Fallback xmlns="">
          <p:sp>
            <p:nvSpPr>
              <p:cNvPr id="65" name="Rectangle 64"/>
              <p:cNvSpPr>
                <a:spLocks noRot="1" noChangeAspect="1" noMove="1" noResize="1" noEditPoints="1" noAdjustHandles="1" noChangeArrowheads="1" noChangeShapeType="1" noTextEdit="1"/>
              </p:cNvSpPr>
              <p:nvPr/>
            </p:nvSpPr>
            <p:spPr>
              <a:xfrm>
                <a:off x="8645290" y="4751739"/>
                <a:ext cx="611065" cy="482120"/>
              </a:xfrm>
              <a:prstGeom prst="rect">
                <a:avLst/>
              </a:prstGeom>
              <a:blipFill>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Rectangle 49"/>
              <p:cNvSpPr/>
              <p:nvPr/>
            </p:nvSpPr>
            <p:spPr>
              <a:xfrm>
                <a:off x="9044367" y="4189010"/>
                <a:ext cx="2977162" cy="1287981"/>
              </a:xfrm>
              <a:prstGeom prst="rect">
                <a:avLst/>
              </a:prstGeom>
            </p:spPr>
            <p:txBody>
              <a:bodyPr wrap="none">
                <a:spAutoFit/>
              </a:bodyPr>
              <a:lstStyle/>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 </a:t>
                </a:r>
                <a14:m>
                  <m:oMath xmlns:m="http://schemas.openxmlformats.org/officeDocument/2006/math">
                    <m:d>
                      <m:dPr>
                        <m:begChr m:val="{"/>
                        <m:endChr m:val=""/>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mP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e>
                          </m:m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≠1</m:t>
                              </m:r>
                            </m:e>
                          </m:mr>
                        </m:m>
                      </m:e>
                    </m:d>
                  </m:oMath>
                </a14:m>
                <a:r>
                  <a:rPr lang="en-US" sz="2533">
                    <a:solidFill>
                      <a:srgbClr val="434343"/>
                    </a:solidFill>
                    <a:latin typeface="Arial"/>
                    <a:ea typeface="Calibri" panose="020F0502020204030204" pitchFamily="34" charset="0"/>
                    <a:cs typeface="Times New Roman" panose="02020603050405020304" pitchFamily="18" charset="0"/>
                  </a:rPr>
                  <a:t> (thỏa mãn)</a:t>
                </a:r>
              </a:p>
            </p:txBody>
          </p:sp>
        </mc:Choice>
        <mc:Fallback xmlns="">
          <p:sp>
            <p:nvSpPr>
              <p:cNvPr id="50" name="Rectangle 49"/>
              <p:cNvSpPr>
                <a:spLocks noRot="1" noChangeAspect="1" noMove="1" noResize="1" noEditPoints="1" noAdjustHandles="1" noChangeArrowheads="1" noChangeShapeType="1" noTextEdit="1"/>
              </p:cNvSpPr>
              <p:nvPr/>
            </p:nvSpPr>
            <p:spPr>
              <a:xfrm>
                <a:off x="9044367" y="4189010"/>
                <a:ext cx="2977162" cy="1287981"/>
              </a:xfrm>
              <a:prstGeom prst="rect">
                <a:avLst/>
              </a:prstGeom>
              <a:blipFill>
                <a:blip r:embed="rId14"/>
                <a:stretch>
                  <a:fillRect r="-245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1" name="Rectangle 50"/>
              <p:cNvSpPr/>
              <p:nvPr/>
            </p:nvSpPr>
            <p:spPr>
              <a:xfrm>
                <a:off x="6153339" y="5548080"/>
                <a:ext cx="1714124" cy="604909"/>
              </a:xfrm>
              <a:prstGeom prst="rect">
                <a:avLst/>
              </a:prstGeom>
            </p:spPr>
            <p:txBody>
              <a:bodyPr wrap="none">
                <a:spAutoFit/>
              </a:bodyPr>
              <a:lstStyle/>
              <a:p>
                <a:pPr algn="just" defTabSz="609630">
                  <a:lnSpc>
                    <a:spcPct val="150000"/>
                  </a:lnSpc>
                  <a:spcAft>
                    <a:spcPts val="533"/>
                  </a:spcAft>
                </a:pPr>
                <a:r>
                  <a:rPr lang="en-US" sz="2533">
                    <a:solidFill>
                      <a:srgbClr val="434343"/>
                    </a:solidFill>
                    <a:latin typeface="Arial"/>
                    <a:ea typeface="Calibri" panose="020F0502020204030204" pitchFamily="34" charset="0"/>
                    <a:cs typeface="Times New Roman" panose="02020603050405020304" pitchFamily="18" charset="0"/>
                  </a:rPr>
                  <a:t>Vậy </a:t>
                </a:r>
                <a14:m>
                  <m:oMath xmlns:m="http://schemas.openxmlformats.org/officeDocument/2006/math">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𝑚</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oMath>
                </a14:m>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51" name="Rectangle 50"/>
              <p:cNvSpPr>
                <a:spLocks noRot="1" noChangeAspect="1" noMove="1" noResize="1" noEditPoints="1" noAdjustHandles="1" noChangeArrowheads="1" noChangeShapeType="1" noTextEdit="1"/>
              </p:cNvSpPr>
              <p:nvPr/>
            </p:nvSpPr>
            <p:spPr>
              <a:xfrm>
                <a:off x="6153339" y="5548080"/>
                <a:ext cx="1714124" cy="604909"/>
              </a:xfrm>
              <a:prstGeom prst="rect">
                <a:avLst/>
              </a:prstGeom>
              <a:blipFill>
                <a:blip r:embed="rId15"/>
                <a:stretch>
                  <a:fillRect l="-6028" b="-24242"/>
                </a:stretch>
              </a:blipFill>
            </p:spPr>
            <p:txBody>
              <a:bodyPr/>
              <a:lstStyle/>
              <a:p>
                <a:r>
                  <a:rPr lang="en-US">
                    <a:noFill/>
                  </a:rPr>
                  <a:t> </a:t>
                </a:r>
              </a:p>
            </p:txBody>
          </p:sp>
        </mc:Fallback>
      </mc:AlternateContent>
      <p:cxnSp>
        <p:nvCxnSpPr>
          <p:cNvPr id="3" name="Straight Connector 2">
            <a:extLst>
              <a:ext uri="{FF2B5EF4-FFF2-40B4-BE49-F238E27FC236}">
                <a16:creationId xmlns:a16="http://schemas.microsoft.com/office/drawing/2014/main" id="{94924662-0E50-45BA-E6A5-0DA8538751CC}"/>
              </a:ext>
            </a:extLst>
          </p:cNvPr>
          <p:cNvCxnSpPr>
            <a:cxnSpLocks/>
          </p:cNvCxnSpPr>
          <p:nvPr/>
        </p:nvCxnSpPr>
        <p:spPr>
          <a:xfrm>
            <a:off x="378942" y="2291379"/>
            <a:ext cx="11621959"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5267442"/>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fade">
                                      <p:cBhvr>
                                        <p:cTn id="18" dur="500"/>
                                        <p:tgtEl>
                                          <p:spTgt spid="43"/>
                                        </p:tgtEl>
                                      </p:cBhvr>
                                    </p:animEffect>
                                  </p:childTnLst>
                                </p:cTn>
                              </p:par>
                              <p:par>
                                <p:cTn id="19" presetID="10" presetClass="entr" presetSubtype="0" fill="hold"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9">
                                            <p:txEl>
                                              <p:pRg st="0" end="0"/>
                                            </p:txEl>
                                          </p:spTgt>
                                        </p:tgtEl>
                                        <p:attrNameLst>
                                          <p:attrName>style.visibility</p:attrName>
                                        </p:attrNameLst>
                                      </p:cBhvr>
                                      <p:to>
                                        <p:strVal val="visible"/>
                                      </p:to>
                                    </p:set>
                                    <p:animEffect transition="in" filter="fade">
                                      <p:cBhvr>
                                        <p:cTn id="26" dur="500"/>
                                        <p:tgtEl>
                                          <p:spTgt spid="3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39">
                                            <p:txEl>
                                              <p:pRg st="1" end="1"/>
                                            </p:txEl>
                                          </p:spTgt>
                                        </p:tgtEl>
                                        <p:attrNameLst>
                                          <p:attrName>style.visibility</p:attrName>
                                        </p:attrNameLst>
                                      </p:cBhvr>
                                      <p:to>
                                        <p:strVal val="visible"/>
                                      </p:to>
                                    </p:set>
                                    <p:animEffect transition="in" filter="wipe(down)">
                                      <p:cBhvr>
                                        <p:cTn id="31" dur="500"/>
                                        <p:tgtEl>
                                          <p:spTgt spid="39">
                                            <p:txEl>
                                              <p:pRg st="1" end="1"/>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down)">
                                      <p:cBhvr>
                                        <p:cTn id="34" dur="500"/>
                                        <p:tgtEl>
                                          <p:spTgt spid="40"/>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fade">
                                      <p:cBhvr>
                                        <p:cTn id="39" dur="500"/>
                                        <p:tgtEl>
                                          <p:spTgt spid="5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randombar(horizontal)">
                                      <p:cBhvr>
                                        <p:cTn id="47" dur="500"/>
                                        <p:tgtEl>
                                          <p:spTgt spid="4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wipe(left)">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grpId="0" nodeType="clickEffect">
                                  <p:stCondLst>
                                    <p:cond delay="0"/>
                                  </p:stCondLst>
                                  <p:childTnLst>
                                    <p:set>
                                      <p:cBhvr>
                                        <p:cTn id="64" dur="1" fill="hold">
                                          <p:stCondLst>
                                            <p:cond delay="0"/>
                                          </p:stCondLst>
                                        </p:cTn>
                                        <p:tgtEl>
                                          <p:spTgt spid="65"/>
                                        </p:tgtEl>
                                        <p:attrNameLst>
                                          <p:attrName>style.visibility</p:attrName>
                                        </p:attrNameLst>
                                      </p:cBhvr>
                                      <p:to>
                                        <p:strVal val="visible"/>
                                      </p:to>
                                    </p:set>
                                    <p:animEffect transition="in" filter="randombar(horizontal)">
                                      <p:cBhvr>
                                        <p:cTn id="65" dur="500"/>
                                        <p:tgtEl>
                                          <p:spTgt spid="65"/>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randombar(horizontal)">
                                      <p:cBhvr>
                                        <p:cTn id="68" dur="500"/>
                                        <p:tgtEl>
                                          <p:spTgt spid="50"/>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1" fill="hold" grpId="0" nodeType="click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barn(inVertical)">
                                      <p:cBhvr>
                                        <p:cTn id="73"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 grpId="0"/>
      <p:bldP spid="21" grpId="0"/>
      <p:bldP spid="40" grpId="0"/>
      <p:bldP spid="41" grpId="0"/>
      <p:bldP spid="42" grpId="0"/>
      <p:bldP spid="55" grpId="0"/>
      <p:bldP spid="43" grpId="0"/>
      <p:bldP spid="48" grpId="0"/>
      <p:bldP spid="49" grpId="0"/>
      <p:bldP spid="64" grpId="0"/>
      <p:bldP spid="65" grpId="0"/>
      <p:bldP spid="50" grpId="0"/>
      <p:bldP spid="5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Google Shape;2255;p39">
            <a:extLst>
              <a:ext uri="{FF2B5EF4-FFF2-40B4-BE49-F238E27FC236}">
                <a16:creationId xmlns:a16="http://schemas.microsoft.com/office/drawing/2014/main" id="{0A417EBC-0621-1898-EE6C-387C3AB457E2}"/>
              </a:ext>
            </a:extLst>
          </p:cNvPr>
          <p:cNvSpPr/>
          <p:nvPr/>
        </p:nvSpPr>
        <p:spPr>
          <a:xfrm>
            <a:off x="339937" y="1121241"/>
            <a:ext cx="236587" cy="287800"/>
          </a:xfrm>
          <a:prstGeom prst="star4">
            <a:avLst>
              <a:gd name="adj" fmla="val 12500"/>
            </a:avLst>
          </a:prstGeom>
          <a:solidFill>
            <a:srgbClr val="FFFF00"/>
          </a:solidFill>
          <a:ln w="9525"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defTabSz="60963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434343">
                  <a:lumMod val="50000"/>
                </a:srgbClr>
              </a:solidFill>
              <a:effectLst/>
              <a:uLnTx/>
              <a:uFillTx/>
              <a:latin typeface="Arial"/>
              <a:cs typeface="Arial"/>
              <a:sym typeface="Arial"/>
            </a:endParaRPr>
          </a:p>
        </p:txBody>
      </p:sp>
      <p:sp>
        <p:nvSpPr>
          <p:cNvPr id="19" name="Google Shape;2254;p39">
            <a:extLst>
              <a:ext uri="{FF2B5EF4-FFF2-40B4-BE49-F238E27FC236}">
                <a16:creationId xmlns:a16="http://schemas.microsoft.com/office/drawing/2014/main" id="{D3BF6BEE-80FE-CD8D-8D04-0CB3D85B4C5B}"/>
              </a:ext>
            </a:extLst>
          </p:cNvPr>
          <p:cNvSpPr/>
          <p:nvPr/>
        </p:nvSpPr>
        <p:spPr>
          <a:xfrm>
            <a:off x="11657371" y="6447864"/>
            <a:ext cx="315600" cy="307600"/>
          </a:xfrm>
          <a:prstGeom prst="star4">
            <a:avLst>
              <a:gd name="adj" fmla="val 12500"/>
            </a:avLst>
          </a:prstGeom>
          <a:solidFill>
            <a:srgbClr val="F2C2AB"/>
          </a:solidFill>
          <a:ln w="9525"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defTabSz="60963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434343">
                  <a:lumMod val="50000"/>
                </a:srgbClr>
              </a:solidFill>
              <a:effectLst/>
              <a:uLnTx/>
              <a:uFillTx/>
              <a:latin typeface="Arial"/>
              <a:cs typeface="Arial"/>
              <a:sym typeface="Arial"/>
            </a:endParaRPr>
          </a:p>
        </p:txBody>
      </p:sp>
      <p:sp>
        <p:nvSpPr>
          <p:cNvPr id="20" name="Google Shape;2256;p39">
            <a:extLst>
              <a:ext uri="{FF2B5EF4-FFF2-40B4-BE49-F238E27FC236}">
                <a16:creationId xmlns:a16="http://schemas.microsoft.com/office/drawing/2014/main" id="{BE0F7EF1-BA5E-962E-3AD8-9BC3EAC483BC}"/>
              </a:ext>
            </a:extLst>
          </p:cNvPr>
          <p:cNvSpPr/>
          <p:nvPr/>
        </p:nvSpPr>
        <p:spPr>
          <a:xfrm>
            <a:off x="150791" y="6402501"/>
            <a:ext cx="378293" cy="368203"/>
          </a:xfrm>
          <a:prstGeom prst="star4">
            <a:avLst>
              <a:gd name="adj" fmla="val 12500"/>
            </a:avLst>
          </a:prstGeom>
          <a:solidFill>
            <a:srgbClr val="859477"/>
          </a:solidFill>
          <a:ln w="9525"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defTabSz="60963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434343">
                  <a:lumMod val="50000"/>
                </a:srgbClr>
              </a:solidFill>
              <a:effectLst/>
              <a:uLnTx/>
              <a:uFillTx/>
              <a:latin typeface="Arial"/>
              <a:cs typeface="Arial"/>
              <a:sym typeface="Arial"/>
            </a:endParaRPr>
          </a:p>
        </p:txBody>
      </p:sp>
      <p:sp>
        <p:nvSpPr>
          <p:cNvPr id="21" name="Google Shape;2363;p41">
            <a:extLst>
              <a:ext uri="{FF2B5EF4-FFF2-40B4-BE49-F238E27FC236}">
                <a16:creationId xmlns:a16="http://schemas.microsoft.com/office/drawing/2014/main" id="{13229D36-F4C0-586D-D5D3-380D615286FE}"/>
              </a:ext>
            </a:extLst>
          </p:cNvPr>
          <p:cNvSpPr/>
          <p:nvPr/>
        </p:nvSpPr>
        <p:spPr>
          <a:xfrm flipH="1">
            <a:off x="-27369" y="1108239"/>
            <a:ext cx="451200" cy="434400"/>
          </a:xfrm>
          <a:prstGeom prst="star4">
            <a:avLst>
              <a:gd name="adj" fmla="val 12500"/>
            </a:avLst>
          </a:prstGeom>
          <a:solidFill>
            <a:srgbClr val="B7B7B7"/>
          </a:solidFill>
          <a:ln w="9525"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defTabSz="60963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434343">
                  <a:lumMod val="50000"/>
                </a:srgbClr>
              </a:solidFill>
              <a:effectLst/>
              <a:uLnTx/>
              <a:uFillTx/>
              <a:latin typeface="Arial"/>
              <a:cs typeface="Arial"/>
              <a:sym typeface="Arial"/>
            </a:endParaRPr>
          </a:p>
        </p:txBody>
      </p:sp>
      <p:grpSp>
        <p:nvGrpSpPr>
          <p:cNvPr id="22" name="Google Shape;2364;p41">
            <a:extLst>
              <a:ext uri="{FF2B5EF4-FFF2-40B4-BE49-F238E27FC236}">
                <a16:creationId xmlns:a16="http://schemas.microsoft.com/office/drawing/2014/main" id="{73979AAE-D776-535C-43CD-2C32461E686D}"/>
              </a:ext>
            </a:extLst>
          </p:cNvPr>
          <p:cNvGrpSpPr/>
          <p:nvPr/>
        </p:nvGrpSpPr>
        <p:grpSpPr>
          <a:xfrm>
            <a:off x="11222053" y="134071"/>
            <a:ext cx="852756" cy="331447"/>
            <a:chOff x="5601427" y="4269892"/>
            <a:chExt cx="869375" cy="325800"/>
          </a:xfrm>
        </p:grpSpPr>
        <p:sp>
          <p:nvSpPr>
            <p:cNvPr id="23" name="Google Shape;2365;p41">
              <a:extLst>
                <a:ext uri="{FF2B5EF4-FFF2-40B4-BE49-F238E27FC236}">
                  <a16:creationId xmlns:a16="http://schemas.microsoft.com/office/drawing/2014/main" id="{F570F0DB-8FE8-CA1E-A2DF-4970F84ADCA3}"/>
                </a:ext>
              </a:extLst>
            </p:cNvPr>
            <p:cNvSpPr/>
            <p:nvPr/>
          </p:nvSpPr>
          <p:spPr>
            <a:xfrm flipH="1">
              <a:off x="6132402" y="4269892"/>
              <a:ext cx="338400" cy="325800"/>
            </a:xfrm>
            <a:prstGeom prst="star4">
              <a:avLst>
                <a:gd name="adj" fmla="val 12500"/>
              </a:avLst>
            </a:prstGeom>
            <a:solidFill>
              <a:srgbClr val="D9997D"/>
            </a:solidFill>
            <a:ln w="9525"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defTabSz="60963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434343">
                    <a:lumMod val="50000"/>
                  </a:srgbClr>
                </a:solidFill>
                <a:effectLst/>
                <a:uLnTx/>
                <a:uFillTx/>
                <a:latin typeface="Arial"/>
                <a:cs typeface="Arial"/>
                <a:sym typeface="Arial"/>
              </a:endParaRPr>
            </a:p>
          </p:txBody>
        </p:sp>
        <p:sp>
          <p:nvSpPr>
            <p:cNvPr id="24" name="Google Shape;2366;p41">
              <a:extLst>
                <a:ext uri="{FF2B5EF4-FFF2-40B4-BE49-F238E27FC236}">
                  <a16:creationId xmlns:a16="http://schemas.microsoft.com/office/drawing/2014/main" id="{9974C672-F824-AB12-E5C1-5147F40A02A3}"/>
                </a:ext>
              </a:extLst>
            </p:cNvPr>
            <p:cNvSpPr/>
            <p:nvPr/>
          </p:nvSpPr>
          <p:spPr>
            <a:xfrm flipH="1">
              <a:off x="5601427" y="4312642"/>
              <a:ext cx="246900" cy="240300"/>
            </a:xfrm>
            <a:prstGeom prst="star4">
              <a:avLst>
                <a:gd name="adj" fmla="val 12500"/>
              </a:avLst>
            </a:prstGeom>
            <a:solidFill>
              <a:srgbClr val="F3F3F3"/>
            </a:solidFill>
            <a:ln w="9525"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marL="0" marR="0" lvl="0" indent="0" defTabSz="60963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a:ln>
                  <a:noFill/>
                </a:ln>
                <a:solidFill>
                  <a:srgbClr val="434343">
                    <a:lumMod val="50000"/>
                  </a:srgbClr>
                </a:solidFill>
                <a:effectLst/>
                <a:uLnTx/>
                <a:uFillTx/>
                <a:latin typeface="Arial"/>
                <a:cs typeface="Arial"/>
                <a:sym typeface="Arial"/>
              </a:endParaRPr>
            </a:p>
          </p:txBody>
        </p:sp>
      </p:grpSp>
      <p:sp>
        <p:nvSpPr>
          <p:cNvPr id="26" name="Rectangle 25">
            <a:extLst>
              <a:ext uri="{FF2B5EF4-FFF2-40B4-BE49-F238E27FC236}">
                <a16:creationId xmlns:a16="http://schemas.microsoft.com/office/drawing/2014/main" id="{E17803F5-5146-4D06-5999-8EDAF713A43C}"/>
              </a:ext>
            </a:extLst>
          </p:cNvPr>
          <p:cNvSpPr/>
          <p:nvPr/>
        </p:nvSpPr>
        <p:spPr>
          <a:xfrm>
            <a:off x="73969" y="-149990"/>
            <a:ext cx="11560800" cy="1189621"/>
          </a:xfrm>
          <a:prstGeom prst="rect">
            <a:avLst/>
          </a:prstGeom>
        </p:spPr>
        <p:txBody>
          <a:bodyPr wrap="square">
            <a:spAutoFit/>
          </a:bodyPr>
          <a:lstStyle/>
          <a:p>
            <a:pPr algn="just" defTabSz="609630">
              <a:lnSpc>
                <a:spcPct val="150000"/>
              </a:lnSpc>
            </a:pPr>
            <a:r>
              <a:rPr lang="en-US" sz="2533" b="1">
                <a:solidFill>
                  <a:srgbClr val="434343">
                    <a:lumMod val="50000"/>
                  </a:srgbClr>
                </a:solidFill>
                <a:latin typeface="Arial"/>
              </a:rPr>
              <a:t>Bài 5: Cho hàm số y = 2x</a:t>
            </a:r>
            <a:r>
              <a:rPr lang="en-US" sz="2533" b="1" baseline="30000">
                <a:solidFill>
                  <a:srgbClr val="434343">
                    <a:lumMod val="50000"/>
                  </a:srgbClr>
                </a:solidFill>
                <a:latin typeface="Arial"/>
              </a:rPr>
              <a:t>2</a:t>
            </a:r>
            <a:r>
              <a:rPr lang="en-US" sz="2533" b="1">
                <a:solidFill>
                  <a:srgbClr val="434343">
                    <a:lumMod val="50000"/>
                  </a:srgbClr>
                </a:solidFill>
                <a:latin typeface="Arial"/>
              </a:rPr>
              <a:t> + x + m. Hãy xác định giá trị của m để hàm số đạt giá trị nhỏ nhất bằng 5.</a:t>
            </a:r>
          </a:p>
        </p:txBody>
      </p:sp>
      <p:sp>
        <p:nvSpPr>
          <p:cNvPr id="27" name="Rectangle 26">
            <a:extLst>
              <a:ext uri="{FF2B5EF4-FFF2-40B4-BE49-F238E27FC236}">
                <a16:creationId xmlns:a16="http://schemas.microsoft.com/office/drawing/2014/main" id="{9ECC6556-ED4D-AF5C-CF05-44064445064F}"/>
              </a:ext>
            </a:extLst>
          </p:cNvPr>
          <p:cNvSpPr/>
          <p:nvPr/>
        </p:nvSpPr>
        <p:spPr>
          <a:xfrm>
            <a:off x="351012" y="1268841"/>
            <a:ext cx="3732112" cy="482120"/>
          </a:xfrm>
          <a:prstGeom prst="rect">
            <a:avLst/>
          </a:prstGeom>
        </p:spPr>
        <p:txBody>
          <a:bodyPr wrap="none">
            <a:spAutoFit/>
          </a:bodyPr>
          <a:lstStyle/>
          <a:p>
            <a:pPr marL="457200" indent="-457200" defTabSz="609630">
              <a:buFont typeface="Wingdings" panose="05000000000000000000" pitchFamily="2" charset="2"/>
              <a:buChar char="§"/>
            </a:pPr>
            <a:r>
              <a:rPr lang="en-US" sz="2533">
                <a:solidFill>
                  <a:srgbClr val="434343">
                    <a:lumMod val="50000"/>
                  </a:srgbClr>
                </a:solidFill>
                <a:latin typeface="Arial"/>
                <a:ea typeface="Times New Roman" panose="02020603050405020304" pitchFamily="18" charset="0"/>
              </a:rPr>
              <a:t>Có Đỉnh S có tọa độ: </a:t>
            </a:r>
            <a:endParaRPr lang="en-US" sz="2533">
              <a:solidFill>
                <a:srgbClr val="434343">
                  <a:lumMod val="50000"/>
                </a:srgbClr>
              </a:solidFill>
              <a:latin typeface="Arial"/>
            </a:endParaRPr>
          </a:p>
        </p:txBody>
      </p:sp>
      <mc:AlternateContent xmlns:mc="http://schemas.openxmlformats.org/markup-compatibility/2006" xmlns:a14="http://schemas.microsoft.com/office/drawing/2010/main">
        <mc:Choice Requires="a14">
          <p:sp>
            <p:nvSpPr>
              <p:cNvPr id="28" name="Rectangle 27">
                <a:extLst>
                  <a:ext uri="{FF2B5EF4-FFF2-40B4-BE49-F238E27FC236}">
                    <a16:creationId xmlns:a16="http://schemas.microsoft.com/office/drawing/2014/main" id="{91824427-1C55-6A9B-70E9-47AAAAA893B6}"/>
                  </a:ext>
                </a:extLst>
              </p:cNvPr>
              <p:cNvSpPr/>
              <p:nvPr/>
            </p:nvSpPr>
            <p:spPr>
              <a:xfrm>
                <a:off x="339937" y="1693843"/>
                <a:ext cx="9178282" cy="875048"/>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sSub>
                        <m:sSubPr>
                          <m:ctrlPr>
                            <a:rPr lang="en-US" sz="2533" i="1">
                              <a:solidFill>
                                <a:srgbClr val="FF0000"/>
                              </a:solidFill>
                              <a:latin typeface="Cambria Math" panose="02040503050406030204" pitchFamily="18" charset="0"/>
                            </a:rPr>
                          </m:ctrlPr>
                        </m:sSubPr>
                        <m:e>
                          <m:r>
                            <a:rPr lang="en-US" sz="2533" i="1">
                              <a:solidFill>
                                <a:srgbClr val="FF0000"/>
                              </a:solidFill>
                              <a:latin typeface="Cambria Math" panose="02040503050406030204" pitchFamily="18" charset="0"/>
                            </a:rPr>
                            <m:t>𝑥</m:t>
                          </m:r>
                        </m:e>
                        <m:sub>
                          <m:r>
                            <a:rPr lang="en-US" sz="2533" i="1">
                              <a:solidFill>
                                <a:srgbClr val="FF0000"/>
                              </a:solidFill>
                              <a:latin typeface="Cambria Math" panose="02040503050406030204" pitchFamily="18" charset="0"/>
                            </a:rPr>
                            <m:t>𝑆</m:t>
                          </m:r>
                        </m:sub>
                      </m:sSub>
                      <m:r>
                        <a:rPr lang="en-US" sz="2533">
                          <a:solidFill>
                            <a:srgbClr val="FF0000"/>
                          </a:solidFill>
                          <a:latin typeface="Cambria Math" panose="02040503050406030204" pitchFamily="18" charset="0"/>
                        </a:rPr>
                        <m:t>=</m:t>
                      </m:r>
                      <m:f>
                        <m:fPr>
                          <m:ctrlPr>
                            <a:rPr lang="en-US" sz="2533" i="1">
                              <a:solidFill>
                                <a:srgbClr val="FF0000"/>
                              </a:solidFill>
                              <a:latin typeface="Cambria Math" panose="02040503050406030204" pitchFamily="18" charset="0"/>
                            </a:rPr>
                          </m:ctrlPr>
                        </m:fPr>
                        <m:num>
                          <m:r>
                            <a:rPr lang="en-US" sz="2533">
                              <a:solidFill>
                                <a:srgbClr val="FF0000"/>
                              </a:solidFill>
                              <a:latin typeface="Cambria Math" panose="02040503050406030204" pitchFamily="18" charset="0"/>
                            </a:rPr>
                            <m:t>−</m:t>
                          </m:r>
                          <m:r>
                            <a:rPr lang="en-US" sz="2533" i="1">
                              <a:solidFill>
                                <a:srgbClr val="FF0000"/>
                              </a:solidFill>
                              <a:latin typeface="Cambria Math" panose="02040503050406030204" pitchFamily="18" charset="0"/>
                            </a:rPr>
                            <m:t>𝑏</m:t>
                          </m:r>
                        </m:num>
                        <m:den>
                          <m:r>
                            <a:rPr lang="en-US" sz="2533">
                              <a:solidFill>
                                <a:srgbClr val="FF0000"/>
                              </a:solidFill>
                              <a:latin typeface="Cambria Math" panose="02040503050406030204" pitchFamily="18" charset="0"/>
                            </a:rPr>
                            <m:t>2</m:t>
                          </m:r>
                          <m:r>
                            <a:rPr lang="en-US" sz="2533" i="1">
                              <a:solidFill>
                                <a:srgbClr val="FF0000"/>
                              </a:solidFill>
                              <a:latin typeface="Cambria Math" panose="02040503050406030204" pitchFamily="18" charset="0"/>
                            </a:rPr>
                            <m:t>𝑎</m:t>
                          </m:r>
                        </m:den>
                      </m:f>
                      <m:r>
                        <a:rPr lang="en-US" sz="2533">
                          <a:solidFill>
                            <a:srgbClr val="434343">
                              <a:lumMod val="50000"/>
                            </a:srgbClr>
                          </a:solidFill>
                          <a:latin typeface="Cambria Math" panose="02040503050406030204" pitchFamily="18" charset="0"/>
                        </a:rPr>
                        <m:t>=</m:t>
                      </m:r>
                      <m:f>
                        <m:fPr>
                          <m:ctrlPr>
                            <a:rPr lang="en-US" sz="2533" i="1">
                              <a:solidFill>
                                <a:srgbClr val="434343">
                                  <a:lumMod val="50000"/>
                                </a:srgbClr>
                              </a:solidFill>
                              <a:latin typeface="Cambria Math" panose="02040503050406030204" pitchFamily="18" charset="0"/>
                            </a:rPr>
                          </m:ctrlPr>
                        </m:fPr>
                        <m:num>
                          <m:r>
                            <a:rPr lang="en-US" sz="2533">
                              <a:solidFill>
                                <a:srgbClr val="434343">
                                  <a:lumMod val="50000"/>
                                </a:srgbClr>
                              </a:solidFill>
                              <a:latin typeface="Cambria Math" panose="02040503050406030204" pitchFamily="18" charset="0"/>
                            </a:rPr>
                            <m:t>−1</m:t>
                          </m:r>
                        </m:num>
                        <m:den>
                          <m:r>
                            <a:rPr lang="en-US" sz="2533">
                              <a:solidFill>
                                <a:srgbClr val="434343">
                                  <a:lumMod val="50000"/>
                                </a:srgbClr>
                              </a:solidFill>
                              <a:latin typeface="Cambria Math" panose="02040503050406030204" pitchFamily="18" charset="0"/>
                            </a:rPr>
                            <m:t>4</m:t>
                          </m:r>
                        </m:den>
                      </m:f>
                      <m:r>
                        <a:rPr lang="en-US" sz="2533">
                          <a:solidFill>
                            <a:srgbClr val="434343">
                              <a:lumMod val="50000"/>
                            </a:srgbClr>
                          </a:solidFill>
                          <a:latin typeface="Cambria Math" panose="02040503050406030204" pitchFamily="18" charset="0"/>
                        </a:rPr>
                        <m:t>;</m:t>
                      </m:r>
                      <m:r>
                        <m:rPr>
                          <m:nor/>
                        </m:rPr>
                        <a:rPr lang="en-US" sz="2533" i="1">
                          <a:solidFill>
                            <a:srgbClr val="434343">
                              <a:lumMod val="50000"/>
                            </a:srgbClr>
                          </a:solidFill>
                          <a:latin typeface="Cambria Math" panose="02040503050406030204" pitchFamily="18" charset="0"/>
                        </a:rPr>
                        <m:t> </m:t>
                      </m:r>
                      <m:sSub>
                        <m:sSubPr>
                          <m:ctrlPr>
                            <a:rPr lang="en-US" sz="2533" i="1">
                              <a:solidFill>
                                <a:srgbClr val="434343">
                                  <a:lumMod val="50000"/>
                                </a:srgbClr>
                              </a:solidFill>
                              <a:latin typeface="Cambria Math" panose="02040503050406030204" pitchFamily="18" charset="0"/>
                            </a:rPr>
                          </m:ctrlPr>
                        </m:sSubPr>
                        <m:e>
                          <m:r>
                            <a:rPr lang="en-US" sz="2533" i="1">
                              <a:solidFill>
                                <a:srgbClr val="434343">
                                  <a:lumMod val="50000"/>
                                </a:srgbClr>
                              </a:solidFill>
                              <a:latin typeface="Cambria Math" panose="02040503050406030204" pitchFamily="18" charset="0"/>
                            </a:rPr>
                            <m:t>𝑦</m:t>
                          </m:r>
                        </m:e>
                        <m:sub>
                          <m:r>
                            <a:rPr lang="en-US" sz="2533" i="1">
                              <a:solidFill>
                                <a:srgbClr val="434343">
                                  <a:lumMod val="50000"/>
                                </a:srgbClr>
                              </a:solidFill>
                              <a:latin typeface="Cambria Math" panose="02040503050406030204" pitchFamily="18" charset="0"/>
                            </a:rPr>
                            <m:t>𝑆</m:t>
                          </m:r>
                        </m:sub>
                      </m:sSub>
                      <m:r>
                        <a:rPr lang="en-US" sz="2533">
                          <a:solidFill>
                            <a:srgbClr val="434343">
                              <a:lumMod val="50000"/>
                            </a:srgbClr>
                          </a:solidFill>
                          <a:latin typeface="Cambria Math" panose="02040503050406030204" pitchFamily="18" charset="0"/>
                        </a:rPr>
                        <m:t>=</m:t>
                      </m:r>
                      <m:f>
                        <m:fPr>
                          <m:ctrlPr>
                            <a:rPr lang="en-US" sz="2533" i="1">
                              <a:solidFill>
                                <a:srgbClr val="434343">
                                  <a:lumMod val="50000"/>
                                </a:srgbClr>
                              </a:solidFill>
                              <a:latin typeface="Cambria Math" panose="02040503050406030204" pitchFamily="18" charset="0"/>
                            </a:rPr>
                          </m:ctrlPr>
                        </m:fPr>
                        <m:num>
                          <m:r>
                            <a:rPr lang="en-US" sz="2533">
                              <a:solidFill>
                                <a:srgbClr val="434343">
                                  <a:lumMod val="50000"/>
                                </a:srgbClr>
                              </a:solidFill>
                              <a:latin typeface="Cambria Math" panose="02040503050406030204" pitchFamily="18" charset="0"/>
                            </a:rPr>
                            <m:t>−</m:t>
                          </m:r>
                          <m:d>
                            <m:dPr>
                              <m:ctrlPr>
                                <a:rPr lang="en-US" sz="2533" i="1">
                                  <a:solidFill>
                                    <a:srgbClr val="434343">
                                      <a:lumMod val="50000"/>
                                    </a:srgbClr>
                                  </a:solidFill>
                                  <a:latin typeface="Cambria Math" panose="02040503050406030204" pitchFamily="18" charset="0"/>
                                </a:rPr>
                              </m:ctrlPr>
                            </m:dPr>
                            <m:e>
                              <m:sSup>
                                <m:sSupPr>
                                  <m:ctrlPr>
                                    <a:rPr lang="en-US" sz="2533" i="1">
                                      <a:solidFill>
                                        <a:srgbClr val="434343">
                                          <a:lumMod val="50000"/>
                                        </a:srgbClr>
                                      </a:solidFill>
                                      <a:latin typeface="Cambria Math" panose="02040503050406030204" pitchFamily="18" charset="0"/>
                                    </a:rPr>
                                  </m:ctrlPr>
                                </m:sSupPr>
                                <m:e>
                                  <m:r>
                                    <a:rPr lang="en-US" sz="2533" i="1">
                                      <a:solidFill>
                                        <a:srgbClr val="434343">
                                          <a:lumMod val="50000"/>
                                        </a:srgbClr>
                                      </a:solidFill>
                                      <a:latin typeface="Cambria Math" panose="02040503050406030204" pitchFamily="18" charset="0"/>
                                    </a:rPr>
                                    <m:t>𝑏</m:t>
                                  </m:r>
                                </m:e>
                                <m:sup>
                                  <m:r>
                                    <a:rPr lang="en-US" sz="2533">
                                      <a:solidFill>
                                        <a:srgbClr val="434343">
                                          <a:lumMod val="50000"/>
                                        </a:srgbClr>
                                      </a:solidFill>
                                      <a:latin typeface="Cambria Math" panose="02040503050406030204" pitchFamily="18" charset="0"/>
                                    </a:rPr>
                                    <m:t>2</m:t>
                                  </m:r>
                                </m:sup>
                              </m:sSup>
                              <m:r>
                                <a:rPr lang="en-US" sz="2533">
                                  <a:solidFill>
                                    <a:srgbClr val="434343">
                                      <a:lumMod val="50000"/>
                                    </a:srgbClr>
                                  </a:solidFill>
                                  <a:latin typeface="Cambria Math" panose="02040503050406030204" pitchFamily="18" charset="0"/>
                                </a:rPr>
                                <m:t>−4</m:t>
                              </m:r>
                              <m:r>
                                <a:rPr lang="en-US" sz="2533" i="1">
                                  <a:solidFill>
                                    <a:srgbClr val="434343">
                                      <a:lumMod val="50000"/>
                                    </a:srgbClr>
                                  </a:solidFill>
                                  <a:latin typeface="Cambria Math" panose="02040503050406030204" pitchFamily="18" charset="0"/>
                                </a:rPr>
                                <m:t>𝑎𝑐</m:t>
                              </m:r>
                            </m:e>
                          </m:d>
                        </m:num>
                        <m:den>
                          <m:r>
                            <a:rPr lang="en-US" sz="2533">
                              <a:solidFill>
                                <a:srgbClr val="434343">
                                  <a:lumMod val="50000"/>
                                </a:srgbClr>
                              </a:solidFill>
                              <a:latin typeface="Cambria Math" panose="02040503050406030204" pitchFamily="18" charset="0"/>
                            </a:rPr>
                            <m:t>4</m:t>
                          </m:r>
                          <m:r>
                            <a:rPr lang="en-US" sz="2533" i="1">
                              <a:solidFill>
                                <a:srgbClr val="434343">
                                  <a:lumMod val="50000"/>
                                </a:srgbClr>
                              </a:solidFill>
                              <a:latin typeface="Cambria Math" panose="02040503050406030204" pitchFamily="18" charset="0"/>
                            </a:rPr>
                            <m:t>𝑎</m:t>
                          </m:r>
                        </m:den>
                      </m:f>
                      <m:r>
                        <a:rPr lang="en-US" sz="2533">
                          <a:solidFill>
                            <a:srgbClr val="434343">
                              <a:lumMod val="50000"/>
                            </a:srgbClr>
                          </a:solidFill>
                          <a:latin typeface="Cambria Math" panose="02040503050406030204" pitchFamily="18" charset="0"/>
                        </a:rPr>
                        <m:t>=</m:t>
                      </m:r>
                      <m:f>
                        <m:fPr>
                          <m:ctrlPr>
                            <a:rPr lang="en-US" sz="2533" i="1">
                              <a:solidFill>
                                <a:srgbClr val="434343">
                                  <a:lumMod val="50000"/>
                                </a:srgbClr>
                              </a:solidFill>
                              <a:latin typeface="Cambria Math" panose="02040503050406030204" pitchFamily="18" charset="0"/>
                            </a:rPr>
                          </m:ctrlPr>
                        </m:fPr>
                        <m:num>
                          <m:r>
                            <a:rPr lang="en-US" sz="2533">
                              <a:solidFill>
                                <a:srgbClr val="434343">
                                  <a:lumMod val="50000"/>
                                </a:srgbClr>
                              </a:solidFill>
                              <a:latin typeface="Cambria Math" panose="02040503050406030204" pitchFamily="18" charset="0"/>
                            </a:rPr>
                            <m:t>−</m:t>
                          </m:r>
                          <m:d>
                            <m:dPr>
                              <m:ctrlPr>
                                <a:rPr lang="en-US" sz="2533" i="1">
                                  <a:solidFill>
                                    <a:srgbClr val="434343">
                                      <a:lumMod val="50000"/>
                                    </a:srgbClr>
                                  </a:solidFill>
                                  <a:latin typeface="Cambria Math" panose="02040503050406030204" pitchFamily="18" charset="0"/>
                                </a:rPr>
                              </m:ctrlPr>
                            </m:dPr>
                            <m:e>
                              <m:sSup>
                                <m:sSupPr>
                                  <m:ctrlPr>
                                    <a:rPr lang="en-US" sz="2533" i="1">
                                      <a:solidFill>
                                        <a:srgbClr val="434343">
                                          <a:lumMod val="50000"/>
                                        </a:srgbClr>
                                      </a:solidFill>
                                      <a:latin typeface="Cambria Math" panose="02040503050406030204" pitchFamily="18" charset="0"/>
                                    </a:rPr>
                                  </m:ctrlPr>
                                </m:sSupPr>
                                <m:e>
                                  <m:r>
                                    <a:rPr lang="en-US" sz="2533">
                                      <a:solidFill>
                                        <a:srgbClr val="434343">
                                          <a:lumMod val="50000"/>
                                        </a:srgbClr>
                                      </a:solidFill>
                                      <a:latin typeface="Cambria Math" panose="02040503050406030204" pitchFamily="18" charset="0"/>
                                    </a:rPr>
                                    <m:t>1</m:t>
                                  </m:r>
                                </m:e>
                                <m:sup>
                                  <m:r>
                                    <a:rPr lang="en-US" sz="2533">
                                      <a:solidFill>
                                        <a:srgbClr val="434343">
                                          <a:lumMod val="50000"/>
                                        </a:srgbClr>
                                      </a:solidFill>
                                      <a:latin typeface="Cambria Math" panose="02040503050406030204" pitchFamily="18" charset="0"/>
                                    </a:rPr>
                                    <m:t>2</m:t>
                                  </m:r>
                                </m:sup>
                              </m:sSup>
                              <m:r>
                                <a:rPr lang="en-US" sz="2533">
                                  <a:solidFill>
                                    <a:srgbClr val="434343">
                                      <a:lumMod val="50000"/>
                                    </a:srgbClr>
                                  </a:solidFill>
                                  <a:latin typeface="Cambria Math" panose="02040503050406030204" pitchFamily="18" charset="0"/>
                                </a:rPr>
                                <m:t>−4.2.</m:t>
                              </m:r>
                              <m:r>
                                <a:rPr lang="en-US" sz="2533" i="1">
                                  <a:solidFill>
                                    <a:srgbClr val="434343">
                                      <a:lumMod val="50000"/>
                                    </a:srgbClr>
                                  </a:solidFill>
                                  <a:latin typeface="Cambria Math" panose="02040503050406030204" pitchFamily="18" charset="0"/>
                                </a:rPr>
                                <m:t>𝑚</m:t>
                              </m:r>
                            </m:e>
                          </m:d>
                        </m:num>
                        <m:den>
                          <m:r>
                            <a:rPr lang="en-US" sz="2533">
                              <a:solidFill>
                                <a:srgbClr val="434343">
                                  <a:lumMod val="50000"/>
                                </a:srgbClr>
                              </a:solidFill>
                              <a:latin typeface="Cambria Math" panose="02040503050406030204" pitchFamily="18" charset="0"/>
                            </a:rPr>
                            <m:t>4.2</m:t>
                          </m:r>
                        </m:den>
                      </m:f>
                      <m:r>
                        <a:rPr lang="en-US" sz="2533">
                          <a:solidFill>
                            <a:srgbClr val="434343">
                              <a:lumMod val="50000"/>
                            </a:srgbClr>
                          </a:solidFill>
                          <a:latin typeface="Cambria Math" panose="02040503050406030204" pitchFamily="18" charset="0"/>
                        </a:rPr>
                        <m:t>=</m:t>
                      </m:r>
                      <m:f>
                        <m:fPr>
                          <m:ctrlPr>
                            <a:rPr lang="en-US" sz="2533" i="1">
                              <a:solidFill>
                                <a:srgbClr val="434343">
                                  <a:lumMod val="50000"/>
                                </a:srgbClr>
                              </a:solidFill>
                              <a:latin typeface="Cambria Math" panose="02040503050406030204" pitchFamily="18" charset="0"/>
                            </a:rPr>
                          </m:ctrlPr>
                        </m:fPr>
                        <m:num>
                          <m:r>
                            <a:rPr lang="en-US" sz="2533">
                              <a:solidFill>
                                <a:srgbClr val="434343">
                                  <a:lumMod val="50000"/>
                                </a:srgbClr>
                              </a:solidFill>
                              <a:latin typeface="Cambria Math" panose="02040503050406030204" pitchFamily="18" charset="0"/>
                            </a:rPr>
                            <m:t>−1+8</m:t>
                          </m:r>
                          <m:r>
                            <a:rPr lang="en-US" sz="2533" i="1">
                              <a:solidFill>
                                <a:srgbClr val="434343">
                                  <a:lumMod val="50000"/>
                                </a:srgbClr>
                              </a:solidFill>
                              <a:latin typeface="Cambria Math" panose="02040503050406030204" pitchFamily="18" charset="0"/>
                            </a:rPr>
                            <m:t>𝑚</m:t>
                          </m:r>
                        </m:num>
                        <m:den>
                          <m:r>
                            <a:rPr lang="en-US" sz="2533">
                              <a:solidFill>
                                <a:srgbClr val="434343">
                                  <a:lumMod val="50000"/>
                                </a:srgbClr>
                              </a:solidFill>
                              <a:latin typeface="Cambria Math" panose="02040503050406030204" pitchFamily="18" charset="0"/>
                            </a:rPr>
                            <m:t>8</m:t>
                          </m:r>
                        </m:den>
                      </m:f>
                    </m:oMath>
                  </m:oMathPara>
                </a14:m>
                <a:endParaRPr lang="en-US" sz="2533">
                  <a:solidFill>
                    <a:srgbClr val="434343">
                      <a:lumMod val="50000"/>
                    </a:srgbClr>
                  </a:solidFill>
                  <a:latin typeface="Arial"/>
                </a:endParaRPr>
              </a:p>
            </p:txBody>
          </p:sp>
        </mc:Choice>
        <mc:Fallback xmlns="">
          <p:sp>
            <p:nvSpPr>
              <p:cNvPr id="28" name="Rectangle 27">
                <a:extLst>
                  <a:ext uri="{FF2B5EF4-FFF2-40B4-BE49-F238E27FC236}">
                    <a16:creationId xmlns:a16="http://schemas.microsoft.com/office/drawing/2014/main" id="{91824427-1C55-6A9B-70E9-47AAAAA893B6}"/>
                  </a:ext>
                </a:extLst>
              </p:cNvPr>
              <p:cNvSpPr>
                <a:spLocks noRot="1" noChangeAspect="1" noMove="1" noResize="1" noEditPoints="1" noAdjustHandles="1" noChangeArrowheads="1" noChangeShapeType="1" noTextEdit="1"/>
              </p:cNvSpPr>
              <p:nvPr/>
            </p:nvSpPr>
            <p:spPr>
              <a:xfrm>
                <a:off x="339937" y="1693843"/>
                <a:ext cx="9178282" cy="875048"/>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9" name="Rectangle 28">
                <a:extLst>
                  <a:ext uri="{FF2B5EF4-FFF2-40B4-BE49-F238E27FC236}">
                    <a16:creationId xmlns:a16="http://schemas.microsoft.com/office/drawing/2014/main" id="{ADACDAF9-7F33-316D-8457-F07AE6A6B6E9}"/>
                  </a:ext>
                </a:extLst>
              </p:cNvPr>
              <p:cNvSpPr/>
              <p:nvPr/>
            </p:nvSpPr>
            <p:spPr>
              <a:xfrm>
                <a:off x="9329678" y="1793486"/>
                <a:ext cx="2862322" cy="675762"/>
              </a:xfrm>
              <a:prstGeom prst="rect">
                <a:avLst/>
              </a:prstGeom>
            </p:spPr>
            <p:txBody>
              <a:bodyPr wrap="none">
                <a:spAutoFit/>
              </a:bodyPr>
              <a:lstStyle/>
              <a:p>
                <a:pPr defTabSz="609630"/>
                <a:r>
                  <a:rPr lang="en-US" sz="2533">
                    <a:solidFill>
                      <a:srgbClr val="434343">
                        <a:lumMod val="50000"/>
                      </a:srgbClr>
                    </a:solidFill>
                    <a:latin typeface="Arial"/>
                  </a:rPr>
                  <a:t>Hay </a:t>
                </a:r>
                <a14:m>
                  <m:oMath xmlns:m="http://schemas.openxmlformats.org/officeDocument/2006/math">
                    <m:r>
                      <a:rPr lang="en-US" sz="2533" i="1">
                        <a:solidFill>
                          <a:srgbClr val="434343">
                            <a:lumMod val="50000"/>
                          </a:srgbClr>
                        </a:solidFill>
                        <a:latin typeface="Cambria Math" panose="02040503050406030204" pitchFamily="18" charset="0"/>
                      </a:rPr>
                      <m:t>𝑆</m:t>
                    </m:r>
                    <m:d>
                      <m:dPr>
                        <m:ctrlPr>
                          <a:rPr lang="en-US" sz="2533" i="1">
                            <a:solidFill>
                              <a:srgbClr val="434343">
                                <a:lumMod val="50000"/>
                              </a:srgbClr>
                            </a:solidFill>
                            <a:latin typeface="Cambria Math" panose="02040503050406030204" pitchFamily="18" charset="0"/>
                          </a:rPr>
                        </m:ctrlPr>
                      </m:dPr>
                      <m:e>
                        <m:f>
                          <m:fPr>
                            <m:ctrlPr>
                              <a:rPr lang="en-US" sz="2533" i="1">
                                <a:solidFill>
                                  <a:srgbClr val="434343">
                                    <a:lumMod val="50000"/>
                                  </a:srgbClr>
                                </a:solidFill>
                                <a:latin typeface="Cambria Math" panose="02040503050406030204" pitchFamily="18" charset="0"/>
                              </a:rPr>
                            </m:ctrlPr>
                          </m:fPr>
                          <m:num>
                            <m:r>
                              <a:rPr lang="en-US" sz="2533">
                                <a:solidFill>
                                  <a:srgbClr val="434343">
                                    <a:lumMod val="50000"/>
                                  </a:srgbClr>
                                </a:solidFill>
                                <a:latin typeface="Cambria Math" panose="02040503050406030204" pitchFamily="18" charset="0"/>
                              </a:rPr>
                              <m:t>−1</m:t>
                            </m:r>
                          </m:num>
                          <m:den>
                            <m:r>
                              <a:rPr lang="en-US" sz="2533">
                                <a:solidFill>
                                  <a:srgbClr val="434343">
                                    <a:lumMod val="50000"/>
                                  </a:srgbClr>
                                </a:solidFill>
                                <a:latin typeface="Cambria Math" panose="02040503050406030204" pitchFamily="18" charset="0"/>
                              </a:rPr>
                              <m:t>4</m:t>
                            </m:r>
                          </m:den>
                        </m:f>
                        <m:r>
                          <a:rPr lang="en-US" sz="2533">
                            <a:solidFill>
                              <a:srgbClr val="434343">
                                <a:lumMod val="50000"/>
                              </a:srgbClr>
                            </a:solidFill>
                            <a:latin typeface="Cambria Math" panose="02040503050406030204" pitchFamily="18" charset="0"/>
                          </a:rPr>
                          <m:t>;</m:t>
                        </m:r>
                        <m:r>
                          <m:rPr>
                            <m:nor/>
                          </m:rPr>
                          <a:rPr lang="en-US" sz="2533" i="1">
                            <a:solidFill>
                              <a:srgbClr val="434343">
                                <a:lumMod val="50000"/>
                              </a:srgbClr>
                            </a:solidFill>
                            <a:latin typeface="Cambria Math" panose="02040503050406030204" pitchFamily="18" charset="0"/>
                          </a:rPr>
                          <m:t> </m:t>
                        </m:r>
                        <m:f>
                          <m:fPr>
                            <m:ctrlPr>
                              <a:rPr lang="en-US" sz="2533" i="1">
                                <a:solidFill>
                                  <a:srgbClr val="434343">
                                    <a:lumMod val="50000"/>
                                  </a:srgbClr>
                                </a:solidFill>
                                <a:latin typeface="Cambria Math" panose="02040503050406030204" pitchFamily="18" charset="0"/>
                              </a:rPr>
                            </m:ctrlPr>
                          </m:fPr>
                          <m:num>
                            <m:r>
                              <a:rPr lang="en-US" sz="2533">
                                <a:solidFill>
                                  <a:srgbClr val="434343">
                                    <a:lumMod val="50000"/>
                                  </a:srgbClr>
                                </a:solidFill>
                                <a:latin typeface="Cambria Math" panose="02040503050406030204" pitchFamily="18" charset="0"/>
                              </a:rPr>
                              <m:t>−1+8</m:t>
                            </m:r>
                            <m:r>
                              <a:rPr lang="en-US" sz="2533" i="1">
                                <a:solidFill>
                                  <a:srgbClr val="434343">
                                    <a:lumMod val="50000"/>
                                  </a:srgbClr>
                                </a:solidFill>
                                <a:latin typeface="Cambria Math" panose="02040503050406030204" pitchFamily="18" charset="0"/>
                              </a:rPr>
                              <m:t>𝑚</m:t>
                            </m:r>
                          </m:num>
                          <m:den>
                            <m:r>
                              <a:rPr lang="en-US" sz="2533">
                                <a:solidFill>
                                  <a:srgbClr val="434343">
                                    <a:lumMod val="50000"/>
                                  </a:srgbClr>
                                </a:solidFill>
                                <a:latin typeface="Cambria Math" panose="02040503050406030204" pitchFamily="18" charset="0"/>
                              </a:rPr>
                              <m:t>8</m:t>
                            </m:r>
                          </m:den>
                        </m:f>
                      </m:e>
                    </m:d>
                  </m:oMath>
                </a14:m>
                <a:endParaRPr lang="en-US" sz="2533">
                  <a:solidFill>
                    <a:srgbClr val="434343">
                      <a:lumMod val="50000"/>
                    </a:srgbClr>
                  </a:solidFill>
                  <a:latin typeface="Arial"/>
                </a:endParaRPr>
              </a:p>
            </p:txBody>
          </p:sp>
        </mc:Choice>
        <mc:Fallback xmlns="">
          <p:sp>
            <p:nvSpPr>
              <p:cNvPr id="29" name="Rectangle 28">
                <a:extLst>
                  <a:ext uri="{FF2B5EF4-FFF2-40B4-BE49-F238E27FC236}">
                    <a16:creationId xmlns:a16="http://schemas.microsoft.com/office/drawing/2014/main" id="{ADACDAF9-7F33-316D-8457-F07AE6A6B6E9}"/>
                  </a:ext>
                </a:extLst>
              </p:cNvPr>
              <p:cNvSpPr>
                <a:spLocks noRot="1" noChangeAspect="1" noMove="1" noResize="1" noEditPoints="1" noAdjustHandles="1" noChangeArrowheads="1" noChangeShapeType="1" noTextEdit="1"/>
              </p:cNvSpPr>
              <p:nvPr/>
            </p:nvSpPr>
            <p:spPr>
              <a:xfrm>
                <a:off x="9329678" y="1793486"/>
                <a:ext cx="2862322" cy="675762"/>
              </a:xfrm>
              <a:prstGeom prst="rect">
                <a:avLst/>
              </a:prstGeom>
              <a:blipFill>
                <a:blip r:embed="rId3"/>
                <a:stretch>
                  <a:fillRect l="-3617" b="-6306"/>
                </a:stretch>
              </a:blipFill>
            </p:spPr>
            <p:txBody>
              <a:bodyPr/>
              <a:lstStyle/>
              <a:p>
                <a:r>
                  <a:rPr lang="en-US">
                    <a:noFill/>
                  </a:rPr>
                  <a:t> </a:t>
                </a:r>
              </a:p>
            </p:txBody>
          </p:sp>
        </mc:Fallback>
      </mc:AlternateContent>
      <p:sp>
        <p:nvSpPr>
          <p:cNvPr id="30" name="Rectangle 29">
            <a:extLst>
              <a:ext uri="{FF2B5EF4-FFF2-40B4-BE49-F238E27FC236}">
                <a16:creationId xmlns:a16="http://schemas.microsoft.com/office/drawing/2014/main" id="{572F9B10-CD5F-1FE5-B198-8C29A479B70E}"/>
              </a:ext>
            </a:extLst>
          </p:cNvPr>
          <p:cNvSpPr/>
          <p:nvPr/>
        </p:nvSpPr>
        <p:spPr>
          <a:xfrm>
            <a:off x="150791" y="2598556"/>
            <a:ext cx="9494907" cy="604909"/>
          </a:xfrm>
          <a:prstGeom prst="rect">
            <a:avLst/>
          </a:prstGeom>
        </p:spPr>
        <p:txBody>
          <a:bodyPr wrap="none">
            <a:spAutoFit/>
          </a:bodyPr>
          <a:lstStyle/>
          <a:p>
            <a:pPr marL="457200" indent="-457200" defTabSz="609630">
              <a:lnSpc>
                <a:spcPct val="150000"/>
              </a:lnSpc>
              <a:spcAft>
                <a:spcPts val="533"/>
              </a:spcAft>
              <a:buFont typeface="Wingdings" panose="05000000000000000000" pitchFamily="2" charset="2"/>
              <a:buChar char="§"/>
            </a:pPr>
            <a:r>
              <a:rPr lang="en-US" sz="2533">
                <a:solidFill>
                  <a:srgbClr val="434343">
                    <a:lumMod val="50000"/>
                  </a:srgbClr>
                </a:solidFill>
                <a:latin typeface="Arial"/>
                <a:ea typeface="Times New Roman" panose="02020603050405020304" pitchFamily="18" charset="0"/>
                <a:cs typeface="Times New Roman" panose="02020603050405020304" pitchFamily="18" charset="0"/>
              </a:rPr>
              <a:t>Vì hàm số bậc hai có a = 2 &gt; 0 nên ta có bảng biến thiên sau:</a:t>
            </a:r>
            <a:endParaRPr lang="en-US" sz="2533">
              <a:solidFill>
                <a:srgbClr val="434343">
                  <a:lumMod val="50000"/>
                </a:srgbClr>
              </a:solidFill>
              <a:latin typeface="Arial"/>
              <a:ea typeface="Calibri" panose="020F0502020204030204" pitchFamily="34" charset="0"/>
              <a:cs typeface="Times New Roman" panose="02020603050405020304" pitchFamily="18" charset="0"/>
            </a:endParaRPr>
          </a:p>
        </p:txBody>
      </p:sp>
      <p:cxnSp>
        <p:nvCxnSpPr>
          <p:cNvPr id="31" name="Straight Connector 30">
            <a:extLst>
              <a:ext uri="{FF2B5EF4-FFF2-40B4-BE49-F238E27FC236}">
                <a16:creationId xmlns:a16="http://schemas.microsoft.com/office/drawing/2014/main" id="{43EF527C-B987-E7D9-B8E4-480ADD4AD5B9}"/>
              </a:ext>
            </a:extLst>
          </p:cNvPr>
          <p:cNvCxnSpPr>
            <a:cxnSpLocks/>
          </p:cNvCxnSpPr>
          <p:nvPr/>
        </p:nvCxnSpPr>
        <p:spPr>
          <a:xfrm>
            <a:off x="351012" y="1108239"/>
            <a:ext cx="11621959" cy="0"/>
          </a:xfrm>
          <a:prstGeom prst="line">
            <a:avLst/>
          </a:prstGeom>
          <a:noFill/>
          <a:ln w="76200" cap="flat" cmpd="sng" algn="ctr">
            <a:solidFill>
              <a:srgbClr val="00B050"/>
            </a:solidFill>
            <a:prstDash val="solid"/>
          </a:ln>
          <a:effectLst/>
        </p:spPr>
      </p:cxnSp>
      <p:pic>
        <p:nvPicPr>
          <p:cNvPr id="32" name="Picture 31" descr="Giải bài 2 Hàm số bậc hai">
            <a:extLst>
              <a:ext uri="{FF2B5EF4-FFF2-40B4-BE49-F238E27FC236}">
                <a16:creationId xmlns:a16="http://schemas.microsoft.com/office/drawing/2014/main" id="{C887A41D-1DA9-1791-8D54-B12F91D9171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962934" y="3295961"/>
            <a:ext cx="6111875" cy="1692275"/>
          </a:xfrm>
          <a:prstGeom prst="rect">
            <a:avLst/>
          </a:prstGeom>
          <a:noFill/>
          <a:ln>
            <a:noFill/>
          </a:ln>
        </p:spPr>
      </p:pic>
      <p:sp>
        <p:nvSpPr>
          <p:cNvPr id="33" name="Rectangle 32">
            <a:extLst>
              <a:ext uri="{FF2B5EF4-FFF2-40B4-BE49-F238E27FC236}">
                <a16:creationId xmlns:a16="http://schemas.microsoft.com/office/drawing/2014/main" id="{D570FDE4-04B6-09FE-A05A-B2B85605B493}"/>
              </a:ext>
            </a:extLst>
          </p:cNvPr>
          <p:cNvSpPr/>
          <p:nvPr/>
        </p:nvSpPr>
        <p:spPr>
          <a:xfrm>
            <a:off x="251114" y="5267641"/>
            <a:ext cx="5711820" cy="482120"/>
          </a:xfrm>
          <a:prstGeom prst="rect">
            <a:avLst/>
          </a:prstGeom>
        </p:spPr>
        <p:txBody>
          <a:bodyPr wrap="none">
            <a:spAutoFit/>
          </a:bodyPr>
          <a:lstStyle/>
          <a:p>
            <a:pPr defTabSz="609630"/>
            <a:r>
              <a:rPr lang="en-US" sz="2533">
                <a:solidFill>
                  <a:srgbClr val="333333"/>
                </a:solidFill>
                <a:latin typeface="Arial"/>
                <a:ea typeface="Times New Roman" panose="02020603050405020304" pitchFamily="18" charset="0"/>
              </a:rPr>
              <a:t>Để hàm số đạt giá trị nhỏ nhất bằng 5 </a:t>
            </a:r>
            <a:endParaRPr lang="en-US" sz="2533">
              <a:solidFill>
                <a:srgbClr val="434343"/>
              </a:solidFill>
              <a:latin typeface="Arial"/>
            </a:endParaRPr>
          </a:p>
        </p:txBody>
      </p:sp>
      <mc:AlternateContent xmlns:mc="http://schemas.openxmlformats.org/markup-compatibility/2006" xmlns:a14="http://schemas.microsoft.com/office/drawing/2010/main">
        <mc:Choice Requires="a14">
          <p:sp>
            <p:nvSpPr>
              <p:cNvPr id="34" name="Rectangle 33">
                <a:extLst>
                  <a:ext uri="{FF2B5EF4-FFF2-40B4-BE49-F238E27FC236}">
                    <a16:creationId xmlns:a16="http://schemas.microsoft.com/office/drawing/2014/main" id="{28C28CCF-1623-0094-299D-7470206FD43C}"/>
                  </a:ext>
                </a:extLst>
              </p:cNvPr>
              <p:cNvSpPr/>
              <p:nvPr/>
            </p:nvSpPr>
            <p:spPr>
              <a:xfrm>
                <a:off x="5730028" y="5083809"/>
                <a:ext cx="4146263" cy="825098"/>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r>
                        <a:rPr lang="en-US" sz="2533">
                          <a:solidFill>
                            <a:srgbClr val="434343"/>
                          </a:solidFill>
                          <a:latin typeface="Cambria Math" panose="02040503050406030204" pitchFamily="18" charset="0"/>
                        </a:rPr>
                        <m:t>⇔</m:t>
                      </m:r>
                      <m:f>
                        <m:fPr>
                          <m:ctrlPr>
                            <a:rPr lang="en-US" sz="2533" i="1">
                              <a:solidFill>
                                <a:srgbClr val="434343"/>
                              </a:solidFill>
                              <a:latin typeface="Cambria Math" panose="02040503050406030204" pitchFamily="18" charset="0"/>
                            </a:rPr>
                          </m:ctrlPr>
                        </m:fPr>
                        <m:num>
                          <m:r>
                            <a:rPr lang="en-US" sz="2533">
                              <a:solidFill>
                                <a:srgbClr val="434343"/>
                              </a:solidFill>
                              <a:latin typeface="Cambria Math" panose="02040503050406030204" pitchFamily="18" charset="0"/>
                            </a:rPr>
                            <m:t>−1+8</m:t>
                          </m:r>
                          <m:r>
                            <a:rPr lang="en-US" sz="2533" i="1">
                              <a:solidFill>
                                <a:srgbClr val="434343"/>
                              </a:solidFill>
                              <a:latin typeface="Cambria Math" panose="02040503050406030204" pitchFamily="18" charset="0"/>
                            </a:rPr>
                            <m:t>𝑚</m:t>
                          </m:r>
                        </m:num>
                        <m:den>
                          <m:r>
                            <a:rPr lang="en-US" sz="2533">
                              <a:solidFill>
                                <a:srgbClr val="434343"/>
                              </a:solidFill>
                              <a:latin typeface="Cambria Math" panose="02040503050406030204" pitchFamily="18" charset="0"/>
                            </a:rPr>
                            <m:t>8</m:t>
                          </m:r>
                        </m:den>
                      </m:f>
                      <m:r>
                        <a:rPr lang="en-US" sz="2533">
                          <a:solidFill>
                            <a:srgbClr val="434343"/>
                          </a:solidFill>
                          <a:latin typeface="Cambria Math" panose="02040503050406030204" pitchFamily="18" charset="0"/>
                        </a:rPr>
                        <m:t>=5⇔</m:t>
                      </m:r>
                      <m:r>
                        <a:rPr lang="en-US" sz="2533" i="1">
                          <a:solidFill>
                            <a:srgbClr val="434343"/>
                          </a:solidFill>
                          <a:latin typeface="Cambria Math" panose="02040503050406030204" pitchFamily="18" charset="0"/>
                        </a:rPr>
                        <m:t>𝑚</m:t>
                      </m:r>
                      <m:r>
                        <a:rPr lang="en-US" sz="2533">
                          <a:solidFill>
                            <a:srgbClr val="434343"/>
                          </a:solidFill>
                          <a:latin typeface="Cambria Math" panose="02040503050406030204" pitchFamily="18" charset="0"/>
                        </a:rPr>
                        <m:t>=</m:t>
                      </m:r>
                      <m:f>
                        <m:fPr>
                          <m:ctrlPr>
                            <a:rPr lang="en-US" sz="2533" i="1">
                              <a:solidFill>
                                <a:srgbClr val="434343"/>
                              </a:solidFill>
                              <a:latin typeface="Cambria Math" panose="02040503050406030204" pitchFamily="18" charset="0"/>
                            </a:rPr>
                          </m:ctrlPr>
                        </m:fPr>
                        <m:num>
                          <m:r>
                            <a:rPr lang="en-US" sz="2533">
                              <a:solidFill>
                                <a:srgbClr val="434343"/>
                              </a:solidFill>
                              <a:latin typeface="Cambria Math" panose="02040503050406030204" pitchFamily="18" charset="0"/>
                            </a:rPr>
                            <m:t>41</m:t>
                          </m:r>
                        </m:num>
                        <m:den>
                          <m:r>
                            <a:rPr lang="en-US" sz="2533">
                              <a:solidFill>
                                <a:srgbClr val="434343"/>
                              </a:solidFill>
                              <a:latin typeface="Cambria Math" panose="02040503050406030204" pitchFamily="18" charset="0"/>
                            </a:rPr>
                            <m:t>8</m:t>
                          </m:r>
                        </m:den>
                      </m:f>
                    </m:oMath>
                  </m:oMathPara>
                </a14:m>
                <a:endParaRPr lang="en-US" sz="2533">
                  <a:solidFill>
                    <a:srgbClr val="434343"/>
                  </a:solidFill>
                  <a:latin typeface="Arial"/>
                </a:endParaRPr>
              </a:p>
            </p:txBody>
          </p:sp>
        </mc:Choice>
        <mc:Fallback xmlns="">
          <p:sp>
            <p:nvSpPr>
              <p:cNvPr id="34" name="Rectangle 33">
                <a:extLst>
                  <a:ext uri="{FF2B5EF4-FFF2-40B4-BE49-F238E27FC236}">
                    <a16:creationId xmlns:a16="http://schemas.microsoft.com/office/drawing/2014/main" id="{28C28CCF-1623-0094-299D-7470206FD43C}"/>
                  </a:ext>
                </a:extLst>
              </p:cNvPr>
              <p:cNvSpPr>
                <a:spLocks noRot="1" noChangeAspect="1" noMove="1" noResize="1" noEditPoints="1" noAdjustHandles="1" noChangeArrowheads="1" noChangeShapeType="1" noTextEdit="1"/>
              </p:cNvSpPr>
              <p:nvPr/>
            </p:nvSpPr>
            <p:spPr>
              <a:xfrm>
                <a:off x="5730028" y="5083809"/>
                <a:ext cx="4146263" cy="825098"/>
              </a:xfrm>
              <a:prstGeom prst="rect">
                <a:avLst/>
              </a:prstGeom>
              <a:blipFill>
                <a:blip r:embed="rId5"/>
                <a:stretch>
                  <a:fillRect/>
                </a:stretch>
              </a:blipFill>
            </p:spPr>
            <p:txBody>
              <a:bodyPr/>
              <a:lstStyle/>
              <a:p>
                <a:r>
                  <a:rPr lang="en-US">
                    <a:noFill/>
                  </a:rPr>
                  <a:t> </a:t>
                </a:r>
              </a:p>
            </p:txBody>
          </p:sp>
        </mc:Fallback>
      </mc:AlternateContent>
      <p:sp>
        <p:nvSpPr>
          <p:cNvPr id="35" name="Rectangle 34">
            <a:extLst>
              <a:ext uri="{FF2B5EF4-FFF2-40B4-BE49-F238E27FC236}">
                <a16:creationId xmlns:a16="http://schemas.microsoft.com/office/drawing/2014/main" id="{996E058C-9AD2-0CB1-46DD-D286AEE1A45B}"/>
              </a:ext>
            </a:extLst>
          </p:cNvPr>
          <p:cNvSpPr/>
          <p:nvPr/>
        </p:nvSpPr>
        <p:spPr>
          <a:xfrm>
            <a:off x="251114" y="6124469"/>
            <a:ext cx="744114" cy="482120"/>
          </a:xfrm>
          <a:prstGeom prst="rect">
            <a:avLst/>
          </a:prstGeom>
        </p:spPr>
        <p:txBody>
          <a:bodyPr wrap="none">
            <a:spAutoFit/>
          </a:bodyPr>
          <a:lstStyle/>
          <a:p>
            <a:pPr defTabSz="609630"/>
            <a:r>
              <a:rPr lang="en-US" sz="2533">
                <a:solidFill>
                  <a:srgbClr val="333333"/>
                </a:solidFill>
                <a:latin typeface="Arial"/>
                <a:ea typeface="Times New Roman" panose="02020603050405020304" pitchFamily="18" charset="0"/>
              </a:rPr>
              <a:t>Vậy</a:t>
            </a:r>
            <a:endParaRPr lang="en-US" sz="2533">
              <a:solidFill>
                <a:srgbClr val="434343"/>
              </a:solidFill>
              <a:latin typeface="Arial"/>
            </a:endParaRPr>
          </a:p>
        </p:txBody>
      </p:sp>
      <mc:AlternateContent xmlns:mc="http://schemas.openxmlformats.org/markup-compatibility/2006" xmlns:a14="http://schemas.microsoft.com/office/drawing/2010/main">
        <mc:Choice Requires="a14">
          <p:sp>
            <p:nvSpPr>
              <p:cNvPr id="36" name="Rectangle 35">
                <a:extLst>
                  <a:ext uri="{FF2B5EF4-FFF2-40B4-BE49-F238E27FC236}">
                    <a16:creationId xmlns:a16="http://schemas.microsoft.com/office/drawing/2014/main" id="{4501B211-8AE5-4D53-BEF6-A1553DF19033}"/>
                  </a:ext>
                </a:extLst>
              </p:cNvPr>
              <p:cNvSpPr/>
              <p:nvPr/>
            </p:nvSpPr>
            <p:spPr>
              <a:xfrm>
                <a:off x="913887" y="5915474"/>
                <a:ext cx="1334211" cy="825098"/>
              </a:xfrm>
              <a:prstGeom prst="rect">
                <a:avLst/>
              </a:prstGeom>
            </p:spPr>
            <p:txBody>
              <a:bodyPr wrap="none">
                <a:spAutoFit/>
              </a:bodyPr>
              <a:lstStyle/>
              <a:p>
                <a:pPr defTabSz="609630"/>
                <a14:m>
                  <m:oMathPara xmlns:m="http://schemas.openxmlformats.org/officeDocument/2006/math">
                    <m:oMathParaPr>
                      <m:jc m:val="centerGroup"/>
                    </m:oMathParaPr>
                    <m:oMath xmlns:m="http://schemas.openxmlformats.org/officeDocument/2006/math">
                      <m:r>
                        <a:rPr lang="en-US" sz="2533" i="1">
                          <a:solidFill>
                            <a:srgbClr val="434343"/>
                          </a:solidFill>
                          <a:latin typeface="Cambria Math" panose="02040503050406030204" pitchFamily="18" charset="0"/>
                        </a:rPr>
                        <m:t>𝑚</m:t>
                      </m:r>
                      <m:r>
                        <a:rPr lang="en-US" sz="2533">
                          <a:solidFill>
                            <a:srgbClr val="434343"/>
                          </a:solidFill>
                          <a:latin typeface="Cambria Math" panose="02040503050406030204" pitchFamily="18" charset="0"/>
                        </a:rPr>
                        <m:t>=</m:t>
                      </m:r>
                      <m:f>
                        <m:fPr>
                          <m:ctrlPr>
                            <a:rPr lang="en-US" sz="2533" i="1">
                              <a:solidFill>
                                <a:srgbClr val="434343"/>
                              </a:solidFill>
                              <a:latin typeface="Cambria Math" panose="02040503050406030204" pitchFamily="18" charset="0"/>
                            </a:rPr>
                          </m:ctrlPr>
                        </m:fPr>
                        <m:num>
                          <m:r>
                            <a:rPr lang="en-US" sz="2533">
                              <a:solidFill>
                                <a:srgbClr val="434343"/>
                              </a:solidFill>
                              <a:latin typeface="Cambria Math" panose="02040503050406030204" pitchFamily="18" charset="0"/>
                            </a:rPr>
                            <m:t>41</m:t>
                          </m:r>
                        </m:num>
                        <m:den>
                          <m:r>
                            <a:rPr lang="en-US" sz="2533">
                              <a:solidFill>
                                <a:srgbClr val="434343"/>
                              </a:solidFill>
                              <a:latin typeface="Cambria Math" panose="02040503050406030204" pitchFamily="18" charset="0"/>
                            </a:rPr>
                            <m:t>8</m:t>
                          </m:r>
                        </m:den>
                      </m:f>
                    </m:oMath>
                  </m:oMathPara>
                </a14:m>
                <a:endParaRPr lang="en-US" sz="2533">
                  <a:solidFill>
                    <a:srgbClr val="434343"/>
                  </a:solidFill>
                  <a:latin typeface="Arial"/>
                </a:endParaRPr>
              </a:p>
            </p:txBody>
          </p:sp>
        </mc:Choice>
        <mc:Fallback xmlns="">
          <p:sp>
            <p:nvSpPr>
              <p:cNvPr id="36" name="Rectangle 35">
                <a:extLst>
                  <a:ext uri="{FF2B5EF4-FFF2-40B4-BE49-F238E27FC236}">
                    <a16:creationId xmlns:a16="http://schemas.microsoft.com/office/drawing/2014/main" id="{4501B211-8AE5-4D53-BEF6-A1553DF19033}"/>
                  </a:ext>
                </a:extLst>
              </p:cNvPr>
              <p:cNvSpPr>
                <a:spLocks noRot="1" noChangeAspect="1" noMove="1" noResize="1" noEditPoints="1" noAdjustHandles="1" noChangeArrowheads="1" noChangeShapeType="1" noTextEdit="1"/>
              </p:cNvSpPr>
              <p:nvPr/>
            </p:nvSpPr>
            <p:spPr>
              <a:xfrm>
                <a:off x="913887" y="5915474"/>
                <a:ext cx="1334211" cy="825098"/>
              </a:xfrm>
              <a:prstGeom prst="rect">
                <a:avLst/>
              </a:prstGeom>
              <a:blipFill>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70887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down)">
                                      <p:cBhvr>
                                        <p:cTn id="20" dur="500"/>
                                        <p:tgtEl>
                                          <p:spTgt spid="2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34">
                                            <p:txEl>
                                              <p:pRg st="0" end="0"/>
                                            </p:txEl>
                                          </p:spTgt>
                                        </p:tgtEl>
                                        <p:attrNameLst>
                                          <p:attrName>style.visibility</p:attrName>
                                        </p:attrNameLst>
                                      </p:cBhvr>
                                      <p:to>
                                        <p:strVal val="visible"/>
                                      </p:to>
                                    </p:set>
                                    <p:animEffect transition="in" filter="wipe(left)">
                                      <p:cBhvr>
                                        <p:cTn id="40" dur="500"/>
                                        <p:tgtEl>
                                          <p:spTgt spid="34">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randombar(horizontal)">
                                      <p:cBhvr>
                                        <p:cTn id="45" dur="500"/>
                                        <p:tgtEl>
                                          <p:spTgt spid="36"/>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randombar(horizontal)">
                                      <p:cBhvr>
                                        <p:cTn id="4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3" grpId="0"/>
      <p:bldP spid="35" grpId="0"/>
      <p:bldP spid="36" grpId="0"/>
    </p:bld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5400" y="303559"/>
            <a:ext cx="1230000" cy="1008756"/>
          </a:xfrm>
          <a:prstGeom prst="star4">
            <a:avLst>
              <a:gd name="adj" fmla="val 21565"/>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2206" y="636666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1" name="Google Shape;2392;p42"/>
          <p:cNvGrpSpPr/>
          <p:nvPr/>
        </p:nvGrpSpPr>
        <p:grpSpPr>
          <a:xfrm>
            <a:off x="11221574" y="6124211"/>
            <a:ext cx="728873" cy="577672"/>
            <a:chOff x="7465916" y="720492"/>
            <a:chExt cx="1139144" cy="1477450"/>
          </a:xfrm>
          <a:solidFill>
            <a:schemeClr val="accent3"/>
          </a:solidFill>
        </p:grpSpPr>
        <p:sp>
          <p:nvSpPr>
            <p:cNvPr id="12"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3"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4"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17"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32" name="Rectangle 31"/>
          <p:cNvSpPr/>
          <p:nvPr/>
        </p:nvSpPr>
        <p:spPr>
          <a:xfrm>
            <a:off x="9553575" y="4206218"/>
            <a:ext cx="704851" cy="276633"/>
          </a:xfrm>
          <a:prstGeom prst="rect">
            <a:avLst/>
          </a:prstGeom>
          <a:solidFill>
            <a:schemeClr val="accent4"/>
          </a:solidFill>
        </p:spPr>
        <p:style>
          <a:lnRef idx="2">
            <a:schemeClr val="accent6"/>
          </a:lnRef>
          <a:fillRef idx="1">
            <a:schemeClr val="lt1"/>
          </a:fillRef>
          <a:effectRef idx="0">
            <a:schemeClr val="accent6"/>
          </a:effectRef>
          <a:fontRef idx="minor">
            <a:schemeClr val="dk1"/>
          </a:fontRef>
        </p:style>
        <p:txBody>
          <a:bodyPr rtlCol="0" anchor="ctr"/>
          <a:lstStyle/>
          <a:p>
            <a:pPr algn="ctr" defTabSz="609630">
              <a:buClr>
                <a:srgbClr val="000000"/>
              </a:buClr>
            </a:pPr>
            <a:endParaRPr lang="en-US" sz="1867" kern="0">
              <a:solidFill>
                <a:srgbClr val="434343"/>
              </a:solidFill>
              <a:latin typeface="Arial"/>
              <a:sym typeface="Arial"/>
            </a:endParaRPr>
          </a:p>
        </p:txBody>
      </p:sp>
      <p:sp>
        <p:nvSpPr>
          <p:cNvPr id="18" name="Rectangle 17"/>
          <p:cNvSpPr/>
          <p:nvPr/>
        </p:nvSpPr>
        <p:spPr>
          <a:xfrm>
            <a:off x="2748759" y="161607"/>
            <a:ext cx="2925801" cy="604909"/>
          </a:xfrm>
          <a:prstGeom prst="rect">
            <a:avLst/>
          </a:prstGeom>
        </p:spPr>
        <p:txBody>
          <a:bodyPr wrap="none">
            <a:spAutoFit/>
          </a:bodyPr>
          <a:lstStyle/>
          <a:p>
            <a:pPr algn="just" defTabSz="609630">
              <a:lnSpc>
                <a:spcPct val="150000"/>
              </a:lnSpc>
              <a:spcAft>
                <a:spcPts val="1067"/>
              </a:spcAft>
              <a:buClr>
                <a:srgbClr val="000000"/>
              </a:buClr>
            </a:pPr>
            <a:r>
              <a:rPr lang="nl-NL" sz="2533" b="1" kern="0">
                <a:solidFill>
                  <a:srgbClr val="000000"/>
                </a:solidFill>
                <a:latin typeface="Arial"/>
                <a:ea typeface="Times New Roman" panose="02020603050405020304" pitchFamily="18" charset="0"/>
                <a:cs typeface="Times New Roman" panose="02020603050405020304" pitchFamily="18" charset="0"/>
                <a:sym typeface="Arial"/>
              </a:rPr>
              <a:t>Bài 6 (SGK – tr56)</a:t>
            </a:r>
            <a:endParaRPr lang="en-US" sz="2533" kern="0">
              <a:solidFill>
                <a:srgbClr val="000000"/>
              </a:solidFill>
              <a:latin typeface="Arial"/>
              <a:ea typeface="Calibri" panose="020F0502020204030204" pitchFamily="34" charset="0"/>
              <a:cs typeface="Times New Roman" panose="02020603050405020304" pitchFamily="18" charset="0"/>
              <a:sym typeface="Arial"/>
            </a:endParaRPr>
          </a:p>
        </p:txBody>
      </p:sp>
      <p:sp>
        <p:nvSpPr>
          <p:cNvPr id="4" name="Rectangle 3"/>
          <p:cNvSpPr/>
          <p:nvPr/>
        </p:nvSpPr>
        <p:spPr>
          <a:xfrm>
            <a:off x="2769376" y="833337"/>
            <a:ext cx="6096000" cy="1774332"/>
          </a:xfrm>
          <a:prstGeom prst="rect">
            <a:avLst/>
          </a:prstGeom>
        </p:spPr>
        <p:txBody>
          <a:bodyPr>
            <a:spAutoFit/>
          </a:bodyPr>
          <a:lstStyle/>
          <a:p>
            <a:pPr algn="just" defTabSz="609630">
              <a:lnSpc>
                <a:spcPct val="150000"/>
              </a:lnSpc>
            </a:pPr>
            <a:r>
              <a:rPr lang="es-ES" sz="2533">
                <a:solidFill>
                  <a:srgbClr val="000000"/>
                </a:solidFill>
                <a:latin typeface="Arial"/>
              </a:rPr>
              <a:t>Vẽ đồ thị các hàm số sau:</a:t>
            </a:r>
          </a:p>
          <a:p>
            <a:pPr algn="just" defTabSz="609630">
              <a:lnSpc>
                <a:spcPct val="150000"/>
              </a:lnSpc>
            </a:pPr>
            <a:r>
              <a:rPr lang="es-ES" sz="2533">
                <a:solidFill>
                  <a:srgbClr val="000000"/>
                </a:solidFill>
                <a:latin typeface="Arial"/>
              </a:rPr>
              <a:t>a) y = 2x</a:t>
            </a:r>
            <a:r>
              <a:rPr lang="es-ES" sz="2533" baseline="30000">
                <a:solidFill>
                  <a:srgbClr val="000000"/>
                </a:solidFill>
                <a:latin typeface="Arial"/>
              </a:rPr>
              <a:t>2</a:t>
            </a:r>
            <a:r>
              <a:rPr lang="es-ES" sz="2533">
                <a:solidFill>
                  <a:srgbClr val="000000"/>
                </a:solidFill>
                <a:latin typeface="Arial"/>
              </a:rPr>
              <a:t> + 4x – 1;</a:t>
            </a:r>
          </a:p>
          <a:p>
            <a:pPr algn="just" defTabSz="609630">
              <a:lnSpc>
                <a:spcPct val="150000"/>
              </a:lnSpc>
            </a:pPr>
            <a:endParaRPr lang="es-ES" sz="2533">
              <a:solidFill>
                <a:srgbClr val="000000"/>
              </a:solidFill>
              <a:latin typeface="Arial"/>
            </a:endParaRPr>
          </a:p>
        </p:txBody>
      </p:sp>
      <p:sp>
        <p:nvSpPr>
          <p:cNvPr id="5" name="Rectangle 4"/>
          <p:cNvSpPr/>
          <p:nvPr/>
        </p:nvSpPr>
        <p:spPr>
          <a:xfrm>
            <a:off x="7010400" y="1454234"/>
            <a:ext cx="6096000" cy="604909"/>
          </a:xfrm>
          <a:prstGeom prst="rect">
            <a:avLst/>
          </a:prstGeom>
        </p:spPr>
        <p:txBody>
          <a:bodyPr>
            <a:spAutoFit/>
          </a:bodyPr>
          <a:lstStyle/>
          <a:p>
            <a:pPr algn="just" defTabSz="609630">
              <a:lnSpc>
                <a:spcPct val="150000"/>
              </a:lnSpc>
            </a:pPr>
            <a:r>
              <a:rPr lang="es-ES" sz="2533">
                <a:solidFill>
                  <a:srgbClr val="000000"/>
                </a:solidFill>
                <a:latin typeface="Arial"/>
              </a:rPr>
              <a:t>c) y = -3x</a:t>
            </a:r>
            <a:r>
              <a:rPr lang="es-ES" sz="2533" baseline="30000">
                <a:solidFill>
                  <a:srgbClr val="000000"/>
                </a:solidFill>
                <a:latin typeface="Arial"/>
              </a:rPr>
              <a:t>2</a:t>
            </a:r>
            <a:r>
              <a:rPr lang="es-ES" sz="2533">
                <a:solidFill>
                  <a:srgbClr val="000000"/>
                </a:solidFill>
                <a:latin typeface="Arial"/>
              </a:rPr>
              <a:t> + 6x;</a:t>
            </a:r>
          </a:p>
        </p:txBody>
      </p:sp>
      <p:sp>
        <p:nvSpPr>
          <p:cNvPr id="25" name="Oval Callout 24"/>
          <p:cNvSpPr/>
          <p:nvPr/>
        </p:nvSpPr>
        <p:spPr>
          <a:xfrm>
            <a:off x="5643782" y="2439941"/>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mc:AlternateContent xmlns:mc="http://schemas.openxmlformats.org/markup-compatibility/2006" xmlns:a14="http://schemas.microsoft.com/office/drawing/2010/main">
        <mc:Choice Requires="a14">
          <p:sp>
            <p:nvSpPr>
              <p:cNvPr id="6" name="Rectangle 5"/>
              <p:cNvSpPr/>
              <p:nvPr/>
            </p:nvSpPr>
            <p:spPr>
              <a:xfrm>
                <a:off x="535358" y="3327400"/>
                <a:ext cx="10926462" cy="2943755"/>
              </a:xfrm>
              <a:prstGeom prst="rect">
                <a:avLst/>
              </a:prstGeom>
            </p:spPr>
            <p:txBody>
              <a:bodyPr wrap="square">
                <a:spAutoFit/>
              </a:bodyPr>
              <a:lstStyle/>
              <a:p>
                <a:pPr algn="just" defTabSz="609630">
                  <a:lnSpc>
                    <a:spcPct val="150000"/>
                  </a:lnSpc>
                </a:pPr>
                <a:r>
                  <a:rPr lang="en-US" sz="2533">
                    <a:solidFill>
                      <a:srgbClr val="434343"/>
                    </a:solidFill>
                    <a:latin typeface="Arial"/>
                    <a:ea typeface="Times New Roman" panose="02020603050405020304" pitchFamily="18" charset="0"/>
                    <a:cs typeface="Times New Roman" panose="02020603050405020304" pitchFamily="18" charset="0"/>
                  </a:rPr>
                  <a:t>a)</a:t>
                </a:r>
                <a:r>
                  <a:rPr lang="en-US" sz="2533">
                    <a:solidFill>
                      <a:srgbClr val="333333"/>
                    </a:solidFill>
                    <a:latin typeface="Arial"/>
                    <a:ea typeface="Times New Roman" panose="02020603050405020304" pitchFamily="18" charset="0"/>
                    <a:cs typeface="Times New Roman" panose="02020603050405020304" pitchFamily="18" charset="0"/>
                  </a:rPr>
                  <a:t> Trong mặt phẳng tọa độ Oxy, đồ thị hàm số bậc hai y = f(x) = 2</a:t>
                </a:r>
                <a14:m>
                  <m:oMath xmlns:m="http://schemas.openxmlformats.org/officeDocument/2006/math">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533">
                    <a:solidFill>
                      <a:srgbClr val="333333"/>
                    </a:solidFill>
                    <a:latin typeface="Arial"/>
                    <a:ea typeface="Times New Roman" panose="02020603050405020304" pitchFamily="18" charset="0"/>
                    <a:cs typeface="Times New Roman" panose="02020603050405020304" pitchFamily="18" charset="0"/>
                  </a:rPr>
                  <a:t> + 4x - 1 là một parabol (P) có:</a:t>
                </a:r>
                <a:endParaRPr lang="en-US" sz="2533">
                  <a:solidFill>
                    <a:srgbClr val="434343"/>
                  </a:solidFill>
                  <a:latin typeface="Arial"/>
                  <a:ea typeface="Calibri" panose="020F0502020204030204" pitchFamily="34" charset="0"/>
                  <a:cs typeface="Times New Roman" panose="02020603050405020304" pitchFamily="18" charset="0"/>
                </a:endParaRPr>
              </a:p>
              <a:p>
                <a:pPr marL="381019" indent="-381019" algn="just" defTabSz="609630">
                  <a:lnSpc>
                    <a:spcPct val="150000"/>
                  </a:lnSpc>
                  <a:buFont typeface="Arial" panose="020B0604020202020204" pitchFamily="34" charset="0"/>
                  <a:buChar char="•"/>
                </a:pPr>
                <a:r>
                  <a:rPr lang="en-US" sz="2533">
                    <a:solidFill>
                      <a:srgbClr val="333333"/>
                    </a:solidFill>
                    <a:latin typeface="Arial"/>
                    <a:ea typeface="Times New Roman" panose="02020603050405020304" pitchFamily="18" charset="0"/>
                    <a:cs typeface="Times New Roman" panose="02020603050405020304" pitchFamily="18" charset="0"/>
                  </a:rPr>
                  <a:t>Đỉnh S(-1; -3)</a:t>
                </a:r>
                <a:endParaRPr lang="en-US" sz="2533">
                  <a:solidFill>
                    <a:srgbClr val="434343"/>
                  </a:solidFill>
                  <a:latin typeface="Arial"/>
                </a:endParaRPr>
              </a:p>
              <a:p>
                <a:pPr marL="381019" indent="-381019" algn="just" defTabSz="609630">
                  <a:lnSpc>
                    <a:spcPct val="150000"/>
                  </a:lnSpc>
                  <a:buFont typeface="Arial" panose="020B0604020202020204" pitchFamily="34" charset="0"/>
                  <a:buChar char="•"/>
                </a:pPr>
                <a:r>
                  <a:rPr lang="en-US" sz="2533">
                    <a:solidFill>
                      <a:srgbClr val="333333"/>
                    </a:solidFill>
                    <a:latin typeface="Arial"/>
                    <a:ea typeface="Times New Roman" panose="02020603050405020304" pitchFamily="18" charset="0"/>
                    <a:cs typeface="Times New Roman" panose="02020603050405020304" pitchFamily="18" charset="0"/>
                  </a:rPr>
                  <a:t>Có trục đối xứng là đường thẳng x = - 1 (đường thẳng này đi qua đỉnh S và song song với trục Oy);</a:t>
                </a:r>
                <a:endParaRPr lang="en-US" sz="2533">
                  <a:solidFill>
                    <a:srgbClr val="434343"/>
                  </a:solidFill>
                  <a:latin typeface="Arial"/>
                </a:endParaRPr>
              </a:p>
            </p:txBody>
          </p:sp>
        </mc:Choice>
        <mc:Fallback xmlns="">
          <p:sp>
            <p:nvSpPr>
              <p:cNvPr id="6" name="Rectangle 5"/>
              <p:cNvSpPr>
                <a:spLocks noRot="1" noChangeAspect="1" noMove="1" noResize="1" noEditPoints="1" noAdjustHandles="1" noChangeArrowheads="1" noChangeShapeType="1" noTextEdit="1"/>
              </p:cNvSpPr>
              <p:nvPr/>
            </p:nvSpPr>
            <p:spPr>
              <a:xfrm>
                <a:off x="535358" y="3327400"/>
                <a:ext cx="10926462" cy="2943755"/>
              </a:xfrm>
              <a:prstGeom prst="rect">
                <a:avLst/>
              </a:prstGeom>
              <a:blipFill>
                <a:blip r:embed="rId3"/>
                <a:stretch>
                  <a:fillRect l="-1004" r="-949" b="-4141"/>
                </a:stretch>
              </a:blipFill>
            </p:spPr>
            <p:txBody>
              <a:bodyPr/>
              <a:lstStyle/>
              <a:p>
                <a:r>
                  <a:rPr lang="en-US">
                    <a:noFill/>
                  </a:rPr>
                  <a:t> </a:t>
                </a:r>
              </a:p>
            </p:txBody>
          </p:sp>
        </mc:Fallback>
      </mc:AlternateContent>
      <p:cxnSp>
        <p:nvCxnSpPr>
          <p:cNvPr id="2" name="Straight Connector 1">
            <a:extLst>
              <a:ext uri="{FF2B5EF4-FFF2-40B4-BE49-F238E27FC236}">
                <a16:creationId xmlns:a16="http://schemas.microsoft.com/office/drawing/2014/main" id="{8ACDE16A-63D6-3844-90FA-0E6CD07814D7}"/>
              </a:ext>
            </a:extLst>
          </p:cNvPr>
          <p:cNvCxnSpPr>
            <a:cxnSpLocks/>
          </p:cNvCxnSpPr>
          <p:nvPr/>
        </p:nvCxnSpPr>
        <p:spPr>
          <a:xfrm>
            <a:off x="378942" y="2291379"/>
            <a:ext cx="11621959"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723916"/>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barn(inVertical)">
                                      <p:cBhvr>
                                        <p:cTn id="20" dur="500"/>
                                        <p:tgtEl>
                                          <p:spTgt spid="2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wipe(up)">
                                      <p:cBhvr>
                                        <p:cTn id="25" dur="500"/>
                                        <p:tgtEl>
                                          <p:spTgt spid="6">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6">
                                            <p:txEl>
                                              <p:pRg st="1" end="1"/>
                                            </p:txEl>
                                          </p:spTgt>
                                        </p:tgtEl>
                                        <p:attrNameLst>
                                          <p:attrName>style.visibility</p:attrName>
                                        </p:attrNameLst>
                                      </p:cBhvr>
                                      <p:to>
                                        <p:strVal val="visible"/>
                                      </p:to>
                                    </p:set>
                                    <p:animEffect transition="in" filter="fade">
                                      <p:cBhvr>
                                        <p:cTn id="30" dur="500"/>
                                        <p:tgtEl>
                                          <p:spTgt spid="6">
                                            <p:txEl>
                                              <p:pRg st="1" end="1"/>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animEffect transition="in" filter="randombar(horizontal)">
                                      <p:cBhvr>
                                        <p:cTn id="35"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4" grpId="0"/>
      <p:bldP spid="5" grpId="0"/>
      <p:bldP spid="25"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14"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5" name="Google Shape;2256;p39"/>
          <p:cNvSpPr/>
          <p:nvPr/>
        </p:nvSpPr>
        <p:spPr>
          <a:xfrm>
            <a:off x="-406400" y="6293215"/>
            <a:ext cx="1727200" cy="1087718"/>
          </a:xfrm>
          <a:prstGeom prst="star4">
            <a:avLst>
              <a:gd name="adj" fmla="val 28057"/>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7" name="Google Shape;2392;p42"/>
          <p:cNvGrpSpPr/>
          <p:nvPr/>
        </p:nvGrpSpPr>
        <p:grpSpPr>
          <a:xfrm>
            <a:off x="11221574" y="6124211"/>
            <a:ext cx="728873" cy="577672"/>
            <a:chOff x="7465916" y="720492"/>
            <a:chExt cx="1139144" cy="1477450"/>
          </a:xfrm>
          <a:solidFill>
            <a:schemeClr val="accent3"/>
          </a:solidFill>
        </p:grpSpPr>
        <p:sp>
          <p:nvSpPr>
            <p:cNvPr id="19"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1"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6"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7"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28" name="Google Shape;2254;p39"/>
          <p:cNvSpPr/>
          <p:nvPr/>
        </p:nvSpPr>
        <p:spPr>
          <a:xfrm>
            <a:off x="-254000" y="312044"/>
            <a:ext cx="1230000" cy="1008756"/>
          </a:xfrm>
          <a:prstGeom prst="star4">
            <a:avLst>
              <a:gd name="adj" fmla="val 21565"/>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mc:AlternateContent xmlns:mc="http://schemas.openxmlformats.org/markup-compatibility/2006" xmlns:a14="http://schemas.microsoft.com/office/drawing/2010/main">
        <mc:Choice Requires="a14">
          <p:sp>
            <p:nvSpPr>
              <p:cNvPr id="2" name="Rectangle 1"/>
              <p:cNvSpPr/>
              <p:nvPr/>
            </p:nvSpPr>
            <p:spPr>
              <a:xfrm>
                <a:off x="1320800" y="248596"/>
                <a:ext cx="9042400" cy="2137316"/>
              </a:xfrm>
              <a:prstGeom prst="rect">
                <a:avLst/>
              </a:prstGeom>
            </p:spPr>
            <p:txBody>
              <a:bodyPr wrap="square">
                <a:spAutoFit/>
              </a:bodyPr>
              <a:lstStyle/>
              <a:p>
                <a:pPr marL="381019" indent="-381019" defTabSz="609630">
                  <a:lnSpc>
                    <a:spcPct val="150000"/>
                  </a:lnSpc>
                  <a:buFont typeface="Arial" panose="020B0604020202020204" pitchFamily="34" charset="0"/>
                  <a:buChar char="•"/>
                </a:pPr>
                <a:r>
                  <a:rPr lang="en-US" sz="2533">
                    <a:solidFill>
                      <a:srgbClr val="333333"/>
                    </a:solidFill>
                    <a:latin typeface="Arial"/>
                    <a:ea typeface="Times New Roman" panose="02020603050405020304" pitchFamily="18" charset="0"/>
                    <a:cs typeface="Times New Roman" panose="02020603050405020304" pitchFamily="18" charset="0"/>
                  </a:rPr>
                  <a:t>Bề lõm quay lên trên vì a = 2 &gt; 0;</a:t>
                </a:r>
                <a:endParaRPr lang="en-US" sz="2533">
                  <a:solidFill>
                    <a:srgbClr val="434343"/>
                  </a:solidFill>
                  <a:latin typeface="Arial"/>
                </a:endParaRPr>
              </a:p>
              <a:p>
                <a:pPr marL="381019" indent="-381019" defTabSz="609630">
                  <a:lnSpc>
                    <a:spcPct val="150000"/>
                  </a:lnSpc>
                  <a:buFont typeface="Arial" panose="020B0604020202020204" pitchFamily="34" charset="0"/>
                  <a:buChar char="•"/>
                </a:pPr>
                <a:r>
                  <a:rPr lang="en-US" sz="2533">
                    <a:solidFill>
                      <a:srgbClr val="333333"/>
                    </a:solidFill>
                    <a:latin typeface="Arial"/>
                    <a:ea typeface="Times New Roman" panose="02020603050405020304" pitchFamily="18" charset="0"/>
                    <a:cs typeface="Times New Roman" panose="02020603050405020304" pitchFamily="18" charset="0"/>
                  </a:rPr>
                  <a:t>Cắt trục tung tại điểm A</a:t>
                </a:r>
                <a14:m>
                  <m:oMath xmlns:m="http://schemas.openxmlformats.org/officeDocument/2006/math">
                    <m:d>
                      <m:d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dPr>
                      <m:e>
                        <m:f>
                          <m:f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−2−</m:t>
                            </m:r>
                            <m:rad>
                              <m:radPr>
                                <m:degHide m:val="on"/>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radPr>
                              <m:deg/>
                              <m:e>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6</m:t>
                                </m:r>
                              </m:e>
                            </m:rad>
                          </m:num>
                          <m:den>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2</m:t>
                            </m:r>
                          </m:den>
                        </m:f>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;0</m:t>
                        </m:r>
                      </m:e>
                    </m:d>
                  </m:oMath>
                </a14:m>
                <a:r>
                  <a:rPr lang="en-US" sz="2533">
                    <a:solidFill>
                      <a:srgbClr val="333333"/>
                    </a:solidFill>
                    <a:latin typeface="Arial"/>
                    <a:ea typeface="Times New Roman" panose="02020603050405020304" pitchFamily="18" charset="0"/>
                    <a:cs typeface="Times New Roman" panose="02020603050405020304" pitchFamily="18" charset="0"/>
                  </a:rPr>
                  <a:t> và B </a:t>
                </a:r>
                <a14:m>
                  <m:oMath xmlns:m="http://schemas.openxmlformats.org/officeDocument/2006/math">
                    <m:d>
                      <m:d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dPr>
                      <m:e>
                        <m:f>
                          <m:f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fPr>
                          <m:num>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−2+</m:t>
                            </m:r>
                            <m:rad>
                              <m:radPr>
                                <m:degHide m:val="on"/>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radPr>
                              <m:deg/>
                              <m:e>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6</m:t>
                                </m:r>
                              </m:e>
                            </m:rad>
                          </m:num>
                          <m:den>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2</m:t>
                            </m:r>
                          </m:den>
                        </m:f>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;0</m:t>
                        </m:r>
                      </m:e>
                    </m:d>
                  </m:oMath>
                </a14:m>
                <a:r>
                  <a:rPr lang="en-US" sz="2533">
                    <a:solidFill>
                      <a:srgbClr val="333333"/>
                    </a:solidFill>
                    <a:latin typeface="Arial"/>
                    <a:ea typeface="Times New Roman" panose="02020603050405020304" pitchFamily="18" charset="0"/>
                    <a:cs typeface="Times New Roman" panose="02020603050405020304" pitchFamily="18" charset="0"/>
                  </a:rPr>
                  <a:t>.</a:t>
                </a:r>
                <a:endParaRPr lang="en-US" sz="2533">
                  <a:solidFill>
                    <a:srgbClr val="434343"/>
                  </a:solidFill>
                  <a:latin typeface="Arial"/>
                </a:endParaRPr>
              </a:p>
              <a:p>
                <a:pPr defTabSz="609630">
                  <a:lnSpc>
                    <a:spcPct val="150000"/>
                  </a:lnSpc>
                </a:pPr>
                <a:r>
                  <a:rPr lang="en-US" sz="2533">
                    <a:solidFill>
                      <a:srgbClr val="333333"/>
                    </a:solidFill>
                    <a:latin typeface="Arial"/>
                    <a:ea typeface="Times New Roman" panose="02020603050405020304" pitchFamily="18" charset="0"/>
                  </a:rPr>
                  <a:t>Ta được đồ thị như sau:	</a:t>
                </a:r>
                <a:endParaRPr lang="en-US" sz="2533">
                  <a:solidFill>
                    <a:srgbClr val="434343"/>
                  </a:solidFill>
                  <a:latin typeface="Arial"/>
                </a:endParaRPr>
              </a:p>
            </p:txBody>
          </p:sp>
        </mc:Choice>
        <mc:Fallback xmlns="">
          <p:sp>
            <p:nvSpPr>
              <p:cNvPr id="2" name="Rectangle 1"/>
              <p:cNvSpPr>
                <a:spLocks noRot="1" noChangeAspect="1" noMove="1" noResize="1" noEditPoints="1" noAdjustHandles="1" noChangeArrowheads="1" noChangeShapeType="1" noTextEdit="1"/>
              </p:cNvSpPr>
              <p:nvPr/>
            </p:nvSpPr>
            <p:spPr>
              <a:xfrm>
                <a:off x="1320800" y="248596"/>
                <a:ext cx="9042400" cy="2137316"/>
              </a:xfrm>
              <a:prstGeom prst="rect">
                <a:avLst/>
              </a:prstGeom>
              <a:blipFill>
                <a:blip r:embed="rId3"/>
                <a:stretch>
                  <a:fillRect l="-1214" b="-6286"/>
                </a:stretch>
              </a:blipFill>
            </p:spPr>
            <p:txBody>
              <a:bodyPr/>
              <a:lstStyle/>
              <a:p>
                <a:r>
                  <a:rPr lang="en-US">
                    <a:noFill/>
                  </a:rPr>
                  <a:t> </a:t>
                </a:r>
              </a:p>
            </p:txBody>
          </p:sp>
        </mc:Fallback>
      </mc:AlternateContent>
      <p:pic>
        <p:nvPicPr>
          <p:cNvPr id="3" name="Picture 2"/>
          <p:cNvPicPr>
            <a:picLocks noChangeAspect="1"/>
          </p:cNvPicPr>
          <p:nvPr/>
        </p:nvPicPr>
        <p:blipFill>
          <a:blip r:embed="rId4"/>
          <a:stretch>
            <a:fillRect/>
          </a:stretch>
        </p:blipFill>
        <p:spPr>
          <a:xfrm>
            <a:off x="4013200" y="2775337"/>
            <a:ext cx="5335543" cy="3886071"/>
          </a:xfrm>
          <a:prstGeom prst="rect">
            <a:avLst/>
          </a:prstGeom>
        </p:spPr>
      </p:pic>
    </p:spTree>
    <p:extLst>
      <p:ext uri="{BB962C8B-B14F-4D97-AF65-F5344CB8AC3E}">
        <p14:creationId xmlns:p14="http://schemas.microsoft.com/office/powerpoint/2010/main" val="1465490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14"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5" name="Google Shape;2256;p39"/>
          <p:cNvSpPr/>
          <p:nvPr/>
        </p:nvSpPr>
        <p:spPr>
          <a:xfrm rot="618676">
            <a:off x="-762630" y="6158025"/>
            <a:ext cx="1727200" cy="1087718"/>
          </a:xfrm>
          <a:prstGeom prst="star4">
            <a:avLst>
              <a:gd name="adj" fmla="val 28057"/>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7" name="Google Shape;2392;p42"/>
          <p:cNvGrpSpPr/>
          <p:nvPr/>
        </p:nvGrpSpPr>
        <p:grpSpPr>
          <a:xfrm>
            <a:off x="11221574" y="6124211"/>
            <a:ext cx="728873" cy="577672"/>
            <a:chOff x="7465916" y="720492"/>
            <a:chExt cx="1139144" cy="1477450"/>
          </a:xfrm>
          <a:solidFill>
            <a:schemeClr val="accent3"/>
          </a:solidFill>
        </p:grpSpPr>
        <p:sp>
          <p:nvSpPr>
            <p:cNvPr id="19"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1"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6"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7"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28" name="Google Shape;2254;p39"/>
          <p:cNvSpPr/>
          <p:nvPr/>
        </p:nvSpPr>
        <p:spPr>
          <a:xfrm rot="2202913">
            <a:off x="-686470" y="38625"/>
            <a:ext cx="1230000" cy="1008756"/>
          </a:xfrm>
          <a:prstGeom prst="star4">
            <a:avLst>
              <a:gd name="adj" fmla="val 21565"/>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mc:AlternateContent xmlns:mc="http://schemas.openxmlformats.org/markup-compatibility/2006" xmlns:a14="http://schemas.microsoft.com/office/drawing/2010/main">
        <mc:Choice Requires="a14">
          <p:sp>
            <p:nvSpPr>
              <p:cNvPr id="8" name="Rectangle 7"/>
              <p:cNvSpPr/>
              <p:nvPr/>
            </p:nvSpPr>
            <p:spPr>
              <a:xfrm>
                <a:off x="660401" y="176512"/>
                <a:ext cx="10730607" cy="1774332"/>
              </a:xfrm>
              <a:prstGeom prst="rect">
                <a:avLst/>
              </a:prstGeom>
            </p:spPr>
            <p:txBody>
              <a:bodyPr wrap="square">
                <a:spAutoFit/>
              </a:bodyPr>
              <a:lstStyle/>
              <a:p>
                <a:pPr algn="just"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c) y = -3</a:t>
                </a:r>
                <a14:m>
                  <m:oMath xmlns:m="http://schemas.openxmlformats.org/officeDocument/2006/math">
                    <m:sSup>
                      <m:sSupPr>
                        <m:ctrlPr>
                          <a:rPr lang="en-US" sz="2533" i="1">
                            <a:solidFill>
                              <a:srgbClr val="434343"/>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en-US" sz="2533" i="1">
                            <a:solidFill>
                              <a:srgbClr val="434343"/>
                            </a:solidFill>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533" i="1">
                            <a:solidFill>
                              <a:srgbClr val="434343"/>
                            </a:solidFill>
                            <a:latin typeface="Cambria Math" panose="02040503050406030204" pitchFamily="18" charset="0"/>
                            <a:ea typeface="Times New Roman" panose="02020603050405020304" pitchFamily="18" charset="0"/>
                            <a:cs typeface="Times New Roman" panose="02020603050405020304" pitchFamily="18" charset="0"/>
                          </a:rPr>
                          <m:t>2</m:t>
                        </m:r>
                      </m:sup>
                    </m:sSup>
                  </m:oMath>
                </a14:m>
                <a:r>
                  <a:rPr lang="en-US" sz="2533">
                    <a:solidFill>
                      <a:srgbClr val="333333"/>
                    </a:solidFill>
                    <a:latin typeface="Arial"/>
                    <a:ea typeface="Times New Roman" panose="02020603050405020304" pitchFamily="18" charset="0"/>
                    <a:cs typeface="Times New Roman" panose="02020603050405020304" pitchFamily="18" charset="0"/>
                  </a:rPr>
                  <a:t> + 6x </a:t>
                </a:r>
                <a:endParaRPr lang="en-US" sz="2533">
                  <a:solidFill>
                    <a:srgbClr val="434343"/>
                  </a:solidFill>
                  <a:latin typeface="Arial"/>
                  <a:ea typeface="Calibri" panose="020F0502020204030204" pitchFamily="34" charset="0"/>
                  <a:cs typeface="Times New Roman" panose="02020603050405020304" pitchFamily="18" charset="0"/>
                </a:endParaRPr>
              </a:p>
              <a:p>
                <a:pPr algn="just"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Trong mặt phẳng tọa độ Oxy, đồ thị hàm số bậc hai y = f(x) = -3</a:t>
                </a:r>
                <a14:m>
                  <m:oMath xmlns:m="http://schemas.openxmlformats.org/officeDocument/2006/math">
                    <m:sSup>
                      <m:sSupPr>
                        <m:ctrlPr>
                          <a:rPr lang="en-US" sz="2533" i="1">
                            <a:solidFill>
                              <a:srgbClr val="434343"/>
                            </a:solidFill>
                            <a:latin typeface="Cambria Math" panose="02040503050406030204" pitchFamily="18" charset="0"/>
                            <a:ea typeface="Times New Roman" panose="02020603050405020304" pitchFamily="18" charset="0"/>
                            <a:cs typeface="Times New Roman" panose="02020603050405020304" pitchFamily="18" charset="0"/>
                          </a:rPr>
                        </m:ctrlPr>
                      </m:sSupPr>
                      <m:e>
                        <m:r>
                          <a:rPr lang="en-US" sz="2533" i="1">
                            <a:solidFill>
                              <a:srgbClr val="434343"/>
                            </a:solidFill>
                            <a:latin typeface="Cambria Math" panose="02040503050406030204" pitchFamily="18" charset="0"/>
                            <a:ea typeface="Times New Roman" panose="02020603050405020304" pitchFamily="18" charset="0"/>
                            <a:cs typeface="Times New Roman" panose="02020603050405020304" pitchFamily="18" charset="0"/>
                          </a:rPr>
                          <m:t>𝑥</m:t>
                        </m:r>
                      </m:e>
                      <m:sup>
                        <m:r>
                          <a:rPr lang="en-US" sz="2533" i="1">
                            <a:solidFill>
                              <a:srgbClr val="434343"/>
                            </a:solidFill>
                            <a:latin typeface="Cambria Math" panose="02040503050406030204" pitchFamily="18" charset="0"/>
                            <a:ea typeface="Times New Roman" panose="02020603050405020304" pitchFamily="18" charset="0"/>
                            <a:cs typeface="Times New Roman" panose="02020603050405020304" pitchFamily="18" charset="0"/>
                          </a:rPr>
                          <m:t>2</m:t>
                        </m:r>
                      </m:sup>
                    </m:sSup>
                  </m:oMath>
                </a14:m>
                <a:r>
                  <a:rPr lang="en-US" sz="2533">
                    <a:solidFill>
                      <a:srgbClr val="333333"/>
                    </a:solidFill>
                    <a:latin typeface="Arial"/>
                    <a:ea typeface="Times New Roman" panose="02020603050405020304" pitchFamily="18" charset="0"/>
                    <a:cs typeface="Times New Roman" panose="02020603050405020304" pitchFamily="18" charset="0"/>
                  </a:rPr>
                  <a:t>+ 6x là một parabol (P) có:</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660401" y="176512"/>
                <a:ext cx="10730607" cy="1774332"/>
              </a:xfrm>
              <a:prstGeom prst="rect">
                <a:avLst/>
              </a:prstGeom>
              <a:blipFill>
                <a:blip r:embed="rId3"/>
                <a:stretch>
                  <a:fillRect l="-965" r="-965" b="-756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660400" y="1874534"/>
                <a:ext cx="10858036" cy="4697889"/>
              </a:xfrm>
              <a:prstGeom prst="rect">
                <a:avLst/>
              </a:prstGeom>
            </p:spPr>
            <p:txBody>
              <a:bodyPr wrap="square">
                <a:spAutoFit/>
              </a:bodyPr>
              <a:lstStyle/>
              <a:p>
                <a:pPr marL="381019" indent="-381019" defTabSz="609630">
                  <a:lnSpc>
                    <a:spcPct val="150000"/>
                  </a:lnSpc>
                  <a:buFontTx/>
                  <a:buChar char="-"/>
                </a:pPr>
                <a:r>
                  <a:rPr lang="en-US" sz="2533">
                    <a:solidFill>
                      <a:srgbClr val="333333"/>
                    </a:solidFill>
                    <a:latin typeface="Arial"/>
                    <a:ea typeface="Times New Roman" panose="02020603050405020304" pitchFamily="18" charset="0"/>
                    <a:cs typeface="Times New Roman" panose="02020603050405020304" pitchFamily="18" charset="0"/>
                  </a:rPr>
                  <a:t>Đỉnh S</a:t>
                </a:r>
                <a14:m>
                  <m:oMath xmlns:m="http://schemas.openxmlformats.org/officeDocument/2006/math">
                    <m:d>
                      <m:dPr>
                        <m:ctrlP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ctrlPr>
                      </m:dPr>
                      <m:e>
                        <m:r>
                          <a:rPr lang="en-US" sz="2533" i="1">
                            <a:solidFill>
                              <a:srgbClr val="333333"/>
                            </a:solidFill>
                            <a:latin typeface="Cambria Math" panose="02040503050406030204" pitchFamily="18" charset="0"/>
                            <a:ea typeface="Times New Roman" panose="02020603050405020304" pitchFamily="18" charset="0"/>
                            <a:cs typeface="Times New Roman" panose="02020603050405020304" pitchFamily="18" charset="0"/>
                          </a:rPr>
                          <m:t>1;3</m:t>
                        </m:r>
                      </m:e>
                    </m:d>
                  </m:oMath>
                </a14:m>
                <a:r>
                  <a:rPr lang="en-US" sz="2533">
                    <a:solidFill>
                      <a:srgbClr val="333333"/>
                    </a:solidFill>
                    <a:latin typeface="Arial"/>
                    <a:ea typeface="Times New Roman" panose="02020603050405020304" pitchFamily="18" charset="0"/>
                    <a:cs typeface="Times New Roman" panose="02020603050405020304" pitchFamily="18" charset="0"/>
                  </a:rPr>
                  <a:t> </a:t>
                </a:r>
              </a:p>
              <a:p>
                <a:pPr marL="381019" indent="-381019" defTabSz="609630">
                  <a:lnSpc>
                    <a:spcPct val="150000"/>
                  </a:lnSpc>
                  <a:buFontTx/>
                  <a:buChar char="-"/>
                </a:pPr>
                <a:r>
                  <a:rPr lang="en-US" sz="2533">
                    <a:solidFill>
                      <a:srgbClr val="333333"/>
                    </a:solidFill>
                    <a:latin typeface="Arial"/>
                    <a:ea typeface="Times New Roman" panose="02020603050405020304" pitchFamily="18" charset="0"/>
                    <a:cs typeface="Times New Roman" panose="02020603050405020304" pitchFamily="18" charset="0"/>
                  </a:rPr>
                  <a:t>Có trục đối xứng là đường thẳng x = 1 (đường thẳng này đi qua đỉnh S và song song với trục Oy);</a:t>
                </a:r>
              </a:p>
              <a:p>
                <a:pPr marL="381019" indent="-381019" defTabSz="609630">
                  <a:lnSpc>
                    <a:spcPct val="150000"/>
                  </a:lnSpc>
                  <a:buFontTx/>
                  <a:buChar char="-"/>
                </a:pPr>
                <a:r>
                  <a:rPr lang="en-US" sz="2533">
                    <a:solidFill>
                      <a:srgbClr val="333333"/>
                    </a:solidFill>
                    <a:latin typeface="Arial"/>
                    <a:ea typeface="Times New Roman" panose="02020603050405020304" pitchFamily="18" charset="0"/>
                    <a:cs typeface="Times New Roman" panose="02020603050405020304" pitchFamily="18" charset="0"/>
                  </a:rPr>
                  <a:t>Bề lõm quay lên xuống dưới vì a = -3 &lt; 0;</a:t>
                </a:r>
              </a:p>
              <a:p>
                <a:pPr marL="381019" indent="-381019" defTabSz="609630">
                  <a:lnSpc>
                    <a:spcPct val="150000"/>
                  </a:lnSpc>
                  <a:buFontTx/>
                  <a:buChar char="-"/>
                </a:pPr>
                <a:r>
                  <a:rPr lang="en-US" sz="2533">
                    <a:solidFill>
                      <a:srgbClr val="333333"/>
                    </a:solidFill>
                    <a:latin typeface="Arial"/>
                    <a:ea typeface="Times New Roman" panose="02020603050405020304" pitchFamily="18" charset="0"/>
                    <a:cs typeface="Times New Roman" panose="02020603050405020304" pitchFamily="18" charset="0"/>
                  </a:rPr>
                  <a:t>Cắt trục tung tại điểm có tung độ bằng 0, tức là đồ thị đi qua gốc tọa độ (0; 0).</a:t>
                </a:r>
              </a:p>
              <a:p>
                <a:pPr marL="381019" indent="-381019" defTabSz="609630">
                  <a:lnSpc>
                    <a:spcPct val="150000"/>
                  </a:lnSpc>
                  <a:buFontTx/>
                  <a:buChar char="-"/>
                </a:pPr>
                <a:r>
                  <a:rPr lang="en-US" sz="2533">
                    <a:solidFill>
                      <a:srgbClr val="333333"/>
                    </a:solidFill>
                    <a:latin typeface="Arial"/>
                    <a:ea typeface="Times New Roman" panose="02020603050405020304" pitchFamily="18" charset="0"/>
                    <a:cs typeface="Times New Roman" panose="02020603050405020304" pitchFamily="18" charset="0"/>
                  </a:rPr>
                  <a:t>Phương trình -3</a:t>
                </a:r>
                <a14:m>
                  <m:oMath xmlns:m="http://schemas.openxmlformats.org/officeDocument/2006/math">
                    <m:sSup>
                      <m:sSupPr>
                        <m:ctrlP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533">
                    <a:solidFill>
                      <a:srgbClr val="333333"/>
                    </a:solidFill>
                    <a:latin typeface="Arial"/>
                    <a:ea typeface="Times New Roman" panose="02020603050405020304" pitchFamily="18" charset="0"/>
                    <a:cs typeface="Times New Roman" panose="02020603050405020304" pitchFamily="18" charset="0"/>
                  </a:rPr>
                  <a:t> + 6x = 0 có hai nghiệm phân biệt </a:t>
                </a:r>
                <a14:m>
                  <m:oMath xmlns:m="http://schemas.openxmlformats.org/officeDocument/2006/math">
                    <m:sSub>
                      <m:sSubPr>
                        <m:ctrlP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t>𝑥</m:t>
                        </m:r>
                      </m:e>
                      <m:sub>
                        <m: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2533">
                    <a:solidFill>
                      <a:srgbClr val="333333"/>
                    </a:solidFill>
                    <a:latin typeface="Arial"/>
                    <a:ea typeface="Times New Roman" panose="02020603050405020304" pitchFamily="18" charset="0"/>
                    <a:cs typeface="Times New Roman" panose="02020603050405020304" pitchFamily="18" charset="0"/>
                  </a:rPr>
                  <a:t> = 0 và </a:t>
                </a:r>
                <a14:m>
                  <m:oMath xmlns:m="http://schemas.openxmlformats.org/officeDocument/2006/math">
                    <m:sSub>
                      <m:sSubPr>
                        <m:ctrlP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t>𝑥</m:t>
                        </m:r>
                      </m:e>
                      <m:sub>
                        <m:r>
                          <a:rPr lang="en-US" sz="2533" i="1">
                            <a:solidFill>
                              <a:srgbClr val="333333"/>
                            </a:solidFill>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2533">
                    <a:solidFill>
                      <a:srgbClr val="333333"/>
                    </a:solidFill>
                    <a:latin typeface="Arial"/>
                    <a:ea typeface="Times New Roman" panose="02020603050405020304" pitchFamily="18" charset="0"/>
                    <a:cs typeface="Times New Roman" panose="02020603050405020304" pitchFamily="18" charset="0"/>
                  </a:rPr>
                  <a:t> = 2 nên đồ thị hàm số cắt trục hoành tại hai điểm có tọa độ (0; 0) và (2; 0)</a:t>
                </a:r>
                <a:endParaRPr lang="en-US" sz="2533">
                  <a:solidFill>
                    <a:srgbClr val="333333"/>
                  </a:solidFill>
                  <a:latin typeface="Arial"/>
                  <a:ea typeface="Calibri" panose="020F0502020204030204" pitchFamily="34" charset="0"/>
                  <a:cs typeface="Times New Roman" panose="02020603050405020304" pitchFamily="18"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660400" y="1874534"/>
                <a:ext cx="10858036" cy="4697889"/>
              </a:xfrm>
              <a:prstGeom prst="rect">
                <a:avLst/>
              </a:prstGeom>
              <a:blipFill>
                <a:blip r:embed="rId4"/>
                <a:stretch>
                  <a:fillRect l="-842" r="-393" b="-2338"/>
                </a:stretch>
              </a:blipFill>
            </p:spPr>
            <p:txBody>
              <a:bodyPr/>
              <a:lstStyle/>
              <a:p>
                <a:r>
                  <a:rPr lang="en-US">
                    <a:noFill/>
                  </a:rPr>
                  <a:t> </a:t>
                </a:r>
              </a:p>
            </p:txBody>
          </p:sp>
        </mc:Fallback>
      </mc:AlternateContent>
    </p:spTree>
    <p:extLst>
      <p:ext uri="{BB962C8B-B14F-4D97-AF65-F5344CB8AC3E}">
        <p14:creationId xmlns:p14="http://schemas.microsoft.com/office/powerpoint/2010/main" val="3432742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arn(inVertic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down)">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randombar(horizontal)">
                                      <p:cBhvr>
                                        <p:cTn id="22" dur="5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wipe(up)">
                                      <p:cBhvr>
                                        <p:cTn id="32" dur="500"/>
                                        <p:tgtEl>
                                          <p:spTgt spid="9">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randombar(horizontal)">
                                      <p:cBhvr>
                                        <p:cTn id="3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14"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5" name="Google Shape;2256;p39"/>
          <p:cNvSpPr/>
          <p:nvPr/>
        </p:nvSpPr>
        <p:spPr>
          <a:xfrm>
            <a:off x="-355600" y="6016438"/>
            <a:ext cx="1727200" cy="1087718"/>
          </a:xfrm>
          <a:prstGeom prst="star4">
            <a:avLst>
              <a:gd name="adj" fmla="val 28057"/>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17" name="Google Shape;2392;p42"/>
          <p:cNvGrpSpPr/>
          <p:nvPr/>
        </p:nvGrpSpPr>
        <p:grpSpPr>
          <a:xfrm>
            <a:off x="11221574" y="6124211"/>
            <a:ext cx="728873" cy="577672"/>
            <a:chOff x="7465916" y="720492"/>
            <a:chExt cx="1139144" cy="1477450"/>
          </a:xfrm>
          <a:solidFill>
            <a:schemeClr val="accent3"/>
          </a:solidFill>
        </p:grpSpPr>
        <p:sp>
          <p:nvSpPr>
            <p:cNvPr id="19" name="Google Shape;2393;p42"/>
            <p:cNvSpPr/>
            <p:nvPr/>
          </p:nvSpPr>
          <p:spPr>
            <a:xfrm rot="-5400000">
              <a:off x="7646560" y="123944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0" name="Google Shape;2394;p42"/>
            <p:cNvSpPr/>
            <p:nvPr/>
          </p:nvSpPr>
          <p:spPr>
            <a:xfrm rot="-5400000">
              <a:off x="7597172" y="114891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1" name="Google Shape;2395;p42"/>
            <p:cNvSpPr/>
            <p:nvPr/>
          </p:nvSpPr>
          <p:spPr>
            <a:xfrm rot="-5400000">
              <a:off x="7547783" y="105838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5" name="Google Shape;2396;p42"/>
            <p:cNvSpPr/>
            <p:nvPr/>
          </p:nvSpPr>
          <p:spPr>
            <a:xfrm rot="-5400000">
              <a:off x="7498394" y="96785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6" name="Google Shape;2397;p42"/>
            <p:cNvSpPr/>
            <p:nvPr/>
          </p:nvSpPr>
          <p:spPr>
            <a:xfrm rot="-5400000">
              <a:off x="7449005" y="87732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sp>
          <p:nvSpPr>
            <p:cNvPr id="27" name="Google Shape;2398;p42"/>
            <p:cNvSpPr/>
            <p:nvPr/>
          </p:nvSpPr>
          <p:spPr>
            <a:xfrm rot="-5400000">
              <a:off x="7399616" y="786792"/>
              <a:ext cx="1024800" cy="892200"/>
            </a:xfrm>
            <a:prstGeom prst="flowChartDelay">
              <a:avLst/>
            </a:prstGeom>
            <a:grpFill/>
            <a:ln w="9525" cap="flat" cmpd="sng">
              <a:solidFill>
                <a:schemeClr val="tx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ln w="0"/>
                <a:solidFill>
                  <a:srgbClr val="434343"/>
                </a:solidFill>
                <a:effectLst>
                  <a:outerShdw blurRad="38100" dist="19050" dir="2700000" algn="tl" rotWithShape="0">
                    <a:srgbClr val="434343">
                      <a:alpha val="40000"/>
                    </a:srgbClr>
                  </a:outerShdw>
                </a:effectLst>
                <a:latin typeface="Arial"/>
                <a:cs typeface="Arial"/>
                <a:sym typeface="Arial"/>
              </a:endParaRPr>
            </a:p>
          </p:txBody>
        </p:sp>
      </p:grpSp>
      <p:sp>
        <p:nvSpPr>
          <p:cNvPr id="28" name="Google Shape;2254;p39"/>
          <p:cNvSpPr/>
          <p:nvPr/>
        </p:nvSpPr>
        <p:spPr>
          <a:xfrm>
            <a:off x="-254000" y="312044"/>
            <a:ext cx="1230000" cy="1008756"/>
          </a:xfrm>
          <a:prstGeom prst="star4">
            <a:avLst>
              <a:gd name="adj" fmla="val 21565"/>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 name="Rectangle 3"/>
          <p:cNvSpPr/>
          <p:nvPr/>
        </p:nvSpPr>
        <p:spPr>
          <a:xfrm>
            <a:off x="1473200" y="327284"/>
            <a:ext cx="3651192" cy="604909"/>
          </a:xfrm>
          <a:prstGeom prst="rect">
            <a:avLst/>
          </a:prstGeom>
        </p:spPr>
        <p:txBody>
          <a:bodyPr wrap="none">
            <a:spAutoFit/>
          </a:bodyPr>
          <a:lstStyle/>
          <a:p>
            <a:pPr defTabSz="609630">
              <a:lnSpc>
                <a:spcPct val="150000"/>
              </a:lnSpc>
              <a:spcAft>
                <a:spcPts val="533"/>
              </a:spcAft>
            </a:pPr>
            <a:r>
              <a:rPr lang="en-US" sz="2533">
                <a:solidFill>
                  <a:srgbClr val="333333"/>
                </a:solidFill>
                <a:latin typeface="Arial"/>
                <a:ea typeface="Times New Roman" panose="02020603050405020304" pitchFamily="18" charset="0"/>
                <a:cs typeface="Times New Roman" panose="02020603050405020304" pitchFamily="18" charset="0"/>
              </a:rPr>
              <a:t>Ta được đồ thị như sau:</a:t>
            </a:r>
            <a:endParaRPr lang="en-US" sz="2533">
              <a:solidFill>
                <a:srgbClr val="434343"/>
              </a:solidFill>
              <a:latin typeface="Arial"/>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3276330" y="1534489"/>
            <a:ext cx="5760829" cy="4481949"/>
          </a:xfrm>
          <a:prstGeom prst="rect">
            <a:avLst/>
          </a:prstGeom>
        </p:spPr>
      </p:pic>
    </p:spTree>
    <p:extLst>
      <p:ext uri="{BB962C8B-B14F-4D97-AF65-F5344CB8AC3E}">
        <p14:creationId xmlns:p14="http://schemas.microsoft.com/office/powerpoint/2010/main" val="1179328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2846;p57">
            <a:extLst>
              <a:ext uri="{FF2B5EF4-FFF2-40B4-BE49-F238E27FC236}">
                <a16:creationId xmlns:a16="http://schemas.microsoft.com/office/drawing/2014/main" id="{94A51FB5-E53C-0E44-74A5-85BDA8EC9DBB}"/>
              </a:ext>
            </a:extLst>
          </p:cNvPr>
          <p:cNvSpPr txBox="1">
            <a:spLocks/>
          </p:cNvSpPr>
          <p:nvPr/>
        </p:nvSpPr>
        <p:spPr>
          <a:xfrm>
            <a:off x="2940600" y="2248633"/>
            <a:ext cx="6310800" cy="2356800"/>
          </a:xfrm>
          <a:prstGeom prst="rect">
            <a:avLst/>
          </a:prstGeom>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6667">
                <a:solidFill>
                  <a:srgbClr val="FF0000"/>
                </a:solidFill>
                <a:highlight>
                  <a:srgbClr val="FFFF00"/>
                </a:highlight>
              </a:rPr>
              <a:t>VẬN DỤNG</a:t>
            </a:r>
          </a:p>
        </p:txBody>
      </p:sp>
      <p:sp>
        <p:nvSpPr>
          <p:cNvPr id="3" name="Google Shape;2848;p57">
            <a:extLst>
              <a:ext uri="{FF2B5EF4-FFF2-40B4-BE49-F238E27FC236}">
                <a16:creationId xmlns:a16="http://schemas.microsoft.com/office/drawing/2014/main" id="{3169E55B-F199-E85A-6A1B-E4200299D3EB}"/>
              </a:ext>
            </a:extLst>
          </p:cNvPr>
          <p:cNvSpPr/>
          <p:nvPr/>
        </p:nvSpPr>
        <p:spPr>
          <a:xfrm rot="10800000" flipH="1">
            <a:off x="8822463" y="1835107"/>
            <a:ext cx="859200" cy="836800"/>
          </a:xfrm>
          <a:prstGeom prst="star4">
            <a:avLst>
              <a:gd name="adj" fmla="val 12500"/>
            </a:avLst>
          </a:prstGeom>
          <a:solidFill>
            <a:schemeClr val="accent1"/>
          </a:solidFill>
          <a:ln w="9525" cap="flat" cmpd="sng">
            <a:solidFill>
              <a:schemeClr val="lt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4" name="Google Shape;2849;p57">
            <a:extLst>
              <a:ext uri="{FF2B5EF4-FFF2-40B4-BE49-F238E27FC236}">
                <a16:creationId xmlns:a16="http://schemas.microsoft.com/office/drawing/2014/main" id="{72667391-AD18-399C-793E-F8E0CCAE5AD8}"/>
              </a:ext>
            </a:extLst>
          </p:cNvPr>
          <p:cNvGrpSpPr/>
          <p:nvPr/>
        </p:nvGrpSpPr>
        <p:grpSpPr>
          <a:xfrm rot="10800000" flipH="1">
            <a:off x="6776910" y="5580545"/>
            <a:ext cx="1717724" cy="564057"/>
            <a:chOff x="7740700" y="4100311"/>
            <a:chExt cx="786936" cy="604089"/>
          </a:xfrm>
        </p:grpSpPr>
        <p:grpSp>
          <p:nvGrpSpPr>
            <p:cNvPr id="5" name="Google Shape;2850;p57">
              <a:extLst>
                <a:ext uri="{FF2B5EF4-FFF2-40B4-BE49-F238E27FC236}">
                  <a16:creationId xmlns:a16="http://schemas.microsoft.com/office/drawing/2014/main" id="{24910FA6-D328-7024-D88A-C1F3CA719E0F}"/>
                </a:ext>
              </a:extLst>
            </p:cNvPr>
            <p:cNvGrpSpPr/>
            <p:nvPr/>
          </p:nvGrpSpPr>
          <p:grpSpPr>
            <a:xfrm>
              <a:off x="7740700" y="4149700"/>
              <a:ext cx="737550" cy="554700"/>
              <a:chOff x="7740700" y="4149700"/>
              <a:chExt cx="737550" cy="554700"/>
            </a:xfrm>
          </p:grpSpPr>
          <p:sp>
            <p:nvSpPr>
              <p:cNvPr id="7" name="Google Shape;2851;p57">
                <a:extLst>
                  <a:ext uri="{FF2B5EF4-FFF2-40B4-BE49-F238E27FC236}">
                    <a16:creationId xmlns:a16="http://schemas.microsoft.com/office/drawing/2014/main" id="{9F57A5AA-61BA-0686-73AF-1AB1550AF682}"/>
                  </a:ext>
                </a:extLst>
              </p:cNvPr>
              <p:cNvSpPr/>
              <p:nvPr/>
            </p:nvSpPr>
            <p:spPr>
              <a:xfrm rot="5400000">
                <a:off x="7905550" y="4131700"/>
                <a:ext cx="554700" cy="590700"/>
              </a:xfrm>
              <a:prstGeom prst="upArrow">
                <a:avLst>
                  <a:gd name="adj1" fmla="val 50000"/>
                  <a:gd name="adj2" fmla="val 50000"/>
                </a:avLst>
              </a:prstGeom>
              <a:ln>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8" name="Google Shape;2852;p57">
                <a:extLst>
                  <a:ext uri="{FF2B5EF4-FFF2-40B4-BE49-F238E27FC236}">
                    <a16:creationId xmlns:a16="http://schemas.microsoft.com/office/drawing/2014/main" id="{97B1008A-5183-73AE-6D5B-C09E74BC1E44}"/>
                  </a:ext>
                </a:extLst>
              </p:cNvPr>
              <p:cNvSpPr/>
              <p:nvPr/>
            </p:nvSpPr>
            <p:spPr>
              <a:xfrm>
                <a:off x="7740700" y="4286500"/>
                <a:ext cx="86400" cy="281100"/>
              </a:xfrm>
              <a:prstGeom prst="rect">
                <a:avLst/>
              </a:prstGeom>
              <a:ln>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6" name="Google Shape;2853;p57">
              <a:extLst>
                <a:ext uri="{FF2B5EF4-FFF2-40B4-BE49-F238E27FC236}">
                  <a16:creationId xmlns:a16="http://schemas.microsoft.com/office/drawing/2014/main" id="{5FA4AA71-062F-F7A0-5BEA-82B49F0F0EB1}"/>
                </a:ext>
              </a:extLst>
            </p:cNvPr>
            <p:cNvSpPr/>
            <p:nvPr/>
          </p:nvSpPr>
          <p:spPr>
            <a:xfrm rot="5400000">
              <a:off x="7954936" y="4082311"/>
              <a:ext cx="554700" cy="590700"/>
            </a:xfrm>
            <a:prstGeom prst="upArrow">
              <a:avLst>
                <a:gd name="adj1" fmla="val 50000"/>
                <a:gd name="adj2" fmla="val 50000"/>
              </a:avLst>
            </a:prstGeom>
            <a:ln>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grpSp>
        <p:nvGrpSpPr>
          <p:cNvPr id="9" name="Google Shape;2854;p57">
            <a:extLst>
              <a:ext uri="{FF2B5EF4-FFF2-40B4-BE49-F238E27FC236}">
                <a16:creationId xmlns:a16="http://schemas.microsoft.com/office/drawing/2014/main" id="{A191EC69-1188-8D8D-F3B7-B992DE4A8946}"/>
              </a:ext>
            </a:extLst>
          </p:cNvPr>
          <p:cNvGrpSpPr/>
          <p:nvPr/>
        </p:nvGrpSpPr>
        <p:grpSpPr>
          <a:xfrm rot="10800000" flipH="1">
            <a:off x="1107354" y="2250354"/>
            <a:ext cx="1830073" cy="2371209"/>
            <a:chOff x="7465916" y="720492"/>
            <a:chExt cx="1139144" cy="1477450"/>
          </a:xfrm>
        </p:grpSpPr>
        <p:sp>
          <p:nvSpPr>
            <p:cNvPr id="10" name="Google Shape;2855;p57">
              <a:extLst>
                <a:ext uri="{FF2B5EF4-FFF2-40B4-BE49-F238E27FC236}">
                  <a16:creationId xmlns:a16="http://schemas.microsoft.com/office/drawing/2014/main" id="{42AD2C27-4169-D2F2-F431-317DC2AA27ED}"/>
                </a:ext>
              </a:extLst>
            </p:cNvPr>
            <p:cNvSpPr/>
            <p:nvPr/>
          </p:nvSpPr>
          <p:spPr>
            <a:xfrm rot="-5400000">
              <a:off x="7646560" y="123944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1" name="Google Shape;2856;p57">
              <a:extLst>
                <a:ext uri="{FF2B5EF4-FFF2-40B4-BE49-F238E27FC236}">
                  <a16:creationId xmlns:a16="http://schemas.microsoft.com/office/drawing/2014/main" id="{7325DBA9-8637-349C-344A-E03874F0418E}"/>
                </a:ext>
              </a:extLst>
            </p:cNvPr>
            <p:cNvSpPr/>
            <p:nvPr/>
          </p:nvSpPr>
          <p:spPr>
            <a:xfrm rot="-5400000">
              <a:off x="7597172" y="114891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2" name="Google Shape;2857;p57">
              <a:extLst>
                <a:ext uri="{FF2B5EF4-FFF2-40B4-BE49-F238E27FC236}">
                  <a16:creationId xmlns:a16="http://schemas.microsoft.com/office/drawing/2014/main" id="{C0421B92-297D-F172-AFA0-1C02131C3FA0}"/>
                </a:ext>
              </a:extLst>
            </p:cNvPr>
            <p:cNvSpPr/>
            <p:nvPr/>
          </p:nvSpPr>
          <p:spPr>
            <a:xfrm rot="-5400000">
              <a:off x="7547783" y="105838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3" name="Google Shape;2858;p57">
              <a:extLst>
                <a:ext uri="{FF2B5EF4-FFF2-40B4-BE49-F238E27FC236}">
                  <a16:creationId xmlns:a16="http://schemas.microsoft.com/office/drawing/2014/main" id="{6D08846E-BA03-FFA3-D000-8AD5B930C1AA}"/>
                </a:ext>
              </a:extLst>
            </p:cNvPr>
            <p:cNvSpPr/>
            <p:nvPr/>
          </p:nvSpPr>
          <p:spPr>
            <a:xfrm rot="-5400000">
              <a:off x="7498394" y="96785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4" name="Google Shape;2859;p57">
              <a:extLst>
                <a:ext uri="{FF2B5EF4-FFF2-40B4-BE49-F238E27FC236}">
                  <a16:creationId xmlns:a16="http://schemas.microsoft.com/office/drawing/2014/main" id="{98CAD7FF-DB7F-1058-8C40-7585533191BB}"/>
                </a:ext>
              </a:extLst>
            </p:cNvPr>
            <p:cNvSpPr/>
            <p:nvPr/>
          </p:nvSpPr>
          <p:spPr>
            <a:xfrm rot="-5400000">
              <a:off x="7449005" y="87732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5" name="Google Shape;2860;p57">
              <a:extLst>
                <a:ext uri="{FF2B5EF4-FFF2-40B4-BE49-F238E27FC236}">
                  <a16:creationId xmlns:a16="http://schemas.microsoft.com/office/drawing/2014/main" id="{42BF1FB7-F85F-B281-48DE-83C131CFEF3C}"/>
                </a:ext>
              </a:extLst>
            </p:cNvPr>
            <p:cNvSpPr/>
            <p:nvPr/>
          </p:nvSpPr>
          <p:spPr>
            <a:xfrm rot="-5400000">
              <a:off x="7399616" y="786792"/>
              <a:ext cx="1024800" cy="892200"/>
            </a:xfrm>
            <a:prstGeom prst="flowChartDelay">
              <a:avLst/>
            </a:prstGeom>
            <a:ln>
              <a:headEnd type="none" w="sm" len="sm"/>
              <a:tailEnd type="none" w="sm" len="sm"/>
            </a:ln>
          </p:spPr>
          <p:style>
            <a:lnRef idx="2">
              <a:schemeClr val="accent2"/>
            </a:lnRef>
            <a:fillRef idx="1">
              <a:schemeClr val="lt1"/>
            </a:fillRef>
            <a:effectRef idx="0">
              <a:schemeClr val="accent2"/>
            </a:effectRef>
            <a:fontRef idx="minor">
              <a:schemeClr val="dk1"/>
            </a:fontRef>
          </p:style>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64319746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11071072"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2206" y="21712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1" name="Rectangle 20"/>
          <p:cNvSpPr/>
          <p:nvPr/>
        </p:nvSpPr>
        <p:spPr>
          <a:xfrm>
            <a:off x="629623" y="101404"/>
            <a:ext cx="2925801" cy="604909"/>
          </a:xfrm>
          <a:prstGeom prst="rect">
            <a:avLst/>
          </a:prstGeom>
        </p:spPr>
        <p:txBody>
          <a:bodyPr wrap="none">
            <a:spAutoFit/>
          </a:bodyPr>
          <a:lstStyle/>
          <a:p>
            <a:pPr algn="just" defTabSz="609630">
              <a:lnSpc>
                <a:spcPct val="150000"/>
              </a:lnSpc>
              <a:spcAft>
                <a:spcPts val="1067"/>
              </a:spcAft>
              <a:buClr>
                <a:srgbClr val="000000"/>
              </a:buClr>
            </a:pPr>
            <a:r>
              <a:rPr lang="nl-NL" sz="2533" b="1" kern="0">
                <a:solidFill>
                  <a:srgbClr val="000000"/>
                </a:solidFill>
                <a:latin typeface="Arial"/>
                <a:ea typeface="Times New Roman" panose="02020603050405020304" pitchFamily="18" charset="0"/>
                <a:cs typeface="Times New Roman" panose="02020603050405020304" pitchFamily="18" charset="0"/>
                <a:sym typeface="Arial"/>
              </a:rPr>
              <a:t>Bài 8 (SGK – tr57)</a:t>
            </a:r>
            <a:endParaRPr lang="en-US" sz="2533" kern="0">
              <a:solidFill>
                <a:srgbClr val="000000"/>
              </a:solidFill>
              <a:latin typeface="Arial"/>
              <a:ea typeface="Calibri" panose="020F0502020204030204" pitchFamily="34" charset="0"/>
              <a:cs typeface="Times New Roman" panose="02020603050405020304" pitchFamily="18" charset="0"/>
              <a:sym typeface="Arial"/>
            </a:endParaRPr>
          </a:p>
        </p:txBody>
      </p:sp>
      <p:sp>
        <p:nvSpPr>
          <p:cNvPr id="3" name="Rectangle 2"/>
          <p:cNvSpPr/>
          <p:nvPr/>
        </p:nvSpPr>
        <p:spPr>
          <a:xfrm>
            <a:off x="1879600" y="793195"/>
            <a:ext cx="9753600" cy="482120"/>
          </a:xfrm>
          <a:prstGeom prst="rect">
            <a:avLst/>
          </a:prstGeom>
        </p:spPr>
        <p:txBody>
          <a:bodyPr wrap="square">
            <a:spAutoFit/>
          </a:bodyPr>
          <a:lstStyle/>
          <a:p>
            <a:pPr algn="just" defTabSz="609630"/>
            <a:r>
              <a:rPr lang="vi-VN" sz="2533">
                <a:solidFill>
                  <a:srgbClr val="000000"/>
                </a:solidFill>
                <a:latin typeface="Arial" panose="020B0604020202020204" pitchFamily="34" charset="0"/>
              </a:rPr>
              <a:t>Tìm công thức của hàm số bậc hai có đồ thị như Hình 13.</a:t>
            </a:r>
          </a:p>
        </p:txBody>
      </p:sp>
      <p:pic>
        <p:nvPicPr>
          <p:cNvPr id="18" name="Picture 17"/>
          <p:cNvPicPr/>
          <p:nvPr/>
        </p:nvPicPr>
        <p:blipFill>
          <a:blip r:embed="rId3"/>
          <a:stretch>
            <a:fillRect/>
          </a:stretch>
        </p:blipFill>
        <p:spPr>
          <a:xfrm>
            <a:off x="8178800" y="2001521"/>
            <a:ext cx="3899744" cy="4695283"/>
          </a:xfrm>
          <a:prstGeom prst="rect">
            <a:avLst/>
          </a:prstGeom>
        </p:spPr>
      </p:pic>
      <mc:AlternateContent xmlns:mc="http://schemas.openxmlformats.org/markup-compatibility/2006" xmlns:a14="http://schemas.microsoft.com/office/drawing/2010/main">
        <mc:Choice Requires="a14">
          <p:sp>
            <p:nvSpPr>
              <p:cNvPr id="7" name="Rectangle 6"/>
              <p:cNvSpPr/>
              <p:nvPr/>
            </p:nvSpPr>
            <p:spPr>
              <a:xfrm>
                <a:off x="112206" y="2006600"/>
                <a:ext cx="7588251" cy="4562403"/>
              </a:xfrm>
              <a:prstGeom prst="rect">
                <a:avLst/>
              </a:prstGeom>
            </p:spPr>
            <p:txBody>
              <a:bodyPr wrap="square">
                <a:spAutoFit/>
              </a:bodyPr>
              <a:lstStyle/>
              <a:p>
                <a:pPr algn="just" defTabSz="609630">
                  <a:lnSpc>
                    <a:spcPct val="150000"/>
                  </a:lnSpc>
                </a:pPr>
                <a:r>
                  <a:rPr lang="en-US" sz="2400">
                    <a:solidFill>
                      <a:srgbClr val="333333"/>
                    </a:solidFill>
                    <a:latin typeface="Arial"/>
                    <a:ea typeface="Times New Roman" panose="02020603050405020304" pitchFamily="18" charset="0"/>
                    <a:cs typeface="Times New Roman" panose="02020603050405020304" pitchFamily="18" charset="0"/>
                  </a:rPr>
                  <a:t>Gọi hàm số đồ thị bậc hai cần tìm có dạng </a:t>
                </a:r>
              </a:p>
              <a:p>
                <a:pPr algn="ctr" defTabSz="609630">
                  <a:lnSpc>
                    <a:spcPct val="150000"/>
                  </a:lnSpc>
                </a:pPr>
                <a:r>
                  <a:rPr lang="en-US" sz="2400">
                    <a:solidFill>
                      <a:srgbClr val="333333"/>
                    </a:solidFill>
                    <a:latin typeface="Arial"/>
                    <a:ea typeface="Times New Roman" panose="02020603050405020304" pitchFamily="18" charset="0"/>
                    <a:cs typeface="Times New Roman" panose="02020603050405020304" pitchFamily="18" charset="0"/>
                  </a:rPr>
                  <a:t>y = a</a:t>
                </a:r>
                <a14:m>
                  <m:oMath xmlns:m="http://schemas.openxmlformats.org/officeDocument/2006/math">
                    <m:sSup>
                      <m:sSupPr>
                        <m:ctrlP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400">
                    <a:solidFill>
                      <a:srgbClr val="333333"/>
                    </a:solidFill>
                    <a:latin typeface="Arial"/>
                    <a:ea typeface="Times New Roman" panose="02020603050405020304" pitchFamily="18" charset="0"/>
                    <a:cs typeface="Times New Roman" panose="02020603050405020304" pitchFamily="18" charset="0"/>
                  </a:rPr>
                  <a:t> + bx  + c</a:t>
                </a:r>
                <a:endParaRPr lang="en-US" sz="2400">
                  <a:solidFill>
                    <a:srgbClr val="434343"/>
                  </a:solidFill>
                  <a:latin typeface="Arial"/>
                  <a:ea typeface="Calibri" panose="020F0502020204030204" pitchFamily="34" charset="0"/>
                  <a:cs typeface="Times New Roman" panose="02020603050405020304" pitchFamily="18" charset="0"/>
                </a:endParaRPr>
              </a:p>
              <a:p>
                <a:pPr algn="just" defTabSz="609630">
                  <a:lnSpc>
                    <a:spcPct val="150000"/>
                  </a:lnSpc>
                </a:pPr>
                <a:r>
                  <a:rPr lang="en-US" sz="2400">
                    <a:solidFill>
                      <a:srgbClr val="333333"/>
                    </a:solidFill>
                    <a:latin typeface="Arial"/>
                    <a:ea typeface="Times New Roman" panose="02020603050405020304" pitchFamily="18" charset="0"/>
                    <a:cs typeface="Times New Roman" panose="02020603050405020304" pitchFamily="18" charset="0"/>
                  </a:rPr>
                  <a:t>Từ Hình 13 ta thấy, đồ thị hàm số đi qua các điểm       (-1; 0); (4; 0); (1,5; 6,25) nên ta có hệ phương trình </a:t>
                </a:r>
                <a14:m>
                  <m:oMath xmlns:m="http://schemas.openxmlformats.org/officeDocument/2006/math">
                    <m:d>
                      <m:dPr>
                        <m:begChr m:val="{"/>
                        <m:endChr m:val=""/>
                        <m:ctrlP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mPr>
                          <m:m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 −</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e>
                          </m:mr>
                          <m:m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16</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+4</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e>
                          </m:mr>
                          <m:m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2,25</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+1,5</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=−6,25</m:t>
                              </m:r>
                            </m:e>
                          </m:mr>
                        </m:m>
                      </m:e>
                    </m:d>
                  </m:oMath>
                </a14:m>
                <a:r>
                  <a:rPr lang="en-US" sz="2400">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400">
                    <a:solidFill>
                      <a:srgbClr val="333333"/>
                    </a:solidFill>
                    <a:latin typeface="Arial"/>
                    <a:ea typeface="Times New Roman" panose="02020603050405020304" pitchFamily="18" charset="0"/>
                    <a:cs typeface="Times New Roman" panose="02020603050405020304" pitchFamily="18" charset="0"/>
                  </a:rPr>
                  <a:t> </a:t>
                </a:r>
                <a14:m>
                  <m:oMath xmlns:m="http://schemas.openxmlformats.org/officeDocument/2006/math">
                    <m:d>
                      <m:dPr>
                        <m:begChr m:val="{"/>
                        <m:endChr m:val=""/>
                        <m:ctrlP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mPr>
                          <m:m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=1</m:t>
                              </m:r>
                            </m:e>
                          </m:mr>
                          <m:m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=−3</m:t>
                              </m:r>
                            </m:e>
                          </m:mr>
                          <m:m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=−4</m:t>
                              </m:r>
                            </m:e>
                          </m:mr>
                        </m:m>
                      </m:e>
                    </m:d>
                  </m:oMath>
                </a14:m>
                <a:endParaRPr lang="en-US" sz="2400">
                  <a:solidFill>
                    <a:srgbClr val="434343"/>
                  </a:solidFill>
                  <a:latin typeface="Arial"/>
                  <a:ea typeface="Calibri" panose="020F0502020204030204" pitchFamily="34" charset="0"/>
                  <a:cs typeface="Times New Roman" panose="02020603050405020304" pitchFamily="18" charset="0"/>
                </a:endParaRPr>
              </a:p>
              <a:p>
                <a:pPr algn="just" defTabSz="609630">
                  <a:lnSpc>
                    <a:spcPct val="150000"/>
                  </a:lnSpc>
                </a:pPr>
                <a:r>
                  <a:rPr lang="en-US" sz="2400">
                    <a:solidFill>
                      <a:srgbClr val="333333"/>
                    </a:solidFill>
                    <a:latin typeface="Arial"/>
                    <a:ea typeface="Times New Roman" panose="02020603050405020304" pitchFamily="18" charset="0"/>
                    <a:cs typeface="Times New Roman" panose="02020603050405020304" pitchFamily="18" charset="0"/>
                  </a:rPr>
                  <a:t>Vậy hàm số bậc hai cần tìm có dạng y = </a:t>
                </a:r>
                <a14:m>
                  <m:oMath xmlns:m="http://schemas.openxmlformats.org/officeDocument/2006/math">
                    <m:sSup>
                      <m:sSupPr>
                        <m:ctrlP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400"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400">
                    <a:solidFill>
                      <a:srgbClr val="333333"/>
                    </a:solidFill>
                    <a:latin typeface="Arial"/>
                    <a:ea typeface="Times New Roman" panose="02020603050405020304" pitchFamily="18" charset="0"/>
                    <a:cs typeface="Times New Roman" panose="02020603050405020304" pitchFamily="18" charset="0"/>
                  </a:rPr>
                  <a:t> - 3x - 4</a:t>
                </a:r>
                <a:endParaRPr lang="en-US" sz="2400">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112206" y="2006600"/>
                <a:ext cx="7588251" cy="4562403"/>
              </a:xfrm>
              <a:prstGeom prst="rect">
                <a:avLst/>
              </a:prstGeom>
              <a:blipFill>
                <a:blip r:embed="rId4"/>
                <a:stretch>
                  <a:fillRect l="-1205" r="-1285" b="-2136"/>
                </a:stretch>
              </a:blipFill>
            </p:spPr>
            <p:txBody>
              <a:bodyPr/>
              <a:lstStyle/>
              <a:p>
                <a:r>
                  <a:rPr lang="en-US">
                    <a:noFill/>
                  </a:rPr>
                  <a:t> </a:t>
                </a:r>
              </a:p>
            </p:txBody>
          </p:sp>
        </mc:Fallback>
      </mc:AlternateContent>
      <p:sp>
        <p:nvSpPr>
          <p:cNvPr id="19" name="Oval Callout 18"/>
          <p:cNvSpPr/>
          <p:nvPr/>
        </p:nvSpPr>
        <p:spPr>
          <a:xfrm>
            <a:off x="5695332" y="1346200"/>
            <a:ext cx="1122029" cy="582659"/>
          </a:xfrm>
          <a:prstGeom prst="wedgeEllipseCallout">
            <a:avLst/>
          </a:prstGeom>
          <a:solidFill>
            <a:schemeClr val="accent1">
              <a:lumMod val="75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defTabSz="609630"/>
            <a:r>
              <a:rPr lang="vi-VN" sz="2667" b="1">
                <a:solidFill>
                  <a:srgbClr val="FFFFFF"/>
                </a:solidFill>
                <a:latin typeface="Arial" panose="020B0604020202020204" pitchFamily="34" charset="0"/>
              </a:rPr>
              <a:t>Giải</a:t>
            </a:r>
            <a:endParaRPr lang="en-US" sz="2667" b="1">
              <a:solidFill>
                <a:srgbClr val="FFFFFF"/>
              </a:solidFill>
              <a:latin typeface="Arial"/>
            </a:endParaRPr>
          </a:p>
        </p:txBody>
      </p:sp>
      <p:cxnSp>
        <p:nvCxnSpPr>
          <p:cNvPr id="2" name="Straight Connector 1">
            <a:extLst>
              <a:ext uri="{FF2B5EF4-FFF2-40B4-BE49-F238E27FC236}">
                <a16:creationId xmlns:a16="http://schemas.microsoft.com/office/drawing/2014/main" id="{9C2DDC6C-D948-307F-763E-B83AD8BACCAA}"/>
              </a:ext>
            </a:extLst>
          </p:cNvPr>
          <p:cNvCxnSpPr>
            <a:cxnSpLocks/>
          </p:cNvCxnSpPr>
          <p:nvPr/>
        </p:nvCxnSpPr>
        <p:spPr>
          <a:xfrm>
            <a:off x="304185" y="1602889"/>
            <a:ext cx="11621959" cy="0"/>
          </a:xfrm>
          <a:prstGeom prst="line">
            <a:avLst/>
          </a:prstGeom>
          <a:ln w="7620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880108"/>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Effect transition="in" filter="fade">
                                      <p:cBhvr>
                                        <p:cTn id="25" dur="500"/>
                                        <p:tgtEl>
                                          <p:spTgt spid="7">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7">
                                            <p:txEl>
                                              <p:pRg st="2" end="2"/>
                                            </p:txEl>
                                          </p:spTgt>
                                        </p:tgtEl>
                                        <p:attrNameLst>
                                          <p:attrName>style.visibility</p:attrName>
                                        </p:attrNameLst>
                                      </p:cBhvr>
                                      <p:to>
                                        <p:strVal val="visible"/>
                                      </p:to>
                                    </p:set>
                                    <p:animEffect transition="in" filter="wipe(up)">
                                      <p:cBhvr>
                                        <p:cTn id="30" dur="500"/>
                                        <p:tgtEl>
                                          <p:spTgt spid="7">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7">
                                            <p:txEl>
                                              <p:pRg st="3" end="3"/>
                                            </p:txEl>
                                          </p:spTgt>
                                        </p:tgtEl>
                                        <p:attrNameLst>
                                          <p:attrName>style.visibility</p:attrName>
                                        </p:attrNameLst>
                                      </p:cBhvr>
                                      <p:to>
                                        <p:strVal val="visible"/>
                                      </p:to>
                                    </p:set>
                                    <p:animEffect transition="in" filter="randombar(horizontal)">
                                      <p:cBhvr>
                                        <p:cTn id="35" dur="500"/>
                                        <p:tgtEl>
                                          <p:spTgt spid="7">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3" grpId="0"/>
      <p:bldP spid="19" grpId="0" animBg="1"/>
    </p:bldLst>
  </p:timing>
</p:sld>
</file>

<file path=ppt/slides/slide73.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22" name="Google Shape;2254;p39"/>
          <p:cNvSpPr/>
          <p:nvPr/>
        </p:nvSpPr>
        <p:spPr>
          <a:xfrm>
            <a:off x="11071072" y="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474944" y="1014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2206" y="636666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3" name="Rectangle 12"/>
          <p:cNvSpPr/>
          <p:nvPr/>
        </p:nvSpPr>
        <p:spPr>
          <a:xfrm>
            <a:off x="546132" y="90270"/>
            <a:ext cx="2925801" cy="604909"/>
          </a:xfrm>
          <a:prstGeom prst="rect">
            <a:avLst/>
          </a:prstGeom>
        </p:spPr>
        <p:txBody>
          <a:bodyPr wrap="none">
            <a:spAutoFit/>
          </a:bodyPr>
          <a:lstStyle/>
          <a:p>
            <a:pPr algn="just" defTabSz="609630">
              <a:lnSpc>
                <a:spcPct val="150000"/>
              </a:lnSpc>
              <a:spcAft>
                <a:spcPts val="1067"/>
              </a:spcAft>
              <a:buClr>
                <a:srgbClr val="000000"/>
              </a:buClr>
            </a:pPr>
            <a:r>
              <a:rPr lang="nl-NL" sz="2533" b="1" kern="0">
                <a:solidFill>
                  <a:srgbClr val="000000"/>
                </a:solidFill>
                <a:latin typeface="Arial"/>
                <a:ea typeface="Times New Roman" panose="02020603050405020304" pitchFamily="18" charset="0"/>
                <a:cs typeface="Times New Roman" panose="02020603050405020304" pitchFamily="18" charset="0"/>
                <a:sym typeface="Arial"/>
              </a:rPr>
              <a:t>Bài 9 (SGK – tr57)</a:t>
            </a:r>
            <a:endParaRPr lang="en-US" sz="2533" kern="0">
              <a:solidFill>
                <a:srgbClr val="000000"/>
              </a:solidFill>
              <a:latin typeface="Arial"/>
              <a:ea typeface="Calibri" panose="020F0502020204030204" pitchFamily="34" charset="0"/>
              <a:cs typeface="Times New Roman" panose="02020603050405020304" pitchFamily="18" charset="0"/>
              <a:sym typeface="Arial"/>
            </a:endParaRPr>
          </a:p>
        </p:txBody>
      </p:sp>
      <p:sp>
        <p:nvSpPr>
          <p:cNvPr id="4" name="Rectangle 3"/>
          <p:cNvSpPr/>
          <p:nvPr/>
        </p:nvSpPr>
        <p:spPr>
          <a:xfrm>
            <a:off x="556589" y="671731"/>
            <a:ext cx="11025811" cy="4697889"/>
          </a:xfrm>
          <a:prstGeom prst="rect">
            <a:avLst/>
          </a:prstGeom>
        </p:spPr>
        <p:txBody>
          <a:bodyPr wrap="square">
            <a:spAutoFit/>
          </a:bodyPr>
          <a:lstStyle/>
          <a:p>
            <a:pPr algn="just" defTabSz="609630">
              <a:lnSpc>
                <a:spcPct val="150000"/>
              </a:lnSpc>
            </a:pPr>
            <a:r>
              <a:rPr lang="vi-VN" sz="2533">
                <a:solidFill>
                  <a:srgbClr val="000000"/>
                </a:solidFill>
                <a:latin typeface="Arial" panose="020B0604020202020204" pitchFamily="34" charset="0"/>
              </a:rPr>
              <a:t>Chiếc cầu dây văng một nhịp được thiết kế hai bên thành cầu có dạng parabol và được cố định bằng các dây cáp song song.</a:t>
            </a:r>
          </a:p>
          <a:p>
            <a:pPr algn="just" defTabSz="609630">
              <a:lnSpc>
                <a:spcPct val="150000"/>
              </a:lnSpc>
            </a:pPr>
            <a:r>
              <a:rPr lang="vi-VN" sz="2533">
                <a:solidFill>
                  <a:srgbClr val="000000"/>
                </a:solidFill>
                <a:latin typeface="Arial" panose="020B0604020202020204" pitchFamily="34" charset="0"/>
              </a:rPr>
              <a:t>Dựa vào bản vẽ ở Hình 14, hãy tính chiều dài tổng cộng của các dây cáp dọc ở hai mặt bên. Biết:</a:t>
            </a:r>
          </a:p>
          <a:p>
            <a:pPr algn="just" defTabSz="609630">
              <a:lnSpc>
                <a:spcPct val="150000"/>
              </a:lnSpc>
            </a:pPr>
            <a:r>
              <a:rPr lang="vi-VN" sz="2533">
                <a:solidFill>
                  <a:srgbClr val="000000"/>
                </a:solidFill>
                <a:latin typeface="Arial" panose="020B0604020202020204" pitchFamily="34" charset="0"/>
              </a:rPr>
              <a:t>- Dây dài nhất là 5m, dây ngắn nhất là 0,8m. Khoảng cách giữa các dây bằng nhau.</a:t>
            </a:r>
          </a:p>
          <a:p>
            <a:pPr algn="just" defTabSz="609630">
              <a:lnSpc>
                <a:spcPct val="150000"/>
              </a:lnSpc>
            </a:pPr>
            <a:r>
              <a:rPr lang="vi-VN" sz="2533">
                <a:solidFill>
                  <a:srgbClr val="000000"/>
                </a:solidFill>
                <a:latin typeface="Arial" panose="020B0604020202020204" pitchFamily="34" charset="0"/>
              </a:rPr>
              <a:t>- Nhịp cầu dài 30m.</a:t>
            </a:r>
          </a:p>
          <a:p>
            <a:pPr algn="just" defTabSz="609630">
              <a:lnSpc>
                <a:spcPct val="150000"/>
              </a:lnSpc>
            </a:pPr>
            <a:r>
              <a:rPr lang="vi-VN" sz="2533">
                <a:solidFill>
                  <a:srgbClr val="000000"/>
                </a:solidFill>
                <a:latin typeface="Arial" panose="020B0604020202020204" pitchFamily="34" charset="0"/>
              </a:rPr>
              <a:t>- Cần tính thêm 5% chiều dài mỗi sợi dây cáp để neo cố định.</a:t>
            </a:r>
          </a:p>
        </p:txBody>
      </p:sp>
      <p:pic>
        <p:nvPicPr>
          <p:cNvPr id="6" name="Picture 5"/>
          <p:cNvPicPr>
            <a:picLocks noChangeAspect="1"/>
          </p:cNvPicPr>
          <p:nvPr/>
        </p:nvPicPr>
        <p:blipFill>
          <a:blip r:embed="rId3" cstate="print">
            <a:extLst>
              <a:ext uri="{BEBA8EAE-BF5A-486C-A8C5-ECC9F3942E4B}">
                <a14:imgProps xmlns:a14="http://schemas.microsoft.com/office/drawing/2010/main">
                  <a14:imgLayer r:embed="rId4">
                    <a14:imgEffect>
                      <a14:sharpenSoften amount="50000"/>
                    </a14:imgEffect>
                    <a14:imgEffect>
                      <a14:colorTemperature colorTemp="4700"/>
                    </a14:imgEffect>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2387600" y="5464017"/>
            <a:ext cx="7881167" cy="1317783"/>
          </a:xfrm>
          <a:prstGeom prst="rect">
            <a:avLst/>
          </a:prstGeom>
        </p:spPr>
      </p:pic>
    </p:spTree>
    <p:extLst>
      <p:ext uri="{BB962C8B-B14F-4D97-AF65-F5344CB8AC3E}">
        <p14:creationId xmlns:p14="http://schemas.microsoft.com/office/powerpoint/2010/main" val="422404937"/>
      </p:ext>
    </p:extLst>
  </p:cSld>
  <p:clrMapOvr>
    <a:masterClrMapping/>
  </p:clrMapOvr>
  <mc:AlternateContent xmlns:mc="http://schemas.openxmlformats.org/markup-compatibility/2006" xmlns:p14="http://schemas.microsoft.com/office/powerpoint/2010/main">
    <mc:Choice Requires="p14">
      <p:transition spd="med" p14:dur="700">
        <p:pull/>
      </p:transition>
    </mc:Choice>
    <mc:Fallback xmlns="">
      <p:transition spd="med">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74.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4165600" y="1122338"/>
            <a:ext cx="4531949" cy="2126957"/>
          </a:xfrm>
          <a:prstGeom prst="rect">
            <a:avLst/>
          </a:prstGeom>
        </p:spPr>
      </p:pic>
      <p:sp>
        <p:nvSpPr>
          <p:cNvPr id="22" name="Google Shape;2254;p39"/>
          <p:cNvSpPr/>
          <p:nvPr/>
        </p:nvSpPr>
        <p:spPr>
          <a:xfrm>
            <a:off x="11375872" y="28033"/>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3" name="Google Shape;2255;p39"/>
          <p:cNvSpPr/>
          <p:nvPr/>
        </p:nvSpPr>
        <p:spPr>
          <a:xfrm>
            <a:off x="11633200" y="335633"/>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4" name="Google Shape;2256;p39"/>
          <p:cNvSpPr/>
          <p:nvPr/>
        </p:nvSpPr>
        <p:spPr>
          <a:xfrm>
            <a:off x="112206" y="6366663"/>
            <a:ext cx="347087" cy="335220"/>
          </a:xfrm>
          <a:prstGeom prst="star4">
            <a:avLst>
              <a:gd name="adj" fmla="val 125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3" name="Rectangle 2"/>
          <p:cNvSpPr/>
          <p:nvPr/>
        </p:nvSpPr>
        <p:spPr>
          <a:xfrm>
            <a:off x="406400" y="158880"/>
            <a:ext cx="10980272" cy="1189621"/>
          </a:xfrm>
          <a:prstGeom prst="rect">
            <a:avLst/>
          </a:prstGeom>
        </p:spPr>
        <p:txBody>
          <a:bodyPr wrap="square">
            <a:spAutoFit/>
          </a:bodyPr>
          <a:lstStyle/>
          <a:p>
            <a:pPr defTabSz="609630">
              <a:lnSpc>
                <a:spcPct val="150000"/>
              </a:lnSpc>
              <a:spcAft>
                <a:spcPts val="533"/>
              </a:spcAft>
            </a:pPr>
            <a:r>
              <a:rPr lang="en-US" sz="2533">
                <a:solidFill>
                  <a:srgbClr val="333333"/>
                </a:solidFill>
                <a:latin typeface="Arial"/>
                <a:ea typeface="Times New Roman" panose="02020603050405020304" pitchFamily="18" charset="0"/>
                <a:cs typeface="Times New Roman" panose="02020603050405020304" pitchFamily="18" charset="0"/>
              </a:rPr>
              <a:t>Gắn hệ trục tọa độ Oxy sao cho thành cầu là parabol (P) có điểm thấp nhất là A(0; 0; 8) như hình vẽ:</a:t>
            </a:r>
            <a:endParaRPr lang="en-US" sz="2533">
              <a:solidFill>
                <a:srgbClr val="434343"/>
              </a:solidFill>
              <a:latin typeface="Arial"/>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459293" y="3353906"/>
                <a:ext cx="10820400" cy="1774332"/>
              </a:xfrm>
              <a:prstGeom prst="rect">
                <a:avLst/>
              </a:prstGeom>
            </p:spPr>
            <p:txBody>
              <a:bodyPr wrap="square">
                <a:spAutoFit/>
              </a:bodyPr>
              <a:lstStyle/>
              <a:p>
                <a:pPr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Gọi hàm số của (P) có dạng: y = a</a:t>
                </a:r>
                <a14:m>
                  <m:oMath xmlns:m="http://schemas.openxmlformats.org/officeDocument/2006/math">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533">
                    <a:solidFill>
                      <a:srgbClr val="333333"/>
                    </a:solidFill>
                    <a:latin typeface="Arial"/>
                    <a:ea typeface="Times New Roman" panose="02020603050405020304" pitchFamily="18" charset="0"/>
                    <a:cs typeface="Times New Roman" panose="02020603050405020304" pitchFamily="18" charset="0"/>
                  </a:rPr>
                  <a:t> + bx + c</a:t>
                </a:r>
                <a:endParaRPr lang="en-US" sz="2533">
                  <a:solidFill>
                    <a:srgbClr val="434343"/>
                  </a:solidFill>
                  <a:latin typeface="Arial"/>
                  <a:ea typeface="Calibri" panose="020F0502020204030204" pitchFamily="34" charset="0"/>
                  <a:cs typeface="Times New Roman" panose="02020603050405020304" pitchFamily="18" charset="0"/>
                </a:endParaRPr>
              </a:p>
              <a:p>
                <a:pPr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Ta có: A(0; 0,8), B(-15; 5), C(15; 5) là các điểm thuộc (P) nên ta có hệ phương trình:</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459293" y="3353906"/>
                <a:ext cx="10820400" cy="1774332"/>
              </a:xfrm>
              <a:prstGeom prst="rect">
                <a:avLst/>
              </a:prstGeom>
              <a:blipFill>
                <a:blip r:embed="rId4"/>
                <a:stretch>
                  <a:fillRect l="-958" b="-756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ectangle 25"/>
              <p:cNvSpPr/>
              <p:nvPr/>
            </p:nvSpPr>
            <p:spPr>
              <a:xfrm>
                <a:off x="3302000" y="4004393"/>
                <a:ext cx="4928978" cy="2729337"/>
              </a:xfrm>
              <a:prstGeom prst="rect">
                <a:avLst/>
              </a:prstGeom>
            </p:spPr>
            <p:txBody>
              <a:bodyPr wrap="none">
                <a:spAutoFit/>
              </a:bodyPr>
              <a:lstStyle/>
              <a:p>
                <a:pPr defTabSz="609630">
                  <a:lnSpc>
                    <a:spcPct val="150000"/>
                  </a:lnSpc>
                  <a:spcAft>
                    <a:spcPts val="533"/>
                  </a:spcAft>
                </a:pPr>
                <a14:m>
                  <m:oMath xmlns:m="http://schemas.openxmlformats.org/officeDocument/2006/math">
                    <m:d>
                      <m:dPr>
                        <m:begChr m:val="{"/>
                        <m:endChr m:val=""/>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mP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=0,8</m:t>
                              </m:r>
                            </m:e>
                          </m:m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225</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−15</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=5</m:t>
                              </m:r>
                            </m:e>
                          </m:m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225</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+15</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=5</m:t>
                              </m:r>
                            </m:e>
                          </m:mr>
                        </m:m>
                      </m:e>
                    </m:d>
                  </m:oMath>
                </a14:m>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533">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d>
                      <m:dPr>
                        <m:begChr m:val="{"/>
                        <m:endChr m:val=""/>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dPr>
                      <m:e>
                        <m:m>
                          <m:mPr>
                            <m:mcs>
                              <m:mc>
                                <m:mcPr>
                                  <m:count m:val="1"/>
                                  <m:mcJc m:val="center"/>
                                </m:mcPr>
                              </m:mc>
                            </m:mcs>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mP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𝑎</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7</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375</m:t>
                                  </m:r>
                                </m:den>
                              </m:f>
                            </m:e>
                          </m:m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𝑏</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=0</m:t>
                              </m:r>
                            </m:e>
                          </m:mr>
                          <m:m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𝑐</m:t>
                              </m:r>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5</m:t>
                                  </m:r>
                                </m:den>
                              </m:f>
                            </m:e>
                          </m:mr>
                        </m:m>
                      </m:e>
                    </m:d>
                  </m:oMath>
                </a14:m>
                <a:endParaRPr lang="en-US" sz="2533">
                  <a:solidFill>
                    <a:srgbClr val="434343"/>
                  </a:solidFill>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6" name="Rectangle 25"/>
              <p:cNvSpPr>
                <a:spLocks noRot="1" noChangeAspect="1" noMove="1" noResize="1" noEditPoints="1" noAdjustHandles="1" noChangeArrowheads="1" noChangeShapeType="1" noTextEdit="1"/>
              </p:cNvSpPr>
              <p:nvPr/>
            </p:nvSpPr>
            <p:spPr>
              <a:xfrm>
                <a:off x="3302000" y="4004393"/>
                <a:ext cx="4928978" cy="2729337"/>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665101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Effect transition="in" filter="wipe(down)">
                                      <p:cBhvr>
                                        <p:cTn id="17" dur="500"/>
                                        <p:tgtEl>
                                          <p:spTgt spid="1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1" end="1"/>
                                            </p:txEl>
                                          </p:spTgt>
                                        </p:tgtEl>
                                        <p:attrNameLst>
                                          <p:attrName>style.visibility</p:attrName>
                                        </p:attrNameLst>
                                      </p:cBhvr>
                                      <p:to>
                                        <p:strVal val="visible"/>
                                      </p:to>
                                    </p:set>
                                    <p:animEffect transition="in" filter="fade">
                                      <p:cBhvr>
                                        <p:cTn id="22" dur="500"/>
                                        <p:tgtEl>
                                          <p:spTgt spid="12">
                                            <p:txEl>
                                              <p:pRg st="1" end="1"/>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6" grpId="0"/>
    </p:bldLst>
  </p:timing>
</p:sld>
</file>

<file path=ppt/slides/slide75.xml><?xml version="1.0" encoding="utf-8"?>
<p:sld xmlns:a="http://schemas.openxmlformats.org/drawingml/2006/main" xmlns:r="http://schemas.openxmlformats.org/officeDocument/2006/relationships" xmlns:p="http://schemas.openxmlformats.org/presentationml/2006/main" showMasterSp="0">
  <p:cSld>
    <p:bg>
      <p:bgPr>
        <a:solidFill>
          <a:schemeClr val="accent4"/>
        </a:solidFill>
        <a:effectLst/>
      </p:bgPr>
    </p:bg>
    <p:spTree>
      <p:nvGrpSpPr>
        <p:cNvPr id="1" name="Shape 2106"/>
        <p:cNvGrpSpPr/>
        <p:nvPr/>
      </p:nvGrpSpPr>
      <p:grpSpPr>
        <a:xfrm>
          <a:off x="0" y="0"/>
          <a:ext cx="0" cy="0"/>
          <a:chOff x="0" y="0"/>
          <a:chExt cx="0" cy="0"/>
        </a:xfrm>
      </p:grpSpPr>
      <p:sp>
        <p:nvSpPr>
          <p:cNvPr id="15" name="Google Shape;2254;p39"/>
          <p:cNvSpPr/>
          <p:nvPr/>
        </p:nvSpPr>
        <p:spPr>
          <a:xfrm>
            <a:off x="11074400" y="228600"/>
            <a:ext cx="315600" cy="307600"/>
          </a:xfrm>
          <a:prstGeom prst="star4">
            <a:avLst>
              <a:gd name="adj" fmla="val 12500"/>
            </a:avLst>
          </a:prstGeom>
          <a:solidFill>
            <a:schemeClr val="accen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17" name="Google Shape;2255;p39"/>
          <p:cNvSpPr/>
          <p:nvPr/>
        </p:nvSpPr>
        <p:spPr>
          <a:xfrm>
            <a:off x="11478272" y="330004"/>
            <a:ext cx="451200" cy="441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mc:AlternateContent xmlns:mc="http://schemas.openxmlformats.org/markup-compatibility/2006" xmlns:a14="http://schemas.microsoft.com/office/drawing/2010/main">
        <mc:Choice Requires="a14">
          <p:sp>
            <p:nvSpPr>
              <p:cNvPr id="2" name="Rectangle 1"/>
              <p:cNvSpPr/>
              <p:nvPr/>
            </p:nvSpPr>
            <p:spPr>
              <a:xfrm>
                <a:off x="387712" y="76200"/>
                <a:ext cx="11573872" cy="3187668"/>
              </a:xfrm>
              <a:prstGeom prst="rect">
                <a:avLst/>
              </a:prstGeom>
            </p:spPr>
            <p:txBody>
              <a:bodyPr wrap="square">
                <a:spAutoFit/>
              </a:bodyPr>
              <a:lstStyle/>
              <a:p>
                <a:pPr algn="just" defTabSz="609630">
                  <a:lnSpc>
                    <a:spcPct val="150000"/>
                  </a:lnSpc>
                </a:pPr>
                <a14:m>
                  <m:oMath xmlns:m="http://schemas.openxmlformats.org/officeDocument/2006/math">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2533">
                    <a:solidFill>
                      <a:srgbClr val="333333"/>
                    </a:solidFill>
                    <a:latin typeface="Arial"/>
                    <a:ea typeface="Times New Roman" panose="02020603050405020304" pitchFamily="18" charset="0"/>
                    <a:cs typeface="Times New Roman" panose="02020603050405020304" pitchFamily="18" charset="0"/>
                  </a:rPr>
                  <a:t>(P): y = f(x)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7</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35</m:t>
                        </m:r>
                      </m:den>
                    </m:f>
                    <m:sSup>
                      <m:sSup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sSupPr>
                      <m:e>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𝑥</m:t>
                        </m:r>
                      </m:e>
                      <m:sup>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2</m:t>
                        </m:r>
                      </m:sup>
                    </m:sSup>
                  </m:oMath>
                </a14:m>
                <a:r>
                  <a:rPr lang="en-US" sz="2533">
                    <a:solidFill>
                      <a:srgbClr val="333333"/>
                    </a:solidFill>
                    <a:latin typeface="Arial"/>
                    <a:ea typeface="Times New Roman" panose="02020603050405020304" pitchFamily="18" charset="0"/>
                    <a:cs typeface="Times New Roman" panose="02020603050405020304" pitchFamily="18" charset="0"/>
                  </a:rPr>
                  <a:t> + </a:t>
                </a:r>
                <a14:m>
                  <m:oMath xmlns:m="http://schemas.openxmlformats.org/officeDocument/2006/math">
                    <m:f>
                      <m:fPr>
                        <m:ctrlP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4</m:t>
                        </m:r>
                      </m:num>
                      <m:den>
                        <m:r>
                          <a:rPr lang="en-US" sz="2533" i="1">
                            <a:solidFill>
                              <a:srgbClr val="434343"/>
                            </a:solidFill>
                            <a:latin typeface="Cambria Math" panose="02040503050406030204" pitchFamily="18" charset="0"/>
                            <a:ea typeface="Calibri" panose="020F0502020204030204" pitchFamily="34" charset="0"/>
                            <a:cs typeface="Times New Roman" panose="02020603050405020304" pitchFamily="18" charset="0"/>
                          </a:rPr>
                          <m:t>5</m:t>
                        </m:r>
                      </m:den>
                    </m:f>
                  </m:oMath>
                </a14:m>
                <a:endParaRPr lang="en-US" sz="2533">
                  <a:solidFill>
                    <a:srgbClr val="434343"/>
                  </a:solidFill>
                  <a:latin typeface="Arial"/>
                  <a:ea typeface="Calibri" panose="020F0502020204030204" pitchFamily="34" charset="0"/>
                  <a:cs typeface="Times New Roman" panose="02020603050405020304" pitchFamily="18" charset="0"/>
                </a:endParaRPr>
              </a:p>
              <a:p>
                <a:pPr algn="just"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Nhịp cầu dài 30m, khoảng cách giữa các dây bằng nhau, dây ngắn nhất (dây chính giữa) trùng với trục Oy) nên mỗi bên gồm 10 dây, khoảng cách giữa các dây là 15 : 10 = 1,5 (m).</a:t>
                </a:r>
                <a:endParaRPr lang="en-US" sz="2533">
                  <a:solidFill>
                    <a:srgbClr val="434343"/>
                  </a:solidFill>
                  <a:latin typeface="Arial"/>
                  <a:ea typeface="Calibri" panose="020F0502020204030204" pitchFamily="34" charset="0"/>
                  <a:cs typeface="Times New Roman" panose="02020603050405020304" pitchFamily="18" charset="0"/>
                </a:endParaRPr>
              </a:p>
              <a:p>
                <a:pPr algn="just"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Ta có bảng sau:</a:t>
                </a:r>
                <a:endParaRPr lang="en-US" sz="2533">
                  <a:solidFill>
                    <a:srgbClr val="434343"/>
                  </a:solidFill>
                  <a:latin typeface="Arial"/>
                  <a:ea typeface="Calibri" panose="020F0502020204030204" pitchFamily="34" charset="0"/>
                  <a:cs typeface="Times New Roman" panose="02020603050405020304"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387712" y="76200"/>
                <a:ext cx="11573872" cy="3187668"/>
              </a:xfrm>
              <a:prstGeom prst="rect">
                <a:avLst/>
              </a:prstGeom>
              <a:blipFill>
                <a:blip r:embed="rId3"/>
                <a:stretch>
                  <a:fillRect l="-948" r="-896" b="-3831"/>
                </a:stretch>
              </a:blipFill>
            </p:spPr>
            <p:txBody>
              <a:bodyPr/>
              <a:lstStyle/>
              <a:p>
                <a:r>
                  <a:rPr lang="en-US">
                    <a:noFill/>
                  </a:rPr>
                  <a:t> </a:t>
                </a:r>
              </a:p>
            </p:txBody>
          </p:sp>
        </mc:Fallback>
      </mc:AlternateContent>
      <p:graphicFrame>
        <p:nvGraphicFramePr>
          <p:cNvPr id="4" name="Table 3"/>
          <p:cNvGraphicFramePr>
            <a:graphicFrameLocks noGrp="1"/>
          </p:cNvGraphicFramePr>
          <p:nvPr/>
        </p:nvGraphicFramePr>
        <p:xfrm>
          <a:off x="813437" y="3398277"/>
          <a:ext cx="10566400" cy="1204417"/>
        </p:xfrm>
        <a:graphic>
          <a:graphicData uri="http://schemas.openxmlformats.org/drawingml/2006/table">
            <a:tbl>
              <a:tblPr firstRow="1" firstCol="1" bandRow="1"/>
              <a:tblGrid>
                <a:gridCol w="869215">
                  <a:extLst>
                    <a:ext uri="{9D8B030D-6E8A-4147-A177-3AD203B41FA5}">
                      <a16:colId xmlns:a16="http://schemas.microsoft.com/office/drawing/2014/main" val="20000"/>
                    </a:ext>
                  </a:extLst>
                </a:gridCol>
                <a:gridCol w="1094125">
                  <a:extLst>
                    <a:ext uri="{9D8B030D-6E8A-4147-A177-3AD203B41FA5}">
                      <a16:colId xmlns:a16="http://schemas.microsoft.com/office/drawing/2014/main" val="20001"/>
                    </a:ext>
                  </a:extLst>
                </a:gridCol>
                <a:gridCol w="1094125">
                  <a:extLst>
                    <a:ext uri="{9D8B030D-6E8A-4147-A177-3AD203B41FA5}">
                      <a16:colId xmlns:a16="http://schemas.microsoft.com/office/drawing/2014/main" val="20002"/>
                    </a:ext>
                  </a:extLst>
                </a:gridCol>
                <a:gridCol w="1094125">
                  <a:extLst>
                    <a:ext uri="{9D8B030D-6E8A-4147-A177-3AD203B41FA5}">
                      <a16:colId xmlns:a16="http://schemas.microsoft.com/office/drawing/2014/main" val="20003"/>
                    </a:ext>
                  </a:extLst>
                </a:gridCol>
                <a:gridCol w="1094125">
                  <a:extLst>
                    <a:ext uri="{9D8B030D-6E8A-4147-A177-3AD203B41FA5}">
                      <a16:colId xmlns:a16="http://schemas.microsoft.com/office/drawing/2014/main" val="20004"/>
                    </a:ext>
                  </a:extLst>
                </a:gridCol>
                <a:gridCol w="944185">
                  <a:extLst>
                    <a:ext uri="{9D8B030D-6E8A-4147-A177-3AD203B41FA5}">
                      <a16:colId xmlns:a16="http://schemas.microsoft.com/office/drawing/2014/main" val="20005"/>
                    </a:ext>
                  </a:extLst>
                </a:gridCol>
                <a:gridCol w="1094125">
                  <a:extLst>
                    <a:ext uri="{9D8B030D-6E8A-4147-A177-3AD203B41FA5}">
                      <a16:colId xmlns:a16="http://schemas.microsoft.com/office/drawing/2014/main" val="20006"/>
                    </a:ext>
                  </a:extLst>
                </a:gridCol>
                <a:gridCol w="1094125">
                  <a:extLst>
                    <a:ext uri="{9D8B030D-6E8A-4147-A177-3AD203B41FA5}">
                      <a16:colId xmlns:a16="http://schemas.microsoft.com/office/drawing/2014/main" val="20007"/>
                    </a:ext>
                  </a:extLst>
                </a:gridCol>
                <a:gridCol w="1094125">
                  <a:extLst>
                    <a:ext uri="{9D8B030D-6E8A-4147-A177-3AD203B41FA5}">
                      <a16:colId xmlns:a16="http://schemas.microsoft.com/office/drawing/2014/main" val="20008"/>
                    </a:ext>
                  </a:extLst>
                </a:gridCol>
                <a:gridCol w="1094125">
                  <a:extLst>
                    <a:ext uri="{9D8B030D-6E8A-4147-A177-3AD203B41FA5}">
                      <a16:colId xmlns:a16="http://schemas.microsoft.com/office/drawing/2014/main" val="20009"/>
                    </a:ext>
                  </a:extLst>
                </a:gridCol>
              </a:tblGrid>
              <a:tr h="544365">
                <a:tc>
                  <a:txBody>
                    <a:bodyPr/>
                    <a:lstStyle/>
                    <a:p>
                      <a:pPr marL="76200" marR="76200" algn="ctr">
                        <a:lnSpc>
                          <a:spcPct val="150000"/>
                        </a:lnSpc>
                        <a:spcBef>
                          <a:spcPts val="0"/>
                        </a:spcBef>
                        <a:spcAft>
                          <a:spcPts val="800"/>
                        </a:spcAft>
                      </a:pPr>
                      <a:r>
                        <a:rPr lang="en-US" sz="2400" b="1">
                          <a:solidFill>
                            <a:srgbClr val="000000"/>
                          </a:solidFill>
                          <a:effectLst/>
                          <a:latin typeface="+mj-lt"/>
                          <a:ea typeface="Times New Roman" panose="02020603050405020304" pitchFamily="18" charset="0"/>
                          <a:cs typeface="Times New Roman" panose="02020603050405020304" pitchFamily="18" charset="0"/>
                        </a:rPr>
                        <a:t>x</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1,5</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3</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4,5</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6</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7,5</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9</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10,5</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12</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13,5</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60052">
                <a:tc>
                  <a:txBody>
                    <a:bodyPr/>
                    <a:lstStyle/>
                    <a:p>
                      <a:pPr marL="76200" marR="76200" algn="ctr">
                        <a:lnSpc>
                          <a:spcPct val="150000"/>
                        </a:lnSpc>
                        <a:spcBef>
                          <a:spcPts val="0"/>
                        </a:spcBef>
                        <a:spcAft>
                          <a:spcPts val="800"/>
                        </a:spcAft>
                      </a:pPr>
                      <a:r>
                        <a:rPr lang="en-US" sz="2400" b="1">
                          <a:solidFill>
                            <a:srgbClr val="000000"/>
                          </a:solidFill>
                          <a:effectLst/>
                          <a:latin typeface="+mj-lt"/>
                          <a:ea typeface="Times New Roman" panose="02020603050405020304" pitchFamily="18" charset="0"/>
                          <a:cs typeface="Times New Roman" panose="02020603050405020304" pitchFamily="18" charset="0"/>
                        </a:rPr>
                        <a:t>f(x)</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0,842</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0,968</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1,178</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1,472</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1,85</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2,312</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2,858</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3,488</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2400">
                          <a:solidFill>
                            <a:srgbClr val="000000"/>
                          </a:solidFill>
                          <a:effectLst/>
                          <a:latin typeface="+mj-lt"/>
                          <a:ea typeface="Times New Roman" panose="02020603050405020304" pitchFamily="18" charset="0"/>
                          <a:cs typeface="Times New Roman" panose="02020603050405020304" pitchFamily="18" charset="0"/>
                        </a:rPr>
                        <a:t>4,202</a:t>
                      </a:r>
                      <a:endParaRPr lang="en-US" sz="2400">
                        <a:effectLst/>
                        <a:latin typeface="+mj-lt"/>
                        <a:ea typeface="Calibri" panose="020F0502020204030204" pitchFamily="34" charset="0"/>
                        <a:cs typeface="Times New Roman" panose="02020603050405020304" pitchFamily="18" charset="0"/>
                      </a:endParaRPr>
                    </a:p>
                  </a:txBody>
                  <a:tcPr marL="31750" marR="31750" marT="31750" marB="3175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Rectangle 5"/>
          <p:cNvSpPr/>
          <p:nvPr/>
        </p:nvSpPr>
        <p:spPr>
          <a:xfrm>
            <a:off x="387712" y="4885760"/>
            <a:ext cx="11379200" cy="1774332"/>
          </a:xfrm>
          <a:prstGeom prst="rect">
            <a:avLst/>
          </a:prstGeom>
        </p:spPr>
        <p:txBody>
          <a:bodyPr wrap="square">
            <a:spAutoFit/>
          </a:bodyPr>
          <a:lstStyle/>
          <a:p>
            <a:pPr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Vậy chiều dài tổng cộng của các dây cáp dọc ở hai mặt bên là: </a:t>
            </a:r>
            <a:endParaRPr lang="en-US" sz="2533">
              <a:solidFill>
                <a:srgbClr val="434343"/>
              </a:solidFill>
              <a:latin typeface="Arial"/>
              <a:ea typeface="Calibri" panose="020F0502020204030204" pitchFamily="34" charset="0"/>
              <a:cs typeface="Times New Roman" panose="02020603050405020304" pitchFamily="18" charset="0"/>
            </a:endParaRPr>
          </a:p>
          <a:p>
            <a:pPr defTabSz="609630">
              <a:lnSpc>
                <a:spcPct val="150000"/>
              </a:lnSpc>
            </a:pPr>
            <a:r>
              <a:rPr lang="en-US" sz="2533">
                <a:solidFill>
                  <a:srgbClr val="333333"/>
                </a:solidFill>
                <a:latin typeface="Arial"/>
                <a:ea typeface="Times New Roman" panose="02020603050405020304" pitchFamily="18" charset="0"/>
                <a:cs typeface="Times New Roman" panose="02020603050405020304" pitchFamily="18" charset="0"/>
              </a:rPr>
              <a:t>[4.(0,842 + 0,968 + 1,178 + 1,472 + 1,85 + 2,312 + 2,858 + 3,488 + 4,202 + 5) + 2. 0,8]. 105% = 103,194(m).</a:t>
            </a:r>
            <a:endParaRPr lang="en-US" sz="2533">
              <a:solidFill>
                <a:srgbClr val="434343"/>
              </a:solidFill>
              <a:latin typeface="Arial"/>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0951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7" dur="500"/>
                                        <p:tgtEl>
                                          <p:spTgt spid="2">
                                            <p:txEl>
                                              <p:pRg st="2" end="2"/>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randombar(horizontal)">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7FCE94-D702-83B8-E254-CC034A9967FA}"/>
              </a:ext>
            </a:extLst>
          </p:cNvPr>
          <p:cNvSpPr txBox="1"/>
          <p:nvPr/>
        </p:nvSpPr>
        <p:spPr>
          <a:xfrm>
            <a:off x="3431689" y="2644170"/>
            <a:ext cx="6454589" cy="1569660"/>
          </a:xfrm>
          <a:prstGeom prst="rect">
            <a:avLst/>
          </a:prstGeom>
          <a:noFill/>
        </p:spPr>
        <p:txBody>
          <a:bodyPr wrap="square" rtlCol="0">
            <a:spAutoFit/>
          </a:bodyPr>
          <a:lstStyle/>
          <a:p>
            <a:r>
              <a:rPr lang="en-US" sz="9600">
                <a:solidFill>
                  <a:srgbClr val="FF0000"/>
                </a:solidFill>
                <a:highlight>
                  <a:srgbClr val="FFFF00"/>
                </a:highlight>
              </a:rPr>
              <a:t>BÀI TẬP</a:t>
            </a:r>
          </a:p>
        </p:txBody>
      </p:sp>
    </p:spTree>
    <p:extLst>
      <p:ext uri="{BB962C8B-B14F-4D97-AF65-F5344CB8AC3E}">
        <p14:creationId xmlns:p14="http://schemas.microsoft.com/office/powerpoint/2010/main" val="136053242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9FDB-236D-2CEF-1A45-EF1CF31F0D02}"/>
              </a:ext>
            </a:extLst>
          </p:cNvPr>
          <p:cNvPicPr>
            <a:picLocks noChangeAspect="1"/>
          </p:cNvPicPr>
          <p:nvPr/>
        </p:nvPicPr>
        <p:blipFill>
          <a:blip r:embed="rId2"/>
          <a:stretch>
            <a:fillRect/>
          </a:stretch>
        </p:blipFill>
        <p:spPr>
          <a:xfrm>
            <a:off x="189676" y="149248"/>
            <a:ext cx="11681238" cy="5143513"/>
          </a:xfrm>
          <a:prstGeom prst="rect">
            <a:avLst/>
          </a:prstGeom>
        </p:spPr>
      </p:pic>
    </p:spTree>
    <p:extLst>
      <p:ext uri="{BB962C8B-B14F-4D97-AF65-F5344CB8AC3E}">
        <p14:creationId xmlns:p14="http://schemas.microsoft.com/office/powerpoint/2010/main" val="414479061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9FDB-236D-2CEF-1A45-EF1CF31F0D02}"/>
              </a:ext>
            </a:extLst>
          </p:cNvPr>
          <p:cNvPicPr>
            <a:picLocks noChangeAspect="1"/>
          </p:cNvPicPr>
          <p:nvPr/>
        </p:nvPicPr>
        <p:blipFill>
          <a:blip r:embed="rId2"/>
          <a:stretch>
            <a:fillRect/>
          </a:stretch>
        </p:blipFill>
        <p:spPr>
          <a:xfrm>
            <a:off x="189676" y="149249"/>
            <a:ext cx="5791576" cy="2550162"/>
          </a:xfrm>
          <a:prstGeom prst="rect">
            <a:avLst/>
          </a:prstGeom>
        </p:spPr>
      </p:pic>
      <p:cxnSp>
        <p:nvCxnSpPr>
          <p:cNvPr id="8" name="Straight Connector 7">
            <a:extLst>
              <a:ext uri="{FF2B5EF4-FFF2-40B4-BE49-F238E27FC236}">
                <a16:creationId xmlns:a16="http://schemas.microsoft.com/office/drawing/2014/main" id="{96A17F4C-84A0-FB18-8534-2D789734D914}"/>
              </a:ext>
            </a:extLst>
          </p:cNvPr>
          <p:cNvCxnSpPr/>
          <p:nvPr/>
        </p:nvCxnSpPr>
        <p:spPr>
          <a:xfrm>
            <a:off x="0" y="2699411"/>
            <a:ext cx="5683625" cy="0"/>
          </a:xfrm>
          <a:prstGeom prst="line">
            <a:avLst/>
          </a:prstGeom>
          <a:ln w="76200">
            <a:solidFill>
              <a:schemeClr val="accent3">
                <a:lumMod val="60000"/>
                <a:lumOff val="40000"/>
              </a:schemeClr>
            </a:solidFill>
          </a:ln>
        </p:spPr>
        <p:style>
          <a:lnRef idx="2">
            <a:schemeClr val="accent6"/>
          </a:lnRef>
          <a:fillRef idx="0">
            <a:schemeClr val="accent6"/>
          </a:fillRef>
          <a:effectRef idx="1">
            <a:schemeClr val="accent6"/>
          </a:effectRef>
          <a:fontRef idx="minor">
            <a:schemeClr val="tx1"/>
          </a:fontRef>
        </p:style>
      </p:cxn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3289D1F9-A323-592B-D2FA-27FD694EC811}"/>
                  </a:ext>
                </a:extLst>
              </p:cNvPr>
              <p:cNvSpPr txBox="1"/>
              <p:nvPr/>
            </p:nvSpPr>
            <p:spPr>
              <a:xfrm>
                <a:off x="189675" y="2705838"/>
                <a:ext cx="11923435" cy="3629968"/>
              </a:xfrm>
              <a:prstGeom prst="rect">
                <a:avLst/>
              </a:prstGeom>
              <a:noFill/>
            </p:spPr>
            <p:txBody>
              <a:bodyPr wrap="square" rtlCol="0">
                <a:spAutoFit/>
              </a:bodyPr>
              <a:lstStyle/>
              <a:p>
                <a:pPr marL="342900" indent="-342900">
                  <a:buAutoNum type="alphaLcPeriod"/>
                </a:pPr>
                <a:r>
                  <a:rPr lang="en-US" b="1">
                    <a:solidFill>
                      <a:srgbClr val="FF0000"/>
                    </a:solidFill>
                  </a:rPr>
                  <a:t>Tập xác định của hàm số </a:t>
                </a:r>
              </a:p>
              <a:p>
                <a:pPr/>
                <a14:m>
                  <m:oMathPara xmlns:m="http://schemas.openxmlformats.org/officeDocument/2006/math">
                    <m:oMathParaPr>
                      <m:jc m:val="left"/>
                    </m:oMathParaPr>
                    <m:oMath xmlns:m="http://schemas.openxmlformats.org/officeDocument/2006/math">
                      <m:r>
                        <a:rPr lang="en-US" b="0" i="1" smtClean="0">
                          <a:latin typeface="Cambria Math" panose="02040503050406030204" pitchFamily="18" charset="0"/>
                        </a:rPr>
                        <m:t>−2</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≤−1</m:t>
                      </m:r>
                    </m:oMath>
                  </m:oMathPara>
                </a14:m>
                <a:endParaRPr lang="en-US" b="0">
                  <a:ea typeface="Cambria Math" panose="02040503050406030204" pitchFamily="18" charset="0"/>
                </a:endParaRPr>
              </a:p>
              <a:p>
                <a:pPr/>
                <a14:m>
                  <m:oMathPara xmlns:m="http://schemas.openxmlformats.org/officeDocument/2006/math">
                    <m:oMathParaPr>
                      <m:jc m:val="left"/>
                    </m:oMathParaPr>
                    <m:oMath xmlns:m="http://schemas.openxmlformats.org/officeDocument/2006/math">
                      <m:r>
                        <a:rPr lang="en-US" b="0" i="1" smtClean="0">
                          <a:latin typeface="Cambria Math" panose="02040503050406030204" pitchFamily="18" charset="0"/>
                        </a:rPr>
                        <m:t>−1</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&lt;1</m:t>
                      </m:r>
                    </m:oMath>
                  </m:oMathPara>
                </a14:m>
                <a:endParaRPr lang="en-US" b="0">
                  <a:ea typeface="Cambria Math" panose="02040503050406030204" pitchFamily="18" charset="0"/>
                </a:endParaRPr>
              </a:p>
              <a:p>
                <a:pPr/>
                <a14:m>
                  <m:oMathPara xmlns:m="http://schemas.openxmlformats.org/officeDocument/2006/math">
                    <m:oMathParaPr>
                      <m:jc m:val="left"/>
                    </m:oMathParaPr>
                    <m:oMath xmlns:m="http://schemas.openxmlformats.org/officeDocument/2006/math">
                      <m:r>
                        <a:rPr lang="en-US" b="0" i="1" smtClean="0">
                          <a:latin typeface="Cambria Math" panose="02040503050406030204" pitchFamily="18" charset="0"/>
                        </a:rPr>
                        <m:t>1</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𝑥</m:t>
                      </m:r>
                      <m:r>
                        <a:rPr lang="en-US" b="0" i="1" smtClean="0">
                          <a:latin typeface="Cambria Math" panose="02040503050406030204" pitchFamily="18" charset="0"/>
                          <a:ea typeface="Cambria Math" panose="02040503050406030204" pitchFamily="18" charset="0"/>
                        </a:rPr>
                        <m:t>≤3</m:t>
                      </m:r>
                    </m:oMath>
                  </m:oMathPara>
                </a14:m>
                <a:endParaRPr lang="en-US"/>
              </a:p>
              <a:p>
                <a:r>
                  <a:rPr lang="en-US"/>
                  <a:t>Vậy tập xác định: </a:t>
                </a:r>
                <a14:m>
                  <m:oMath xmlns:m="http://schemas.openxmlformats.org/officeDocument/2006/math">
                    <m:r>
                      <a:rPr lang="en-US" b="0" i="1" smtClean="0">
                        <a:latin typeface="Cambria Math" panose="02040503050406030204" pitchFamily="18" charset="0"/>
                      </a:rPr>
                      <m:t>𝐷</m:t>
                    </m:r>
                    <m:r>
                      <a:rPr lang="en-US" b="0" i="1" smtClean="0">
                        <a:latin typeface="Cambria Math" panose="02040503050406030204" pitchFamily="18" charset="0"/>
                      </a:rPr>
                      <m:t>=</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−2;3</m:t>
                        </m:r>
                      </m:e>
                    </m:d>
                  </m:oMath>
                </a14:m>
                <a:endParaRPr lang="en-US"/>
              </a:p>
              <a:p>
                <a:r>
                  <a:rPr lang="en-US" sz="2400"/>
                  <a:t>b. </a:t>
                </a:r>
                <a:r>
                  <a:rPr lang="en-US" sz="2400" b="1">
                    <a:solidFill>
                      <a:srgbClr val="FF0000"/>
                    </a:solidFill>
                  </a:rPr>
                  <a:t>Vẽ đồ thị hàm số </a:t>
                </a:r>
              </a:p>
              <a:p>
                <a:r>
                  <a:rPr lang="en-US" sz="2400"/>
                  <a:t>Đồ thị trên 3 đoạn</a:t>
                </a:r>
              </a:p>
              <a:p>
                <a14:m>
                  <m:oMath xmlns:m="http://schemas.openxmlformats.org/officeDocument/2006/math">
                    <m:r>
                      <a:rPr lang="en-US" sz="2400" b="0" i="1" smtClean="0">
                        <a:latin typeface="Cambria Math" panose="02040503050406030204" pitchFamily="18" charset="0"/>
                      </a:rPr>
                      <m:t>𝑦</m:t>
                    </m:r>
                    <m:r>
                      <a:rPr lang="en-US" sz="2400" b="0" i="1" smtClean="0">
                        <a:latin typeface="Cambria Math" panose="02040503050406030204" pitchFamily="18" charset="0"/>
                      </a:rPr>
                      <m:t>=2</m:t>
                    </m:r>
                    <m:r>
                      <a:rPr lang="en-US" sz="2400" b="0" i="1" smtClean="0">
                        <a:latin typeface="Cambria Math" panose="02040503050406030204" pitchFamily="18" charset="0"/>
                      </a:rPr>
                      <m:t>𝑥</m:t>
                    </m:r>
                    <m:r>
                      <a:rPr lang="en-US" sz="2400" b="0" i="1" smtClean="0">
                        <a:latin typeface="Cambria Math" panose="02040503050406030204" pitchFamily="18" charset="0"/>
                      </a:rPr>
                      <m:t>+3 </m:t>
                    </m:r>
                  </m:oMath>
                </a14:m>
                <a:r>
                  <a:rPr lang="en-US" sz="2400"/>
                  <a:t> trên đoạn [-2; -1) có hệ số góc a=2 cắt trục tung tại y =3</a:t>
                </a:r>
              </a:p>
              <a:p>
                <a14:m>
                  <m:oMath xmlns:m="http://schemas.openxmlformats.org/officeDocument/2006/math">
                    <m:r>
                      <a:rPr lang="en-US" sz="2400" b="0" i="1" smtClean="0">
                        <a:latin typeface="Cambria Math" panose="02040503050406030204" pitchFamily="18" charset="0"/>
                      </a:rPr>
                      <m:t>𝑦</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2</m:t>
                        </m:r>
                      </m:den>
                    </m:f>
                    <m:r>
                      <a:rPr lang="en-US" sz="2400" b="0" i="1" smtClean="0">
                        <a:latin typeface="Cambria Math" panose="02040503050406030204" pitchFamily="18" charset="0"/>
                      </a:rPr>
                      <m:t>𝑥</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3</m:t>
                        </m:r>
                      </m:num>
                      <m:den>
                        <m:r>
                          <a:rPr lang="en-US" sz="2400" b="0" i="1" smtClean="0">
                            <a:latin typeface="Cambria Math" panose="02040503050406030204" pitchFamily="18" charset="0"/>
                          </a:rPr>
                          <m:t>2</m:t>
                        </m:r>
                      </m:den>
                    </m:f>
                    <m:r>
                      <a:rPr lang="en-US" sz="2400" b="0" i="1" smtClean="0">
                        <a:latin typeface="Cambria Math" panose="02040503050406030204" pitchFamily="18" charset="0"/>
                      </a:rPr>
                      <m:t>  </m:t>
                    </m:r>
                  </m:oMath>
                </a14:m>
                <a:r>
                  <a:rPr lang="en-US" sz="2400"/>
                  <a:t>trên đoạn [-1; 1) có hệ số góc </a:t>
                </a:r>
                <a14:m>
                  <m:oMath xmlns:m="http://schemas.openxmlformats.org/officeDocument/2006/math">
                    <m:r>
                      <m:rPr>
                        <m:sty m:val="p"/>
                      </m:rPr>
                      <a:rPr lang="en-US" sz="2400" b="0" i="0" smtClean="0">
                        <a:latin typeface="Cambria Math" panose="02040503050406030204" pitchFamily="18" charset="0"/>
                      </a:rPr>
                      <m:t>a</m:t>
                    </m:r>
                    <m:r>
                      <a:rPr lang="en-US" sz="2400" b="0" i="0" smtClean="0">
                        <a:latin typeface="Cambria Math" panose="02040503050406030204" pitchFamily="18" charset="0"/>
                      </a:rPr>
                      <m:t>=</m:t>
                    </m:r>
                    <m:f>
                      <m:fPr>
                        <m:ctrlPr>
                          <a:rPr lang="en-US" sz="240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2</m:t>
                        </m:r>
                      </m:den>
                    </m:f>
                    <m:r>
                      <a:rPr lang="en-US" sz="2400" b="0" i="1" smtClean="0">
                        <a:latin typeface="Cambria Math" panose="02040503050406030204" pitchFamily="18" charset="0"/>
                      </a:rPr>
                      <m:t> </m:t>
                    </m:r>
                  </m:oMath>
                </a14:m>
                <a:r>
                  <a:rPr lang="en-US" sz="2400"/>
                  <a:t>cắt trục tung tại </a:t>
                </a:r>
                <a14:m>
                  <m:oMath xmlns:m="http://schemas.openxmlformats.org/officeDocument/2006/math">
                    <m:r>
                      <m:rPr>
                        <m:sty m:val="p"/>
                      </m:rPr>
                      <a:rPr lang="en-US" sz="2400" b="0" i="0" smtClean="0">
                        <a:latin typeface="Cambria Math" panose="02040503050406030204" pitchFamily="18" charset="0"/>
                      </a:rPr>
                      <m:t>y</m:t>
                    </m:r>
                    <m:r>
                      <a:rPr lang="en-US" sz="2400" b="0" i="0"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3</m:t>
                        </m:r>
                      </m:num>
                      <m:den>
                        <m:r>
                          <a:rPr lang="en-US" sz="2400" b="0" i="1" smtClean="0">
                            <a:latin typeface="Cambria Math" panose="02040503050406030204" pitchFamily="18" charset="0"/>
                          </a:rPr>
                          <m:t>2</m:t>
                        </m:r>
                      </m:den>
                    </m:f>
                  </m:oMath>
                </a14:m>
                <a:endParaRPr lang="en-US" sz="2400"/>
              </a:p>
              <a:p>
                <a14:m>
                  <m:oMath xmlns:m="http://schemas.openxmlformats.org/officeDocument/2006/math">
                    <m:r>
                      <a:rPr lang="en-US" sz="2400" b="0" i="1" smtClean="0">
                        <a:latin typeface="Cambria Math" panose="02040503050406030204" pitchFamily="18" charset="0"/>
                      </a:rPr>
                      <m:t>𝑦</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2</m:t>
                        </m:r>
                      </m:den>
                    </m:f>
                    <m:r>
                      <a:rPr lang="en-US" sz="2400" b="0" i="1" smtClean="0">
                        <a:latin typeface="Cambria Math" panose="02040503050406030204" pitchFamily="18" charset="0"/>
                      </a:rPr>
                      <m:t>𝑥</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9</m:t>
                        </m:r>
                      </m:num>
                      <m:den>
                        <m:r>
                          <a:rPr lang="en-US" sz="2400" b="0" i="1" smtClean="0">
                            <a:latin typeface="Cambria Math" panose="02040503050406030204" pitchFamily="18" charset="0"/>
                          </a:rPr>
                          <m:t>2</m:t>
                        </m:r>
                      </m:den>
                    </m:f>
                    <m:r>
                      <a:rPr lang="en-US" sz="2400" b="0" i="1" smtClean="0">
                        <a:latin typeface="Cambria Math" panose="02040503050406030204" pitchFamily="18" charset="0"/>
                      </a:rPr>
                      <m:t> </m:t>
                    </m:r>
                  </m:oMath>
                </a14:m>
                <a:r>
                  <a:rPr lang="en-US" sz="2400"/>
                  <a:t> trên đoạn [1; 3] có hệ số góc </a:t>
                </a:r>
                <a14:m>
                  <m:oMath xmlns:m="http://schemas.openxmlformats.org/officeDocument/2006/math">
                    <m:r>
                      <m:rPr>
                        <m:sty m:val="p"/>
                      </m:rPr>
                      <a:rPr lang="en-US" sz="2400" b="0" i="0" smtClean="0">
                        <a:latin typeface="Cambria Math" panose="02040503050406030204" pitchFamily="18" charset="0"/>
                      </a:rPr>
                      <m:t>a</m:t>
                    </m:r>
                    <m:r>
                      <a:rPr lang="en-US" sz="2400" b="0" i="0" smtClean="0">
                        <a:latin typeface="Cambria Math" panose="02040503050406030204" pitchFamily="18" charset="0"/>
                      </a:rPr>
                      <m:t>=−</m:t>
                    </m:r>
                    <m:f>
                      <m:fPr>
                        <m:ctrlPr>
                          <a:rPr lang="en-US" sz="240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2</m:t>
                        </m:r>
                      </m:den>
                    </m:f>
                    <m:r>
                      <a:rPr lang="en-US" sz="2400" b="0" i="1" smtClean="0">
                        <a:latin typeface="Cambria Math" panose="02040503050406030204" pitchFamily="18" charset="0"/>
                      </a:rPr>
                      <m:t> </m:t>
                    </m:r>
                  </m:oMath>
                </a14:m>
                <a:r>
                  <a:rPr lang="en-US" sz="2400"/>
                  <a:t>cắt trục tung tại </a:t>
                </a:r>
                <a14:m>
                  <m:oMath xmlns:m="http://schemas.openxmlformats.org/officeDocument/2006/math">
                    <m:r>
                      <m:rPr>
                        <m:sty m:val="p"/>
                      </m:rPr>
                      <a:rPr lang="en-US" sz="2400" b="0" i="0" smtClean="0">
                        <a:latin typeface="Cambria Math" panose="02040503050406030204" pitchFamily="18" charset="0"/>
                      </a:rPr>
                      <m:t>y</m:t>
                    </m:r>
                    <m:r>
                      <a:rPr lang="en-US" sz="2400" b="0" i="0"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9</m:t>
                        </m:r>
                      </m:num>
                      <m:den>
                        <m:r>
                          <a:rPr lang="en-US" sz="2400" b="0" i="1" smtClean="0">
                            <a:latin typeface="Cambria Math" panose="02040503050406030204" pitchFamily="18" charset="0"/>
                          </a:rPr>
                          <m:t>2</m:t>
                        </m:r>
                      </m:den>
                    </m:f>
                  </m:oMath>
                </a14:m>
                <a:endParaRPr lang="en-US" sz="2400"/>
              </a:p>
            </p:txBody>
          </p:sp>
        </mc:Choice>
        <mc:Fallback xmlns="">
          <p:sp>
            <p:nvSpPr>
              <p:cNvPr id="9" name="TextBox 8">
                <a:extLst>
                  <a:ext uri="{FF2B5EF4-FFF2-40B4-BE49-F238E27FC236}">
                    <a16:creationId xmlns:a16="http://schemas.microsoft.com/office/drawing/2014/main" id="{3289D1F9-A323-592B-D2FA-27FD694EC811}"/>
                  </a:ext>
                </a:extLst>
              </p:cNvPr>
              <p:cNvSpPr txBox="1">
                <a:spLocks noRot="1" noChangeAspect="1" noMove="1" noResize="1" noEditPoints="1" noAdjustHandles="1" noChangeArrowheads="1" noChangeShapeType="1" noTextEdit="1"/>
              </p:cNvSpPr>
              <p:nvPr/>
            </p:nvSpPr>
            <p:spPr>
              <a:xfrm>
                <a:off x="189675" y="2705838"/>
                <a:ext cx="11923435" cy="3629968"/>
              </a:xfrm>
              <a:prstGeom prst="rect">
                <a:avLst/>
              </a:prstGeom>
              <a:blipFill>
                <a:blip r:embed="rId3"/>
                <a:stretch>
                  <a:fillRect l="-767" t="-1008" b="-1176"/>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4DE187FF-7079-8FC9-1C8D-47399BFCE67A}"/>
              </a:ext>
            </a:extLst>
          </p:cNvPr>
          <p:cNvPicPr>
            <a:picLocks noChangeAspect="1"/>
          </p:cNvPicPr>
          <p:nvPr/>
        </p:nvPicPr>
        <p:blipFill>
          <a:blip r:embed="rId4"/>
          <a:stretch>
            <a:fillRect/>
          </a:stretch>
        </p:blipFill>
        <p:spPr>
          <a:xfrm>
            <a:off x="6610422" y="420622"/>
            <a:ext cx="5391902" cy="3886742"/>
          </a:xfrm>
          <a:prstGeom prst="rect">
            <a:avLst/>
          </a:prstGeom>
        </p:spPr>
      </p:pic>
    </p:spTree>
    <p:extLst>
      <p:ext uri="{BB962C8B-B14F-4D97-AF65-F5344CB8AC3E}">
        <p14:creationId xmlns:p14="http://schemas.microsoft.com/office/powerpoint/2010/main" val="37075932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9FDB-236D-2CEF-1A45-EF1CF31F0D02}"/>
              </a:ext>
            </a:extLst>
          </p:cNvPr>
          <p:cNvPicPr>
            <a:picLocks noChangeAspect="1"/>
          </p:cNvPicPr>
          <p:nvPr/>
        </p:nvPicPr>
        <p:blipFill>
          <a:blip r:embed="rId2"/>
          <a:stretch>
            <a:fillRect/>
          </a:stretch>
        </p:blipFill>
        <p:spPr>
          <a:xfrm>
            <a:off x="189676" y="149249"/>
            <a:ext cx="5791576" cy="2550162"/>
          </a:xfrm>
          <a:prstGeom prst="rect">
            <a:avLst/>
          </a:prstGeom>
        </p:spPr>
      </p:pic>
      <p:cxnSp>
        <p:nvCxnSpPr>
          <p:cNvPr id="8" name="Straight Connector 7">
            <a:extLst>
              <a:ext uri="{FF2B5EF4-FFF2-40B4-BE49-F238E27FC236}">
                <a16:creationId xmlns:a16="http://schemas.microsoft.com/office/drawing/2014/main" id="{96A17F4C-84A0-FB18-8534-2D789734D914}"/>
              </a:ext>
            </a:extLst>
          </p:cNvPr>
          <p:cNvCxnSpPr/>
          <p:nvPr/>
        </p:nvCxnSpPr>
        <p:spPr>
          <a:xfrm>
            <a:off x="0" y="2699411"/>
            <a:ext cx="5683625" cy="0"/>
          </a:xfrm>
          <a:prstGeom prst="line">
            <a:avLst/>
          </a:prstGeom>
          <a:ln w="76200">
            <a:solidFill>
              <a:schemeClr val="accent3">
                <a:lumMod val="60000"/>
                <a:lumOff val="40000"/>
              </a:schemeClr>
            </a:solidFill>
          </a:ln>
        </p:spPr>
        <p:style>
          <a:lnRef idx="2">
            <a:schemeClr val="accent6"/>
          </a:lnRef>
          <a:fillRef idx="0">
            <a:schemeClr val="accent6"/>
          </a:fillRef>
          <a:effectRef idx="1">
            <a:schemeClr val="accent6"/>
          </a:effectRef>
          <a:fontRef idx="minor">
            <a:schemeClr val="tx1"/>
          </a:fontRef>
        </p:style>
      </p:cxn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3289D1F9-A323-592B-D2FA-27FD694EC811}"/>
                  </a:ext>
                </a:extLst>
              </p:cNvPr>
              <p:cNvSpPr txBox="1"/>
              <p:nvPr/>
            </p:nvSpPr>
            <p:spPr>
              <a:xfrm>
                <a:off x="78562" y="3699872"/>
                <a:ext cx="12113437" cy="2603533"/>
              </a:xfrm>
              <a:prstGeom prst="rect">
                <a:avLst/>
              </a:prstGeom>
              <a:noFill/>
            </p:spPr>
            <p:txBody>
              <a:bodyPr wrap="square" rtlCol="0">
                <a:spAutoFit/>
              </a:bodyPr>
              <a:lstStyle/>
              <a:p>
                <a:r>
                  <a:rPr lang="en-US" sz="2800"/>
                  <a:t>c.</a:t>
                </a:r>
                <a:r>
                  <a:rPr lang="en-US" sz="2800" b="1">
                    <a:solidFill>
                      <a:srgbClr val="FF0000"/>
                    </a:solidFill>
                  </a:rPr>
                  <a:t> Tính đồng biến và nghịch biến</a:t>
                </a:r>
              </a:p>
              <a:p>
                <a:r>
                  <a:rPr lang="en-US" sz="2800"/>
                  <a:t> </a:t>
                </a:r>
                <a14:m>
                  <m:oMath xmlns:m="http://schemas.openxmlformats.org/officeDocument/2006/math">
                    <m:r>
                      <a:rPr lang="en-US" sz="2800" b="0" i="1" smtClean="0">
                        <a:latin typeface="Cambria Math" panose="02040503050406030204" pitchFamily="18" charset="0"/>
                      </a:rPr>
                      <m:t>𝑦</m:t>
                    </m:r>
                    <m:r>
                      <a:rPr lang="en-US" sz="2800" b="0" i="1" smtClean="0">
                        <a:latin typeface="Cambria Math" panose="02040503050406030204" pitchFamily="18" charset="0"/>
                      </a:rPr>
                      <m:t>=2</m:t>
                    </m:r>
                    <m:r>
                      <a:rPr lang="en-US" sz="2800" b="0" i="1" smtClean="0">
                        <a:latin typeface="Cambria Math" panose="02040503050406030204" pitchFamily="18" charset="0"/>
                      </a:rPr>
                      <m:t>𝑥</m:t>
                    </m:r>
                    <m:r>
                      <a:rPr lang="en-US" sz="2800" b="0" i="1" smtClean="0">
                        <a:latin typeface="Cambria Math" panose="02040503050406030204" pitchFamily="18" charset="0"/>
                      </a:rPr>
                      <m:t>+3 </m:t>
                    </m:r>
                  </m:oMath>
                </a14:m>
                <a:r>
                  <a:rPr lang="en-US" sz="2800"/>
                  <a:t>trên đoạn [-2; -1) có hệ số góc a=2 dương hàm số đồng biến</a:t>
                </a:r>
                <a:endParaRPr lang="en-US" sz="2800" b="0" i="1">
                  <a:latin typeface="Cambria Math" panose="02040503050406030204" pitchFamily="18" charset="0"/>
                </a:endParaRPr>
              </a:p>
              <a:p>
                <a14:m>
                  <m:oMath xmlns:m="http://schemas.openxmlformats.org/officeDocument/2006/math">
                    <m:r>
                      <a:rPr lang="en-US" sz="2800" b="0" i="1" smtClean="0">
                        <a:latin typeface="Cambria Math" panose="02040503050406030204" pitchFamily="18" charset="0"/>
                      </a:rPr>
                      <m:t>𝑦</m:t>
                    </m:r>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2</m:t>
                        </m:r>
                      </m:den>
                    </m:f>
                    <m:r>
                      <a:rPr lang="en-US" sz="2800" b="0" i="1" smtClean="0">
                        <a:latin typeface="Cambria Math" panose="02040503050406030204" pitchFamily="18" charset="0"/>
                      </a:rPr>
                      <m:t>𝑥</m:t>
                    </m:r>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3</m:t>
                        </m:r>
                      </m:num>
                      <m:den>
                        <m:r>
                          <a:rPr lang="en-US" sz="2800" b="0" i="1" smtClean="0">
                            <a:latin typeface="Cambria Math" panose="02040503050406030204" pitchFamily="18" charset="0"/>
                          </a:rPr>
                          <m:t>2</m:t>
                        </m:r>
                      </m:den>
                    </m:f>
                    <m:r>
                      <a:rPr lang="en-US" sz="2800" b="0" i="1" smtClean="0">
                        <a:latin typeface="Cambria Math" panose="02040503050406030204" pitchFamily="18" charset="0"/>
                      </a:rPr>
                      <m:t> </m:t>
                    </m:r>
                  </m:oMath>
                </a14:m>
                <a:r>
                  <a:rPr lang="en-US" sz="2800"/>
                  <a:t>trên đoạn [-1; 1) có hệ số góc </a:t>
                </a:r>
                <a14:m>
                  <m:oMath xmlns:m="http://schemas.openxmlformats.org/officeDocument/2006/math">
                    <m:r>
                      <m:rPr>
                        <m:sty m:val="p"/>
                      </m:rPr>
                      <a:rPr lang="en-US" sz="2800" b="0" i="0" smtClean="0">
                        <a:latin typeface="Cambria Math" panose="02040503050406030204" pitchFamily="18" charset="0"/>
                      </a:rPr>
                      <m:t>a</m:t>
                    </m:r>
                    <m:r>
                      <a:rPr lang="en-US" sz="2800" b="0" i="0" smtClean="0">
                        <a:latin typeface="Cambria Math" panose="02040503050406030204" pitchFamily="18" charset="0"/>
                      </a:rPr>
                      <m:t>=</m:t>
                    </m:r>
                    <m:f>
                      <m:fPr>
                        <m:ctrlPr>
                          <a:rPr lang="en-US" sz="280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2</m:t>
                        </m:r>
                      </m:den>
                    </m:f>
                    <m:r>
                      <a:rPr lang="en-US" sz="2800" b="0" i="1" smtClean="0">
                        <a:latin typeface="Cambria Math" panose="02040503050406030204" pitchFamily="18" charset="0"/>
                      </a:rPr>
                      <m:t> </m:t>
                    </m:r>
                  </m:oMath>
                </a14:m>
                <a:r>
                  <a:rPr lang="en-US" sz="2800"/>
                  <a:t>dương hàm số đồng biến</a:t>
                </a:r>
              </a:p>
              <a:p>
                <a14:m>
                  <m:oMath xmlns:m="http://schemas.openxmlformats.org/officeDocument/2006/math">
                    <m:r>
                      <a:rPr lang="en-US" sz="2800" b="0" i="1" smtClean="0">
                        <a:latin typeface="Cambria Math" panose="02040503050406030204" pitchFamily="18" charset="0"/>
                      </a:rPr>
                      <m:t>𝑦</m:t>
                    </m:r>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2</m:t>
                        </m:r>
                      </m:den>
                    </m:f>
                    <m:r>
                      <a:rPr lang="en-US" sz="2800" b="0" i="1" smtClean="0">
                        <a:latin typeface="Cambria Math" panose="02040503050406030204" pitchFamily="18" charset="0"/>
                      </a:rPr>
                      <m:t>𝑥</m:t>
                    </m:r>
                    <m:r>
                      <a:rPr lang="en-US" sz="2800" b="0" i="1" smtClean="0">
                        <a:latin typeface="Cambria Math" panose="02040503050406030204" pitchFamily="18" charset="0"/>
                      </a:rPr>
                      <m:t>+</m:t>
                    </m:r>
                    <m:f>
                      <m:fPr>
                        <m:ctrlPr>
                          <a:rPr lang="en-US" sz="2800" b="0" i="1" smtClean="0">
                            <a:latin typeface="Cambria Math" panose="02040503050406030204" pitchFamily="18" charset="0"/>
                          </a:rPr>
                        </m:ctrlPr>
                      </m:fPr>
                      <m:num>
                        <m:r>
                          <a:rPr lang="en-US" sz="2800" b="0" i="1" smtClean="0">
                            <a:latin typeface="Cambria Math" panose="02040503050406030204" pitchFamily="18" charset="0"/>
                          </a:rPr>
                          <m:t>9</m:t>
                        </m:r>
                      </m:num>
                      <m:den>
                        <m:r>
                          <a:rPr lang="en-US" sz="2800" b="0" i="1" smtClean="0">
                            <a:latin typeface="Cambria Math" panose="02040503050406030204" pitchFamily="18" charset="0"/>
                          </a:rPr>
                          <m:t>2</m:t>
                        </m:r>
                      </m:den>
                    </m:f>
                    <m:r>
                      <a:rPr lang="en-US" sz="2800" b="0" i="1" smtClean="0">
                        <a:latin typeface="Cambria Math" panose="02040503050406030204" pitchFamily="18" charset="0"/>
                      </a:rPr>
                      <m:t> </m:t>
                    </m:r>
                  </m:oMath>
                </a14:m>
                <a:r>
                  <a:rPr lang="en-US" sz="2800"/>
                  <a:t>trên đoạn [1; 3] có hệ số góc </a:t>
                </a:r>
                <a14:m>
                  <m:oMath xmlns:m="http://schemas.openxmlformats.org/officeDocument/2006/math">
                    <m:r>
                      <m:rPr>
                        <m:sty m:val="p"/>
                      </m:rPr>
                      <a:rPr lang="en-US" sz="2800" b="0" i="0" smtClean="0">
                        <a:latin typeface="Cambria Math" panose="02040503050406030204" pitchFamily="18" charset="0"/>
                      </a:rPr>
                      <m:t>a</m:t>
                    </m:r>
                    <m:r>
                      <a:rPr lang="en-US" sz="2800" b="0" i="0" smtClean="0">
                        <a:latin typeface="Cambria Math" panose="02040503050406030204" pitchFamily="18" charset="0"/>
                      </a:rPr>
                      <m:t>=−</m:t>
                    </m:r>
                    <m:f>
                      <m:fPr>
                        <m:ctrlPr>
                          <a:rPr lang="en-US" sz="2800" i="1" smtClean="0">
                            <a:latin typeface="Cambria Math" panose="02040503050406030204" pitchFamily="18" charset="0"/>
                          </a:rPr>
                        </m:ctrlPr>
                      </m:fPr>
                      <m:num>
                        <m:r>
                          <a:rPr lang="en-US" sz="2800" b="0" i="1" smtClean="0">
                            <a:latin typeface="Cambria Math" panose="02040503050406030204" pitchFamily="18" charset="0"/>
                          </a:rPr>
                          <m:t>1</m:t>
                        </m:r>
                      </m:num>
                      <m:den>
                        <m:r>
                          <a:rPr lang="en-US" sz="2800" b="0" i="1" smtClean="0">
                            <a:latin typeface="Cambria Math" panose="02040503050406030204" pitchFamily="18" charset="0"/>
                          </a:rPr>
                          <m:t>2</m:t>
                        </m:r>
                      </m:den>
                    </m:f>
                    <m:r>
                      <a:rPr lang="en-US" sz="2800" b="0" i="1" smtClean="0">
                        <a:latin typeface="Cambria Math" panose="02040503050406030204" pitchFamily="18" charset="0"/>
                      </a:rPr>
                      <m:t> </m:t>
                    </m:r>
                    <m:r>
                      <a:rPr lang="en-US" sz="2800" b="0" i="0" smtClean="0">
                        <a:latin typeface="Cambria Math" panose="02040503050406030204" pitchFamily="18" charset="0"/>
                      </a:rPr>
                      <m:t>â</m:t>
                    </m:r>
                    <m:r>
                      <m:rPr>
                        <m:sty m:val="p"/>
                      </m:rPr>
                      <a:rPr lang="en-US" sz="2800" b="0" i="0" smtClean="0">
                        <a:latin typeface="Cambria Math" panose="02040503050406030204" pitchFamily="18" charset="0"/>
                      </a:rPr>
                      <m:t>m</m:t>
                    </m:r>
                    <m:r>
                      <a:rPr lang="en-US" sz="2800" b="0" i="0" smtClean="0">
                        <a:latin typeface="Cambria Math" panose="02040503050406030204" pitchFamily="18" charset="0"/>
                      </a:rPr>
                      <m:t>  </m:t>
                    </m:r>
                  </m:oMath>
                </a14:m>
                <a:r>
                  <a:rPr lang="en-US" sz="2800"/>
                  <a:t>Hàm số nghịch biến</a:t>
                </a:r>
              </a:p>
              <a:p>
                <a:endParaRPr lang="en-US" sz="2800"/>
              </a:p>
            </p:txBody>
          </p:sp>
        </mc:Choice>
        <mc:Fallback xmlns="">
          <p:sp>
            <p:nvSpPr>
              <p:cNvPr id="9" name="TextBox 8">
                <a:extLst>
                  <a:ext uri="{FF2B5EF4-FFF2-40B4-BE49-F238E27FC236}">
                    <a16:creationId xmlns:a16="http://schemas.microsoft.com/office/drawing/2014/main" id="{3289D1F9-A323-592B-D2FA-27FD694EC811}"/>
                  </a:ext>
                </a:extLst>
              </p:cNvPr>
              <p:cNvSpPr txBox="1">
                <a:spLocks noRot="1" noChangeAspect="1" noMove="1" noResize="1" noEditPoints="1" noAdjustHandles="1" noChangeArrowheads="1" noChangeShapeType="1" noTextEdit="1"/>
              </p:cNvSpPr>
              <p:nvPr/>
            </p:nvSpPr>
            <p:spPr>
              <a:xfrm>
                <a:off x="78562" y="3699872"/>
                <a:ext cx="12113437" cy="2603533"/>
              </a:xfrm>
              <a:prstGeom prst="rect">
                <a:avLst/>
              </a:prstGeom>
              <a:blipFill>
                <a:blip r:embed="rId3"/>
                <a:stretch>
                  <a:fillRect l="-1057" t="-2576"/>
                </a:stretch>
              </a:blipFill>
            </p:spPr>
            <p:txBody>
              <a:bodyPr/>
              <a:lstStyle/>
              <a:p>
                <a:r>
                  <a:rPr lang="en-US">
                    <a:noFill/>
                  </a:rPr>
                  <a:t> </a:t>
                </a:r>
              </a:p>
            </p:txBody>
          </p:sp>
        </mc:Fallback>
      </mc:AlternateContent>
      <p:pic>
        <p:nvPicPr>
          <p:cNvPr id="11" name="Picture 10">
            <a:extLst>
              <a:ext uri="{FF2B5EF4-FFF2-40B4-BE49-F238E27FC236}">
                <a16:creationId xmlns:a16="http://schemas.microsoft.com/office/drawing/2014/main" id="{1EDBD50F-D217-12BC-E8B9-21AA7D8912EB}"/>
              </a:ext>
            </a:extLst>
          </p:cNvPr>
          <p:cNvPicPr>
            <a:picLocks noChangeAspect="1"/>
          </p:cNvPicPr>
          <p:nvPr/>
        </p:nvPicPr>
        <p:blipFill>
          <a:blip r:embed="rId4"/>
          <a:stretch>
            <a:fillRect/>
          </a:stretch>
        </p:blipFill>
        <p:spPr>
          <a:xfrm>
            <a:off x="7649854" y="291531"/>
            <a:ext cx="4352470" cy="3137470"/>
          </a:xfrm>
          <a:prstGeom prst="rect">
            <a:avLst/>
          </a:prstGeom>
        </p:spPr>
      </p:pic>
    </p:spTree>
    <p:extLst>
      <p:ext uri="{BB962C8B-B14F-4D97-AF65-F5344CB8AC3E}">
        <p14:creationId xmlns:p14="http://schemas.microsoft.com/office/powerpoint/2010/main" val="249885800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9FDB-236D-2CEF-1A45-EF1CF31F0D02}"/>
              </a:ext>
            </a:extLst>
          </p:cNvPr>
          <p:cNvPicPr>
            <a:picLocks noChangeAspect="1"/>
          </p:cNvPicPr>
          <p:nvPr/>
        </p:nvPicPr>
        <p:blipFill>
          <a:blip r:embed="rId2"/>
          <a:stretch>
            <a:fillRect/>
          </a:stretch>
        </p:blipFill>
        <p:spPr>
          <a:xfrm>
            <a:off x="189676" y="149249"/>
            <a:ext cx="5791576" cy="2550162"/>
          </a:xfrm>
          <a:prstGeom prst="rect">
            <a:avLst/>
          </a:prstGeom>
        </p:spPr>
      </p:pic>
      <p:cxnSp>
        <p:nvCxnSpPr>
          <p:cNvPr id="4" name="Straight Connector 3">
            <a:extLst>
              <a:ext uri="{FF2B5EF4-FFF2-40B4-BE49-F238E27FC236}">
                <a16:creationId xmlns:a16="http://schemas.microsoft.com/office/drawing/2014/main" id="{56469559-3DC6-4BCC-D2BE-15BA29495660}"/>
              </a:ext>
            </a:extLst>
          </p:cNvPr>
          <p:cNvCxnSpPr>
            <a:cxnSpLocks/>
          </p:cNvCxnSpPr>
          <p:nvPr/>
        </p:nvCxnSpPr>
        <p:spPr>
          <a:xfrm>
            <a:off x="6508377" y="149249"/>
            <a:ext cx="7171" cy="6559502"/>
          </a:xfrm>
          <a:prstGeom prst="line">
            <a:avLst/>
          </a:prstGeom>
          <a:ln>
            <a:solidFill>
              <a:srgbClr val="00B050"/>
            </a:solidFill>
          </a:ln>
        </p:spPr>
        <p:style>
          <a:lnRef idx="2">
            <a:schemeClr val="accent6"/>
          </a:lnRef>
          <a:fillRef idx="0">
            <a:schemeClr val="accent6"/>
          </a:fillRef>
          <a:effectRef idx="1">
            <a:schemeClr val="accent6"/>
          </a:effectRef>
          <a:fontRef idx="minor">
            <a:schemeClr val="tx1"/>
          </a:fontRef>
        </p:style>
      </p:cxnSp>
      <p:cxnSp>
        <p:nvCxnSpPr>
          <p:cNvPr id="8" name="Straight Connector 7">
            <a:extLst>
              <a:ext uri="{FF2B5EF4-FFF2-40B4-BE49-F238E27FC236}">
                <a16:creationId xmlns:a16="http://schemas.microsoft.com/office/drawing/2014/main" id="{96A17F4C-84A0-FB18-8534-2D789734D914}"/>
              </a:ext>
            </a:extLst>
          </p:cNvPr>
          <p:cNvCxnSpPr/>
          <p:nvPr/>
        </p:nvCxnSpPr>
        <p:spPr>
          <a:xfrm>
            <a:off x="0" y="2699411"/>
            <a:ext cx="5683625" cy="0"/>
          </a:xfrm>
          <a:prstGeom prst="line">
            <a:avLst/>
          </a:prstGeom>
          <a:ln w="76200">
            <a:solidFill>
              <a:schemeClr val="accent3">
                <a:lumMod val="60000"/>
                <a:lumOff val="40000"/>
              </a:schemeClr>
            </a:solidFill>
          </a:ln>
        </p:spPr>
        <p:style>
          <a:lnRef idx="2">
            <a:schemeClr val="accent6"/>
          </a:lnRef>
          <a:fillRef idx="0">
            <a:schemeClr val="accent6"/>
          </a:fillRef>
          <a:effectRef idx="1">
            <a:schemeClr val="accent6"/>
          </a:effectRef>
          <a:fontRef idx="minor">
            <a:schemeClr val="tx1"/>
          </a:fontRef>
        </p:style>
      </p:cxn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3289D1F9-A323-592B-D2FA-27FD694EC811}"/>
                  </a:ext>
                </a:extLst>
              </p:cNvPr>
              <p:cNvSpPr txBox="1"/>
              <p:nvPr/>
            </p:nvSpPr>
            <p:spPr>
              <a:xfrm>
                <a:off x="189676" y="2699411"/>
                <a:ext cx="7537526" cy="3569310"/>
              </a:xfrm>
              <a:prstGeom prst="rect">
                <a:avLst/>
              </a:prstGeom>
              <a:noFill/>
            </p:spPr>
            <p:txBody>
              <a:bodyPr wrap="square" rtlCol="0">
                <a:spAutoFit/>
              </a:bodyPr>
              <a:lstStyle/>
              <a:p>
                <a:r>
                  <a:rPr lang="en-US" sz="2400">
                    <a:solidFill>
                      <a:srgbClr val="FF0000"/>
                    </a:solidFill>
                  </a:rPr>
                  <a:t>d. Tập giá trị của hàm số</a:t>
                </a:r>
              </a:p>
              <a:p>
                <a14:m>
                  <m:oMath xmlns:m="http://schemas.openxmlformats.org/officeDocument/2006/math">
                    <m:r>
                      <a:rPr lang="en-US" sz="2400" b="1" i="1">
                        <a:latin typeface="Cambria Math" panose="02040503050406030204" pitchFamily="18" charset="0"/>
                      </a:rPr>
                      <m:t>∗</m:t>
                    </m:r>
                    <m:r>
                      <a:rPr lang="en-US" sz="2400" b="1" i="1" smtClean="0">
                        <a:latin typeface="Cambria Math" panose="02040503050406030204" pitchFamily="18" charset="0"/>
                      </a:rPr>
                      <m:t>𝒚</m:t>
                    </m:r>
                    <m:r>
                      <a:rPr lang="en-US" sz="2400" b="1" i="1" smtClean="0">
                        <a:latin typeface="Cambria Math" panose="02040503050406030204" pitchFamily="18" charset="0"/>
                      </a:rPr>
                      <m:t>=</m:t>
                    </m:r>
                    <m:r>
                      <a:rPr lang="en-US" sz="2400" b="1" i="1" smtClean="0">
                        <a:latin typeface="Cambria Math" panose="02040503050406030204" pitchFamily="18" charset="0"/>
                      </a:rPr>
                      <m:t>𝟐</m:t>
                    </m:r>
                    <m:r>
                      <a:rPr lang="en-US" sz="2400" b="1" i="1" smtClean="0">
                        <a:latin typeface="Cambria Math" panose="02040503050406030204" pitchFamily="18" charset="0"/>
                      </a:rPr>
                      <m:t>𝒙</m:t>
                    </m:r>
                    <m:r>
                      <a:rPr lang="en-US" sz="2400" b="1" i="1" smtClean="0">
                        <a:latin typeface="Cambria Math" panose="02040503050406030204" pitchFamily="18" charset="0"/>
                      </a:rPr>
                      <m:t>+</m:t>
                    </m:r>
                    <m:r>
                      <a:rPr lang="en-US" sz="2400" b="1" i="1" smtClean="0">
                        <a:latin typeface="Cambria Math" panose="02040503050406030204" pitchFamily="18" charset="0"/>
                      </a:rPr>
                      <m:t>𝟑</m:t>
                    </m:r>
                    <m:r>
                      <a:rPr lang="en-US" sz="2400" b="1" i="1" smtClean="0">
                        <a:latin typeface="Cambria Math" panose="02040503050406030204" pitchFamily="18" charset="0"/>
                      </a:rPr>
                      <m:t> </m:t>
                    </m:r>
                  </m:oMath>
                </a14:m>
                <a:r>
                  <a:rPr lang="en-US" sz="2400" b="1"/>
                  <a:t>trên đoạn [-2; -1) .</a:t>
                </a:r>
              </a:p>
              <a:p>
                <a:r>
                  <a:rPr lang="en-US" sz="2400"/>
                  <a:t>Với x = -2  =&gt; y=-1</a:t>
                </a:r>
              </a:p>
              <a:p>
                <a:r>
                  <a:rPr lang="en-US" sz="2400"/>
                  <a:t>Với x = -1 =&gt; y= 1</a:t>
                </a:r>
              </a:p>
              <a:p>
                <a:r>
                  <a:rPr lang="en-US" sz="2400"/>
                  <a:t>=&gt; </a:t>
                </a:r>
                <a:r>
                  <a:rPr lang="en-US" sz="2400" b="1">
                    <a:solidFill>
                      <a:srgbClr val="00B050"/>
                    </a:solidFill>
                  </a:rPr>
                  <a:t>t</a:t>
                </a:r>
                <a:r>
                  <a:rPr lang="en-US" sz="2400">
                    <a:solidFill>
                      <a:srgbClr val="00B050"/>
                    </a:solidFill>
                  </a:rPr>
                  <a:t>rên đoạn [-2; -1) tập giá trị từ -1 đến gần 1</a:t>
                </a:r>
                <a:endParaRPr lang="en-US" sz="2400"/>
              </a:p>
              <a:p>
                <a14:m>
                  <m:oMath xmlns:m="http://schemas.openxmlformats.org/officeDocument/2006/math">
                    <m:r>
                      <a:rPr lang="en-US" sz="2400" b="0" i="1" smtClean="0">
                        <a:latin typeface="Cambria Math" panose="02040503050406030204" pitchFamily="18" charset="0"/>
                      </a:rPr>
                      <m:t>∗ </m:t>
                    </m:r>
                    <m:r>
                      <a:rPr lang="en-US" sz="2400" b="0" i="1" smtClean="0">
                        <a:latin typeface="Cambria Math" panose="02040503050406030204" pitchFamily="18" charset="0"/>
                      </a:rPr>
                      <m:t>𝑦</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1</m:t>
                        </m:r>
                      </m:num>
                      <m:den>
                        <m:r>
                          <a:rPr lang="en-US" sz="2400" b="0" i="1" smtClean="0">
                            <a:latin typeface="Cambria Math" panose="02040503050406030204" pitchFamily="18" charset="0"/>
                          </a:rPr>
                          <m:t>2</m:t>
                        </m:r>
                      </m:den>
                    </m:f>
                    <m:r>
                      <a:rPr lang="en-US" sz="2400" b="0" i="1" smtClean="0">
                        <a:latin typeface="Cambria Math" panose="02040503050406030204" pitchFamily="18" charset="0"/>
                      </a:rPr>
                      <m:t>𝑥</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3</m:t>
                        </m:r>
                      </m:num>
                      <m:den>
                        <m:r>
                          <a:rPr lang="en-US" sz="2400" b="0" i="1" smtClean="0">
                            <a:latin typeface="Cambria Math" panose="02040503050406030204" pitchFamily="18" charset="0"/>
                          </a:rPr>
                          <m:t>2</m:t>
                        </m:r>
                      </m:den>
                    </m:f>
                  </m:oMath>
                </a14:m>
                <a:r>
                  <a:rPr lang="en-US" sz="2400" b="1"/>
                  <a:t> trên đoạn [-1; 1) .</a:t>
                </a:r>
              </a:p>
              <a:p>
                <a:r>
                  <a:rPr lang="en-US" sz="2400"/>
                  <a:t>Với x = -1  =&gt; y=1</a:t>
                </a:r>
              </a:p>
              <a:p>
                <a:r>
                  <a:rPr lang="en-US" sz="2400"/>
                  <a:t>Với x = 1 =&gt; y= 2</a:t>
                </a:r>
              </a:p>
              <a:p>
                <a:r>
                  <a:rPr lang="en-US" sz="2400"/>
                  <a:t>=&gt; </a:t>
                </a:r>
                <a:r>
                  <a:rPr lang="en-US" sz="2400">
                    <a:solidFill>
                      <a:srgbClr val="00B050"/>
                    </a:solidFill>
                  </a:rPr>
                  <a:t>trên đoạn [-1; 1) tập giá trị từ 1 đến gần 2</a:t>
                </a:r>
                <a:endParaRPr lang="en-US" sz="2400"/>
              </a:p>
            </p:txBody>
          </p:sp>
        </mc:Choice>
        <mc:Fallback xmlns="">
          <p:sp>
            <p:nvSpPr>
              <p:cNvPr id="9" name="TextBox 8">
                <a:extLst>
                  <a:ext uri="{FF2B5EF4-FFF2-40B4-BE49-F238E27FC236}">
                    <a16:creationId xmlns:a16="http://schemas.microsoft.com/office/drawing/2014/main" id="{3289D1F9-A323-592B-D2FA-27FD694EC811}"/>
                  </a:ext>
                </a:extLst>
              </p:cNvPr>
              <p:cNvSpPr txBox="1">
                <a:spLocks noRot="1" noChangeAspect="1" noMove="1" noResize="1" noEditPoints="1" noAdjustHandles="1" noChangeArrowheads="1" noChangeShapeType="1" noTextEdit="1"/>
              </p:cNvSpPr>
              <p:nvPr/>
            </p:nvSpPr>
            <p:spPr>
              <a:xfrm>
                <a:off x="189676" y="2699411"/>
                <a:ext cx="7537526" cy="3569310"/>
              </a:xfrm>
              <a:prstGeom prst="rect">
                <a:avLst/>
              </a:prstGeom>
              <a:blipFill>
                <a:blip r:embed="rId3"/>
                <a:stretch>
                  <a:fillRect l="-1213" t="-1368" b="-3077"/>
                </a:stretch>
              </a:blipFill>
            </p:spPr>
            <p:txBody>
              <a:bodyPr/>
              <a:lstStyle/>
              <a:p>
                <a:r>
                  <a:rPr lang="en-US">
                    <a:noFill/>
                  </a:rPr>
                  <a:t> </a:t>
                </a:r>
              </a:p>
            </p:txBody>
          </p:sp>
        </mc:Fallback>
      </mc:AlternateContent>
      <p:pic>
        <p:nvPicPr>
          <p:cNvPr id="11" name="Picture 10">
            <a:extLst>
              <a:ext uri="{FF2B5EF4-FFF2-40B4-BE49-F238E27FC236}">
                <a16:creationId xmlns:a16="http://schemas.microsoft.com/office/drawing/2014/main" id="{1EDBD50F-D217-12BC-E8B9-21AA7D8912EB}"/>
              </a:ext>
            </a:extLst>
          </p:cNvPr>
          <p:cNvPicPr>
            <a:picLocks noChangeAspect="1"/>
          </p:cNvPicPr>
          <p:nvPr/>
        </p:nvPicPr>
        <p:blipFill>
          <a:blip r:embed="rId4"/>
          <a:stretch>
            <a:fillRect/>
          </a:stretch>
        </p:blipFill>
        <p:spPr>
          <a:xfrm>
            <a:off x="7649854" y="291531"/>
            <a:ext cx="4352470" cy="3137470"/>
          </a:xfrm>
          <a:prstGeom prst="rect">
            <a:avLst/>
          </a:prstGeom>
        </p:spPr>
      </p:pic>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A1282968-24B8-C52E-B45F-C6B3C9371295}"/>
                  </a:ext>
                </a:extLst>
              </p:cNvPr>
              <p:cNvSpPr txBox="1"/>
              <p:nvPr/>
            </p:nvSpPr>
            <p:spPr>
              <a:xfrm>
                <a:off x="6515548" y="3835860"/>
                <a:ext cx="5676452" cy="2470741"/>
              </a:xfrm>
              <a:prstGeom prst="rect">
                <a:avLst/>
              </a:prstGeom>
              <a:noFill/>
            </p:spPr>
            <p:txBody>
              <a:bodyPr wrap="square" rtlCol="0">
                <a:spAutoFit/>
              </a:bodyPr>
              <a:lstStyle/>
              <a:p>
                <a14:m>
                  <m:oMath xmlns:m="http://schemas.openxmlformats.org/officeDocument/2006/math">
                    <m:r>
                      <a:rPr lang="en-US" sz="2400" b="1" i="1" smtClean="0">
                        <a:latin typeface="Cambria Math" panose="02040503050406030204" pitchFamily="18" charset="0"/>
                      </a:rPr>
                      <m:t>𝒚</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𝟏</m:t>
                        </m:r>
                      </m:num>
                      <m:den>
                        <m:r>
                          <a:rPr lang="en-US" sz="2400" b="1" i="1" smtClean="0">
                            <a:latin typeface="Cambria Math" panose="02040503050406030204" pitchFamily="18" charset="0"/>
                          </a:rPr>
                          <m:t>𝟐</m:t>
                        </m:r>
                      </m:den>
                    </m:f>
                    <m:r>
                      <a:rPr lang="en-US" sz="2400" b="1" i="1" smtClean="0">
                        <a:latin typeface="Cambria Math" panose="02040503050406030204" pitchFamily="18" charset="0"/>
                      </a:rPr>
                      <m:t>𝒙</m:t>
                    </m:r>
                    <m:r>
                      <a:rPr lang="en-US" sz="2400" b="1" i="1" smtClean="0">
                        <a:latin typeface="Cambria Math" panose="02040503050406030204" pitchFamily="18" charset="0"/>
                      </a:rPr>
                      <m:t>+</m:t>
                    </m:r>
                    <m:f>
                      <m:fPr>
                        <m:ctrlPr>
                          <a:rPr lang="en-US" sz="2400" b="1" i="1" smtClean="0">
                            <a:latin typeface="Cambria Math" panose="02040503050406030204" pitchFamily="18" charset="0"/>
                          </a:rPr>
                        </m:ctrlPr>
                      </m:fPr>
                      <m:num>
                        <m:r>
                          <a:rPr lang="en-US" sz="2400" b="1" i="1" smtClean="0">
                            <a:latin typeface="Cambria Math" panose="02040503050406030204" pitchFamily="18" charset="0"/>
                          </a:rPr>
                          <m:t>𝟗</m:t>
                        </m:r>
                      </m:num>
                      <m:den>
                        <m:r>
                          <a:rPr lang="en-US" sz="2400" b="1" i="1" smtClean="0">
                            <a:latin typeface="Cambria Math" panose="02040503050406030204" pitchFamily="18" charset="0"/>
                          </a:rPr>
                          <m:t>𝟐</m:t>
                        </m:r>
                      </m:den>
                    </m:f>
                    <m:r>
                      <a:rPr lang="en-US" sz="2400" b="1" i="1" smtClean="0">
                        <a:latin typeface="Cambria Math" panose="02040503050406030204" pitchFamily="18" charset="0"/>
                      </a:rPr>
                      <m:t> </m:t>
                    </m:r>
                  </m:oMath>
                </a14:m>
                <a:r>
                  <a:rPr lang="en-US" sz="2400" b="1"/>
                  <a:t>trên đoạn [1; 3]</a:t>
                </a:r>
              </a:p>
              <a:p>
                <a:r>
                  <a:rPr lang="en-US" sz="2400"/>
                  <a:t>Với x = 1  =&gt; y=4</a:t>
                </a:r>
              </a:p>
              <a:p>
                <a:r>
                  <a:rPr lang="en-US" sz="2400"/>
                  <a:t>Với x = 3 =&gt; y= 3</a:t>
                </a:r>
              </a:p>
              <a:p>
                <a:r>
                  <a:rPr lang="en-US" sz="2400"/>
                  <a:t>=&gt; </a:t>
                </a:r>
                <a:r>
                  <a:rPr lang="en-US" sz="2400">
                    <a:solidFill>
                      <a:srgbClr val="00B050"/>
                    </a:solidFill>
                  </a:rPr>
                  <a:t>trên đoạn [-1; 1) tập giá trị từ 4 đến 3</a:t>
                </a:r>
                <a:endParaRPr lang="en-US" sz="2400"/>
              </a:p>
              <a:p>
                <a:endParaRPr lang="en-US" sz="2400"/>
              </a:p>
              <a:p>
                <a:r>
                  <a:rPr lang="en-US" sz="2400"/>
                  <a:t>Vậy tập giá trị </a:t>
                </a:r>
                <a14:m>
                  <m:oMath xmlns:m="http://schemas.openxmlformats.org/officeDocument/2006/math">
                    <m:r>
                      <a:rPr lang="en-US" sz="2400" b="1" i="1" smtClean="0">
                        <a:solidFill>
                          <a:srgbClr val="00B050"/>
                        </a:solidFill>
                        <a:latin typeface="Cambria Math" panose="02040503050406030204" pitchFamily="18" charset="0"/>
                      </a:rPr>
                      <m:t>𝑻</m:t>
                    </m:r>
                    <m:r>
                      <a:rPr lang="en-US" sz="2400" b="1" i="1" smtClean="0">
                        <a:solidFill>
                          <a:srgbClr val="00B050"/>
                        </a:solidFill>
                        <a:latin typeface="Cambria Math" panose="02040503050406030204" pitchFamily="18" charset="0"/>
                      </a:rPr>
                      <m:t>=[−</m:t>
                    </m:r>
                    <m:r>
                      <a:rPr lang="en-US" sz="2400" b="1" i="1" smtClean="0">
                        <a:solidFill>
                          <a:srgbClr val="00B050"/>
                        </a:solidFill>
                        <a:latin typeface="Cambria Math" panose="02040503050406030204" pitchFamily="18" charset="0"/>
                      </a:rPr>
                      <m:t>𝟏</m:t>
                    </m:r>
                    <m:r>
                      <a:rPr lang="en-US" sz="2400" b="1" i="1" smtClean="0">
                        <a:solidFill>
                          <a:srgbClr val="00B050"/>
                        </a:solidFill>
                        <a:latin typeface="Cambria Math" panose="02040503050406030204" pitchFamily="18" charset="0"/>
                      </a:rPr>
                      <m:t>;</m:t>
                    </m:r>
                    <m:r>
                      <a:rPr lang="en-US" sz="2400" b="1" i="1" smtClean="0">
                        <a:solidFill>
                          <a:srgbClr val="00B050"/>
                        </a:solidFill>
                        <a:latin typeface="Cambria Math" panose="02040503050406030204" pitchFamily="18" charset="0"/>
                      </a:rPr>
                      <m:t>𝟒</m:t>
                    </m:r>
                    <m:r>
                      <a:rPr lang="en-US" sz="2400" b="1" i="1" smtClean="0">
                        <a:solidFill>
                          <a:srgbClr val="00B050"/>
                        </a:solidFill>
                        <a:latin typeface="Cambria Math" panose="02040503050406030204" pitchFamily="18" charset="0"/>
                      </a:rPr>
                      <m:t>]</m:t>
                    </m:r>
                  </m:oMath>
                </a14:m>
                <a:endParaRPr lang="en-US" sz="2400"/>
              </a:p>
            </p:txBody>
          </p:sp>
        </mc:Choice>
        <mc:Fallback xmlns="">
          <p:sp>
            <p:nvSpPr>
              <p:cNvPr id="12" name="TextBox 11">
                <a:extLst>
                  <a:ext uri="{FF2B5EF4-FFF2-40B4-BE49-F238E27FC236}">
                    <a16:creationId xmlns:a16="http://schemas.microsoft.com/office/drawing/2014/main" id="{A1282968-24B8-C52E-B45F-C6B3C9371295}"/>
                  </a:ext>
                </a:extLst>
              </p:cNvPr>
              <p:cNvSpPr txBox="1">
                <a:spLocks noRot="1" noChangeAspect="1" noMove="1" noResize="1" noEditPoints="1" noAdjustHandles="1" noChangeArrowheads="1" noChangeShapeType="1" noTextEdit="1"/>
              </p:cNvSpPr>
              <p:nvPr/>
            </p:nvSpPr>
            <p:spPr>
              <a:xfrm>
                <a:off x="6515548" y="3835860"/>
                <a:ext cx="5676452" cy="2470741"/>
              </a:xfrm>
              <a:prstGeom prst="rect">
                <a:avLst/>
              </a:prstGeom>
              <a:blipFill>
                <a:blip r:embed="rId5"/>
                <a:stretch>
                  <a:fillRect l="-1719" b="-4680"/>
                </a:stretch>
              </a:blipFill>
            </p:spPr>
            <p:txBody>
              <a:bodyPr/>
              <a:lstStyle/>
              <a:p>
                <a:r>
                  <a:rPr lang="en-US">
                    <a:noFill/>
                  </a:rPr>
                  <a:t> </a:t>
                </a:r>
              </a:p>
            </p:txBody>
          </p:sp>
        </mc:Fallback>
      </mc:AlternateContent>
    </p:spTree>
    <p:extLst>
      <p:ext uri="{BB962C8B-B14F-4D97-AF65-F5344CB8AC3E}">
        <p14:creationId xmlns:p14="http://schemas.microsoft.com/office/powerpoint/2010/main" val="426010142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204378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2830"/>
        <p:cNvGrpSpPr/>
        <p:nvPr/>
      </p:nvGrpSpPr>
      <p:grpSpPr>
        <a:xfrm>
          <a:off x="0" y="0"/>
          <a:ext cx="0" cy="0"/>
          <a:chOff x="0" y="0"/>
          <a:chExt cx="0" cy="0"/>
        </a:xfrm>
      </p:grpSpPr>
      <p:sp>
        <p:nvSpPr>
          <p:cNvPr id="2835" name="Google Shape;2835;p56"/>
          <p:cNvSpPr/>
          <p:nvPr/>
        </p:nvSpPr>
        <p:spPr>
          <a:xfrm>
            <a:off x="9728031" y="221229"/>
            <a:ext cx="451200" cy="441600"/>
          </a:xfrm>
          <a:prstGeom prst="star4">
            <a:avLst>
              <a:gd name="adj" fmla="val 12500"/>
            </a:avLst>
          </a:prstGeom>
          <a:solidFill>
            <a:schemeClr val="dk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nvGrpSpPr>
          <p:cNvPr id="2836" name="Google Shape;2836;p56"/>
          <p:cNvGrpSpPr/>
          <p:nvPr/>
        </p:nvGrpSpPr>
        <p:grpSpPr>
          <a:xfrm>
            <a:off x="9569568" y="5597089"/>
            <a:ext cx="1627739" cy="502937"/>
            <a:chOff x="7812047" y="4100311"/>
            <a:chExt cx="715511" cy="608196"/>
          </a:xfrm>
        </p:grpSpPr>
        <p:grpSp>
          <p:nvGrpSpPr>
            <p:cNvPr id="2837" name="Google Shape;2837;p56"/>
            <p:cNvGrpSpPr/>
            <p:nvPr/>
          </p:nvGrpSpPr>
          <p:grpSpPr>
            <a:xfrm>
              <a:off x="7812047" y="4153807"/>
              <a:ext cx="715511" cy="554700"/>
              <a:chOff x="7812047" y="4153807"/>
              <a:chExt cx="715511" cy="554700"/>
            </a:xfrm>
          </p:grpSpPr>
          <p:sp>
            <p:nvSpPr>
              <p:cNvPr id="2838" name="Google Shape;2838;p56"/>
              <p:cNvSpPr/>
              <p:nvPr/>
            </p:nvSpPr>
            <p:spPr>
              <a:xfrm rot="5400000">
                <a:off x="7954858" y="4135807"/>
                <a:ext cx="554700" cy="590700"/>
              </a:xfrm>
              <a:prstGeom prst="upArrow">
                <a:avLst>
                  <a:gd name="adj1" fmla="val 50000"/>
                  <a:gd name="adj2" fmla="val 500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2839" name="Google Shape;2839;p56"/>
              <p:cNvSpPr/>
              <p:nvPr/>
            </p:nvSpPr>
            <p:spPr>
              <a:xfrm>
                <a:off x="7812047" y="4228209"/>
                <a:ext cx="86400" cy="339300"/>
              </a:xfrm>
              <a:prstGeom prst="rect">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2840" name="Google Shape;2840;p56"/>
            <p:cNvSpPr/>
            <p:nvPr/>
          </p:nvSpPr>
          <p:spPr>
            <a:xfrm rot="5400000">
              <a:off x="7942026" y="4082311"/>
              <a:ext cx="554700" cy="590700"/>
            </a:xfrm>
            <a:prstGeom prst="upArrow">
              <a:avLst>
                <a:gd name="adj1" fmla="val 50000"/>
                <a:gd name="adj2" fmla="val 50000"/>
              </a:avLst>
            </a:prstGeom>
            <a:solidFill>
              <a:schemeClr val="lt2"/>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grpSp>
      <p:sp>
        <p:nvSpPr>
          <p:cNvPr id="2841" name="Google Shape;2841;p56"/>
          <p:cNvSpPr/>
          <p:nvPr/>
        </p:nvSpPr>
        <p:spPr>
          <a:xfrm>
            <a:off x="11197307" y="4137859"/>
            <a:ext cx="573200" cy="557600"/>
          </a:xfrm>
          <a:prstGeom prst="star4">
            <a:avLst>
              <a:gd name="adj" fmla="val 12500"/>
            </a:avLst>
          </a:prstGeom>
          <a:solidFill>
            <a:schemeClr val="accent1"/>
          </a:solidFill>
          <a:ln w="9525" cap="flat" cmpd="sng">
            <a:solidFill>
              <a:schemeClr val="dk1"/>
            </a:solidFill>
            <a:prstDash val="solid"/>
            <a:round/>
            <a:headEnd type="none" w="sm" len="sm"/>
            <a:tailEnd type="none" w="sm" len="sm"/>
          </a:ln>
        </p:spPr>
        <p:txBody>
          <a:bodyPr spcFirstLastPara="1" wrap="square" lIns="121900" tIns="121900" rIns="121900" bIns="121900" anchor="ctr" anchorCtr="0">
            <a:noAutofit/>
          </a:bodyPr>
          <a:lstStyle/>
          <a:p>
            <a:pPr defTabSz="609630">
              <a:buClr>
                <a:srgbClr val="000000"/>
              </a:buClr>
            </a:pPr>
            <a:endParaRPr sz="1867" kern="0">
              <a:solidFill>
                <a:srgbClr val="000000"/>
              </a:solidFill>
              <a:latin typeface="Arial"/>
              <a:cs typeface="Arial"/>
              <a:sym typeface="Arial"/>
            </a:endParaRPr>
          </a:p>
        </p:txBody>
      </p:sp>
      <p:sp>
        <p:nvSpPr>
          <p:cNvPr id="4" name="Rounded Rectangle 3"/>
          <p:cNvSpPr/>
          <p:nvPr/>
        </p:nvSpPr>
        <p:spPr>
          <a:xfrm>
            <a:off x="1343023" y="1234640"/>
            <a:ext cx="9686925" cy="436244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457223" indent="-457223" algn="just" defTabSz="609630">
              <a:lnSpc>
                <a:spcPct val="150000"/>
              </a:lnSpc>
              <a:spcBef>
                <a:spcPts val="800"/>
              </a:spcBef>
              <a:spcAft>
                <a:spcPts val="800"/>
              </a:spcAft>
              <a:buClr>
                <a:srgbClr val="000000"/>
              </a:buClr>
              <a:buFont typeface="Symbol" panose="05050102010706020507" pitchFamily="18" charset="2"/>
              <a:buChar char=""/>
            </a:pPr>
            <a:r>
              <a:rPr lang="pt-BR" sz="2667" kern="0">
                <a:solidFill>
                  <a:srgbClr val="434343"/>
                </a:solidFill>
                <a:latin typeface="Arial"/>
                <a:ea typeface="Calibri" panose="020F0502020204030204" pitchFamily="34" charset="0"/>
                <a:cs typeface="Times New Roman" panose="02020603050405020304" pitchFamily="18" charset="0"/>
                <a:sym typeface="Arial"/>
              </a:rPr>
              <a:t>Ghi nhớ kiến thức trong bài. </a:t>
            </a:r>
            <a:endParaRPr lang="en-US" sz="2667" kern="0">
              <a:solidFill>
                <a:srgbClr val="434343"/>
              </a:solidFill>
              <a:latin typeface="Arial"/>
              <a:ea typeface="Calibri" panose="020F0502020204030204" pitchFamily="34" charset="0"/>
              <a:cs typeface="Times New Roman" panose="02020603050405020304" pitchFamily="18" charset="0"/>
              <a:sym typeface="Arial"/>
            </a:endParaRPr>
          </a:p>
          <a:p>
            <a:pPr marL="457223" indent="-457223" algn="just" defTabSz="609630">
              <a:lnSpc>
                <a:spcPct val="150000"/>
              </a:lnSpc>
              <a:spcBef>
                <a:spcPts val="800"/>
              </a:spcBef>
              <a:spcAft>
                <a:spcPts val="800"/>
              </a:spcAft>
              <a:buClr>
                <a:srgbClr val="000000"/>
              </a:buClr>
              <a:buFont typeface="Symbol" panose="05050102010706020507" pitchFamily="18" charset="2"/>
              <a:buChar char=""/>
            </a:pPr>
            <a:r>
              <a:rPr lang="pt-BR" sz="2667" kern="0">
                <a:solidFill>
                  <a:srgbClr val="434343"/>
                </a:solidFill>
                <a:latin typeface="Arial"/>
                <a:ea typeface="Calibri" panose="020F0502020204030204" pitchFamily="34" charset="0"/>
                <a:cs typeface="Times New Roman" panose="02020603050405020304" pitchFamily="18" charset="0"/>
                <a:sym typeface="Arial"/>
              </a:rPr>
              <a:t>Hoàn thành các bài tập trong SBT.</a:t>
            </a:r>
            <a:endParaRPr lang="en-US" sz="2667" kern="0">
              <a:solidFill>
                <a:srgbClr val="434343"/>
              </a:solidFill>
              <a:latin typeface="Arial"/>
              <a:ea typeface="Calibri" panose="020F0502020204030204" pitchFamily="34" charset="0"/>
              <a:cs typeface="Times New Roman" panose="02020603050405020304" pitchFamily="18" charset="0"/>
              <a:sym typeface="Arial"/>
            </a:endParaRPr>
          </a:p>
          <a:p>
            <a:pPr marL="457223" indent="-457223" algn="just" defTabSz="609630">
              <a:lnSpc>
                <a:spcPct val="150000"/>
              </a:lnSpc>
              <a:spcBef>
                <a:spcPts val="800"/>
              </a:spcBef>
              <a:spcAft>
                <a:spcPts val="800"/>
              </a:spcAft>
              <a:buClr>
                <a:srgbClr val="000000"/>
              </a:buClr>
              <a:buFont typeface="Symbol" panose="05050102010706020507" pitchFamily="18" charset="2"/>
              <a:buChar char=""/>
            </a:pPr>
            <a:r>
              <a:rPr lang="en-US" sz="2667" kern="0">
                <a:solidFill>
                  <a:srgbClr val="434343"/>
                </a:solidFill>
                <a:latin typeface="Arial"/>
                <a:ea typeface="Calibri" panose="020F0502020204030204" pitchFamily="34" charset="0"/>
                <a:cs typeface="Times New Roman" panose="02020603050405020304" pitchFamily="18" charset="0"/>
                <a:sym typeface="Arial"/>
              </a:rPr>
              <a:t>Chuẩn bị bài mới </a:t>
            </a:r>
            <a:r>
              <a:rPr lang="vi-VN" sz="2667" b="1" kern="0">
                <a:solidFill>
                  <a:srgbClr val="434343"/>
                </a:solidFill>
                <a:latin typeface="Arial" panose="020B0604020202020204" pitchFamily="34" charset="0"/>
                <a:ea typeface="Calibri" panose="020F0502020204030204" pitchFamily="34" charset="0"/>
                <a:cs typeface="Times New Roman" panose="02020603050405020304" pitchFamily="18" charset="0"/>
                <a:sym typeface="Arial"/>
              </a:rPr>
              <a:t>"Bài tập cuối chương III". </a:t>
            </a:r>
            <a:endParaRPr lang="en-US" sz="2667" kern="0">
              <a:solidFill>
                <a:srgbClr val="434343"/>
              </a:solidFill>
              <a:latin typeface="Arial"/>
              <a:ea typeface="Calibri" panose="020F0502020204030204" pitchFamily="34" charset="0"/>
              <a:cs typeface="Times New Roman" panose="02020603050405020304" pitchFamily="18" charset="0"/>
              <a:sym typeface="Arial"/>
            </a:endParaRPr>
          </a:p>
        </p:txBody>
      </p:sp>
      <p:sp>
        <p:nvSpPr>
          <p:cNvPr id="5" name="Rectangle 4"/>
          <p:cNvSpPr/>
          <p:nvPr/>
        </p:nvSpPr>
        <p:spPr>
          <a:xfrm>
            <a:off x="3708400" y="864272"/>
            <a:ext cx="4764075" cy="766941"/>
          </a:xfrm>
          <a:prstGeom prst="rect">
            <a:avLst/>
          </a:prstGeom>
        </p:spPr>
        <p:style>
          <a:lnRef idx="3">
            <a:schemeClr val="lt1"/>
          </a:lnRef>
          <a:fillRef idx="1">
            <a:schemeClr val="dk1"/>
          </a:fillRef>
          <a:effectRef idx="1">
            <a:schemeClr val="dk1"/>
          </a:effectRef>
          <a:fontRef idx="minor">
            <a:schemeClr val="lt1"/>
          </a:fontRef>
        </p:style>
        <p:txBody>
          <a:bodyPr wrap="square">
            <a:spAutoFit/>
          </a:bodyPr>
          <a:lstStyle/>
          <a:p>
            <a:pPr algn="ctr" defTabSz="609630">
              <a:lnSpc>
                <a:spcPct val="150000"/>
              </a:lnSpc>
              <a:spcBef>
                <a:spcPts val="800"/>
              </a:spcBef>
              <a:spcAft>
                <a:spcPts val="1067"/>
              </a:spcAft>
              <a:buClr>
                <a:srgbClr val="000000"/>
              </a:buClr>
            </a:pPr>
            <a:r>
              <a:rPr lang="fr-FR" sz="3334" b="1" kern="0">
                <a:solidFill>
                  <a:srgbClr val="F3F3F3"/>
                </a:solidFill>
                <a:latin typeface="Arial"/>
                <a:ea typeface="Calibri" panose="020F0502020204030204" pitchFamily="34" charset="0"/>
                <a:cs typeface="Times New Roman" panose="02020603050405020304" pitchFamily="18" charset="0"/>
                <a:sym typeface="Arial"/>
              </a:rPr>
              <a:t>HƯỚNG DẪN VỀ NHÀ</a:t>
            </a:r>
            <a:endParaRPr lang="en-US" sz="3334" kern="0">
              <a:solidFill>
                <a:srgbClr val="F3F3F3"/>
              </a:solidFill>
              <a:latin typeface="Arial"/>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2492497880"/>
      </p:ext>
    </p:extLst>
  </p:cSld>
  <p:clrMapOvr>
    <a:masterClrMapping/>
  </p:clrMapOvr>
  <mc:AlternateContent xmlns:mc="http://schemas.openxmlformats.org/markup-compatibility/2006" xmlns:p14="http://schemas.microsoft.com/office/powerpoint/2010/main">
    <mc:Choice Requires="p14">
      <p:transition spd="med" p14:dur="700">
        <p:comb/>
      </p:transition>
    </mc:Choice>
    <mc:Fallback xmlns="">
      <p:transition spd="med">
        <p:comb/>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randombar(horizontal)">
                                      <p:cBhvr>
                                        <p:cTn id="2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8EFE8"/>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178438">
            <a:off x="-1203749" y="-1151824"/>
            <a:ext cx="7883591" cy="7459848"/>
          </a:xfrm>
          <a:prstGeom prst="rect">
            <a:avLst/>
          </a:prstGeom>
        </p:spPr>
      </p:pic>
      <p:pic>
        <p:nvPicPr>
          <p:cNvPr id="3" name="Picture 3"/>
          <p:cNvPicPr>
            <a:picLocks noChangeAspect="1"/>
          </p:cNvPicPr>
          <p:nvPr/>
        </p:nvPicPr>
        <p:blipFill>
          <a:blip r:embed="rId2">
            <a:alphaModFix amt="5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178438">
            <a:off x="8728571" y="1212431"/>
            <a:ext cx="7883591" cy="7459848"/>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03200" y="2921000"/>
            <a:ext cx="3711673" cy="3753905"/>
          </a:xfrm>
          <a:prstGeom prst="rect">
            <a:avLst/>
          </a:prstGeom>
        </p:spPr>
      </p:pic>
      <p:pic>
        <p:nvPicPr>
          <p:cNvPr id="5" name="Picture 5"/>
          <p:cNvPicPr>
            <a:picLocks noChangeAspect="1"/>
          </p:cNvPicPr>
          <p:nvPr/>
        </p:nvPicPr>
        <p:blipFill>
          <a:blip r:embed="rId6">
            <a:alphaModFix amt="50000"/>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9143646" y="3784600"/>
            <a:ext cx="3019188" cy="2992770"/>
          </a:xfrm>
          <a:prstGeom prst="rect">
            <a:avLst/>
          </a:prstGeom>
        </p:spPr>
      </p:pic>
      <p:pic>
        <p:nvPicPr>
          <p:cNvPr id="6" name="Picture 6"/>
          <p:cNvPicPr>
            <a:picLocks noChangeAspect="1"/>
          </p:cNvPicPr>
          <p:nvPr/>
        </p:nvPicPr>
        <p:blipFill>
          <a:blip r:embed="rId8">
            <a:alphaModFix amt="65000"/>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063013">
            <a:off x="604582" y="460782"/>
            <a:ext cx="890014" cy="1107327"/>
          </a:xfrm>
          <a:prstGeom prst="rect">
            <a:avLst/>
          </a:prstGeom>
        </p:spPr>
      </p:pic>
      <p:pic>
        <p:nvPicPr>
          <p:cNvPr id="7" name="Picture 7"/>
          <p:cNvPicPr>
            <a:picLocks noChangeAspect="1"/>
          </p:cNvPicPr>
          <p:nvPr/>
        </p:nvPicPr>
        <p:blipFill>
          <a:blip r:embed="rId10">
            <a:alphaModFix amt="1500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V="1">
            <a:off x="11146765" y="-38946"/>
            <a:ext cx="2090471" cy="1954591"/>
          </a:xfrm>
          <a:prstGeom prst="rect">
            <a:avLst/>
          </a:prstGeom>
        </p:spPr>
      </p:pic>
      <p:pic>
        <p:nvPicPr>
          <p:cNvPr id="8" name="Picture 8"/>
          <p:cNvPicPr>
            <a:picLocks noChangeAspect="1"/>
          </p:cNvPicPr>
          <p:nvPr/>
        </p:nvPicPr>
        <p:blipFill>
          <a:blip r:embed="rId10">
            <a:alphaModFix amt="1500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H="1" flipV="1">
            <a:off x="-1625496" y="3429000"/>
            <a:ext cx="2933904" cy="2743200"/>
          </a:xfrm>
          <a:prstGeom prst="rect">
            <a:avLst/>
          </a:prstGeom>
        </p:spPr>
      </p:pic>
      <p:sp>
        <p:nvSpPr>
          <p:cNvPr id="12" name="Rectangle 11"/>
          <p:cNvSpPr/>
          <p:nvPr/>
        </p:nvSpPr>
        <p:spPr>
          <a:xfrm>
            <a:off x="2851389" y="1073359"/>
            <a:ext cx="7191008" cy="2258054"/>
          </a:xfrm>
          <a:prstGeom prst="rect">
            <a:avLst/>
          </a:prstGeom>
        </p:spPr>
        <p:txBody>
          <a:bodyPr wrap="none">
            <a:spAutoFit/>
          </a:bodyPr>
          <a:lstStyle/>
          <a:p>
            <a:pPr algn="ctr" defTabSz="609630">
              <a:lnSpc>
                <a:spcPct val="150000"/>
              </a:lnSpc>
            </a:pPr>
            <a:r>
              <a:rPr lang="en-US" sz="5000" b="1">
                <a:solidFill>
                  <a:srgbClr val="1F497D">
                    <a:lumMod val="75000"/>
                  </a:srgbClr>
                </a:solidFill>
                <a:latin typeface="Arial" panose="020B0604020202020204" pitchFamily="34" charset="0"/>
                <a:cs typeface="Arial" panose="020B0604020202020204" pitchFamily="34" charset="0"/>
                <a:sym typeface="Anton"/>
              </a:rPr>
              <a:t>HẸN GẶP LẠI CÁC EM </a:t>
            </a:r>
            <a:br>
              <a:rPr lang="en-US" sz="5000" b="1">
                <a:solidFill>
                  <a:srgbClr val="1F497D">
                    <a:lumMod val="75000"/>
                  </a:srgbClr>
                </a:solidFill>
                <a:latin typeface="Arial" panose="020B0604020202020204" pitchFamily="34" charset="0"/>
                <a:cs typeface="Arial" panose="020B0604020202020204" pitchFamily="34" charset="0"/>
                <a:sym typeface="Anton"/>
              </a:rPr>
            </a:br>
            <a:r>
              <a:rPr lang="en-US" sz="5000" b="1">
                <a:solidFill>
                  <a:srgbClr val="1F497D">
                    <a:lumMod val="75000"/>
                  </a:srgbClr>
                </a:solidFill>
                <a:latin typeface="Arial" panose="020B0604020202020204" pitchFamily="34" charset="0"/>
                <a:cs typeface="Arial" panose="020B0604020202020204" pitchFamily="34" charset="0"/>
                <a:sym typeface="Anton"/>
              </a:rPr>
              <a:t>Ở TIẾT HỌC SAU!</a:t>
            </a:r>
          </a:p>
        </p:txBody>
      </p:sp>
    </p:spTree>
    <p:extLst>
      <p:ext uri="{BB962C8B-B14F-4D97-AF65-F5344CB8AC3E}">
        <p14:creationId xmlns:p14="http://schemas.microsoft.com/office/powerpoint/2010/main" val="1041034549"/>
      </p:ext>
    </p:extLst>
  </p:cSld>
  <p:clrMapOvr>
    <a:masterClrMapping/>
  </p:clrMapOvr>
  <mc:AlternateContent xmlns:mc="http://schemas.openxmlformats.org/markup-compatibility/2006" xmlns:p14="http://schemas.microsoft.com/office/powerpoint/2010/main">
    <mc:Choice Requires="p14">
      <p:transition spd="med" p14:dur="700">
        <p:circle/>
      </p:transition>
    </mc:Choice>
    <mc:Fallback xmlns="">
      <p:transition spd="med">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80980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Graph Paper Style Thesis by Slidesgo">
  <a:themeElements>
    <a:clrScheme name="Simple Light">
      <a:dk1>
        <a:srgbClr val="434343"/>
      </a:dk1>
      <a:lt1>
        <a:srgbClr val="F3F3F3"/>
      </a:lt1>
      <a:dk2>
        <a:srgbClr val="B7B7B7"/>
      </a:dk2>
      <a:lt2>
        <a:srgbClr val="859477"/>
      </a:lt2>
      <a:accent1>
        <a:srgbClr val="D9997D"/>
      </a:accent1>
      <a:accent2>
        <a:srgbClr val="F2C2AB"/>
      </a:accent2>
      <a:accent3>
        <a:srgbClr val="FFFFFF"/>
      </a:accent3>
      <a:accent4>
        <a:srgbClr val="FFFFFF"/>
      </a:accent4>
      <a:accent5>
        <a:srgbClr val="FFFFFF"/>
      </a:accent5>
      <a:accent6>
        <a:srgbClr val="FFFFFF"/>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260</TotalTime>
  <Words>6603</Words>
  <Application>Microsoft Office PowerPoint</Application>
  <PresentationFormat>Widescreen</PresentationFormat>
  <Paragraphs>471</Paragraphs>
  <Slides>84</Slides>
  <Notes>46</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84</vt:i4>
      </vt:variant>
    </vt:vector>
  </HeadingPairs>
  <TitlesOfParts>
    <vt:vector size="101" baseType="lpstr">
      <vt:lpstr>Aptos</vt:lpstr>
      <vt:lpstr>Aptos Display</vt:lpstr>
      <vt:lpstr>Arial</vt:lpstr>
      <vt:lpstr>Calibri</vt:lpstr>
      <vt:lpstr>Cambria Math</vt:lpstr>
      <vt:lpstr>Merriweather</vt:lpstr>
      <vt:lpstr>Merriweather Black</vt:lpstr>
      <vt:lpstr>Open Sans</vt:lpstr>
      <vt:lpstr>Roboto</vt:lpstr>
      <vt:lpstr>Spectral</vt:lpstr>
      <vt:lpstr>Spectral Light</vt:lpstr>
      <vt:lpstr>Symbol</vt:lpstr>
      <vt:lpstr>Times New Roman</vt:lpstr>
      <vt:lpstr>Wingdings</vt:lpstr>
      <vt:lpstr>Office Theme</vt:lpstr>
      <vt:lpstr>Graph Paper Style Thesis by Slidesgo</vt:lpstr>
      <vt:lpstr>1_Office Theme</vt:lpstr>
      <vt:lpstr>TOÁN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CHÚ Ý</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CHÚ Ý</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VẬN DỤNG</vt:lpstr>
      <vt:lpstr>VẬN DỤNG</vt:lpstr>
      <vt:lpstr>VẬN DỤNG</vt:lpstr>
      <vt:lpstr>VẬN DỤNG</vt:lpstr>
      <vt:lpstr>VẬN DỤNG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Trần Anh Sơn</dc:creator>
  <cp:lastModifiedBy>Trần Anh Sơn</cp:lastModifiedBy>
  <cp:revision>45</cp:revision>
  <dcterms:created xsi:type="dcterms:W3CDTF">2024-09-22T20:41:55Z</dcterms:created>
  <dcterms:modified xsi:type="dcterms:W3CDTF">2024-09-23T01:16:21Z</dcterms:modified>
</cp:coreProperties>
</file>