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65" r:id="rId10"/>
    <p:sldId id="266" r:id="rId11"/>
    <p:sldId id="262" r:id="rId12"/>
    <p:sldId id="263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973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492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763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278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793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061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412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230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247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596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1DFCB-7C57-4117-91F4-A5B2843FDA9C}" type="datetimeFigureOut">
              <a:rPr lang="en-US" smtClean="0"/>
              <a:t>17-Oct-24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93E99-8B45-4C30-909E-38D341820E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54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72" y="117461"/>
            <a:ext cx="3002790" cy="6738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977" y="940778"/>
            <a:ext cx="9522069" cy="42466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09092" y="5398477"/>
            <a:ext cx="72712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</a:rPr>
              <a:t>WELCOME TO OUR CLASS</a:t>
            </a:r>
          </a:p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22T4 –KLB2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01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328" y="2169241"/>
            <a:ext cx="3611826" cy="335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9529" y="2710555"/>
            <a:ext cx="3756126" cy="33579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66530" y="4904459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Picture 1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80687" y="5606854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Picture 2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30649" y="6174028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Picture 3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9779" y="1026608"/>
            <a:ext cx="1359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Task 1: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96563" y="1049545"/>
            <a:ext cx="8663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Work in groups and write words to describe the following pictures 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232" y="1995813"/>
            <a:ext cx="3517697" cy="2901948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8183880" y="0"/>
            <a:ext cx="3874477" cy="6196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smtClean="0">
                <a:solidFill>
                  <a:srgbClr val="FF0000"/>
                </a:solidFill>
                <a:latin typeface="+mn-lt"/>
              </a:rPr>
              <a:t>  Lead-in Activity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8990"/>
            <a:ext cx="2162908" cy="52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77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183880" y="96824"/>
            <a:ext cx="3874477" cy="61961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Lead-in Activity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8523" y="1377282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Picture 1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630" y="5009553"/>
            <a:ext cx="400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1. She(make)cakes every day.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771" y="2102319"/>
            <a:ext cx="3712313" cy="335514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5262541" y="1608236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Picture 2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43891" y="5672893"/>
            <a:ext cx="4910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2. They (paint) the house yesterday.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2473" y="2610982"/>
            <a:ext cx="3756126" cy="33579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382564" y="2069837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Picture 3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07934" y="6184375"/>
            <a:ext cx="4850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3. The boy (write) a letter tomorrow.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019" y="1888049"/>
            <a:ext cx="3517697" cy="29019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08993" y="757758"/>
            <a:ext cx="6807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Give the correct form of the verbs in brackets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8585" y="745163"/>
            <a:ext cx="1359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Task 2: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8990"/>
            <a:ext cx="2250831" cy="42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61106" y="827275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Picture 1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423" y="4240985"/>
            <a:ext cx="400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1. She (make) cakes </a:t>
            </a:r>
            <a:r>
              <a:rPr lang="en-US" sz="2400" b="1" dirty="0" smtClean="0">
                <a:solidFill>
                  <a:srgbClr val="FF0000"/>
                </a:solidFill>
              </a:rPr>
              <a:t>everyday</a:t>
            </a:r>
            <a:r>
              <a:rPr lang="en-US" sz="2400" b="1" dirty="0" smtClean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078" y="1673547"/>
            <a:ext cx="3712313" cy="325835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5024585" y="1173260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Picture 2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73805" y="5069037"/>
            <a:ext cx="5178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2. They   (paint)  the house </a:t>
            </a:r>
            <a:r>
              <a:rPr lang="en-US" sz="2400" b="1" dirty="0" smtClean="0">
                <a:solidFill>
                  <a:srgbClr val="FF0000"/>
                </a:solidFill>
              </a:rPr>
              <a:t>yesterday</a:t>
            </a:r>
            <a:r>
              <a:rPr lang="en-US" sz="2400" b="1" dirty="0" smtClean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298" y="1901559"/>
            <a:ext cx="3756126" cy="33579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311207" y="1439894"/>
            <a:ext cx="1477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Picture 3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62693" y="5500805"/>
            <a:ext cx="552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3. The boy     (write)     a letter </a:t>
            </a:r>
            <a:r>
              <a:rPr lang="en-US" sz="2400" b="1" dirty="0" smtClean="0">
                <a:solidFill>
                  <a:srgbClr val="FF0000"/>
                </a:solidFill>
              </a:rPr>
              <a:t>tomorrow</a:t>
            </a:r>
            <a:r>
              <a:rPr lang="en-US" sz="2400" b="1" dirty="0" smtClean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774" y="1319772"/>
            <a:ext cx="3514868" cy="2694444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132298" y="127644"/>
            <a:ext cx="3874477" cy="6196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Lead-in Activity – </a:t>
            </a:r>
            <a:r>
              <a:rPr lang="en-US" sz="2800" b="1" dirty="0" smtClean="0">
                <a:solidFill>
                  <a:srgbClr val="7030A0"/>
                </a:solidFill>
                <a:latin typeface="+mn-lt"/>
              </a:rPr>
              <a:t>Task 2</a:t>
            </a:r>
            <a:endParaRPr lang="en-US" sz="28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9956" y="4240985"/>
            <a:ext cx="101866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makes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83747" y="5069037"/>
            <a:ext cx="118278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painted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17373" y="5515754"/>
            <a:ext cx="140621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will write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8991"/>
            <a:ext cx="2154115" cy="479945"/>
          </a:xfrm>
          <a:prstGeom prst="rect">
            <a:avLst/>
          </a:prstGeom>
        </p:spPr>
      </p:pic>
      <p:sp>
        <p:nvSpPr>
          <p:cNvPr id="2" name="Curved Down Arrow 1"/>
          <p:cNvSpPr/>
          <p:nvPr/>
        </p:nvSpPr>
        <p:spPr>
          <a:xfrm rot="10800000">
            <a:off x="1320708" y="4694208"/>
            <a:ext cx="1718643" cy="480553"/>
          </a:xfrm>
          <a:prstGeom prst="curved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Curved Down Arrow 17"/>
          <p:cNvSpPr/>
          <p:nvPr/>
        </p:nvSpPr>
        <p:spPr>
          <a:xfrm rot="10800000">
            <a:off x="9020479" y="5992366"/>
            <a:ext cx="2135200" cy="401871"/>
          </a:xfrm>
          <a:prstGeom prst="curved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Curved Down Arrow 19"/>
          <p:cNvSpPr/>
          <p:nvPr/>
        </p:nvSpPr>
        <p:spPr>
          <a:xfrm rot="10800000">
            <a:off x="4641667" y="5534997"/>
            <a:ext cx="2060884" cy="362092"/>
          </a:xfrm>
          <a:prstGeom prst="curved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063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  <p:bldP spid="2" grpId="0" animBg="1"/>
      <p:bldP spid="18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928278" y="66055"/>
            <a:ext cx="5263722" cy="619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Active Voice </a:t>
            </a:r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- Introduction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89193" y="1343914"/>
            <a:ext cx="6130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1. </a:t>
            </a:r>
            <a:r>
              <a:rPr lang="en-US" sz="2800" b="1" dirty="0" smtClean="0">
                <a:solidFill>
                  <a:srgbClr val="7030A0"/>
                </a:solidFill>
              </a:rPr>
              <a:t>She </a:t>
            </a:r>
            <a:r>
              <a:rPr lang="en-US" sz="2800" b="1" dirty="0" smtClean="0">
                <a:solidFill>
                  <a:srgbClr val="002060"/>
                </a:solidFill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</a:rPr>
              <a:t>makes</a:t>
            </a:r>
            <a:r>
              <a:rPr lang="en-US" sz="2800" b="1" dirty="0" smtClean="0">
                <a:solidFill>
                  <a:srgbClr val="002060"/>
                </a:solidFill>
              </a:rPr>
              <a:t>    cakes    every day.</a:t>
            </a:r>
            <a:endParaRPr lang="en-US" sz="2800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47" y="1422438"/>
            <a:ext cx="3468183" cy="3965784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4855936" y="1876893"/>
            <a:ext cx="48357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769952" y="1867134"/>
            <a:ext cx="84113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935664" y="1866801"/>
            <a:ext cx="82523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141677" y="1876893"/>
            <a:ext cx="124557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855936" y="1985298"/>
            <a:ext cx="52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90147" y="2013848"/>
            <a:ext cx="52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95746" y="2013848"/>
            <a:ext cx="52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O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5092979" y="2508517"/>
            <a:ext cx="0" cy="31469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190267" y="2827621"/>
            <a:ext cx="1664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a person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48737" y="2823212"/>
            <a:ext cx="1664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F0"/>
                </a:solidFill>
              </a:rPr>
              <a:t>an action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4" name="Curved Up Arrow 23"/>
          <p:cNvSpPr/>
          <p:nvPr/>
        </p:nvSpPr>
        <p:spPr>
          <a:xfrm>
            <a:off x="5022605" y="3362032"/>
            <a:ext cx="1335697" cy="40453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Down Arrow 24"/>
          <p:cNvSpPr/>
          <p:nvPr/>
        </p:nvSpPr>
        <p:spPr>
          <a:xfrm>
            <a:off x="5506182" y="4002076"/>
            <a:ext cx="184271" cy="2757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4120958" y="4314484"/>
            <a:ext cx="4980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A person </a:t>
            </a:r>
            <a:r>
              <a:rPr lang="en-US" sz="2800" b="1" dirty="0" smtClean="0">
                <a:solidFill>
                  <a:srgbClr val="FF0000"/>
                </a:solidFill>
              </a:rPr>
              <a:t>can perform </a:t>
            </a:r>
            <a:r>
              <a:rPr lang="en-US" sz="2800" b="1" dirty="0" smtClean="0">
                <a:solidFill>
                  <a:srgbClr val="00B0F0"/>
                </a:solidFill>
              </a:rPr>
              <a:t>an action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6176247" y="2508517"/>
            <a:ext cx="0" cy="31469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8376138" y="1985297"/>
            <a:ext cx="77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92D050"/>
                </a:solidFill>
              </a:rPr>
              <a:t>Adv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29" name="Down Arrow 28"/>
          <p:cNvSpPr/>
          <p:nvPr/>
        </p:nvSpPr>
        <p:spPr>
          <a:xfrm>
            <a:off x="5513542" y="4860087"/>
            <a:ext cx="210250" cy="3537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4922259" y="5388222"/>
            <a:ext cx="219071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Active voice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98990"/>
            <a:ext cx="2180492" cy="58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0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2" grpId="0"/>
      <p:bldP spid="23" grpId="0"/>
      <p:bldP spid="24" grpId="0" animBg="1"/>
      <p:bldP spid="25" grpId="0" animBg="1"/>
      <p:bldP spid="26" grpId="0"/>
      <p:bldP spid="28" grpId="0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739" y="1476247"/>
            <a:ext cx="3795419" cy="44145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89192" y="1343914"/>
            <a:ext cx="7406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2. </a:t>
            </a:r>
            <a:r>
              <a:rPr lang="en-US" sz="2800" b="1" dirty="0" smtClean="0">
                <a:solidFill>
                  <a:srgbClr val="7030A0"/>
                </a:solidFill>
              </a:rPr>
              <a:t>They </a:t>
            </a:r>
            <a:r>
              <a:rPr lang="en-US" sz="2800" b="1" dirty="0" smtClean="0">
                <a:solidFill>
                  <a:srgbClr val="002060"/>
                </a:solidFill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</a:rPr>
              <a:t>painted</a:t>
            </a:r>
            <a:r>
              <a:rPr lang="en-US" sz="2800" b="1" dirty="0" smtClean="0">
                <a:solidFill>
                  <a:srgbClr val="002060"/>
                </a:solidFill>
              </a:rPr>
              <a:t>    the house    yesterday.</a:t>
            </a: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877916" y="1876893"/>
            <a:ext cx="62826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890147" y="1867134"/>
            <a:ext cx="1105599" cy="975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323523" y="1859415"/>
            <a:ext cx="144094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9083509" y="1867134"/>
            <a:ext cx="124557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855936" y="1985298"/>
            <a:ext cx="52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27803" y="2026033"/>
            <a:ext cx="52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1971" y="2002160"/>
            <a:ext cx="52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O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092979" y="2508517"/>
            <a:ext cx="0" cy="31469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190267" y="2835186"/>
            <a:ext cx="1664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people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48737" y="2823212"/>
            <a:ext cx="1664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F0"/>
                </a:solidFill>
              </a:rPr>
              <a:t>an action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7" name="Curved Up Arrow 16"/>
          <p:cNvSpPr/>
          <p:nvPr/>
        </p:nvSpPr>
        <p:spPr>
          <a:xfrm>
            <a:off x="5022605" y="3362032"/>
            <a:ext cx="1335697" cy="40453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08873" y="5503977"/>
            <a:ext cx="207972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Active voice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6391572" y="2525380"/>
            <a:ext cx="0" cy="31469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270405" y="1985297"/>
            <a:ext cx="77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92D050"/>
                </a:solidFill>
              </a:rPr>
              <a:t>Adv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90155" y="4437161"/>
            <a:ext cx="4980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People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can perform </a:t>
            </a:r>
            <a:r>
              <a:rPr lang="en-US" sz="2800" b="1" dirty="0" smtClean="0">
                <a:solidFill>
                  <a:srgbClr val="00B0F0"/>
                </a:solidFill>
              </a:rPr>
              <a:t>an action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4" name="Down Arrow 23"/>
          <p:cNvSpPr/>
          <p:nvPr/>
        </p:nvSpPr>
        <p:spPr>
          <a:xfrm>
            <a:off x="5420351" y="3998092"/>
            <a:ext cx="184271" cy="2757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6928278" y="66055"/>
            <a:ext cx="5263722" cy="619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Active Voice </a:t>
            </a:r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- Introduction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990"/>
            <a:ext cx="2382715" cy="586678"/>
          </a:xfrm>
          <a:prstGeom prst="rect">
            <a:avLst/>
          </a:prstGeom>
        </p:spPr>
      </p:pic>
      <p:sp>
        <p:nvSpPr>
          <p:cNvPr id="25" name="Down Arrow 24"/>
          <p:cNvSpPr/>
          <p:nvPr/>
        </p:nvSpPr>
        <p:spPr>
          <a:xfrm>
            <a:off x="5420351" y="5011315"/>
            <a:ext cx="184271" cy="2757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2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5" grpId="0"/>
      <p:bldP spid="16" grpId="0"/>
      <p:bldP spid="17" grpId="0" animBg="1"/>
      <p:bldP spid="19" grpId="0" animBg="1"/>
      <p:bldP spid="21" grpId="0"/>
      <p:bldP spid="23" grpId="0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389192" y="1343914"/>
            <a:ext cx="7406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3. The boy    will write     a letter     tomorrow.</a:t>
            </a: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886640" y="1870760"/>
            <a:ext cx="1056960" cy="834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391572" y="1870760"/>
            <a:ext cx="1270399" cy="613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092475" y="1859415"/>
            <a:ext cx="113065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663802" y="1854861"/>
            <a:ext cx="124557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70730" y="1937663"/>
            <a:ext cx="538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56186" y="1939527"/>
            <a:ext cx="52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60016" y="1937663"/>
            <a:ext cx="5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O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5334499" y="2525379"/>
            <a:ext cx="0" cy="31469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380522" y="2820476"/>
            <a:ext cx="1664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a person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58302" y="2794920"/>
            <a:ext cx="1664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F0"/>
                </a:solidFill>
              </a:rPr>
              <a:t>an action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8" name="Curved Up Arrow 17"/>
          <p:cNvSpPr/>
          <p:nvPr/>
        </p:nvSpPr>
        <p:spPr>
          <a:xfrm>
            <a:off x="5506182" y="3318140"/>
            <a:ext cx="1562818" cy="43008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6213661" y="3960431"/>
            <a:ext cx="184271" cy="2757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22934" y="4335945"/>
            <a:ext cx="207972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Active voice</a:t>
            </a:r>
            <a:endParaRPr lang="en-US" sz="2800" b="1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7019519" y="2462747"/>
            <a:ext cx="0" cy="31469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9852049" y="1937663"/>
            <a:ext cx="77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92D050"/>
                </a:solidFill>
              </a:rPr>
              <a:t>Adv</a:t>
            </a:r>
            <a:endParaRPr lang="en-US" sz="2800" b="1" dirty="0">
              <a:solidFill>
                <a:srgbClr val="92D050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02" y="1341417"/>
            <a:ext cx="3755461" cy="3359187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6928278" y="66055"/>
            <a:ext cx="5263722" cy="619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Active Voice </a:t>
            </a:r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- Introduction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990"/>
            <a:ext cx="2215662" cy="64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23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  <p:bldP spid="17" grpId="0"/>
      <p:bldP spid="18" grpId="0" animBg="1"/>
      <p:bldP spid="19" grpId="0" animBg="1"/>
      <p:bldP spid="20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975" y="1326542"/>
            <a:ext cx="4000498" cy="364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08360" y="712344"/>
            <a:ext cx="67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553075" y="13811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065484" y="1834406"/>
            <a:ext cx="11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Cakes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79534" y="737489"/>
            <a:ext cx="67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6903220" y="13811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229350" y="1836762"/>
            <a:ext cx="1378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(make)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24574" y="3069734"/>
            <a:ext cx="1590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be </a:t>
            </a:r>
            <a:r>
              <a:rPr lang="en-US" sz="2800" b="1" dirty="0" smtClean="0">
                <a:solidFill>
                  <a:srgbClr val="7030A0"/>
                </a:solidFill>
              </a:rPr>
              <a:t>made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6894120" y="2308797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537879" y="2391849"/>
            <a:ext cx="0" cy="415359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065484" y="4172229"/>
            <a:ext cx="11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Cakes</a:t>
            </a: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6575446" y="3708790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150425" y="4172229"/>
            <a:ext cx="1650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are </a:t>
            </a:r>
            <a:r>
              <a:rPr lang="en-US" sz="2800" b="1" dirty="0" smtClean="0">
                <a:solidFill>
                  <a:srgbClr val="7030A0"/>
                </a:solidFill>
              </a:rPr>
              <a:t>made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15250" y="3069734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everyday.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800975" y="4172229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everyday.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27" name="Curved Up Arrow 26"/>
          <p:cNvSpPr/>
          <p:nvPr/>
        </p:nvSpPr>
        <p:spPr>
          <a:xfrm rot="10800000">
            <a:off x="6500810" y="2639092"/>
            <a:ext cx="2431482" cy="5332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6928278" y="66055"/>
            <a:ext cx="5263722" cy="619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Passive Voice </a:t>
            </a:r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- Introduction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991"/>
            <a:ext cx="2258568" cy="58667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969790" y="715560"/>
            <a:ext cx="531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+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92318" y="3050167"/>
            <a:ext cx="11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Cakes</a:t>
            </a: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572113" y="4720872"/>
            <a:ext cx="16104" cy="385927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282727" y="5146615"/>
            <a:ext cx="52753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S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74816" y="5137878"/>
            <a:ext cx="326763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      + be   +</a:t>
            </a:r>
            <a:r>
              <a:rPr lang="en-US" sz="2800" b="1" dirty="0" smtClean="0">
                <a:solidFill>
                  <a:srgbClr val="0070C0"/>
                </a:solidFill>
              </a:rPr>
              <a:t> V</a:t>
            </a:r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6575446" y="4695449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Left Arrow 34"/>
          <p:cNvSpPr/>
          <p:nvPr/>
        </p:nvSpPr>
        <p:spPr>
          <a:xfrm>
            <a:off x="4520107" y="5360325"/>
            <a:ext cx="472211" cy="256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1750385" y="5146615"/>
            <a:ext cx="2479313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Passive voice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63658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8" grpId="0"/>
      <p:bldP spid="22" grpId="0"/>
      <p:bldP spid="25" grpId="0"/>
      <p:bldP spid="26" grpId="0"/>
      <p:bldP spid="27" grpId="0" animBg="1"/>
      <p:bldP spid="30" grpId="0"/>
      <p:bldP spid="32" grpId="0" animBg="1"/>
      <p:bldP spid="33" grpId="0" animBg="1"/>
      <p:bldP spid="35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208360" y="712344"/>
            <a:ext cx="67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553075" y="13811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47846" y="1948187"/>
            <a:ext cx="1763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The house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08510" y="712344"/>
            <a:ext cx="67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6747554" y="13811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11786" y="1976845"/>
            <a:ext cx="1305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F0"/>
                </a:solidFill>
              </a:rPr>
              <a:t>(paint)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18010" y="3035641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be </a:t>
            </a:r>
            <a:r>
              <a:rPr lang="en-US" sz="2800" b="1" dirty="0" smtClean="0">
                <a:solidFill>
                  <a:srgbClr val="00B0F0"/>
                </a:solidFill>
              </a:rPr>
              <a:t>paint</a:t>
            </a:r>
            <a:r>
              <a:rPr lang="en-US" sz="2800" b="1" dirty="0" smtClean="0">
                <a:solidFill>
                  <a:srgbClr val="FF0000"/>
                </a:solidFill>
              </a:rPr>
              <a:t>ed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6747554" y="25622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505669" y="2493080"/>
            <a:ext cx="16104" cy="385927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47845" y="4172229"/>
            <a:ext cx="1763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The house</a:t>
            </a: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614420" y="3758030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311786" y="4191281"/>
            <a:ext cx="2033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was </a:t>
            </a:r>
            <a:r>
              <a:rPr lang="en-US" sz="2800" b="1" dirty="0" smtClean="0">
                <a:solidFill>
                  <a:srgbClr val="00B0F0"/>
                </a:solidFill>
              </a:rPr>
              <a:t>paint</a:t>
            </a:r>
            <a:r>
              <a:rPr lang="en-US" sz="2800" b="1" dirty="0" smtClean="0">
                <a:solidFill>
                  <a:srgbClr val="FF0000"/>
                </a:solidFill>
              </a:rPr>
              <a:t>ed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956" y="860733"/>
            <a:ext cx="3830170" cy="385376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344924" y="3035641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yesterday.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344924" y="4163934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yesterday.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24" name="Curved Up Arrow 23"/>
          <p:cNvSpPr/>
          <p:nvPr/>
        </p:nvSpPr>
        <p:spPr>
          <a:xfrm rot="10800000">
            <a:off x="6654341" y="2621056"/>
            <a:ext cx="2824613" cy="5332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6928278" y="66055"/>
            <a:ext cx="5263722" cy="619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Passive Voice </a:t>
            </a:r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- Introduction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549"/>
            <a:ext cx="2321169" cy="570119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969790" y="715560"/>
            <a:ext cx="531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+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47845" y="3013822"/>
            <a:ext cx="1763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The house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9565" y="5504277"/>
            <a:ext cx="299477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    + be   +</a:t>
            </a:r>
            <a:r>
              <a:rPr lang="en-US" sz="2800" b="1" dirty="0" smtClean="0">
                <a:solidFill>
                  <a:srgbClr val="0070C0"/>
                </a:solidFill>
              </a:rPr>
              <a:t> V-</a:t>
            </a:r>
            <a:r>
              <a:rPr lang="en-US" sz="2800" b="1" dirty="0" err="1" smtClean="0">
                <a:solidFill>
                  <a:srgbClr val="0070C0"/>
                </a:solidFill>
              </a:rPr>
              <a:t>ed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83635" y="5504277"/>
            <a:ext cx="52753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S</a:t>
            </a:r>
            <a:endParaRPr lang="en-US" sz="2800" b="1" dirty="0">
              <a:solidFill>
                <a:srgbClr val="7030A0"/>
              </a:solidFill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5497506" y="4767188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654341" y="4767188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632017" y="5504277"/>
            <a:ext cx="2479313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Passive voice</a:t>
            </a:r>
            <a:endParaRPr lang="en-US" sz="2800" b="1" dirty="0"/>
          </a:p>
        </p:txBody>
      </p:sp>
      <p:sp>
        <p:nvSpPr>
          <p:cNvPr id="33" name="Left Arrow 32"/>
          <p:cNvSpPr/>
          <p:nvPr/>
        </p:nvSpPr>
        <p:spPr>
          <a:xfrm>
            <a:off x="4461377" y="5637871"/>
            <a:ext cx="472211" cy="256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36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5" grpId="0"/>
      <p:bldP spid="18" grpId="0"/>
      <p:bldP spid="20" grpId="0"/>
      <p:bldP spid="21" grpId="0"/>
      <p:bldP spid="24" grpId="0" animBg="1"/>
      <p:bldP spid="27" grpId="0"/>
      <p:bldP spid="28" grpId="0" animBg="1"/>
      <p:bldP spid="29" grpId="0" animBg="1"/>
      <p:bldP spid="3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08360" y="712344"/>
            <a:ext cx="67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553075" y="13811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547846" y="1948187"/>
            <a:ext cx="1763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A letter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08510" y="712344"/>
            <a:ext cx="67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6747554" y="13811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311786" y="1976845"/>
            <a:ext cx="1350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F0"/>
                </a:solidFill>
              </a:rPr>
              <a:t>(write)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63960" y="3204970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tomorrow.</a:t>
            </a:r>
            <a:endParaRPr lang="en-US" sz="2800" b="1" dirty="0">
              <a:solidFill>
                <a:srgbClr val="00B050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747554" y="2562225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536971" y="2528723"/>
            <a:ext cx="9525" cy="1605242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547845" y="4172229"/>
            <a:ext cx="1763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A letter</a:t>
            </a: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6753781" y="3711261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218010" y="4172229"/>
            <a:ext cx="2459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will be  </a:t>
            </a:r>
            <a:r>
              <a:rPr lang="en-US" sz="2800" b="1" dirty="0" smtClean="0">
                <a:solidFill>
                  <a:srgbClr val="00B0F0"/>
                </a:solidFill>
              </a:rPr>
              <a:t>written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763" y="1231611"/>
            <a:ext cx="3950550" cy="35689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370410" y="3188041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be </a:t>
            </a:r>
            <a:r>
              <a:rPr lang="en-US" sz="2800" b="1" dirty="0" smtClean="0">
                <a:solidFill>
                  <a:srgbClr val="00B0F0"/>
                </a:solidFill>
              </a:rPr>
              <a:t>written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115549" y="4155067"/>
            <a:ext cx="207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tomorrow.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23" name="Curved Up Arrow 22"/>
          <p:cNvSpPr/>
          <p:nvPr/>
        </p:nvSpPr>
        <p:spPr>
          <a:xfrm rot="10800000">
            <a:off x="6671810" y="2727072"/>
            <a:ext cx="2824613" cy="5332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928278" y="66055"/>
            <a:ext cx="5263722" cy="619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4: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 Passive Voice </a:t>
            </a:r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- Introduction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991"/>
            <a:ext cx="2505808" cy="410964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969790" y="715560"/>
            <a:ext cx="531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+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560507" y="4164291"/>
            <a:ext cx="1871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by the boy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82727" y="5146615"/>
            <a:ext cx="52753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S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74816" y="5137878"/>
            <a:ext cx="326763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      + be   +</a:t>
            </a:r>
            <a:r>
              <a:rPr lang="en-US" sz="2800" b="1" dirty="0" smtClean="0">
                <a:solidFill>
                  <a:srgbClr val="0070C0"/>
                </a:solidFill>
              </a:rPr>
              <a:t> V</a:t>
            </a:r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9295" y="5116761"/>
            <a:ext cx="165304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+ </a:t>
            </a:r>
            <a:r>
              <a:rPr lang="en-US" sz="2800" b="1" dirty="0" smtClean="0">
                <a:solidFill>
                  <a:srgbClr val="7030A0"/>
                </a:solidFill>
              </a:rPr>
              <a:t>by O</a:t>
            </a:r>
            <a:endParaRPr lang="en-US" sz="2800" b="1" dirty="0">
              <a:solidFill>
                <a:srgbClr val="7030A0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5509158" y="4645513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6747554" y="4678287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9560139" y="4645513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Left Arrow 1"/>
          <p:cNvSpPr/>
          <p:nvPr/>
        </p:nvSpPr>
        <p:spPr>
          <a:xfrm>
            <a:off x="4564471" y="5331194"/>
            <a:ext cx="472211" cy="256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1595441" y="5146615"/>
            <a:ext cx="2479313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Passive voice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8888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3" grpId="0"/>
      <p:bldP spid="16" grpId="0"/>
      <p:bldP spid="19" grpId="0"/>
      <p:bldP spid="20" grpId="0"/>
      <p:bldP spid="23" grpId="0" animBg="1"/>
      <p:bldP spid="27" grpId="0"/>
      <p:bldP spid="28" grpId="0" animBg="1"/>
      <p:bldP spid="30" grpId="0" animBg="1"/>
      <p:bldP spid="31" grpId="0" animBg="1"/>
      <p:bldP spid="2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5076" y="971158"/>
            <a:ext cx="215207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Active Voice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51315" y="831221"/>
            <a:ext cx="3916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S</a:t>
            </a:r>
            <a:r>
              <a:rPr lang="en-US" sz="3200" b="1" dirty="0" smtClean="0">
                <a:solidFill>
                  <a:srgbClr val="00B0F0"/>
                </a:solidFill>
              </a:rPr>
              <a:t>    +     V    +    </a:t>
            </a:r>
            <a:r>
              <a:rPr lang="en-US" sz="3200" b="1" dirty="0" smtClean="0">
                <a:solidFill>
                  <a:srgbClr val="7030A0"/>
                </a:solidFill>
              </a:rPr>
              <a:t>O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9569" y="3002310"/>
            <a:ext cx="2257578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Passive Voice</a:t>
            </a:r>
            <a:endParaRPr lang="en-US" sz="2800" b="1" dirty="0"/>
          </a:p>
        </p:txBody>
      </p:sp>
      <p:sp>
        <p:nvSpPr>
          <p:cNvPr id="8" name="Curved Down Arrow 7"/>
          <p:cNvSpPr/>
          <p:nvPr/>
        </p:nvSpPr>
        <p:spPr>
          <a:xfrm>
            <a:off x="5205507" y="352341"/>
            <a:ext cx="1347195" cy="46076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96622" y="2851460"/>
            <a:ext cx="527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</a:rPr>
              <a:t>S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50950" y="2880128"/>
            <a:ext cx="1103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+  be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9593" y="2911170"/>
            <a:ext cx="215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smtClean="0">
                <a:solidFill>
                  <a:srgbClr val="0070C0"/>
                </a:solidFill>
              </a:rPr>
              <a:t>V-</a:t>
            </a:r>
            <a:r>
              <a:rPr lang="en-US" sz="3200" b="1" dirty="0" err="1" smtClean="0">
                <a:solidFill>
                  <a:srgbClr val="FF0000"/>
                </a:solidFill>
              </a:rPr>
              <a:t>ed</a:t>
            </a:r>
            <a:r>
              <a:rPr lang="en-US" sz="3200" b="1" dirty="0" smtClean="0">
                <a:solidFill>
                  <a:srgbClr val="0070C0"/>
                </a:solidFill>
              </a:rPr>
              <a:t>/ V</a:t>
            </a:r>
            <a:r>
              <a:rPr lang="en-US" sz="3200" b="1" dirty="0" smtClean="0">
                <a:solidFill>
                  <a:srgbClr val="FF0000"/>
                </a:solidFill>
              </a:rPr>
              <a:t>3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611713" y="2880127"/>
            <a:ext cx="1011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smtClean="0">
                <a:solidFill>
                  <a:srgbClr val="92D050"/>
                </a:solidFill>
              </a:rPr>
              <a:t>by</a:t>
            </a:r>
            <a:endParaRPr lang="en-US" sz="3200" b="1" dirty="0">
              <a:solidFill>
                <a:srgbClr val="92D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80749" y="2916523"/>
            <a:ext cx="954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+ 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099493" y="1470801"/>
            <a:ext cx="2461892" cy="1351495"/>
          </a:xfrm>
          <a:prstGeom prst="straightConnector1">
            <a:avLst/>
          </a:prstGeom>
          <a:ln w="254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12" idx="0"/>
          </p:cNvCxnSpPr>
          <p:nvPr/>
        </p:nvCxnSpPr>
        <p:spPr>
          <a:xfrm>
            <a:off x="6396695" y="1434107"/>
            <a:ext cx="1087997" cy="1477063"/>
          </a:xfrm>
          <a:prstGeom prst="straightConnector1">
            <a:avLst/>
          </a:prstGeom>
          <a:ln w="254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4" idx="0"/>
          </p:cNvCxnSpPr>
          <p:nvPr/>
        </p:nvCxnSpPr>
        <p:spPr>
          <a:xfrm>
            <a:off x="5205507" y="1444569"/>
            <a:ext cx="5152465" cy="1471954"/>
          </a:xfrm>
          <a:prstGeom prst="straightConnector1">
            <a:avLst/>
          </a:prstGeom>
          <a:ln w="254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769174" y="3495945"/>
            <a:ext cx="621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2D050"/>
                </a:solidFill>
              </a:rPr>
              <a:t>(1)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17806" y="3493735"/>
            <a:ext cx="621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2D050"/>
                </a:solidFill>
              </a:rPr>
              <a:t>(2)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50755" y="3493735"/>
            <a:ext cx="621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2D050"/>
                </a:solidFill>
              </a:rPr>
              <a:t>(3)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897174" y="3479191"/>
            <a:ext cx="621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2D050"/>
                </a:solidFill>
              </a:rPr>
              <a:t>(4)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128589" y="3431692"/>
            <a:ext cx="621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2D050"/>
                </a:solidFill>
              </a:rPr>
              <a:t>(5)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301" y="1678986"/>
            <a:ext cx="378320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Subject</a:t>
            </a:r>
            <a:r>
              <a:rPr lang="en-US" sz="2800" b="1" dirty="0" smtClean="0"/>
              <a:t> </a:t>
            </a:r>
            <a:r>
              <a:rPr lang="en-US" sz="2800" b="1" u="sng" dirty="0" smtClean="0">
                <a:solidFill>
                  <a:srgbClr val="0070C0"/>
                </a:solidFill>
              </a:rPr>
              <a:t>performs</a:t>
            </a:r>
            <a:r>
              <a:rPr lang="en-US" sz="2800" b="1" dirty="0" smtClean="0"/>
              <a:t> the action of </a:t>
            </a:r>
            <a:r>
              <a:rPr lang="en-US" sz="2800" b="1" dirty="0" smtClean="0">
                <a:solidFill>
                  <a:srgbClr val="FF0000"/>
                </a:solidFill>
              </a:rPr>
              <a:t>Verb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1479" y="3693302"/>
            <a:ext cx="378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Subject</a:t>
            </a:r>
            <a:r>
              <a:rPr lang="en-US" sz="2800" b="1" dirty="0" smtClean="0"/>
              <a:t> </a:t>
            </a:r>
            <a:r>
              <a:rPr lang="en-US" sz="2800" b="1" u="sng" dirty="0" smtClean="0">
                <a:solidFill>
                  <a:srgbClr val="0070C0"/>
                </a:solidFill>
              </a:rPr>
              <a:t>receives</a:t>
            </a:r>
            <a:r>
              <a:rPr lang="en-US" sz="2800" b="1" dirty="0" smtClean="0"/>
              <a:t> the action of </a:t>
            </a:r>
            <a:r>
              <a:rPr lang="en-US" sz="2800" b="1" dirty="0" smtClean="0">
                <a:solidFill>
                  <a:srgbClr val="FF0000"/>
                </a:solidFill>
              </a:rPr>
              <a:t>Verb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905"/>
            <a:ext cx="2294792" cy="532872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8611713" y="12249"/>
            <a:ext cx="3364523" cy="619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4 -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+mn-lt"/>
              </a:rPr>
              <a:t>Presentation</a:t>
            </a:r>
            <a:endParaRPr lang="en-US" sz="2800" b="1" dirty="0">
              <a:solidFill>
                <a:srgbClr val="7030A0"/>
              </a:solidFill>
              <a:latin typeface="+mn-lt"/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6193155" y="4114580"/>
            <a:ext cx="0" cy="3524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738546" y="4640522"/>
            <a:ext cx="54935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based on the tense of main verb</a:t>
            </a:r>
            <a:endParaRPr lang="en-US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88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1" grpId="0"/>
      <p:bldP spid="12" grpId="0"/>
      <p:bldP spid="13" grpId="0"/>
      <p:bldP spid="14" grpId="0"/>
      <p:bldP spid="23" grpId="0"/>
      <p:bldP spid="24" grpId="0"/>
      <p:bldP spid="27" grpId="0"/>
      <p:bldP spid="28" grpId="0"/>
      <p:bldP spid="29" grpId="0"/>
      <p:bldP spid="21" grpId="0" animBg="1"/>
      <p:bldP spid="25" grpId="0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39044" y="165937"/>
            <a:ext cx="211331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Active Voice 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452687" y="789119"/>
            <a:ext cx="7191375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Decide which sentence is active or passive voice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387" y="1404486"/>
            <a:ext cx="8943976" cy="53106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20025" y="2647290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01332" y="2647290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14725" y="2657353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52825" y="1504296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86425" y="1543050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20025" y="1543050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53625" y="1543050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14725" y="3649867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982200" y="2647290"/>
            <a:ext cx="30480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953625" y="3669846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798903" y="3664619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40038" y="3649867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40038" y="4662211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96914" y="4665122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822501" y="4662211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925050" y="4662211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496914" y="5656557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40038" y="5635376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81926" y="5656557"/>
            <a:ext cx="361950" cy="36933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925050" y="5649489"/>
            <a:ext cx="361950" cy="369332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60930" y="165695"/>
            <a:ext cx="2427017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Passive Voice </a:t>
            </a:r>
            <a:endParaRPr lang="en-US" sz="2800" b="1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991"/>
            <a:ext cx="2162908" cy="428548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538984" y="2368677"/>
            <a:ext cx="529305" cy="914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257800" y="2364105"/>
            <a:ext cx="382238" cy="1371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215337" y="2511933"/>
            <a:ext cx="685847" cy="1181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7174992" y="2377821"/>
            <a:ext cx="71408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605295" y="2375154"/>
            <a:ext cx="529305" cy="914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967609" y="3342012"/>
            <a:ext cx="333375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2162908" y="3511296"/>
            <a:ext cx="708308" cy="38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4188952" y="3511296"/>
            <a:ext cx="876824" cy="323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6910339" y="3351157"/>
            <a:ext cx="529305" cy="914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8834151" y="3351157"/>
            <a:ext cx="529305" cy="914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937129" y="4389120"/>
            <a:ext cx="796671" cy="38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627364" y="4373359"/>
            <a:ext cx="639033" cy="1576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7204328" y="4373359"/>
            <a:ext cx="458344" cy="788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6299073" y="4526280"/>
            <a:ext cx="611266" cy="990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8847391" y="4369549"/>
            <a:ext cx="796671" cy="38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2472880" y="5362455"/>
            <a:ext cx="494729" cy="457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5601366" y="5384846"/>
            <a:ext cx="400622" cy="914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013073" y="5548312"/>
            <a:ext cx="796671" cy="38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604706" y="5348758"/>
            <a:ext cx="305633" cy="708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9245726" y="5350124"/>
            <a:ext cx="359569" cy="1233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8302132" y="5538415"/>
            <a:ext cx="732140" cy="392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1923573" y="6497835"/>
            <a:ext cx="796671" cy="38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4159924" y="6497835"/>
            <a:ext cx="649820" cy="38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7160515" y="6350314"/>
            <a:ext cx="371521" cy="476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6249424" y="6498597"/>
            <a:ext cx="796671" cy="38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9309354" y="6357396"/>
            <a:ext cx="447294" cy="767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5012054" y="6344982"/>
            <a:ext cx="245746" cy="533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itle 1"/>
          <p:cNvSpPr txBox="1">
            <a:spLocks/>
          </p:cNvSpPr>
          <p:nvPr/>
        </p:nvSpPr>
        <p:spPr>
          <a:xfrm>
            <a:off x="9600914" y="1669"/>
            <a:ext cx="2548772" cy="572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4 -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+mn-lt"/>
              </a:rPr>
              <a:t>Practice</a:t>
            </a:r>
            <a:endParaRPr lang="en-US" sz="2800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0934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41248" y="802636"/>
            <a:ext cx="10543032" cy="5811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8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Task 2: 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Decide if each sentence is either the active or the passive and give the correct forms of the verbs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ts val="2280"/>
              </a:lnSpc>
              <a:spcAft>
                <a:spcPts val="800"/>
              </a:spcAft>
            </a:pP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car (wash) ______________ yesterday. 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Peter (wash) ______________ yesterday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(active/passive)</a:t>
            </a:r>
            <a:endParaRPr lang="en-US" sz="2400" b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(drive) ______________ for Ferrari in 2003. </a:t>
            </a:r>
            <a:r>
              <a:rPr lang="en-US" sz="2400" b="1" i="1" dirty="0"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chemeClr val="accent4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 UK, everyone (drive) ______________ on the left. </a:t>
            </a:r>
            <a:r>
              <a:rPr lang="en-US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Inner-city trains (usually/drive) ______________ </a:t>
            </a:r>
            <a:r>
              <a:rPr lang="en-US" sz="24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by 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men. </a:t>
            </a:r>
            <a:r>
              <a:rPr lang="en-US" sz="2400" b="1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rgbClr val="00B05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“La Stampa” newspaper (read) ______________ by two million people in Italy. </a:t>
            </a:r>
            <a:r>
              <a:rPr lang="en-US" sz="24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Queen (open) ______________ the bridge tomorrow. (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active/passive)</a:t>
            </a:r>
            <a:endParaRPr lang="en-US" sz="2400" b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bridge (destroy) ______________ by the storm last night. </a:t>
            </a:r>
            <a:r>
              <a:rPr lang="en-US" sz="2400" b="1" i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rgbClr val="FFC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(learn) ______________ Japanese when I was in Tokyo. </a:t>
            </a:r>
            <a:r>
              <a:rPr lang="en-US" sz="2400" b="1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rgbClr val="00B05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ts val="228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(teach) ______________ by an old Japanese man. </a:t>
            </a:r>
            <a:r>
              <a:rPr lang="en-US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(active/passive)</a:t>
            </a:r>
            <a:endParaRPr lang="en-US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991"/>
            <a:ext cx="2331720" cy="455899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509760" y="0"/>
            <a:ext cx="2548772" cy="5548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 smtClean="0">
                <a:solidFill>
                  <a:srgbClr val="0070C0"/>
                </a:solidFill>
                <a:latin typeface="+mn-lt"/>
              </a:rPr>
              <a:t>Unit 4 -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+mn-lt"/>
              </a:rPr>
              <a:t>Practice</a:t>
            </a:r>
            <a:endParaRPr lang="en-US" sz="28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74720" y="1709928"/>
            <a:ext cx="182880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was washed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0608" y="2182452"/>
            <a:ext cx="1411224" cy="4616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 washed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0608" y="2667084"/>
            <a:ext cx="1258824" cy="4616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 drove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85816" y="3022646"/>
            <a:ext cx="1453896" cy="4616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 drives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85816" y="3565232"/>
            <a:ext cx="247192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a</a:t>
            </a:r>
            <a:r>
              <a:rPr lang="en-US" sz="2400" b="1" dirty="0" smtClean="0">
                <a:solidFill>
                  <a:srgbClr val="FF0000"/>
                </a:solidFill>
              </a:rPr>
              <a:t>re usually driven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0216" y="4026897"/>
            <a:ext cx="155752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i</a:t>
            </a:r>
            <a:r>
              <a:rPr lang="en-US" sz="2400" b="1" dirty="0" smtClean="0">
                <a:solidFill>
                  <a:srgbClr val="FF0000"/>
                </a:solidFill>
              </a:rPr>
              <a:t>s read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15968" y="4633294"/>
            <a:ext cx="1440942" cy="4616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 will open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30040" y="5183369"/>
            <a:ext cx="2033016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was destroyed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87396" y="5597939"/>
            <a:ext cx="1258824" cy="4616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 learned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31008" y="6088721"/>
            <a:ext cx="182880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was taught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7078980" y="2182452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727698" y="2679360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209788" y="3128749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8685276" y="3565232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0221468" y="4011741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816340" y="5183369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0221468" y="5645034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807196" y="6053592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036558" y="6550386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343656" y="4736110"/>
            <a:ext cx="7025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46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607</Words>
  <Application>Microsoft Office PowerPoint</Application>
  <PresentationFormat>Widescreen</PresentationFormat>
  <Paragraphs>166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Unit 4:  Lead-in Activity</vt:lpstr>
      <vt:lpstr>Unit 4:  Lead-in Activity – Task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4:  ACTIVE VOICE and PASIVE VOICE</dc:title>
  <dc:creator>USER</dc:creator>
  <cp:lastModifiedBy>USER</cp:lastModifiedBy>
  <cp:revision>61</cp:revision>
  <dcterms:created xsi:type="dcterms:W3CDTF">2024-10-12T09:11:46Z</dcterms:created>
  <dcterms:modified xsi:type="dcterms:W3CDTF">2024-10-17T00:49:38Z</dcterms:modified>
</cp:coreProperties>
</file>