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3"/>
  </p:notesMasterIdLst>
  <p:sldIdLst>
    <p:sldId id="256" r:id="rId2"/>
    <p:sldId id="259" r:id="rId3"/>
    <p:sldId id="275" r:id="rId4"/>
    <p:sldId id="260" r:id="rId5"/>
    <p:sldId id="276" r:id="rId6"/>
    <p:sldId id="274" r:id="rId7"/>
    <p:sldId id="277" r:id="rId8"/>
    <p:sldId id="272" r:id="rId9"/>
    <p:sldId id="261" r:id="rId10"/>
    <p:sldId id="257" r:id="rId11"/>
    <p:sldId id="262" r:id="rId12"/>
    <p:sldId id="258" r:id="rId13"/>
    <p:sldId id="263" r:id="rId14"/>
    <p:sldId id="264" r:id="rId15"/>
    <p:sldId id="265" r:id="rId16"/>
    <p:sldId id="266" r:id="rId17"/>
    <p:sldId id="267" r:id="rId18"/>
    <p:sldId id="268" r:id="rId19"/>
    <p:sldId id="269" r:id="rId20"/>
    <p:sldId id="270" r:id="rId21"/>
    <p:sldId id="271"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a:srgbClr val="CC9900"/>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3296810-A885-4BE3-A3E7-6D5BEEA58F35}" styleName="中度样式 2 - 强调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9" d="100"/>
          <a:sy n="79" d="100"/>
        </p:scale>
        <p:origin x="821" y="6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FD42F7-718C-4B98-AAEC-167E6DDD60A7}" type="datetimeFigureOut">
              <a:rPr lang="en-US" smtClean="0"/>
              <a:t>8/28/2021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B2AA4F-B828-4D7C-AFD3-893933DAFCB4}"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12192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87084" y="69755"/>
            <a:ext cx="12017829"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727200" y="3200400"/>
            <a:ext cx="85344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fld id="{83EAB40C-6F76-4355-B903-1CA310AE1743}" type="datetimeFigureOut">
              <a:rPr lang="en-US" smtClean="0"/>
              <a:t>8/28/2021</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E9273933-9722-4956-BC36-6894AC461BEB}" type="slidenum">
              <a:rPr lang="en-US" smtClean="0"/>
              <a:t>‹#›</a:t>
            </a:fld>
            <a:endParaRPr lang="en-US"/>
          </a:p>
        </p:txBody>
      </p:sp>
      <p:sp>
        <p:nvSpPr>
          <p:cNvPr id="7" name="Rectangle 6"/>
          <p:cNvSpPr/>
          <p:nvPr/>
        </p:nvSpPr>
        <p:spPr>
          <a:xfrm>
            <a:off x="83908" y="1449303"/>
            <a:ext cx="12028716"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83908" y="1396720"/>
            <a:ext cx="12028716"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83908" y="2976649"/>
            <a:ext cx="12028716"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609600" y="1505930"/>
            <a:ext cx="10972800" cy="1470025"/>
          </a:xfrm>
        </p:spPr>
        <p:txBody>
          <a:bodyPr anchor="ctr"/>
          <a:lstStyle>
            <a:lvl1pPr algn="ctr">
              <a:defRPr lang="en-US" dirty="0">
                <a:solidFill>
                  <a:srgbClr val="FFFFFF"/>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83EAB40C-6F76-4355-B903-1CA310AE1743}" type="datetimeFigureOut">
              <a:rPr lang="en-US" smtClean="0"/>
              <a:t>8/28/2021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273933-9722-4956-BC36-6894AC461BEB}" type="slidenum">
              <a:rPr lang="en-US" smtClean="0"/>
              <a:t>‹#›</a:t>
            </a:fld>
            <a:endParaRPr lang="en-US"/>
          </a:p>
        </p:txBody>
      </p:sp>
      <p:sp>
        <p:nvSpPr>
          <p:cNvPr id="8" name="Content Placeholder 7"/>
          <p:cNvSpPr>
            <a:spLocks noGrp="1"/>
          </p:cNvSpPr>
          <p:nvPr>
            <p:ph sz="quarter" idx="1"/>
          </p:nvPr>
        </p:nvSpPr>
        <p:spPr>
          <a:xfrm>
            <a:off x="1219200" y="1447800"/>
            <a:ext cx="103632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12192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87084" y="69755"/>
            <a:ext cx="12017829"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63084" y="952500"/>
            <a:ext cx="10363200" cy="1362075"/>
          </a:xfrm>
        </p:spPr>
        <p:txBody>
          <a:bodyPr anchor="b" anchorCtr="0"/>
          <a:lstStyle>
            <a:lvl1pPr algn="l">
              <a:buNone/>
              <a:defRPr sz="4000" b="0" cap="none"/>
            </a:lvl1pPr>
          </a:lstStyle>
          <a:p>
            <a:r>
              <a:rPr kumimoji="0" lang="en-US"/>
              <a:t>Click to edit Master title style</a:t>
            </a:r>
          </a:p>
        </p:txBody>
      </p:sp>
      <p:sp>
        <p:nvSpPr>
          <p:cNvPr id="3" name="Text Placeholder 2"/>
          <p:cNvSpPr>
            <a:spLocks noGrp="1"/>
          </p:cNvSpPr>
          <p:nvPr>
            <p:ph type="body" idx="1"/>
          </p:nvPr>
        </p:nvSpPr>
        <p:spPr>
          <a:xfrm>
            <a:off x="963084" y="2547938"/>
            <a:ext cx="103632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83EAB40C-6F76-4355-B903-1CA310AE1743}" type="datetimeFigureOut">
              <a:rPr lang="en-US" smtClean="0"/>
              <a:t>8/28/2021</a:t>
            </a:fld>
            <a:endParaRPr lang="en-US"/>
          </a:p>
        </p:txBody>
      </p:sp>
      <p:sp>
        <p:nvSpPr>
          <p:cNvPr id="5" name="Footer Placeholder 4"/>
          <p:cNvSpPr>
            <a:spLocks noGrp="1"/>
          </p:cNvSpPr>
          <p:nvPr>
            <p:ph type="ftr" sz="quarter" idx="11"/>
          </p:nvPr>
        </p:nvSpPr>
        <p:spPr>
          <a:xfrm>
            <a:off x="1066800" y="6172200"/>
            <a:ext cx="5334000" cy="457200"/>
          </a:xfrm>
        </p:spPr>
        <p:txBody>
          <a:bodyPr/>
          <a:lstStyle/>
          <a:p>
            <a:endParaRPr lang="en-US"/>
          </a:p>
        </p:txBody>
      </p:sp>
      <p:sp>
        <p:nvSpPr>
          <p:cNvPr id="7" name="Rectangle 6"/>
          <p:cNvSpPr/>
          <p:nvPr/>
        </p:nvSpPr>
        <p:spPr>
          <a:xfrm flipV="1">
            <a:off x="92549" y="2376830"/>
            <a:ext cx="1201802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92195" y="2341475"/>
            <a:ext cx="12018375"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075" y="2468880"/>
            <a:ext cx="12019495"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95072" y="6208776"/>
            <a:ext cx="609600" cy="457200"/>
          </a:xfrm>
        </p:spPr>
        <p:txBody>
          <a:bodyPr/>
          <a:lstStyle/>
          <a:p>
            <a:fld id="{E9273933-9722-4956-BC36-6894AC461BEB}"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83EAB40C-6F76-4355-B903-1CA310AE1743}" type="datetimeFigureOut">
              <a:rPr lang="en-US" smtClean="0"/>
              <a:t>8/28/2021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9273933-9722-4956-BC36-6894AC461BEB}" type="slidenum">
              <a:rPr lang="en-US" smtClean="0"/>
              <a:t>‹#›</a:t>
            </a:fld>
            <a:endParaRPr lang="en-US"/>
          </a:p>
        </p:txBody>
      </p:sp>
      <p:sp>
        <p:nvSpPr>
          <p:cNvPr id="9" name="Content Placeholder 8"/>
          <p:cNvSpPr>
            <a:spLocks noGrp="1"/>
          </p:cNvSpPr>
          <p:nvPr>
            <p:ph sz="quarter" idx="1"/>
          </p:nvPr>
        </p:nvSpPr>
        <p:spPr>
          <a:xfrm>
            <a:off x="1219200" y="1447800"/>
            <a:ext cx="499872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6578600" y="1447800"/>
            <a:ext cx="499872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9200" y="273050"/>
            <a:ext cx="10363200" cy="1143000"/>
          </a:xfrm>
        </p:spPr>
        <p:txBody>
          <a:bodyPr anchor="b" anchorCtr="0"/>
          <a:lstStyle>
            <a:lvl1pPr>
              <a:defRPr/>
            </a:lvl1pPr>
          </a:lstStyle>
          <a:p>
            <a:r>
              <a:rPr kumimoji="0" lang="en-US"/>
              <a:t>Click to edit Master title style</a:t>
            </a:r>
          </a:p>
        </p:txBody>
      </p:sp>
      <p:sp>
        <p:nvSpPr>
          <p:cNvPr id="3" name="Text Placeholder 2"/>
          <p:cNvSpPr>
            <a:spLocks noGrp="1"/>
          </p:cNvSpPr>
          <p:nvPr>
            <p:ph type="body" idx="1"/>
          </p:nvPr>
        </p:nvSpPr>
        <p:spPr>
          <a:xfrm>
            <a:off x="1219200" y="1447800"/>
            <a:ext cx="49784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6604000" y="1447800"/>
            <a:ext cx="49784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83EAB40C-6F76-4355-B903-1CA310AE1743}" type="datetimeFigureOut">
              <a:rPr lang="en-US" smtClean="0"/>
              <a:t>8/28/2021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9273933-9722-4956-BC36-6894AC461BEB}" type="slidenum">
              <a:rPr lang="en-US" smtClean="0"/>
              <a:t>‹#›</a:t>
            </a:fld>
            <a:endParaRPr lang="en-US"/>
          </a:p>
        </p:txBody>
      </p:sp>
      <p:sp>
        <p:nvSpPr>
          <p:cNvPr id="11" name="Content Placeholder 10"/>
          <p:cNvSpPr>
            <a:spLocks noGrp="1"/>
          </p:cNvSpPr>
          <p:nvPr>
            <p:ph sz="half" idx="2"/>
          </p:nvPr>
        </p:nvSpPr>
        <p:spPr>
          <a:xfrm>
            <a:off x="1219200" y="2247900"/>
            <a:ext cx="49784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4"/>
          </p:nvPr>
        </p:nvSpPr>
        <p:spPr>
          <a:xfrm>
            <a:off x="6604000" y="2247900"/>
            <a:ext cx="49784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83EAB40C-6F76-4355-B903-1CA310AE1743}" type="datetimeFigureOut">
              <a:rPr lang="en-US" smtClean="0"/>
              <a:t>8/28/2021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9273933-9722-4956-BC36-6894AC461BEB}"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EAB40C-6F76-4355-B903-1CA310AE1743}" type="datetimeFigureOut">
              <a:rPr lang="en-US" smtClean="0"/>
              <a:t>8/28/2021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9273933-9722-4956-BC36-6894AC461BEB}"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12192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85344" y="69755"/>
            <a:ext cx="12017829"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219200" y="273050"/>
            <a:ext cx="10363200" cy="1143000"/>
          </a:xfrm>
        </p:spPr>
        <p:txBody>
          <a:bodyPr anchor="b" anchorCtr="0"/>
          <a:lstStyle>
            <a:lvl1pPr algn="l">
              <a:buNone/>
              <a:defRPr sz="4000" b="0"/>
            </a:lvl1pPr>
          </a:lstStyle>
          <a:p>
            <a:r>
              <a:rPr kumimoji="0" lang="en-US"/>
              <a:t>Click to edit Master title style</a:t>
            </a:r>
          </a:p>
        </p:txBody>
      </p:sp>
      <p:sp>
        <p:nvSpPr>
          <p:cNvPr id="3" name="Text Placeholder 2"/>
          <p:cNvSpPr>
            <a:spLocks noGrp="1"/>
          </p:cNvSpPr>
          <p:nvPr>
            <p:ph type="body" idx="2"/>
          </p:nvPr>
        </p:nvSpPr>
        <p:spPr>
          <a:xfrm>
            <a:off x="1219200" y="1600200"/>
            <a:ext cx="2540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83EAB40C-6F76-4355-B903-1CA310AE1743}" type="datetimeFigureOut">
              <a:rPr lang="en-US" smtClean="0"/>
              <a:t>8/28/2021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9273933-9722-4956-BC36-6894AC461BEB}" type="slidenum">
              <a:rPr lang="en-US" smtClean="0"/>
              <a:t>‹#›</a:t>
            </a:fld>
            <a:endParaRPr lang="en-US"/>
          </a:p>
        </p:txBody>
      </p:sp>
      <p:sp>
        <p:nvSpPr>
          <p:cNvPr id="11" name="Content Placeholder 10"/>
          <p:cNvSpPr>
            <a:spLocks noGrp="1"/>
          </p:cNvSpPr>
          <p:nvPr>
            <p:ph sz="quarter" idx="1"/>
          </p:nvPr>
        </p:nvSpPr>
        <p:spPr>
          <a:xfrm>
            <a:off x="3962400" y="1600200"/>
            <a:ext cx="7620000" cy="44958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4900550"/>
            <a:ext cx="9753600" cy="522288"/>
          </a:xfrm>
        </p:spPr>
        <p:txBody>
          <a:bodyPr anchor="ctr">
            <a:noAutofit/>
          </a:bodyPr>
          <a:lstStyle>
            <a:lvl1pPr algn="l">
              <a:buNone/>
              <a:defRPr sz="2800" b="0"/>
            </a:lvl1pPr>
          </a:lstStyle>
          <a:p>
            <a:r>
              <a:rPr kumimoji="0" lang="en-US"/>
              <a:t>Click to edit Master title style</a:t>
            </a:r>
          </a:p>
        </p:txBody>
      </p:sp>
      <p:sp>
        <p:nvSpPr>
          <p:cNvPr id="4" name="Text Placeholder 3"/>
          <p:cNvSpPr>
            <a:spLocks noGrp="1"/>
          </p:cNvSpPr>
          <p:nvPr>
            <p:ph type="body" sz="half" idx="2"/>
          </p:nvPr>
        </p:nvSpPr>
        <p:spPr>
          <a:xfrm>
            <a:off x="1219200" y="5445825"/>
            <a:ext cx="97536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83EAB40C-6F76-4355-B903-1CA310AE1743}" type="datetimeFigureOut">
              <a:rPr lang="en-US" smtClean="0"/>
              <a:t>8/28/2021</a:t>
            </a:fld>
            <a:endParaRPr lang="en-US"/>
          </a:p>
        </p:txBody>
      </p:sp>
      <p:sp>
        <p:nvSpPr>
          <p:cNvPr id="6" name="Footer Placeholder 5"/>
          <p:cNvSpPr>
            <a:spLocks noGrp="1"/>
          </p:cNvSpPr>
          <p:nvPr>
            <p:ph type="ftr" sz="quarter" idx="11"/>
          </p:nvPr>
        </p:nvSpPr>
        <p:spPr>
          <a:xfrm>
            <a:off x="1219200" y="6172200"/>
            <a:ext cx="5181600" cy="457200"/>
          </a:xfrm>
        </p:spPr>
        <p:txBody>
          <a:bodyPr/>
          <a:lstStyle/>
          <a:p>
            <a:endParaRPr lang="en-US"/>
          </a:p>
        </p:txBody>
      </p:sp>
      <p:sp>
        <p:nvSpPr>
          <p:cNvPr id="7" name="Slide Number Placeholder 6"/>
          <p:cNvSpPr>
            <a:spLocks noGrp="1"/>
          </p:cNvSpPr>
          <p:nvPr>
            <p:ph type="sldNum" sz="quarter" idx="12"/>
          </p:nvPr>
        </p:nvSpPr>
        <p:spPr>
          <a:xfrm>
            <a:off x="195072" y="6208776"/>
            <a:ext cx="609600" cy="457200"/>
          </a:xfrm>
        </p:spPr>
        <p:txBody>
          <a:bodyPr/>
          <a:lstStyle/>
          <a:p>
            <a:fld id="{E9273933-9722-4956-BC36-6894AC461BEB}" type="slidenum">
              <a:rPr lang="en-US" smtClean="0"/>
              <a:t>‹#›</a:t>
            </a:fld>
            <a:endParaRPr lang="en-US"/>
          </a:p>
        </p:txBody>
      </p:sp>
      <p:sp>
        <p:nvSpPr>
          <p:cNvPr id="11" name="Rectangle 10"/>
          <p:cNvSpPr/>
          <p:nvPr/>
        </p:nvSpPr>
        <p:spPr>
          <a:xfrm flipV="1">
            <a:off x="91076" y="4683555"/>
            <a:ext cx="1200912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91344" y="4650474"/>
            <a:ext cx="12008852"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91347" y="4773224"/>
            <a:ext cx="12008849"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91077" y="66675"/>
            <a:ext cx="12002497"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3EAB40C-6F76-4355-B903-1CA310AE1743}" type="datetimeFigureOut">
              <a:rPr lang="en-US" smtClean="0"/>
              <a:t>8/28/2021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273933-9722-4956-BC36-6894AC461BEB}"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1"/>
            <a:ext cx="268224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219200" y="274640"/>
            <a:ext cx="7416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3EAB40C-6F76-4355-B903-1CA310AE1743}" type="datetimeFigureOut">
              <a:rPr lang="en-US" smtClean="0"/>
              <a:t>8/28/2021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273933-9722-4956-BC36-6894AC461BEB}"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12192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85344" y="69755"/>
            <a:ext cx="12017829"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1219200" y="274638"/>
            <a:ext cx="10363200" cy="1143000"/>
          </a:xfrm>
          <a:prstGeom prst="rect">
            <a:avLst/>
          </a:prstGeom>
        </p:spPr>
        <p:txBody>
          <a:bodyPr bIns="91440" anchor="b" anchorCtr="0">
            <a:normAutofit/>
          </a:bodyPr>
          <a:lstStyle/>
          <a:p>
            <a:r>
              <a:rPr kumimoji="0" lang="en-US"/>
              <a:t>Click to edit Master title style</a:t>
            </a:r>
          </a:p>
        </p:txBody>
      </p:sp>
      <p:sp>
        <p:nvSpPr>
          <p:cNvPr id="13" name="Text Placeholder 12"/>
          <p:cNvSpPr>
            <a:spLocks noGrp="1"/>
          </p:cNvSpPr>
          <p:nvPr>
            <p:ph type="body" idx="1"/>
          </p:nvPr>
        </p:nvSpPr>
        <p:spPr>
          <a:xfrm>
            <a:off x="1219200" y="1447800"/>
            <a:ext cx="10363200" cy="45720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8229600" y="6191250"/>
            <a:ext cx="3302000" cy="476250"/>
          </a:xfrm>
          <a:prstGeom prst="rect">
            <a:avLst/>
          </a:prstGeom>
        </p:spPr>
        <p:txBody>
          <a:bodyPr anchor="ctr" anchorCtr="0"/>
          <a:lstStyle>
            <a:lvl1pPr algn="r" eaLnBrk="1" latinLnBrk="0" hangingPunct="1">
              <a:defRPr kumimoji="0" sz="1400">
                <a:solidFill>
                  <a:schemeClr val="tx2"/>
                </a:solidFill>
              </a:defRPr>
            </a:lvl1pPr>
          </a:lstStyle>
          <a:p>
            <a:fld id="{83EAB40C-6F76-4355-B903-1CA310AE1743}" type="datetimeFigureOut">
              <a:rPr lang="en-US" smtClean="0"/>
              <a:t>8/28/2021</a:t>
            </a:fld>
            <a:endParaRPr lang="en-US"/>
          </a:p>
        </p:txBody>
      </p:sp>
      <p:sp>
        <p:nvSpPr>
          <p:cNvPr id="3" name="Footer Placeholder 2"/>
          <p:cNvSpPr>
            <a:spLocks noGrp="1"/>
          </p:cNvSpPr>
          <p:nvPr>
            <p:ph type="ftr" sz="quarter" idx="3"/>
          </p:nvPr>
        </p:nvSpPr>
        <p:spPr>
          <a:xfrm>
            <a:off x="1219200" y="6172200"/>
            <a:ext cx="52832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95072" y="6210300"/>
            <a:ext cx="6096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E9273933-9722-4956-BC36-6894AC461BEB}"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panose="05020102010507070707"/>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panose="05020102010507070707"/>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panose="05020102010507070707"/>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panose="05020102010507070707"/>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s://vi.wikipedia.org/wiki/S%C3%A1ch" TargetMode="External"/><Relationship Id="rId3" Type="http://schemas.openxmlformats.org/officeDocument/2006/relationships/image" Target="../media/image3.jpeg"/><Relationship Id="rId7" Type="http://schemas.openxmlformats.org/officeDocument/2006/relationships/hyperlink" Target="https://vi.wikipedia.org/wiki/Th%C3%A9p" TargetMode="External"/><Relationship Id="rId12"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hyperlink" Target="https://vi.wikipedia.org/wiki/S%E1%BA%AFt" TargetMode="External"/><Relationship Id="rId11" Type="http://schemas.openxmlformats.org/officeDocument/2006/relationships/hyperlink" Target="https://vi.wikipedia.org/wiki/H%C3%A0ng_h%C3%B3a#cite_note-K-1" TargetMode="External"/><Relationship Id="rId5" Type="http://schemas.openxmlformats.org/officeDocument/2006/relationships/hyperlink" Target="https://vi.wikipedia.org/wiki/Trao_%C4%91%E1%BB%95i" TargetMode="External"/><Relationship Id="rId10" Type="http://schemas.openxmlformats.org/officeDocument/2006/relationships/hyperlink" Target="https://vi.wikipedia.org/wiki/Karl_Marx" TargetMode="External"/><Relationship Id="rId4" Type="http://schemas.openxmlformats.org/officeDocument/2006/relationships/hyperlink" Target="https://vi.wikipedia.org/wiki/Kinh_t%E1%BA%BF_ch%C3%ADnh_tr%E1%BB%8B_Marx-Lenin" TargetMode="External"/><Relationship Id="rId9" Type="http://schemas.openxmlformats.org/officeDocument/2006/relationships/hyperlink" Target="https://vi.wikipedia.org/wiki/S%E1%BB%A9c_lao_%C4%91%E1%BB%99ng"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vi.wikipedia.org/wiki/David_Ricardo" TargetMode="Externa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hyperlink" Target="https://vi.wikipedia.org/wiki/Lo%C3%A0i_ng%C6%B0%E1%BB%9Di" TargetMode="External"/><Relationship Id="rId5" Type="http://schemas.openxmlformats.org/officeDocument/2006/relationships/hyperlink" Target="https://vi.wikipedia.org/w/index.php?title=%C3%8Dch_d%E1%BB%A5ng&amp;action=edit&amp;redlink=1" TargetMode="External"/><Relationship Id="rId4" Type="http://schemas.openxmlformats.org/officeDocument/2006/relationships/hyperlink" Target="https://vi.wikipedia.org/wiki/Gi%C3%A1_tr%E1%BB%8B_s%E1%BB%AD_d%E1%BB%A5ng"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vi.wikipedia.org/wiki/K%C3%A9o"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hyperlink" Target="https://vi.wikipedia.org/wiki/Lao_%C4%91%E1%BB%99ng" TargetMode="External"/><Relationship Id="rId7" Type="http://schemas.openxmlformats.org/officeDocument/2006/relationships/hyperlink" Target="https://vi.wikipedia.org/wiki/Tr%C3%AD_tu%E1%BB%87" TargetMode="External"/><Relationship Id="rId2" Type="http://schemas.openxmlformats.org/officeDocument/2006/relationships/hyperlink" Target="https://vi.wikipedia.org/wiki/Gi%C3%A1_tr%E1%BB%8B" TargetMode="External"/><Relationship Id="rId1" Type="http://schemas.openxmlformats.org/officeDocument/2006/relationships/slideLayout" Target="../slideLayouts/slideLayout2.xml"/><Relationship Id="rId6" Type="http://schemas.openxmlformats.org/officeDocument/2006/relationships/hyperlink" Target="https://vi.wikipedia.org/w/index.php?title=S%E1%BB%A9c_l%E1%BB%B1c&amp;action=edit&amp;redlink=1" TargetMode="External"/><Relationship Id="rId5" Type="http://schemas.openxmlformats.org/officeDocument/2006/relationships/hyperlink" Target="https://vi.wikipedia.org/wiki/Th%E1%BB%9Di_gian" TargetMode="External"/><Relationship Id="rId4" Type="http://schemas.openxmlformats.org/officeDocument/2006/relationships/hyperlink" Target="https://vi.wikipedia.org/wiki/S%E1%BA%A3n_xu%E1%BA%A5t" TargetMode="External"/></Relationships>
</file>

<file path=ppt/slides/_rels/slide9.xml.rels><?xml version="1.0" encoding="UTF-8" standalone="yes"?>
<Relationships xmlns="http://schemas.openxmlformats.org/package/2006/relationships"><Relationship Id="rId8" Type="http://schemas.openxmlformats.org/officeDocument/2006/relationships/image" Target="../media/image10.GIF"/><Relationship Id="rId3" Type="http://schemas.openxmlformats.org/officeDocument/2006/relationships/hyperlink" Target="https://vi.wikipedia.org/wiki/Th%E1%BB%8B_tr%C6%B0%E1%BB%9Dng" TargetMode="External"/><Relationship Id="rId7" Type="http://schemas.openxmlformats.org/officeDocument/2006/relationships/image" Target="../media/image9.jpeg"/><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8.jpeg"/><Relationship Id="rId11" Type="http://schemas.openxmlformats.org/officeDocument/2006/relationships/image" Target="../media/image13.jpeg"/><Relationship Id="rId5" Type="http://schemas.openxmlformats.org/officeDocument/2006/relationships/image" Target="../media/image7.jpeg"/><Relationship Id="rId10" Type="http://schemas.openxmlformats.org/officeDocument/2006/relationships/image" Target="../media/image12.png"/><Relationship Id="rId4" Type="http://schemas.openxmlformats.org/officeDocument/2006/relationships/hyperlink" Target="https://vi.wikipedia.org/wiki/Gi%C3%A1_tr%E1%BB%8B_trao_%C4%91%E1%BB%95i" TargetMode="External"/><Relationship Id="rId9"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12.xml.rels><?xml version="1.0" encoding="UTF-8" standalone="yes"?>
<Relationships xmlns="http://schemas.openxmlformats.org/package/2006/relationships"><Relationship Id="rId8" Type="http://schemas.openxmlformats.org/officeDocument/2006/relationships/hyperlink" Target="https://www.container-transportation.com/phan-loai-container.html#containerbon" TargetMode="External"/><Relationship Id="rId13" Type="http://schemas.openxmlformats.org/officeDocument/2006/relationships/image" Target="../media/image28.jpeg"/><Relationship Id="rId3" Type="http://schemas.openxmlformats.org/officeDocument/2006/relationships/hyperlink" Target="https://www.container-transportation.com/phan-loai-container.html#containerhangroi" TargetMode="External"/><Relationship Id="rId7" Type="http://schemas.openxmlformats.org/officeDocument/2006/relationships/hyperlink" Target="https://www.container-transportation.com/phan-loai-container.html#containermatbang" TargetMode="External"/><Relationship Id="rId12" Type="http://schemas.openxmlformats.org/officeDocument/2006/relationships/image" Target="../media/image27.jpeg"/><Relationship Id="rId2" Type="http://schemas.openxmlformats.org/officeDocument/2006/relationships/hyperlink" Target="https://www.container-transportation.com/phan-loai-container.html#containerbachhoa" TargetMode="External"/><Relationship Id="rId1" Type="http://schemas.openxmlformats.org/officeDocument/2006/relationships/slideLayout" Target="../slideLayouts/slideLayout2.xml"/><Relationship Id="rId6" Type="http://schemas.openxmlformats.org/officeDocument/2006/relationships/hyperlink" Target="https://www.container-transportation.com/phan-loai-container.html#containerhomai" TargetMode="External"/><Relationship Id="rId11" Type="http://schemas.openxmlformats.org/officeDocument/2006/relationships/image" Target="../media/image26.jpeg"/><Relationship Id="rId5" Type="http://schemas.openxmlformats.org/officeDocument/2006/relationships/hyperlink" Target="https://www.container-transportation.com/phan-loai-container.html#containerbaoon" TargetMode="External"/><Relationship Id="rId15" Type="http://schemas.openxmlformats.org/officeDocument/2006/relationships/image" Target="../media/image30.jpeg"/><Relationship Id="rId10" Type="http://schemas.openxmlformats.org/officeDocument/2006/relationships/image" Target="../media/image25.jpeg"/><Relationship Id="rId4" Type="http://schemas.openxmlformats.org/officeDocument/2006/relationships/hyperlink" Target="https://www.container-transportation.com/phan-loai-container.html#containerchuyendung" TargetMode="External"/><Relationship Id="rId9" Type="http://schemas.openxmlformats.org/officeDocument/2006/relationships/image" Target="../media/image24.jpeg"/><Relationship Id="rId14" Type="http://schemas.openxmlformats.org/officeDocument/2006/relationships/image" Target="../media/image29.jpeg"/></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https://www.container-transportation.com/phan-loai-container.html#containerbachhoa" TargetMode="External"/><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1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s://www.container-transportation.com/phan-loai-container.html#containerhangroi"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hyperlink" Target="https://www.container-transportation.com/phan-loai-container.html#containerchuyendung" TargetMode="External"/><Relationship Id="rId1" Type="http://schemas.openxmlformats.org/officeDocument/2006/relationships/slideLayout" Target="../slideLayouts/slideLayout2.xml"/><Relationship Id="rId5" Type="http://schemas.openxmlformats.org/officeDocument/2006/relationships/image" Target="../media/image35.jpeg"/><Relationship Id="rId4" Type="http://schemas.openxmlformats.org/officeDocument/2006/relationships/image" Target="../media/image34.jpeg"/></Relationships>
</file>

<file path=ppt/slides/_rels/slide1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hyperlink" Target="https://www.container-transportation.com/phan-loai-container.html#containerchuyendung" TargetMode="External"/><Relationship Id="rId1" Type="http://schemas.openxmlformats.org/officeDocument/2006/relationships/slideLayout" Target="../slideLayouts/slideLayout2.xml"/><Relationship Id="rId4" Type="http://schemas.openxmlformats.org/officeDocument/2006/relationships/image" Target="../media/image37.jpeg"/></Relationships>
</file>

<file path=ppt/slides/_rels/slide1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hyperlink" Target="https://www.container-transportation.com/phan-loai-container.html#containerbaoon" TargetMode="External"/><Relationship Id="rId1" Type="http://schemas.openxmlformats.org/officeDocument/2006/relationships/slideLayout" Target="../slideLayouts/slideLayout2.xml"/><Relationship Id="rId4" Type="http://schemas.openxmlformats.org/officeDocument/2006/relationships/image" Target="../media/image38.jpeg"/></Relationships>
</file>

<file path=ppt/slides/_rels/slide1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hyperlink" Target="https://www.container-transportation.com/phan-loai-container.html#containerbaoon"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hyperlink" Target="https://www.container-transportation.com/phan-loai-container.html#containerhomai" TargetMode="External"/><Relationship Id="rId1" Type="http://schemas.openxmlformats.org/officeDocument/2006/relationships/slideLayout" Target="../slideLayouts/slideLayout2.xml"/><Relationship Id="rId5" Type="http://schemas.openxmlformats.org/officeDocument/2006/relationships/image" Target="../media/image41.jpeg"/><Relationship Id="rId4" Type="http://schemas.openxmlformats.org/officeDocument/2006/relationships/image" Target="../media/image28.jpeg"/></Relationships>
</file>

<file path=ppt/slides/_rels/slide2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hyperlink" Target="https://www.container-transportation.com/phan-loai-container.html#containermatbang" TargetMode="External"/><Relationship Id="rId1" Type="http://schemas.openxmlformats.org/officeDocument/2006/relationships/slideLayout" Target="../slideLayouts/slideLayout2.xml"/><Relationship Id="rId4" Type="http://schemas.openxmlformats.org/officeDocument/2006/relationships/image" Target="../media/image43.jpeg"/></Relationships>
</file>

<file path=ppt/slides/_rels/slide2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hyperlink" Target="https://www.container-transportation.com/phan-loai-container.html#containerbon" TargetMode="External"/><Relationship Id="rId1" Type="http://schemas.openxmlformats.org/officeDocument/2006/relationships/slideLayout" Target="../slideLayouts/slideLayout2.xml"/><Relationship Id="rId5" Type="http://schemas.openxmlformats.org/officeDocument/2006/relationships/image" Target="../media/image45.png"/><Relationship Id="rId4" Type="http://schemas.openxmlformats.org/officeDocument/2006/relationships/image" Target="../media/image3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0" y="1905000"/>
            <a:ext cx="7818755" cy="706755"/>
          </a:xfrm>
          <a:prstGeom prst="rect">
            <a:avLst/>
          </a:prstGeom>
        </p:spPr>
        <p:txBody>
          <a:bodyPr wrap="none">
            <a:spAutoFit/>
            <a:scene3d>
              <a:camera prst="orthographicFront"/>
              <a:lightRig rig="soft" dir="t">
                <a:rot lat="0" lon="0" rev="10800000"/>
              </a:lightRig>
            </a:scene3d>
            <a:sp3d>
              <a:bevelT w="27940" h="12700"/>
              <a:contourClr>
                <a:srgbClr val="DDDDDD"/>
              </a:contourClr>
            </a:sp3d>
          </a:bodyPr>
          <a:lstStyle/>
          <a:p>
            <a:r>
              <a:rPr lang="en-US" sz="4000" b="1" spc="150" dirty="0" err="1">
                <a:ln w="11430"/>
                <a:solidFill>
                  <a:srgbClr val="F8F8F8"/>
                </a:solidFill>
                <a:effectLst>
                  <a:outerShdw blurRad="25400" algn="tl" rotWithShape="0">
                    <a:srgbClr val="000000">
                      <a:alpha val="43000"/>
                    </a:srgbClr>
                  </a:outerShdw>
                </a:effectLst>
                <a:latin typeface="Times New Roman" panose="02020603050405020304" pitchFamily="18" charset="0"/>
                <a:cs typeface="Times New Roman" panose="02020603050405020304" pitchFamily="18" charset="0"/>
              </a:rPr>
              <a:t>Chương</a:t>
            </a:r>
            <a:r>
              <a:rPr lang="en-US" sz="4000" b="1" spc="150" dirty="0">
                <a:ln w="11430"/>
                <a:solidFill>
                  <a:srgbClr val="F8F8F8"/>
                </a:solidFill>
                <a:effectLst>
                  <a:outerShdw blurRad="25400" algn="tl" rotWithShape="0">
                    <a:srgbClr val="000000">
                      <a:alpha val="43000"/>
                    </a:srgbClr>
                  </a:outerShdw>
                </a:effectLst>
                <a:latin typeface="Times New Roman" panose="02020603050405020304" pitchFamily="18" charset="0"/>
                <a:cs typeface="Times New Roman" panose="02020603050405020304" pitchFamily="18" charset="0"/>
              </a:rPr>
              <a:t> 1: </a:t>
            </a:r>
            <a:r>
              <a:rPr lang="en-US" sz="4000" b="1" spc="150" dirty="0" err="1">
                <a:ln w="11430"/>
                <a:solidFill>
                  <a:srgbClr val="F8F8F8"/>
                </a:solidFill>
                <a:effectLst>
                  <a:outerShdw blurRad="25400" algn="tl" rotWithShape="0">
                    <a:srgbClr val="000000">
                      <a:alpha val="43000"/>
                    </a:srgbClr>
                  </a:outerShdw>
                </a:effectLst>
                <a:latin typeface="Times New Roman" panose="02020603050405020304" pitchFamily="18" charset="0"/>
                <a:cs typeface="Times New Roman" panose="02020603050405020304" pitchFamily="18" charset="0"/>
              </a:rPr>
              <a:t>Đơn</a:t>
            </a:r>
            <a:r>
              <a:rPr lang="en-US" sz="4000" b="1" spc="150" dirty="0">
                <a:ln w="11430"/>
                <a:solidFill>
                  <a:srgbClr val="F8F8F8"/>
                </a:solidFill>
                <a:effectLst>
                  <a:outerShdw blurRad="25400" algn="tl" rotWithShape="0">
                    <a:srgbClr val="000000">
                      <a:alpha val="43000"/>
                    </a:srgbClr>
                  </a:outerShdw>
                </a:effectLst>
                <a:latin typeface="Times New Roman" panose="02020603050405020304" pitchFamily="18" charset="0"/>
                <a:cs typeface="Times New Roman" panose="02020603050405020304" pitchFamily="18" charset="0"/>
              </a:rPr>
              <a:t> </a:t>
            </a:r>
            <a:r>
              <a:rPr lang="en-US" sz="4000" b="1" spc="150" dirty="0" err="1">
                <a:ln w="11430"/>
                <a:solidFill>
                  <a:srgbClr val="F8F8F8"/>
                </a:solidFill>
                <a:effectLst>
                  <a:outerShdw blurRad="25400" algn="tl" rotWithShape="0">
                    <a:srgbClr val="000000">
                      <a:alpha val="43000"/>
                    </a:srgbClr>
                  </a:outerShdw>
                </a:effectLst>
                <a:latin typeface="Times New Roman" panose="02020603050405020304" pitchFamily="18" charset="0"/>
                <a:cs typeface="Times New Roman" panose="02020603050405020304" pitchFamily="18" charset="0"/>
              </a:rPr>
              <a:t>vị</a:t>
            </a:r>
            <a:r>
              <a:rPr lang="en-US" sz="4000" b="1" spc="150" dirty="0">
                <a:ln w="11430"/>
                <a:solidFill>
                  <a:srgbClr val="F8F8F8"/>
                </a:solidFill>
                <a:effectLst>
                  <a:outerShdw blurRad="25400" algn="tl" rotWithShape="0">
                    <a:srgbClr val="000000">
                      <a:alpha val="43000"/>
                    </a:srgbClr>
                  </a:outerShdw>
                </a:effectLst>
                <a:latin typeface="Times New Roman" panose="02020603050405020304" pitchFamily="18" charset="0"/>
                <a:cs typeface="Times New Roman" panose="02020603050405020304" pitchFamily="18" charset="0"/>
              </a:rPr>
              <a:t> </a:t>
            </a:r>
            <a:r>
              <a:rPr lang="en-US" sz="4000" b="1" spc="150" dirty="0" err="1">
                <a:ln w="11430"/>
                <a:solidFill>
                  <a:srgbClr val="F8F8F8"/>
                </a:solidFill>
                <a:effectLst>
                  <a:outerShdw blurRad="25400" algn="tl" rotWithShape="0">
                    <a:srgbClr val="000000">
                      <a:alpha val="43000"/>
                    </a:srgbClr>
                  </a:outerShdw>
                </a:effectLst>
                <a:latin typeface="Times New Roman" panose="02020603050405020304" pitchFamily="18" charset="0"/>
                <a:cs typeface="Times New Roman" panose="02020603050405020304" pitchFamily="18" charset="0"/>
              </a:rPr>
              <a:t>hóa</a:t>
            </a:r>
            <a:r>
              <a:rPr lang="en-US" sz="4000" b="1" spc="150" dirty="0">
                <a:ln w="11430"/>
                <a:solidFill>
                  <a:srgbClr val="F8F8F8"/>
                </a:solidFill>
                <a:effectLst>
                  <a:outerShdw blurRad="25400" algn="tl" rotWithShape="0">
                    <a:srgbClr val="000000">
                      <a:alpha val="43000"/>
                    </a:srgbClr>
                  </a:outerShdw>
                </a:effectLst>
                <a:latin typeface="Times New Roman" panose="02020603050405020304" pitchFamily="18" charset="0"/>
                <a:cs typeface="Times New Roman" panose="02020603050405020304" pitchFamily="18" charset="0"/>
              </a:rPr>
              <a:t> </a:t>
            </a:r>
            <a:r>
              <a:rPr lang="en-US" sz="4000" b="1" spc="150" dirty="0" err="1">
                <a:ln w="11430"/>
                <a:solidFill>
                  <a:srgbClr val="F8F8F8"/>
                </a:solidFill>
                <a:effectLst>
                  <a:outerShdw blurRad="25400" algn="tl" rotWithShape="0">
                    <a:srgbClr val="000000">
                      <a:alpha val="43000"/>
                    </a:srgbClr>
                  </a:outerShdw>
                </a:effectLst>
                <a:latin typeface="Times New Roman" panose="02020603050405020304" pitchFamily="18" charset="0"/>
                <a:cs typeface="Times New Roman" panose="02020603050405020304" pitchFamily="18" charset="0"/>
              </a:rPr>
              <a:t>hàng</a:t>
            </a:r>
            <a:r>
              <a:rPr lang="en-US" sz="4000" b="1" spc="150" dirty="0">
                <a:ln w="11430"/>
                <a:solidFill>
                  <a:srgbClr val="F8F8F8"/>
                </a:solidFill>
                <a:effectLst>
                  <a:outerShdw blurRad="25400" algn="tl" rotWithShape="0">
                    <a:srgbClr val="000000">
                      <a:alpha val="43000"/>
                    </a:srgbClr>
                  </a:outerShdw>
                </a:effectLst>
                <a:latin typeface="Times New Roman" panose="02020603050405020304" pitchFamily="18" charset="0"/>
                <a:cs typeface="Times New Roman" panose="02020603050405020304" pitchFamily="18" charset="0"/>
              </a:rPr>
              <a:t> </a:t>
            </a:r>
            <a:r>
              <a:rPr lang="en-US" sz="4000" b="1" spc="150" dirty="0" err="1">
                <a:ln w="11430"/>
                <a:solidFill>
                  <a:srgbClr val="F8F8F8"/>
                </a:solidFill>
                <a:effectLst>
                  <a:outerShdw blurRad="25400" algn="tl" rotWithShape="0">
                    <a:srgbClr val="000000">
                      <a:alpha val="43000"/>
                    </a:srgbClr>
                  </a:outerShdw>
                </a:effectLst>
                <a:latin typeface="Times New Roman" panose="02020603050405020304" pitchFamily="18" charset="0"/>
                <a:cs typeface="Times New Roman" panose="02020603050405020304" pitchFamily="18" charset="0"/>
              </a:rPr>
              <a:t>hóa</a:t>
            </a:r>
            <a:r>
              <a:rPr lang="en-US" sz="4000" b="1" spc="150" dirty="0">
                <a:ln w="11430"/>
                <a:solidFill>
                  <a:srgbClr val="F8F8F8"/>
                </a:solidFill>
                <a:effectLst>
                  <a:outerShdw blurRad="25400" algn="tl" rotWithShape="0">
                    <a:srgbClr val="000000">
                      <a:alpha val="43000"/>
                    </a:srgbClr>
                  </a:outerShdw>
                </a:effectLst>
                <a:latin typeface="Times New Roman" panose="02020603050405020304" pitchFamily="18" charset="0"/>
                <a:cs typeface="Times New Roman" panose="02020603050405020304" pitchFamily="18" charset="0"/>
              </a:rPr>
              <a:t>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0154" y="152400"/>
            <a:ext cx="7772400" cy="1143000"/>
          </a:xfrm>
        </p:spPr>
        <p:txBody>
          <a:bodyPr>
            <a:normAutofit fontScale="90000"/>
          </a:bodyPr>
          <a:lstStyle/>
          <a:p>
            <a:r>
              <a:rPr lang="en-US" b="1" dirty="0">
                <a:solidFill>
                  <a:srgbClr val="FF0000"/>
                </a:solidFill>
                <a:latin typeface="Times New Roman" panose="02020603050405020304" pitchFamily="18" charset="0"/>
                <a:cs typeface="Times New Roman" panose="02020603050405020304" pitchFamily="18" charset="0"/>
              </a:rPr>
              <a:t/>
            </a:r>
            <a:br>
              <a:rPr lang="en-US" b="1" dirty="0">
                <a:solidFill>
                  <a:srgbClr val="FF0000"/>
                </a:solidFill>
                <a:latin typeface="Times New Roman" panose="02020603050405020304" pitchFamily="18" charset="0"/>
                <a:cs typeface="Times New Roman" panose="02020603050405020304" pitchFamily="18" charset="0"/>
              </a:rPr>
            </a:br>
            <a:r>
              <a:rPr lang="en-US" b="1" dirty="0">
                <a:solidFill>
                  <a:srgbClr val="FF0000"/>
                </a:solidFill>
                <a:latin typeface="Times New Roman" panose="02020603050405020304" pitchFamily="18" charset="0"/>
                <a:cs typeface="Times New Roman" panose="02020603050405020304" pitchFamily="18" charset="0"/>
              </a:rPr>
              <a:t>1.1 </a:t>
            </a:r>
            <a:r>
              <a:rPr lang="en-US" b="1" dirty="0" err="1">
                <a:solidFill>
                  <a:srgbClr val="FF0000"/>
                </a:solidFill>
                <a:latin typeface="Times New Roman" panose="02020603050405020304" pitchFamily="18" charset="0"/>
                <a:cs typeface="Times New Roman" panose="02020603050405020304" pitchFamily="18" charset="0"/>
              </a:rPr>
              <a:t>Các</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loại</a:t>
            </a:r>
            <a:r>
              <a:rPr lang="en-US" b="1" dirty="0">
                <a:solidFill>
                  <a:srgbClr val="FF0000"/>
                </a:solidFill>
                <a:latin typeface="Times New Roman" panose="02020603050405020304" pitchFamily="18" charset="0"/>
                <a:cs typeface="Times New Roman" panose="02020603050405020304" pitchFamily="18" charset="0"/>
              </a:rPr>
              <a:t> </a:t>
            </a:r>
            <a:r>
              <a:rPr lang="en-US" b="1" err="1">
                <a:solidFill>
                  <a:srgbClr val="FF0000"/>
                </a:solidFill>
                <a:latin typeface="Times New Roman" panose="02020603050405020304" pitchFamily="18" charset="0"/>
                <a:cs typeface="Times New Roman" panose="02020603050405020304" pitchFamily="18" charset="0"/>
              </a:rPr>
              <a:t>hàng</a:t>
            </a:r>
            <a:r>
              <a:rPr lang="en-US" b="1">
                <a:solidFill>
                  <a:srgbClr val="FF0000"/>
                </a:solidFill>
                <a:latin typeface="Times New Roman" panose="02020603050405020304" pitchFamily="18" charset="0"/>
                <a:cs typeface="Times New Roman" panose="02020603050405020304" pitchFamily="18" charset="0"/>
              </a:rPr>
              <a:t> hóa</a:t>
            </a:r>
            <a:br>
              <a:rPr lang="en-US" b="1">
                <a:solidFill>
                  <a:srgbClr val="FF0000"/>
                </a:solidFill>
                <a:latin typeface="Times New Roman" panose="02020603050405020304" pitchFamily="18" charset="0"/>
                <a:cs typeface="Times New Roman" panose="02020603050405020304" pitchFamily="18" charset="0"/>
              </a:rPr>
            </a:br>
            <a:r>
              <a:rPr lang="en-US" sz="2700" b="1">
                <a:solidFill>
                  <a:srgbClr val="FF0000"/>
                </a:solidFill>
                <a:latin typeface="Times New Roman" panose="02020603050405020304" pitchFamily="18" charset="0"/>
                <a:cs typeface="Times New Roman" panose="02020603050405020304" pitchFamily="18" charset="0"/>
              </a:rPr>
              <a:t>Khái niệm hàng hóa.</a:t>
            </a:r>
            <a:endParaRPr lang="en-US" sz="2700" b="1" dirty="0">
              <a:solidFill>
                <a:srgbClr val="FF0000"/>
              </a:solidFill>
              <a:latin typeface="Times New Roman" panose="02020603050405020304" pitchFamily="18" charset="0"/>
              <a:cs typeface="Times New Roman" panose="02020603050405020304" pitchFamily="18" charset="0"/>
            </a:endParaRPr>
          </a:p>
        </p:txBody>
      </p:sp>
      <p:pic>
        <p:nvPicPr>
          <p:cNvPr id="3076" name="Picture 4" descr="C:\Users\Sang\Pictures\lam ba cho ba chi\unname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0" y="172396"/>
            <a:ext cx="1996860" cy="114298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3" descr="C:\Users\Sang\Pictures\lam ba cho ba chi\mac-leni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0" y="2612845"/>
            <a:ext cx="2743200" cy="2064058"/>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sz="quarter" idx="1"/>
          </p:nvPr>
        </p:nvSpPr>
        <p:spPr>
          <a:xfrm>
            <a:off x="2286000" y="1219200"/>
            <a:ext cx="7772400" cy="5334000"/>
          </a:xfrm>
        </p:spPr>
        <p:txBody>
          <a:bodyPr>
            <a:normAutofit/>
          </a:bodyPr>
          <a:lstStyle/>
          <a:p>
            <a:pPr marL="0" indent="0">
              <a:buNone/>
            </a:pPr>
            <a:r>
              <a:rPr lang="vi-VN" sz="2400" dirty="0"/>
              <a:t>Trong </a:t>
            </a:r>
            <a:r>
              <a:rPr lang="vi-VN" sz="2400" dirty="0">
                <a:solidFill>
                  <a:srgbClr val="00B0F0"/>
                </a:solidFill>
                <a:hlinkClick r:id="rId4" tooltip="Kinh tế chính trị Marx-Lenin"/>
              </a:rPr>
              <a:t>kinh tế chính trị Marx-Lenin</a:t>
            </a:r>
            <a:r>
              <a:rPr lang="vi-VN" sz="2400" dirty="0"/>
              <a:t>, hàng hóa cũng được định nghĩa là sản phẩm của lao động thông qua </a:t>
            </a:r>
            <a:r>
              <a:rPr lang="vi-VN" sz="2400" dirty="0">
                <a:hlinkClick r:id="rId5" tooltip="Trao đổi"/>
              </a:rPr>
              <a:t>trao đổi</a:t>
            </a:r>
            <a:r>
              <a:rPr lang="vi-VN" sz="2400" dirty="0"/>
              <a:t>, mua bán. </a:t>
            </a:r>
            <a:endParaRPr lang="en-US" sz="2400" dirty="0"/>
          </a:p>
          <a:p>
            <a:pPr marL="0" indent="0">
              <a:buNone/>
            </a:pPr>
            <a:r>
              <a:rPr lang="vi-VN" sz="2400"/>
              <a:t>Hàng </a:t>
            </a:r>
            <a:r>
              <a:rPr lang="vi-VN" sz="2400" dirty="0"/>
              <a:t>hóa có thể là hữu hình như </a:t>
            </a:r>
            <a:r>
              <a:rPr lang="vi-VN" sz="2400" dirty="0">
                <a:hlinkClick r:id="rId6" tooltip="Sắt"/>
              </a:rPr>
              <a:t>sắt</a:t>
            </a:r>
            <a:r>
              <a:rPr lang="vi-VN" sz="2400" dirty="0"/>
              <a:t> </a:t>
            </a:r>
            <a:r>
              <a:rPr lang="vi-VN" sz="2400" dirty="0">
                <a:hlinkClick r:id="rId7" tooltip="Thép"/>
              </a:rPr>
              <a:t>thép</a:t>
            </a:r>
            <a:r>
              <a:rPr lang="vi-VN" sz="2400" dirty="0"/>
              <a:t>, </a:t>
            </a:r>
            <a:r>
              <a:rPr lang="vi-VN" sz="2400" dirty="0">
                <a:hlinkClick r:id="rId8" tooltip="Sách"/>
              </a:rPr>
              <a:t>quyển sách</a:t>
            </a:r>
            <a:r>
              <a:rPr lang="vi-VN" sz="2400" dirty="0"/>
              <a:t> hay ở dạng vô hình như </a:t>
            </a:r>
            <a:r>
              <a:rPr lang="vi-VN" sz="2400" dirty="0">
                <a:hlinkClick r:id="rId9" tooltip="Sức lao động"/>
              </a:rPr>
              <a:t>sức lao động</a:t>
            </a:r>
            <a:r>
              <a:rPr lang="vi-VN" sz="2400" dirty="0"/>
              <a:t>.</a:t>
            </a:r>
            <a:r>
              <a:rPr lang="vi-VN" sz="2400"/>
              <a:t> </a:t>
            </a:r>
            <a:endParaRPr lang="en-US" sz="2400"/>
          </a:p>
          <a:p>
            <a:pPr marL="0" indent="0">
              <a:buNone/>
            </a:pPr>
            <a:endParaRPr lang="en-US" sz="2400"/>
          </a:p>
          <a:p>
            <a:pPr marL="0" indent="0">
              <a:buNone/>
            </a:pPr>
            <a:endParaRPr lang="en-US" sz="2400"/>
          </a:p>
          <a:p>
            <a:pPr marL="0" indent="0">
              <a:buNone/>
            </a:pPr>
            <a:endParaRPr lang="en-US" sz="2400"/>
          </a:p>
          <a:p>
            <a:pPr marL="0" indent="0">
              <a:buNone/>
            </a:pPr>
            <a:endParaRPr lang="en-US" sz="2400"/>
          </a:p>
          <a:p>
            <a:pPr marL="0" indent="0">
              <a:buNone/>
            </a:pPr>
            <a:r>
              <a:rPr lang="vi-VN" sz="2400">
                <a:hlinkClick r:id="rId10" tooltip="Karl Marx"/>
              </a:rPr>
              <a:t>Karl </a:t>
            </a:r>
            <a:r>
              <a:rPr lang="vi-VN" sz="2400" dirty="0">
                <a:hlinkClick r:id="rId10" tooltip="Karl Marx"/>
              </a:rPr>
              <a:t>Marx</a:t>
            </a:r>
            <a:r>
              <a:rPr lang="vi-VN" sz="2400" dirty="0"/>
              <a:t> định nghĩa hàng hóa trước hết là đồ vật mang hình dạng có khả năng thỏa mãn nhu cầu con người nhờ vào các tính chất của nó</a:t>
            </a:r>
            <a:r>
              <a:rPr lang="vi-VN" sz="2400" baseline="30000" dirty="0">
                <a:hlinkClick r:id="rId11"/>
              </a:rPr>
              <a:t>[1]</a:t>
            </a:r>
            <a:r>
              <a:rPr lang="vi-VN" sz="2400" dirty="0"/>
              <a:t>. </a:t>
            </a:r>
            <a:endParaRPr lang="en-US" sz="2400" dirty="0"/>
          </a:p>
          <a:p>
            <a:pPr marL="0" indent="0">
              <a:buNone/>
            </a:pPr>
            <a:endParaRPr lang="en-US" sz="2400" dirty="0"/>
          </a:p>
          <a:p>
            <a:endParaRPr lang="en-US" dirty="0"/>
          </a:p>
        </p:txBody>
      </p:sp>
      <p:pic>
        <p:nvPicPr>
          <p:cNvPr id="3077" name="Picture 5" descr="C:\Users\Sang\Pictures\lam ba cho ba chi\unnamed (1).jp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743200" y="2821914"/>
            <a:ext cx="2743200" cy="164592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a:solidFill>
                  <a:srgbClr val="FF0000"/>
                </a:solidFill>
                <a:latin typeface="Times New Roman" panose="02020603050405020304" pitchFamily="18" charset="0"/>
                <a:cs typeface="Times New Roman" panose="02020603050405020304" pitchFamily="18" charset="0"/>
              </a:rPr>
              <a:t>1.1 Các loại hàng hóa</a:t>
            </a:r>
            <a:br>
              <a:rPr lang="en-US" b="1">
                <a:solidFill>
                  <a:srgbClr val="FF0000"/>
                </a:solidFill>
                <a:latin typeface="Times New Roman" panose="02020603050405020304" pitchFamily="18" charset="0"/>
                <a:cs typeface="Times New Roman" panose="02020603050405020304" pitchFamily="18" charset="0"/>
              </a:rPr>
            </a:br>
            <a:r>
              <a:rPr lang="en-US" sz="2700" b="1">
                <a:solidFill>
                  <a:srgbClr val="FF0000"/>
                </a:solidFill>
                <a:latin typeface="Times New Roman" panose="02020603050405020304" pitchFamily="18" charset="0"/>
                <a:cs typeface="Times New Roman" panose="02020603050405020304" pitchFamily="18" charset="0"/>
              </a:rPr>
              <a:t>Khái niệm hàng hóa.</a:t>
            </a:r>
            <a:endParaRPr lang="en-US"/>
          </a:p>
        </p:txBody>
      </p:sp>
      <p:sp>
        <p:nvSpPr>
          <p:cNvPr id="3" name="Content Placeholder 2"/>
          <p:cNvSpPr>
            <a:spLocks noGrp="1"/>
          </p:cNvSpPr>
          <p:nvPr>
            <p:ph sz="quarter" idx="1"/>
          </p:nvPr>
        </p:nvSpPr>
        <p:spPr/>
        <p:txBody>
          <a:bodyPr/>
          <a:lstStyle/>
          <a:p>
            <a:pPr marL="0" indent="0">
              <a:buNone/>
            </a:pPr>
            <a:r>
              <a:rPr lang="vi-VN" sz="2800"/>
              <a:t>Để đồ vật trở thành hàng hóa cần phải có:</a:t>
            </a:r>
          </a:p>
          <a:p>
            <a:pPr>
              <a:buFont typeface="Wingdings" panose="05000000000000000000" pitchFamily="2" charset="2"/>
              <a:buChar char="v"/>
            </a:pPr>
            <a:r>
              <a:rPr lang="vi-VN" sz="2800"/>
              <a:t>Tính</a:t>
            </a:r>
            <a:r>
              <a:rPr lang="en-US" sz="2800"/>
              <a:t> có</a:t>
            </a:r>
            <a:r>
              <a:rPr lang="vi-VN" sz="2800"/>
              <a:t> ích dụng đối với người dùng</a:t>
            </a:r>
          </a:p>
          <a:p>
            <a:pPr>
              <a:buFont typeface="Wingdings" panose="05000000000000000000" pitchFamily="2" charset="2"/>
              <a:buChar char="v"/>
            </a:pPr>
            <a:r>
              <a:rPr lang="vi-VN" sz="2800"/>
              <a:t>Giá trị (kinh tế)</a:t>
            </a:r>
            <a:endParaRPr lang="en-US" sz="2800"/>
          </a:p>
          <a:p>
            <a:pPr>
              <a:buFont typeface="Wingdings" panose="05000000000000000000" pitchFamily="2" charset="2"/>
              <a:buChar char="v"/>
            </a:pPr>
            <a:endParaRPr lang="en-US" sz="2800"/>
          </a:p>
          <a:p>
            <a:pPr marL="0" indent="0">
              <a:buNone/>
            </a:pPr>
            <a:endParaRPr lang="vi-VN" sz="2800"/>
          </a:p>
          <a:p>
            <a:endParaRPr lang="en-US"/>
          </a:p>
        </p:txBody>
      </p:sp>
      <p:pic>
        <p:nvPicPr>
          <p:cNvPr id="4" name="Picture 4" descr="C:\Users\Sang\Pictures\lam ba cho ba chi\unname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0" y="172396"/>
            <a:ext cx="1996860" cy="114298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a:solidFill>
                  <a:srgbClr val="FF0000"/>
                </a:solidFill>
                <a:latin typeface="Times New Roman" panose="02020603050405020304" pitchFamily="18" charset="0"/>
                <a:cs typeface="Times New Roman" panose="02020603050405020304" pitchFamily="18" charset="0"/>
              </a:rPr>
              <a:t>1.1 Các loại hàng hóa</a:t>
            </a:r>
            <a:br>
              <a:rPr lang="en-US" b="1">
                <a:solidFill>
                  <a:srgbClr val="FF0000"/>
                </a:solidFill>
                <a:latin typeface="Times New Roman" panose="02020603050405020304" pitchFamily="18" charset="0"/>
                <a:cs typeface="Times New Roman" panose="02020603050405020304" pitchFamily="18" charset="0"/>
              </a:rPr>
            </a:br>
            <a:r>
              <a:rPr lang="en-US" sz="2700" b="1">
                <a:solidFill>
                  <a:srgbClr val="FF0000"/>
                </a:solidFill>
                <a:latin typeface="Times New Roman" panose="02020603050405020304" pitchFamily="18" charset="0"/>
                <a:cs typeface="Times New Roman" panose="02020603050405020304" pitchFamily="18" charset="0"/>
              </a:rPr>
              <a:t>Khái niệm hàng hóa.</a:t>
            </a:r>
            <a:endParaRPr lang="en-US" dirty="0"/>
          </a:p>
        </p:txBody>
      </p:sp>
      <p:pic>
        <p:nvPicPr>
          <p:cNvPr id="4098" name="Picture 2" descr="C:\Users\Sang\Pictures\lam ba cho ba chi\David-Ricardo-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91400" y="94488"/>
            <a:ext cx="2018192" cy="1397362"/>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sz="quarter" idx="1"/>
          </p:nvPr>
        </p:nvSpPr>
        <p:spPr>
          <a:xfrm>
            <a:off x="1981200" y="1447800"/>
            <a:ext cx="8229600" cy="5181600"/>
          </a:xfrm>
        </p:spPr>
        <p:txBody>
          <a:bodyPr>
            <a:normAutofit/>
          </a:bodyPr>
          <a:lstStyle/>
          <a:p>
            <a:r>
              <a:rPr lang="vi-VN" dirty="0">
                <a:hlinkClick r:id="rId3" tooltip="David Ricardo"/>
              </a:rPr>
              <a:t>David Ricardo</a:t>
            </a:r>
            <a:r>
              <a:rPr lang="vi-VN" dirty="0"/>
              <a:t> cho rằng hàng hóa có hai thuộc tính cơ bản là: giá trị sử dụng và giá trị.</a:t>
            </a:r>
          </a:p>
          <a:p>
            <a:r>
              <a:rPr lang="vi-VN" dirty="0">
                <a:hlinkClick r:id="rId4" tooltip="Giá trị sử dụng"/>
              </a:rPr>
              <a:t>Giá trị sử dụng</a:t>
            </a:r>
            <a:r>
              <a:rPr lang="vi-VN" dirty="0"/>
              <a:t> của hàng hóa là </a:t>
            </a:r>
            <a:r>
              <a:rPr lang="vi-VN" dirty="0">
                <a:hlinkClick r:id="rId5" tooltip="Ích dụng (trang chưa được viết)"/>
              </a:rPr>
              <a:t>ích dụng</a:t>
            </a:r>
            <a:r>
              <a:rPr lang="vi-VN" dirty="0"/>
              <a:t> của hàng hóa thỏa mãn nhu cầu nào đó của </a:t>
            </a:r>
            <a:r>
              <a:rPr lang="vi-VN" dirty="0">
                <a:hlinkClick r:id="rId6" tooltip="Loài người"/>
              </a:rPr>
              <a:t>con người</a:t>
            </a:r>
            <a:r>
              <a:rPr lang="vi-VN"/>
              <a:t>. </a:t>
            </a:r>
            <a:endParaRPr lang="en-US"/>
          </a:p>
          <a:p>
            <a:pPr marL="0" indent="0">
              <a:buNone/>
            </a:pPr>
            <a:r>
              <a:rPr lang="en-US" i="1"/>
              <a:t>	</a:t>
            </a:r>
            <a:endParaRPr lang="vi-VN"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a:solidFill>
                  <a:srgbClr val="FF0000"/>
                </a:solidFill>
                <a:latin typeface="Times New Roman" panose="02020603050405020304" pitchFamily="18" charset="0"/>
                <a:cs typeface="Times New Roman" panose="02020603050405020304" pitchFamily="18" charset="0"/>
              </a:rPr>
              <a:t>1.1 Các loại hàng hóa</a:t>
            </a:r>
            <a:br>
              <a:rPr lang="en-US" b="1">
                <a:solidFill>
                  <a:srgbClr val="FF0000"/>
                </a:solidFill>
                <a:latin typeface="Times New Roman" panose="02020603050405020304" pitchFamily="18" charset="0"/>
                <a:cs typeface="Times New Roman" panose="02020603050405020304" pitchFamily="18" charset="0"/>
              </a:rPr>
            </a:br>
            <a:r>
              <a:rPr lang="en-US" sz="2700" b="1">
                <a:solidFill>
                  <a:srgbClr val="FF0000"/>
                </a:solidFill>
                <a:latin typeface="Times New Roman" panose="02020603050405020304" pitchFamily="18" charset="0"/>
                <a:cs typeface="Times New Roman" panose="02020603050405020304" pitchFamily="18" charset="0"/>
              </a:rPr>
              <a:t>Khái niệm hàng hóa.</a:t>
            </a:r>
            <a:endParaRPr lang="en-US"/>
          </a:p>
        </p:txBody>
      </p:sp>
      <p:sp>
        <p:nvSpPr>
          <p:cNvPr id="3" name="Content Placeholder 2"/>
          <p:cNvSpPr>
            <a:spLocks noGrp="1"/>
          </p:cNvSpPr>
          <p:nvPr>
            <p:ph sz="quarter" idx="1"/>
          </p:nvPr>
        </p:nvSpPr>
        <p:spPr>
          <a:xfrm>
            <a:off x="2438400" y="1520660"/>
            <a:ext cx="7772400" cy="4572000"/>
          </a:xfrm>
        </p:spPr>
        <p:txBody>
          <a:bodyPr/>
          <a:lstStyle/>
          <a:p>
            <a:pPr marL="0" indent="0">
              <a:buNone/>
            </a:pPr>
            <a:r>
              <a:rPr lang="vi-VN" b="1" i="1" u="sng">
                <a:solidFill>
                  <a:srgbClr val="7030A0"/>
                </a:solidFill>
              </a:rPr>
              <a:t>Ví dụ</a:t>
            </a:r>
            <a:r>
              <a:rPr lang="en-US"/>
              <a:t>:</a:t>
            </a:r>
            <a:r>
              <a:rPr lang="vi-VN"/>
              <a:t> công dụng của một cái </a:t>
            </a:r>
            <a:r>
              <a:rPr lang="vi-VN">
                <a:hlinkClick r:id="rId2" tooltip="Kéo"/>
              </a:rPr>
              <a:t>kéo</a:t>
            </a:r>
            <a:r>
              <a:rPr lang="vi-VN"/>
              <a:t> là để cắt nên giá trị sử dụng của nó là để cắt; công dụng của bút để viết nên giá trị sử dụng của nó là để viết. Một hàng hóa có thể có một công dụng hay nhiều công dụng nhưng nó chỉ có thể có một giá trị sử dụng duy nhất.</a:t>
            </a:r>
            <a:endParaRPr lang="vi-VN" dirty="0"/>
          </a:p>
        </p:txBody>
      </p:sp>
      <p:pic>
        <p:nvPicPr>
          <p:cNvPr id="4" name="Picture 2" descr="C:\Users\Sang\Pictures\lam ba cho ba chi\David-Ricardo-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91400" y="94488"/>
            <a:ext cx="2018192" cy="13973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a:solidFill>
                  <a:srgbClr val="FF0000"/>
                </a:solidFill>
                <a:latin typeface="Times New Roman" panose="02020603050405020304" pitchFamily="18" charset="0"/>
                <a:cs typeface="Times New Roman" panose="02020603050405020304" pitchFamily="18" charset="0"/>
              </a:rPr>
              <a:t>1.1 Các loại hàng hóa</a:t>
            </a:r>
            <a:br>
              <a:rPr lang="en-US" b="1">
                <a:solidFill>
                  <a:srgbClr val="FF0000"/>
                </a:solidFill>
                <a:latin typeface="Times New Roman" panose="02020603050405020304" pitchFamily="18" charset="0"/>
                <a:cs typeface="Times New Roman" panose="02020603050405020304" pitchFamily="18" charset="0"/>
              </a:rPr>
            </a:br>
            <a:r>
              <a:rPr lang="en-US" sz="2700" b="1">
                <a:solidFill>
                  <a:srgbClr val="FF0000"/>
                </a:solidFill>
                <a:latin typeface="Times New Roman" panose="02020603050405020304" pitchFamily="18" charset="0"/>
                <a:cs typeface="Times New Roman" panose="02020603050405020304" pitchFamily="18" charset="0"/>
              </a:rPr>
              <a:t>Khái niệm hàng hóa.</a:t>
            </a:r>
            <a:endParaRPr lang="en-US"/>
          </a:p>
        </p:txBody>
      </p:sp>
      <p:sp>
        <p:nvSpPr>
          <p:cNvPr id="3" name="Content Placeholder 2"/>
          <p:cNvSpPr>
            <a:spLocks noGrp="1"/>
          </p:cNvSpPr>
          <p:nvPr>
            <p:ph sz="quarter" idx="1"/>
          </p:nvPr>
        </p:nvSpPr>
        <p:spPr/>
        <p:txBody>
          <a:bodyPr/>
          <a:lstStyle/>
          <a:p>
            <a:pPr marL="0" indent="0">
              <a:buNone/>
            </a:pPr>
            <a:r>
              <a:rPr lang="en-US">
                <a:latin typeface="Times New Roman" panose="02020603050405020304" pitchFamily="18" charset="0"/>
                <a:cs typeface="Times New Roman" panose="02020603050405020304" pitchFamily="18" charset="0"/>
              </a:rPr>
              <a:t>Giá trị sử dụng:</a:t>
            </a:r>
          </a:p>
          <a:p>
            <a:r>
              <a:rPr lang="vi-VN"/>
              <a:t>Giá trị sử dụng của hàng hóa là công dụng của hàng hóa có thể thỏa mãn nhu cầu nào đó của con người, không kể nhu cầu đó được thỏa mãn trực tiếp hay gián tiếp.</a:t>
            </a:r>
            <a:br>
              <a:rPr lang="vi-VN"/>
            </a:br>
            <a:endParaRPr lang="en-US"/>
          </a:p>
        </p:txBody>
      </p:sp>
      <p:pic>
        <p:nvPicPr>
          <p:cNvPr id="4" name="Picture 2" descr="C:\Users\Sang\Pictures\lam ba cho ba chi\David-Ricardo-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91400" y="94488"/>
            <a:ext cx="2018192" cy="13973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a:solidFill>
                  <a:srgbClr val="FF0000"/>
                </a:solidFill>
                <a:latin typeface="Times New Roman" panose="02020603050405020304" pitchFamily="18" charset="0"/>
                <a:cs typeface="Times New Roman" panose="02020603050405020304" pitchFamily="18" charset="0"/>
              </a:rPr>
              <a:t>1.1 Các loại hàng hóa</a:t>
            </a:r>
            <a:br>
              <a:rPr lang="en-US" b="1">
                <a:solidFill>
                  <a:srgbClr val="FF0000"/>
                </a:solidFill>
                <a:latin typeface="Times New Roman" panose="02020603050405020304" pitchFamily="18" charset="0"/>
                <a:cs typeface="Times New Roman" panose="02020603050405020304" pitchFamily="18" charset="0"/>
              </a:rPr>
            </a:br>
            <a:r>
              <a:rPr lang="en-US" sz="2700" b="1">
                <a:solidFill>
                  <a:srgbClr val="FF0000"/>
                </a:solidFill>
                <a:latin typeface="Times New Roman" panose="02020603050405020304" pitchFamily="18" charset="0"/>
                <a:cs typeface="Times New Roman" panose="02020603050405020304" pitchFamily="18" charset="0"/>
              </a:rPr>
              <a:t>Khái niệm hàng hóa.</a:t>
            </a:r>
            <a:endParaRPr lang="en-US"/>
          </a:p>
        </p:txBody>
      </p:sp>
      <p:sp>
        <p:nvSpPr>
          <p:cNvPr id="3" name="Content Placeholder 2"/>
          <p:cNvSpPr>
            <a:spLocks noGrp="1"/>
          </p:cNvSpPr>
          <p:nvPr>
            <p:ph sz="quarter" idx="1"/>
          </p:nvPr>
        </p:nvSpPr>
        <p:spPr/>
        <p:txBody>
          <a:bodyPr/>
          <a:lstStyle/>
          <a:p>
            <a:r>
              <a:rPr lang="vi-VN"/>
              <a:t>Ví dụ: Giá trị sử dụng của gạo là để ăn</a:t>
            </a:r>
            <a:r>
              <a:rPr lang="en-US"/>
              <a:t>, g</a:t>
            </a:r>
            <a:r>
              <a:rPr lang="en-US">
                <a:latin typeface="Times New Roman" panose="02020603050405020304" pitchFamily="18" charset="0"/>
                <a:cs typeface="Times New Roman" panose="02020603050405020304" pitchFamily="18" charset="0"/>
              </a:rPr>
              <a:t>iá trị sử dụng của điện thoại là để nghe gọi và các tác vụ tiện ích của đt… </a:t>
            </a:r>
            <a:endParaRPr lang="en-US"/>
          </a:p>
          <a:p>
            <a:endParaRPr lang="en-US"/>
          </a:p>
        </p:txBody>
      </p:sp>
      <p:pic>
        <p:nvPicPr>
          <p:cNvPr id="4" name="Picture 2" descr="C:\Users\Sang\Pictures\lam ba cho ba chi\David-Ricardo-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91400" y="94488"/>
            <a:ext cx="2018192" cy="13973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a:solidFill>
                  <a:srgbClr val="FF0000"/>
                </a:solidFill>
                <a:latin typeface="Times New Roman" panose="02020603050405020304" pitchFamily="18" charset="0"/>
                <a:cs typeface="Times New Roman" panose="02020603050405020304" pitchFamily="18" charset="0"/>
              </a:rPr>
              <a:t>1.1 Các loại hàng hóa</a:t>
            </a:r>
            <a:br>
              <a:rPr lang="en-US" b="1">
                <a:solidFill>
                  <a:srgbClr val="FF0000"/>
                </a:solidFill>
                <a:latin typeface="Times New Roman" panose="02020603050405020304" pitchFamily="18" charset="0"/>
                <a:cs typeface="Times New Roman" panose="02020603050405020304" pitchFamily="18" charset="0"/>
              </a:rPr>
            </a:br>
            <a:r>
              <a:rPr lang="en-US" sz="2700" b="1">
                <a:solidFill>
                  <a:srgbClr val="FF0000"/>
                </a:solidFill>
                <a:latin typeface="Times New Roman" panose="02020603050405020304" pitchFamily="18" charset="0"/>
                <a:cs typeface="Times New Roman" panose="02020603050405020304" pitchFamily="18" charset="0"/>
              </a:rPr>
              <a:t>Khái niệm hàng hóa.</a:t>
            </a:r>
            <a:endParaRPr lang="en-US"/>
          </a:p>
        </p:txBody>
      </p:sp>
      <p:sp>
        <p:nvSpPr>
          <p:cNvPr id="3" name="Content Placeholder 2"/>
          <p:cNvSpPr>
            <a:spLocks noGrp="1"/>
          </p:cNvSpPr>
          <p:nvPr>
            <p:ph sz="quarter" idx="1"/>
          </p:nvPr>
        </p:nvSpPr>
        <p:spPr/>
        <p:txBody>
          <a:bodyPr/>
          <a:lstStyle/>
          <a:p>
            <a:r>
              <a:rPr lang="vi-VN">
                <a:hlinkClick r:id="rId2" tooltip="Giá trị"/>
              </a:rPr>
              <a:t>Giá trị</a:t>
            </a:r>
            <a:r>
              <a:rPr lang="vi-VN"/>
              <a:t> của hàng hóa là </a:t>
            </a:r>
            <a:r>
              <a:rPr lang="vi-VN">
                <a:hlinkClick r:id="rId3" tooltip="Lao động"/>
              </a:rPr>
              <a:t>lao động</a:t>
            </a:r>
            <a:r>
              <a:rPr lang="vi-VN"/>
              <a:t> xã hội của người sản xuất hàng hóa kết tinh trong hàng hóa. Cả quần áo và thóc lúa đều là sản phẩm của quá trình </a:t>
            </a:r>
            <a:r>
              <a:rPr lang="vi-VN">
                <a:hlinkClick r:id="rId4" tooltip="Sản xuất"/>
              </a:rPr>
              <a:t>sản xuất</a:t>
            </a:r>
            <a:r>
              <a:rPr lang="vi-VN"/>
              <a:t> thông qua </a:t>
            </a:r>
            <a:r>
              <a:rPr lang="vi-VN">
                <a:hlinkClick r:id="rId3" tooltip="Lao động"/>
              </a:rPr>
              <a:t>lao động</a:t>
            </a:r>
            <a:r>
              <a:rPr lang="vi-VN"/>
              <a:t>, là sản phẩm của lao động, có lao động kết tinh vào trong đó. Có sự chi phí về </a:t>
            </a:r>
            <a:r>
              <a:rPr lang="vi-VN">
                <a:hlinkClick r:id="rId5" tooltip="Thời gian"/>
              </a:rPr>
              <a:t>thời gian</a:t>
            </a:r>
            <a:r>
              <a:rPr lang="vi-VN"/>
              <a:t>, </a:t>
            </a:r>
            <a:r>
              <a:rPr lang="vi-VN">
                <a:hlinkClick r:id="rId6" tooltip="Sức lực (trang chưa được viết)"/>
              </a:rPr>
              <a:t>sức lực</a:t>
            </a:r>
            <a:r>
              <a:rPr lang="vi-VN"/>
              <a:t> và </a:t>
            </a:r>
            <a:r>
              <a:rPr lang="vi-VN">
                <a:hlinkClick r:id="rId7" tooltip="Trí tuệ"/>
              </a:rPr>
              <a:t>trí tuệ</a:t>
            </a:r>
            <a:r>
              <a:rPr lang="vi-VN"/>
              <a:t> của con người khi sản xuất chúng.</a:t>
            </a:r>
          </a:p>
          <a:p>
            <a:endParaRPr lang="en-US"/>
          </a:p>
          <a:p>
            <a:endParaRPr lang="en-US"/>
          </a:p>
        </p:txBody>
      </p:sp>
      <p:pic>
        <p:nvPicPr>
          <p:cNvPr id="4" name="Picture 2" descr="C:\Users\Sang\Pictures\lam ba cho ba chi\David-Ricardo-2.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391400" y="94488"/>
            <a:ext cx="2018192" cy="13973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a:solidFill>
                  <a:srgbClr val="FF0000"/>
                </a:solidFill>
                <a:latin typeface="Times New Roman" panose="02020603050405020304" pitchFamily="18" charset="0"/>
                <a:cs typeface="Times New Roman" panose="02020603050405020304" pitchFamily="18" charset="0"/>
              </a:rPr>
              <a:t>1.1 Các loại hàng hóa</a:t>
            </a:r>
            <a:br>
              <a:rPr lang="en-US" b="1">
                <a:solidFill>
                  <a:srgbClr val="FF0000"/>
                </a:solidFill>
                <a:latin typeface="Times New Roman" panose="02020603050405020304" pitchFamily="18" charset="0"/>
                <a:cs typeface="Times New Roman" panose="02020603050405020304" pitchFamily="18" charset="0"/>
              </a:rPr>
            </a:br>
            <a:r>
              <a:rPr lang="en-US" sz="2700" b="1">
                <a:solidFill>
                  <a:srgbClr val="FF0000"/>
                </a:solidFill>
                <a:latin typeface="Times New Roman" panose="02020603050405020304" pitchFamily="18" charset="0"/>
                <a:cs typeface="Times New Roman" panose="02020603050405020304" pitchFamily="18" charset="0"/>
              </a:rPr>
              <a:t>Khái niệm hàng hóa.</a:t>
            </a:r>
            <a:endParaRPr lang="en-US" dirty="0"/>
          </a:p>
        </p:txBody>
      </p:sp>
      <p:pic>
        <p:nvPicPr>
          <p:cNvPr id="5126" name="Picture 6" descr="C:\Users\Sang\Pictures\lam ba cho ba chi\can-vang.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00400" y="4758572"/>
            <a:ext cx="1698086" cy="127841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sz="quarter" idx="1"/>
          </p:nvPr>
        </p:nvSpPr>
        <p:spPr/>
        <p:txBody>
          <a:bodyPr/>
          <a:lstStyle/>
          <a:p>
            <a:r>
              <a:rPr lang="vi-VN" dirty="0"/>
              <a:t>Khi đưa ra ngoài </a:t>
            </a:r>
            <a:r>
              <a:rPr lang="vi-VN" dirty="0">
                <a:solidFill>
                  <a:srgbClr val="FFC000"/>
                </a:solidFill>
                <a:hlinkClick r:id="rId3" tooltip="Thị trường"/>
              </a:rPr>
              <a:t>thị trường</a:t>
            </a:r>
            <a:r>
              <a:rPr lang="vi-VN" dirty="0"/>
              <a:t> để trao đổi, mua bán thì giá trị của hàng hóa thể hiện qua </a:t>
            </a:r>
            <a:r>
              <a:rPr lang="vi-VN" dirty="0">
                <a:hlinkClick r:id="rId4" tooltip="Giá trị trao đổi"/>
              </a:rPr>
              <a:t>giá trị trao đổi</a:t>
            </a:r>
            <a:r>
              <a:rPr lang="vi-VN" dirty="0"/>
              <a:t> hay giá cả của hàng hóa. </a:t>
            </a:r>
            <a:endParaRPr lang="en-US" dirty="0"/>
          </a:p>
          <a:p>
            <a:r>
              <a:rPr lang="vi-VN" dirty="0"/>
              <a:t>Ví dụ</a:t>
            </a:r>
            <a:r>
              <a:rPr lang="en-US" dirty="0"/>
              <a:t>:</a:t>
            </a:r>
          </a:p>
          <a:p>
            <a:pPr marL="0" indent="0">
              <a:buNone/>
            </a:pPr>
            <a:r>
              <a:rPr lang="vi-VN" dirty="0"/>
              <a:t> </a:t>
            </a:r>
            <a:r>
              <a:rPr lang="en-US" dirty="0">
                <a:latin typeface="Times New Roman" panose="02020603050405020304" pitchFamily="18" charset="0"/>
                <a:cs typeface="Times New Roman" panose="02020603050405020304" pitchFamily="18" charset="0"/>
              </a:rPr>
              <a:t>M</a:t>
            </a:r>
            <a:r>
              <a:rPr lang="vi-VN" dirty="0"/>
              <a:t>ột cái tủ có thể trao đổi </a:t>
            </a:r>
            <a:r>
              <a:rPr lang="vi-VN"/>
              <a:t>được với</a:t>
            </a:r>
            <a:r>
              <a:rPr lang="en-US"/>
              <a:t> </a:t>
            </a:r>
            <a:r>
              <a:rPr lang="en-US" u="sng">
                <a:solidFill>
                  <a:srgbClr val="CC9900"/>
                </a:solidFill>
                <a:latin typeface="Times New Roman" panose="02020603050405020304" pitchFamily="18" charset="0"/>
                <a:cs typeface="Times New Roman" panose="02020603050405020304" pitchFamily="18" charset="0"/>
              </a:rPr>
              <a:t>hai trăm</a:t>
            </a:r>
            <a:r>
              <a:rPr lang="en-US" u="sng">
                <a:solidFill>
                  <a:srgbClr val="CC9900"/>
                </a:solidFill>
              </a:rPr>
              <a:t> </a:t>
            </a:r>
            <a:r>
              <a:rPr lang="en-US" u="sng" dirty="0" err="1">
                <a:solidFill>
                  <a:srgbClr val="CC9900"/>
                </a:solidFill>
                <a:latin typeface="Times New Roman" panose="02020603050405020304" pitchFamily="18" charset="0"/>
                <a:cs typeface="Times New Roman" panose="02020603050405020304" pitchFamily="18" charset="0"/>
              </a:rPr>
              <a:t>ngàn</a:t>
            </a:r>
            <a:r>
              <a:rPr lang="vi-VN" dirty="0"/>
              <a:t>, trong khi một cái bàn có thể trao </a:t>
            </a:r>
            <a:r>
              <a:rPr lang="vi-VN"/>
              <a:t>đổi được</a:t>
            </a:r>
            <a:r>
              <a:rPr lang="en-US"/>
              <a:t> </a:t>
            </a:r>
            <a:r>
              <a:rPr lang="en-US" u="sng">
                <a:solidFill>
                  <a:srgbClr val="CC9900"/>
                </a:solidFill>
                <a:latin typeface="Times New Roman" panose="02020603050405020304" pitchFamily="18" charset="0"/>
                <a:cs typeface="Times New Roman" panose="02020603050405020304" pitchFamily="18" charset="0"/>
              </a:rPr>
              <a:t>mộtrăm</a:t>
            </a:r>
            <a:r>
              <a:rPr lang="en-US" u="sng">
                <a:solidFill>
                  <a:srgbClr val="CC9900"/>
                </a:solidFill>
              </a:rPr>
              <a:t> </a:t>
            </a:r>
            <a:r>
              <a:rPr lang="en-US" u="sng" dirty="0" err="1">
                <a:solidFill>
                  <a:srgbClr val="CC9900"/>
                </a:solidFill>
                <a:latin typeface="Times New Roman" panose="02020603050405020304" pitchFamily="18" charset="0"/>
                <a:cs typeface="Times New Roman" panose="02020603050405020304" pitchFamily="18" charset="0"/>
              </a:rPr>
              <a:t>ngàn</a:t>
            </a:r>
            <a:r>
              <a:rPr lang="vi-VN" dirty="0"/>
              <a:t>. Như vậy giá trị của cái tủ lớn hơn giá trị của cái bàn.</a:t>
            </a:r>
          </a:p>
          <a:p>
            <a:endParaRPr lang="en-US" dirty="0"/>
          </a:p>
        </p:txBody>
      </p:sp>
      <p:pic>
        <p:nvPicPr>
          <p:cNvPr id="5122" name="Picture 2" descr="C:\Users\Sang\Pictures\lam ba cho ba chi\Mat-Ban-DSW-R-trang.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863325" y="4464782"/>
            <a:ext cx="1641875" cy="1641875"/>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C:\Users\Sang\Pictures\lam ba cho ba chi\tu-sat-quan-ao-TU19B2C2.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24400" y="4442320"/>
            <a:ext cx="1594668" cy="1594668"/>
          </a:xfrm>
          <a:prstGeom prst="rect">
            <a:avLst/>
          </a:prstGeom>
          <a:noFill/>
          <a:extLst>
            <a:ext uri="{909E8E84-426E-40DD-AFC4-6F175D3DCCD1}">
              <a14:hiddenFill xmlns:a14="http://schemas.microsoft.com/office/drawing/2010/main">
                <a:solidFill>
                  <a:srgbClr val="FFFFFF"/>
                </a:solidFill>
              </a14:hiddenFill>
            </a:ext>
          </a:extLst>
        </p:spPr>
      </p:pic>
      <p:pic>
        <p:nvPicPr>
          <p:cNvPr id="5125" name="Picture 5" descr="C:\Users\Sang\Pictures\lam ba cho ba chi\vn-p123a-f.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797516" y="6020648"/>
            <a:ext cx="1448436" cy="65326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C:\Users\Sang\Pictures\lam ba cho ba chi\18.gif"/>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988144" y="6036988"/>
            <a:ext cx="1392235" cy="632834"/>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3" descr="C:\Users\Sang\Pictures\lam ba cho ba chi\tu-sat-quan-ao-TU19B2C2.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315200" y="4442320"/>
            <a:ext cx="1628196" cy="2227502"/>
          </a:xfrm>
          <a:prstGeom prst="rect">
            <a:avLst/>
          </a:prstGeom>
          <a:noFill/>
          <a:extLst>
            <a:ext uri="{909E8E84-426E-40DD-AFC4-6F175D3DCCD1}">
              <a14:hiddenFill xmlns:a14="http://schemas.microsoft.com/office/drawing/2010/main">
                <a:solidFill>
                  <a:srgbClr val="FFFFFF"/>
                </a:solidFill>
              </a14:hiddenFill>
            </a:ext>
          </a:extLst>
        </p:spPr>
      </p:pic>
      <p:pic>
        <p:nvPicPr>
          <p:cNvPr id="5127" name="Picture 7" descr="C:\Users\Sang\Pictures\lam ba cho ba chi\dau-mui-ten-20.pn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319068" y="4963743"/>
            <a:ext cx="1138238" cy="868073"/>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descr="C:\Users\Sang\Pictures\lam ba cho ba chi\Mat-Ban-DSW-R-trang.jp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9448800" y="5062289"/>
            <a:ext cx="1018047" cy="1018047"/>
          </a:xfrm>
          <a:prstGeom prst="rect">
            <a:avLst/>
          </a:prstGeom>
          <a:noFill/>
          <a:extLst>
            <a:ext uri="{909E8E84-426E-40DD-AFC4-6F175D3DCCD1}">
              <a14:hiddenFill xmlns:a14="http://schemas.microsoft.com/office/drawing/2010/main">
                <a:solidFill>
                  <a:srgbClr val="FFFFFF"/>
                </a:solidFill>
              </a14:hiddenFill>
            </a:ext>
          </a:extLst>
        </p:spPr>
      </p:pic>
      <p:sp>
        <p:nvSpPr>
          <p:cNvPr id="8" name="Half Frame 7"/>
          <p:cNvSpPr/>
          <p:nvPr/>
        </p:nvSpPr>
        <p:spPr>
          <a:xfrm rot="8079575">
            <a:off x="8401851" y="5170005"/>
            <a:ext cx="762000" cy="802616"/>
          </a:xfrm>
          <a:prstGeom prst="halfFrame">
            <a:avLst/>
          </a:prstGeom>
          <a:solidFill>
            <a:srgbClr val="00B0F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474917" y="0"/>
            <a:ext cx="7772400" cy="1325562"/>
          </a:xfrm>
        </p:spPr>
        <p:txBody>
          <a:bodyPr>
            <a:normAutofit fontScale="90000"/>
          </a:bodyPr>
          <a:lstStyle/>
          <a:p>
            <a:r>
              <a:rPr lang="en-US" b="1" dirty="0">
                <a:solidFill>
                  <a:srgbClr val="FF0000"/>
                </a:solidFill>
                <a:latin typeface="Times New Roman" panose="02020603050405020304" pitchFamily="18" charset="0"/>
                <a:cs typeface="Times New Roman" panose="02020603050405020304" pitchFamily="18" charset="0"/>
              </a:rPr>
              <a:t/>
            </a:r>
            <a:br>
              <a:rPr lang="en-US" b="1" dirty="0">
                <a:solidFill>
                  <a:srgbClr val="FF0000"/>
                </a:solidFill>
                <a:latin typeface="Times New Roman" panose="02020603050405020304" pitchFamily="18" charset="0"/>
                <a:cs typeface="Times New Roman" panose="02020603050405020304" pitchFamily="18" charset="0"/>
              </a:rPr>
            </a:br>
            <a:r>
              <a:rPr lang="en-US" b="1" dirty="0">
                <a:solidFill>
                  <a:srgbClr val="FF0000"/>
                </a:solidFill>
                <a:latin typeface="Times New Roman" panose="02020603050405020304" pitchFamily="18" charset="0"/>
                <a:cs typeface="Times New Roman" panose="02020603050405020304" pitchFamily="18" charset="0"/>
              </a:rPr>
              <a:t>1.1 </a:t>
            </a:r>
            <a:r>
              <a:rPr lang="en-US" b="1" dirty="0" err="1">
                <a:solidFill>
                  <a:srgbClr val="FF0000"/>
                </a:solidFill>
                <a:latin typeface="Times New Roman" panose="02020603050405020304" pitchFamily="18" charset="0"/>
                <a:cs typeface="Times New Roman" panose="02020603050405020304" pitchFamily="18" charset="0"/>
              </a:rPr>
              <a:t>Các</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loại</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hàng</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hóa</a:t>
            </a:r>
            <a:r>
              <a:rPr lang="en-US" b="1" dirty="0">
                <a:solidFill>
                  <a:srgbClr val="FF0000"/>
                </a:solidFill>
                <a:latin typeface="Times New Roman" panose="02020603050405020304" pitchFamily="18" charset="0"/>
                <a:cs typeface="Times New Roman" panose="02020603050405020304" pitchFamily="18" charset="0"/>
              </a:rPr>
              <a:t/>
            </a:r>
            <a:br>
              <a:rPr lang="en-US" b="1" dirty="0">
                <a:solidFill>
                  <a:srgbClr val="FF0000"/>
                </a:solidFill>
                <a:latin typeface="Times New Roman" panose="02020603050405020304" pitchFamily="18" charset="0"/>
                <a:cs typeface="Times New Roman" panose="02020603050405020304" pitchFamily="18" charset="0"/>
              </a:rPr>
            </a:br>
            <a:r>
              <a:rPr lang="vi-VN" sz="2700" b="1" dirty="0">
                <a:solidFill>
                  <a:srgbClr val="FF0000"/>
                </a:solidFill>
                <a:effectLst>
                  <a:outerShdw blurRad="38100" dist="38100" dir="2700000" algn="tl">
                    <a:srgbClr val="000000">
                      <a:alpha val="43137"/>
                    </a:srgbClr>
                  </a:outerShdw>
                </a:effectLst>
                <a:latin typeface="+mn-lt"/>
              </a:rPr>
              <a:t>1</a:t>
            </a:r>
            <a:r>
              <a:rPr lang="en-US" sz="2700" b="1" dirty="0">
                <a:solidFill>
                  <a:srgbClr val="FF0000"/>
                </a:solidFill>
                <a:effectLst>
                  <a:outerShdw blurRad="38100" dist="38100" dir="2700000" algn="tl">
                    <a:srgbClr val="000000">
                      <a:alpha val="43137"/>
                    </a:srgbClr>
                  </a:outerShdw>
                </a:effectLst>
                <a:latin typeface="+mn-lt"/>
              </a:rPr>
              <a:t>0</a:t>
            </a:r>
            <a:r>
              <a:rPr lang="vi-VN" sz="2700" b="1" dirty="0">
                <a:solidFill>
                  <a:srgbClr val="FF0000"/>
                </a:solidFill>
                <a:effectLst>
                  <a:outerShdw blurRad="38100" dist="38100" dir="2700000" algn="tl">
                    <a:srgbClr val="000000">
                      <a:alpha val="43137"/>
                    </a:srgbClr>
                  </a:outerShdw>
                </a:effectLst>
                <a:latin typeface="+mn-lt"/>
              </a:rPr>
              <a:t> loại hàng hoá được giao dịch nhiều nhất trên thế giới</a:t>
            </a:r>
            <a:r>
              <a:rPr lang="en-US" sz="2700" b="1" dirty="0">
                <a:solidFill>
                  <a:srgbClr val="FF0000"/>
                </a:solidFill>
                <a:effectLst>
                  <a:outerShdw blurRad="38100" dist="38100" dir="2700000" algn="tl">
                    <a:srgbClr val="000000">
                      <a:alpha val="43137"/>
                    </a:srgbClr>
                  </a:outerShdw>
                </a:effectLst>
                <a:latin typeface="+mn-lt"/>
              </a:rPr>
              <a:t>:</a:t>
            </a:r>
            <a:endParaRPr lang="en-US" sz="4400" b="1" dirty="0">
              <a:solidFill>
                <a:srgbClr val="FF0000"/>
              </a:solidFill>
              <a:effectLst>
                <a:outerShdw blurRad="38100" dist="38100" dir="2700000" algn="tl">
                  <a:srgbClr val="000000">
                    <a:alpha val="43137"/>
                  </a:srgbClr>
                </a:outerShdw>
              </a:effectLst>
              <a:latin typeface="+mn-lt"/>
            </a:endParaRPr>
          </a:p>
        </p:txBody>
      </p:sp>
      <p:sp>
        <p:nvSpPr>
          <p:cNvPr id="6" name="Content Placeholder 5"/>
          <p:cNvSpPr>
            <a:spLocks noGrp="1"/>
          </p:cNvSpPr>
          <p:nvPr>
            <p:ph sz="quarter" idx="1"/>
          </p:nvPr>
        </p:nvSpPr>
        <p:spPr>
          <a:xfrm>
            <a:off x="1676400" y="1447800"/>
            <a:ext cx="8534400" cy="5181600"/>
          </a:xfrm>
        </p:spPr>
        <p:txBody>
          <a:bodyPr numCol="1">
            <a:normAutofit/>
          </a:bodyPr>
          <a:lstStyle/>
          <a:p>
            <a:pPr marL="777240" lvl="1" indent="-457200">
              <a:lnSpc>
                <a:spcPct val="120000"/>
              </a:lnSpc>
              <a:buAutoNum type="arabicPeriod"/>
            </a:pPr>
            <a:r>
              <a:rPr lang="en-US" sz="2200" dirty="0" err="1">
                <a:latin typeface="Times New Roman" panose="02020603050405020304" pitchFamily="18" charset="0"/>
                <a:cs typeface="Times New Roman" panose="02020603050405020304" pitchFamily="18" charset="0"/>
              </a:rPr>
              <a:t>Xe</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hơi</a:t>
            </a:r>
            <a:endParaRPr lang="en-US" sz="2200" dirty="0">
              <a:latin typeface="Times New Roman" panose="02020603050405020304" pitchFamily="18" charset="0"/>
              <a:cs typeface="Times New Roman" panose="02020603050405020304" pitchFamily="18" charset="0"/>
            </a:endParaRPr>
          </a:p>
          <a:p>
            <a:pPr marL="777240" lvl="1" indent="-457200">
              <a:lnSpc>
                <a:spcPct val="120000"/>
              </a:lnSpc>
              <a:buAutoNum type="arabicPeriod"/>
            </a:pPr>
            <a:endParaRPr lang="en-US" sz="2200" dirty="0">
              <a:latin typeface="Times New Roman" panose="02020603050405020304" pitchFamily="18" charset="0"/>
              <a:cs typeface="Times New Roman" panose="02020603050405020304" pitchFamily="18" charset="0"/>
            </a:endParaRPr>
          </a:p>
          <a:p>
            <a:pPr marL="777240" lvl="1" indent="-457200">
              <a:lnSpc>
                <a:spcPct val="120000"/>
              </a:lnSpc>
              <a:buAutoNum type="arabicPeriod" startAt="2"/>
            </a:pPr>
            <a:r>
              <a:rPr lang="en-US" sz="2200" dirty="0" err="1">
                <a:latin typeface="Times New Roman" panose="02020603050405020304" pitchFamily="18" charset="0"/>
                <a:cs typeface="Times New Roman" panose="02020603050405020304" pitchFamily="18" charset="0"/>
              </a:rPr>
              <a:t>Dầu</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mỏ</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tinh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chế</a:t>
            </a:r>
            <a:r>
              <a:rPr lang="en-US" sz="2200" dirty="0">
                <a:latin typeface="Times New Roman" panose="02020603050405020304" pitchFamily="18" charset="0"/>
                <a:cs typeface="Times New Roman" panose="02020603050405020304" pitchFamily="18" charset="0"/>
              </a:rPr>
              <a:t> </a:t>
            </a:r>
          </a:p>
          <a:p>
            <a:pPr marL="777240" lvl="1" indent="-457200">
              <a:lnSpc>
                <a:spcPct val="120000"/>
              </a:lnSpc>
              <a:buAutoNum type="arabicPeriod" startAt="2"/>
            </a:pPr>
            <a:endParaRPr lang="en-US" sz="2200" dirty="0">
              <a:latin typeface="Times New Roman" panose="02020603050405020304" pitchFamily="18" charset="0"/>
              <a:cs typeface="Times New Roman" panose="02020603050405020304" pitchFamily="18" charset="0"/>
            </a:endParaRPr>
          </a:p>
          <a:p>
            <a:pPr marL="777240" lvl="1" indent="-457200">
              <a:lnSpc>
                <a:spcPct val="120000"/>
              </a:lnSpc>
              <a:buAutoNum type="arabicPeriod" startAt="3"/>
            </a:pPr>
            <a:r>
              <a:rPr lang="en-US" sz="2200" dirty="0">
                <a:latin typeface="Times New Roman" panose="02020603050405020304" pitchFamily="18" charset="0"/>
                <a:cs typeface="Times New Roman" panose="02020603050405020304" pitchFamily="18" charset="0"/>
              </a:rPr>
              <a:t>Vi </a:t>
            </a:r>
            <a:r>
              <a:rPr lang="en-US" sz="2200" dirty="0" err="1">
                <a:latin typeface="Times New Roman" panose="02020603050405020304" pitchFamily="18" charset="0"/>
                <a:cs typeface="Times New Roman" panose="02020603050405020304" pitchFamily="18" charset="0"/>
              </a:rPr>
              <a:t>mạch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điện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tử</a:t>
            </a:r>
            <a:r>
              <a:rPr lang="en-US" sz="2200" dirty="0">
                <a:latin typeface="Times New Roman" panose="02020603050405020304" pitchFamily="18" charset="0"/>
                <a:cs typeface="Times New Roman" panose="02020603050405020304" pitchFamily="18" charset="0"/>
              </a:rPr>
              <a:t> </a:t>
            </a:r>
          </a:p>
          <a:p>
            <a:pPr marL="777240" lvl="1" indent="-457200">
              <a:lnSpc>
                <a:spcPct val="120000"/>
              </a:lnSpc>
              <a:buAutoNum type="arabicPeriod" startAt="3"/>
            </a:pPr>
            <a:endParaRPr lang="en-US" sz="2200" dirty="0">
              <a:latin typeface="Times New Roman" panose="02020603050405020304" pitchFamily="18" charset="0"/>
              <a:cs typeface="Times New Roman" panose="02020603050405020304" pitchFamily="18" charset="0"/>
            </a:endParaRPr>
          </a:p>
          <a:p>
            <a:pPr marL="777240" lvl="1" indent="-457200">
              <a:lnSpc>
                <a:spcPct val="120000"/>
              </a:lnSpc>
              <a:buAutoNum type="arabicPlain" startAt="4"/>
            </a:pPr>
            <a:r>
              <a:rPr lang="en-US" sz="2200" dirty="0" err="1">
                <a:latin typeface="Times New Roman" panose="02020603050405020304" pitchFamily="18" charset="0"/>
                <a:cs typeface="Times New Roman" panose="02020603050405020304" pitchFamily="18" charset="0"/>
              </a:rPr>
              <a:t>Phụ</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tùng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xe</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hơi</a:t>
            </a:r>
            <a:endParaRPr lang="en-US" sz="2200" dirty="0">
              <a:latin typeface="Times New Roman" panose="02020603050405020304" pitchFamily="18" charset="0"/>
              <a:cs typeface="Times New Roman" panose="02020603050405020304" pitchFamily="18" charset="0"/>
            </a:endParaRPr>
          </a:p>
          <a:p>
            <a:pPr marL="777240" lvl="1" indent="-457200">
              <a:lnSpc>
                <a:spcPct val="120000"/>
              </a:lnSpc>
              <a:buAutoNum type="arabicPlain" startAt="4"/>
            </a:pPr>
            <a:endParaRPr lang="en-US" sz="2200" dirty="0">
              <a:latin typeface="Times New Roman" panose="02020603050405020304" pitchFamily="18" charset="0"/>
              <a:cs typeface="Times New Roman" panose="02020603050405020304" pitchFamily="18" charset="0"/>
            </a:endParaRPr>
          </a:p>
          <a:p>
            <a:pPr marL="777240" lvl="1" indent="-457200">
              <a:lnSpc>
                <a:spcPct val="120000"/>
              </a:lnSpc>
              <a:buAutoNum type="arabicPeriod" startAt="5"/>
            </a:pPr>
            <a:r>
              <a:rPr lang="en-US" sz="2200" dirty="0" err="1">
                <a:latin typeface="Times New Roman" panose="02020603050405020304" pitchFamily="18" charset="0"/>
                <a:cs typeface="Times New Roman" panose="02020603050405020304" pitchFamily="18" charset="0"/>
              </a:rPr>
              <a:t>Máy</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tính</a:t>
            </a:r>
            <a:endParaRPr lang="en-US" sz="2200" dirty="0">
              <a:latin typeface="Times New Roman" panose="02020603050405020304" pitchFamily="18" charset="0"/>
              <a:cs typeface="Times New Roman" panose="02020603050405020304" pitchFamily="18" charset="0"/>
            </a:endParaRPr>
          </a:p>
          <a:p>
            <a:pPr marL="777240" lvl="1" indent="-457200">
              <a:lnSpc>
                <a:spcPct val="120000"/>
              </a:lnSpc>
              <a:buAutoNum type="arabicPeriod" startAt="5"/>
            </a:pPr>
            <a:endParaRPr lang="en-US" sz="2200" dirty="0">
              <a:latin typeface="Times New Roman" panose="02020603050405020304" pitchFamily="18" charset="0"/>
              <a:cs typeface="Times New Roman" panose="02020603050405020304" pitchFamily="18" charset="0"/>
            </a:endParaRPr>
          </a:p>
        </p:txBody>
      </p:sp>
      <p:pic>
        <p:nvPicPr>
          <p:cNvPr id="1028" name="Picture 4" descr="C:\Users\Sang\Pictures\lam ba cho ba chi\ok_6297.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63967" y="3665290"/>
            <a:ext cx="3205367" cy="1897310"/>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Sang\Pictures\lam ba cho ba chi\xe hoi.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15024" y="1371600"/>
            <a:ext cx="2253752" cy="1511339"/>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6" descr="C:\Users\Sang\Pictures\lam ba cho ba chi\vi mach dien tư.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15024" y="3048000"/>
            <a:ext cx="2068375" cy="1163461"/>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C:\Users\Sang\Pictures\lam ba cho ba chi\dau-tho-la-gi.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20000" y="1547586"/>
            <a:ext cx="2481646" cy="1652814"/>
          </a:xfrm>
          <a:prstGeom prst="rect">
            <a:avLst/>
          </a:prstGeom>
          <a:noFill/>
          <a:extLst>
            <a:ext uri="{909E8E84-426E-40DD-AFC4-6F175D3DCCD1}">
              <a14:hiddenFill xmlns:a14="http://schemas.microsoft.com/office/drawing/2010/main">
                <a:solidFill>
                  <a:srgbClr val="FFFFFF"/>
                </a:solidFill>
              </a14:hiddenFill>
            </a:ext>
          </a:extLst>
        </p:spPr>
      </p:pic>
      <p:pic>
        <p:nvPicPr>
          <p:cNvPr id="1033" name="Picture 9" descr="C:\Users\Sang\Pictures\lam ba cho ba chi\unnamed (2).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31920" y="4688790"/>
            <a:ext cx="2951479" cy="196573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marL="777240" lvl="1" indent="-457200">
              <a:lnSpc>
                <a:spcPct val="120000"/>
              </a:lnSpc>
              <a:buAutoNum type="arabicPeriod" startAt="6"/>
            </a:pPr>
            <a:r>
              <a:rPr lang="en-US" sz="2200" dirty="0" err="1">
                <a:latin typeface="Times New Roman" panose="02020603050405020304" pitchFamily="18" charset="0"/>
                <a:cs typeface="Times New Roman" panose="02020603050405020304" pitchFamily="18" charset="0"/>
              </a:rPr>
              <a:t>Dược</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phẩm</a:t>
            </a:r>
            <a:endParaRPr lang="en-US" sz="2200" dirty="0">
              <a:latin typeface="Times New Roman" panose="02020603050405020304" pitchFamily="18" charset="0"/>
              <a:cs typeface="Times New Roman" panose="02020603050405020304" pitchFamily="18" charset="0"/>
            </a:endParaRPr>
          </a:p>
          <a:p>
            <a:pPr marL="777240" lvl="1" indent="-457200">
              <a:lnSpc>
                <a:spcPct val="120000"/>
              </a:lnSpc>
              <a:buAutoNum type="arabicPeriod" startAt="6"/>
            </a:pPr>
            <a:endParaRPr lang="en-US" sz="2200" dirty="0">
              <a:latin typeface="Times New Roman" panose="02020603050405020304" pitchFamily="18" charset="0"/>
              <a:cs typeface="Times New Roman" panose="02020603050405020304" pitchFamily="18" charset="0"/>
            </a:endParaRPr>
          </a:p>
          <a:p>
            <a:pPr marL="777240" lvl="1" indent="-457200">
              <a:lnSpc>
                <a:spcPct val="120000"/>
              </a:lnSpc>
              <a:buAutoNum type="arabicPeriod" startAt="7"/>
            </a:pPr>
            <a:r>
              <a:rPr lang="en-US" sz="2200" dirty="0" err="1">
                <a:latin typeface="Times New Roman" panose="02020603050405020304" pitchFamily="18" charset="0"/>
                <a:cs typeface="Times New Roman" panose="02020603050405020304" pitchFamily="18" charset="0"/>
              </a:rPr>
              <a:t>Vàng</a:t>
            </a:r>
            <a:r>
              <a:rPr lang="en-US" sz="2200" dirty="0">
                <a:latin typeface="Times New Roman" panose="02020603050405020304" pitchFamily="18" charset="0"/>
                <a:cs typeface="Times New Roman" panose="02020603050405020304" pitchFamily="18" charset="0"/>
              </a:rPr>
              <a:t> </a:t>
            </a:r>
          </a:p>
          <a:p>
            <a:pPr marL="777240" lvl="1" indent="-457200">
              <a:lnSpc>
                <a:spcPct val="120000"/>
              </a:lnSpc>
              <a:buAutoNum type="arabicPeriod" startAt="7"/>
            </a:pPr>
            <a:endParaRPr lang="en-US" sz="2200" dirty="0">
              <a:latin typeface="Times New Roman" panose="02020603050405020304" pitchFamily="18" charset="0"/>
              <a:cs typeface="Times New Roman" panose="02020603050405020304" pitchFamily="18" charset="0"/>
            </a:endParaRPr>
          </a:p>
          <a:p>
            <a:pPr marL="777240" lvl="1" indent="-457200">
              <a:lnSpc>
                <a:spcPct val="120000"/>
              </a:lnSpc>
              <a:buAutoNum type="arabicPeriod" startAt="8"/>
            </a:pPr>
            <a:r>
              <a:rPr lang="en-US" sz="2200" dirty="0" err="1">
                <a:latin typeface="Times New Roman" panose="02020603050405020304" pitchFamily="18" charset="0"/>
                <a:cs typeface="Times New Roman" panose="02020603050405020304" pitchFamily="18" charset="0"/>
              </a:rPr>
              <a:t>Dầu</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thô</a:t>
            </a:r>
            <a:endParaRPr lang="en-US" sz="2200" dirty="0">
              <a:latin typeface="Times New Roman" panose="02020603050405020304" pitchFamily="18" charset="0"/>
              <a:cs typeface="Times New Roman" panose="02020603050405020304" pitchFamily="18" charset="0"/>
            </a:endParaRPr>
          </a:p>
          <a:p>
            <a:pPr marL="777240" lvl="1" indent="-457200">
              <a:lnSpc>
                <a:spcPct val="120000"/>
              </a:lnSpc>
              <a:buAutoNum type="arabicPeriod" startAt="8"/>
            </a:pPr>
            <a:endParaRPr lang="en-US" sz="2200" dirty="0">
              <a:latin typeface="Times New Roman" panose="02020603050405020304" pitchFamily="18" charset="0"/>
              <a:cs typeface="Times New Roman" panose="02020603050405020304" pitchFamily="18" charset="0"/>
            </a:endParaRPr>
          </a:p>
          <a:p>
            <a:pPr marL="777240" lvl="1" indent="-457200">
              <a:lnSpc>
                <a:spcPct val="120000"/>
              </a:lnSpc>
              <a:buAutoNum type="arabicPeriod" startAt="9"/>
            </a:pPr>
            <a:r>
              <a:rPr lang="en-US" sz="2200" dirty="0" err="1">
                <a:latin typeface="Times New Roman" panose="02020603050405020304" pitchFamily="18" charset="0"/>
                <a:cs typeface="Times New Roman" panose="02020603050405020304" pitchFamily="18" charset="0"/>
              </a:rPr>
              <a:t>Điện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thoại</a:t>
            </a:r>
            <a:endParaRPr lang="en-US" sz="2200" dirty="0">
              <a:latin typeface="Times New Roman" panose="02020603050405020304" pitchFamily="18" charset="0"/>
              <a:cs typeface="Times New Roman" panose="02020603050405020304" pitchFamily="18" charset="0"/>
            </a:endParaRPr>
          </a:p>
          <a:p>
            <a:pPr marL="777240" lvl="1" indent="-457200">
              <a:lnSpc>
                <a:spcPct val="120000"/>
              </a:lnSpc>
              <a:buAutoNum type="arabicPeriod" startAt="9"/>
            </a:pPr>
            <a:endParaRPr lang="en-US" sz="2200" dirty="0">
              <a:latin typeface="Times New Roman" panose="02020603050405020304" pitchFamily="18" charset="0"/>
              <a:cs typeface="Times New Roman" panose="02020603050405020304" pitchFamily="18" charset="0"/>
            </a:endParaRPr>
          </a:p>
          <a:p>
            <a:pPr marL="777240" lvl="1" indent="-457200">
              <a:lnSpc>
                <a:spcPct val="120000"/>
              </a:lnSpc>
              <a:buAutoNum type="arabicPeriod" startAt="10"/>
            </a:pPr>
            <a:r>
              <a:rPr lang="en-US" sz="2200" dirty="0" err="1">
                <a:latin typeface="Times New Roman" panose="02020603050405020304" pitchFamily="18" charset="0"/>
                <a:cs typeface="Times New Roman" panose="02020603050405020304" pitchFamily="18" charset="0"/>
              </a:rPr>
              <a:t>Thiết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bị</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phát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thanh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truyền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hình</a:t>
            </a:r>
            <a:endParaRPr lang="en-US" sz="2200" dirty="0">
              <a:latin typeface="Times New Roman" panose="02020603050405020304" pitchFamily="18" charset="0"/>
              <a:cs typeface="Times New Roman" panose="02020603050405020304" pitchFamily="18" charset="0"/>
            </a:endParaRPr>
          </a:p>
          <a:p>
            <a:pPr marL="514350" indent="-514350">
              <a:buAutoNum type="arabicPeriod" startAt="10"/>
            </a:pPr>
            <a:endParaRPr lang="en-US" dirty="0"/>
          </a:p>
        </p:txBody>
      </p:sp>
      <p:sp>
        <p:nvSpPr>
          <p:cNvPr id="4" name="Title 4"/>
          <p:cNvSpPr>
            <a:spLocks noGrp="1"/>
          </p:cNvSpPr>
          <p:nvPr>
            <p:ph type="title"/>
          </p:nvPr>
        </p:nvSpPr>
        <p:spPr/>
        <p:txBody>
          <a:bodyPr>
            <a:normAutofit fontScale="90000"/>
          </a:bodyPr>
          <a:lstStyle/>
          <a:p>
            <a:r>
              <a:rPr lang="en-US" b="1" dirty="0">
                <a:solidFill>
                  <a:srgbClr val="FF0000"/>
                </a:solidFill>
                <a:latin typeface="Times New Roman" panose="02020603050405020304" pitchFamily="18" charset="0"/>
                <a:cs typeface="Times New Roman" panose="02020603050405020304" pitchFamily="18" charset="0"/>
              </a:rPr>
              <a:t/>
            </a:r>
            <a:br>
              <a:rPr lang="en-US" b="1" dirty="0">
                <a:solidFill>
                  <a:srgbClr val="FF0000"/>
                </a:solidFill>
                <a:latin typeface="Times New Roman" panose="02020603050405020304" pitchFamily="18" charset="0"/>
                <a:cs typeface="Times New Roman" panose="02020603050405020304" pitchFamily="18" charset="0"/>
              </a:rPr>
            </a:br>
            <a:r>
              <a:rPr lang="en-US" b="1" dirty="0">
                <a:solidFill>
                  <a:srgbClr val="FF0000"/>
                </a:solidFill>
                <a:latin typeface="Times New Roman" panose="02020603050405020304" pitchFamily="18" charset="0"/>
                <a:cs typeface="Times New Roman" panose="02020603050405020304" pitchFamily="18" charset="0"/>
              </a:rPr>
              <a:t>1.1 </a:t>
            </a:r>
            <a:r>
              <a:rPr lang="en-US" b="1" dirty="0" err="1">
                <a:solidFill>
                  <a:srgbClr val="FF0000"/>
                </a:solidFill>
                <a:latin typeface="Times New Roman" panose="02020603050405020304" pitchFamily="18" charset="0"/>
                <a:cs typeface="Times New Roman" panose="02020603050405020304" pitchFamily="18" charset="0"/>
              </a:rPr>
              <a:t>Các</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loại</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hàng</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hóa</a:t>
            </a:r>
            <a:r>
              <a:rPr lang="en-US" b="1" dirty="0">
                <a:solidFill>
                  <a:srgbClr val="FF0000"/>
                </a:solidFill>
                <a:latin typeface="Times New Roman" panose="02020603050405020304" pitchFamily="18" charset="0"/>
                <a:cs typeface="Times New Roman" panose="02020603050405020304" pitchFamily="18" charset="0"/>
              </a:rPr>
              <a:t/>
            </a:r>
            <a:br>
              <a:rPr lang="en-US" b="1" dirty="0">
                <a:solidFill>
                  <a:srgbClr val="FF0000"/>
                </a:solidFill>
                <a:latin typeface="Times New Roman" panose="02020603050405020304" pitchFamily="18" charset="0"/>
                <a:cs typeface="Times New Roman" panose="02020603050405020304" pitchFamily="18" charset="0"/>
              </a:rPr>
            </a:br>
            <a:r>
              <a:rPr lang="vi-VN" sz="2700" b="1" dirty="0">
                <a:solidFill>
                  <a:srgbClr val="FF0000"/>
                </a:solidFill>
                <a:latin typeface="+mn-lt"/>
              </a:rPr>
              <a:t>1</a:t>
            </a:r>
            <a:r>
              <a:rPr lang="en-US" sz="2700" b="1" dirty="0">
                <a:solidFill>
                  <a:srgbClr val="FF0000"/>
                </a:solidFill>
                <a:latin typeface="+mn-lt"/>
              </a:rPr>
              <a:t>0</a:t>
            </a:r>
            <a:r>
              <a:rPr lang="vi-VN" sz="2700" b="1" dirty="0">
                <a:solidFill>
                  <a:srgbClr val="FF0000"/>
                </a:solidFill>
                <a:latin typeface="+mn-lt"/>
              </a:rPr>
              <a:t> loại hàng hoá được giao dịch nhiều nhất trên thế giới</a:t>
            </a:r>
            <a:r>
              <a:rPr lang="en-US" sz="2700" b="1" dirty="0">
                <a:solidFill>
                  <a:srgbClr val="FF0000"/>
                </a:solidFill>
                <a:latin typeface="+mn-lt"/>
              </a:rPr>
              <a:t>:</a:t>
            </a:r>
            <a:endParaRPr lang="en-US" sz="4400" b="1" dirty="0">
              <a:solidFill>
                <a:srgbClr val="FF0000"/>
              </a:solidFill>
              <a:latin typeface="+mn-lt"/>
            </a:endParaRPr>
          </a:p>
        </p:txBody>
      </p:sp>
      <p:pic>
        <p:nvPicPr>
          <p:cNvPr id="5" name="Picture 3" descr="C:\Users\Sang\Pictures\lam ba cho ba chi\4932_gia-vang-hom-nay-27-8.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14520" y="1905270"/>
            <a:ext cx="2286000" cy="152590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C:\Users\Sang\Pictures\lam ba cho ba chi\tải xuốn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2800" y="1371599"/>
            <a:ext cx="1643062" cy="123071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C:\Users\Sang\Pictures\lam ba cho ba chi\3_600x60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953000" y="3654950"/>
            <a:ext cx="1447800" cy="1447800"/>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C:\Users\Sang\Pictures\lam ba cho ba chi\unnamed (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58001" y="2905760"/>
            <a:ext cx="2667000" cy="1776263"/>
          </a:xfrm>
          <a:prstGeom prst="rect">
            <a:avLst/>
          </a:prstGeom>
          <a:noFill/>
          <a:extLst>
            <a:ext uri="{909E8E84-426E-40DD-AFC4-6F175D3DCCD1}">
              <a14:hiddenFill xmlns:a14="http://schemas.microsoft.com/office/drawing/2010/main">
                <a:solidFill>
                  <a:srgbClr val="FFFFFF"/>
                </a:solidFill>
              </a14:hiddenFill>
            </a:ext>
          </a:extLst>
        </p:spPr>
      </p:pic>
      <p:pic>
        <p:nvPicPr>
          <p:cNvPr id="6147"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162800" y="4800600"/>
            <a:ext cx="1504950" cy="16729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fontScale="90000"/>
          </a:bodyPr>
          <a:lstStyle/>
          <a:p>
            <a:r>
              <a:rPr lang="en-US" b="1" dirty="0">
                <a:solidFill>
                  <a:srgbClr val="FF0000"/>
                </a:solidFill>
                <a:latin typeface="Times New Roman" panose="02020603050405020304" pitchFamily="18" charset="0"/>
                <a:cs typeface="Times New Roman" panose="02020603050405020304" pitchFamily="18" charset="0"/>
              </a:rPr>
              <a:t>1.2 </a:t>
            </a:r>
            <a:r>
              <a:rPr lang="en-US" b="1" dirty="0" err="1">
                <a:solidFill>
                  <a:srgbClr val="FF0000"/>
                </a:solidFill>
                <a:latin typeface="Times New Roman" panose="02020603050405020304" pitchFamily="18" charset="0"/>
                <a:cs typeface="Times New Roman" panose="02020603050405020304" pitchFamily="18" charset="0"/>
              </a:rPr>
              <a:t>Các</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loại</a:t>
            </a:r>
            <a:r>
              <a:rPr lang="en-US" b="1" dirty="0">
                <a:solidFill>
                  <a:srgbClr val="FF0000"/>
                </a:solidFill>
                <a:latin typeface="Times New Roman" panose="02020603050405020304" pitchFamily="18" charset="0"/>
                <a:cs typeface="Times New Roman" panose="02020603050405020304" pitchFamily="18" charset="0"/>
              </a:rPr>
              <a:t> Container</a:t>
            </a: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endParaRPr lang="en-US" dirty="0"/>
          </a:p>
        </p:txBody>
      </p:sp>
      <p:sp>
        <p:nvSpPr>
          <p:cNvPr id="7" name="Content Placeholder 6"/>
          <p:cNvSpPr>
            <a:spLocks noGrp="1"/>
          </p:cNvSpPr>
          <p:nvPr>
            <p:ph sz="quarter" idx="1"/>
          </p:nvPr>
        </p:nvSpPr>
        <p:spPr>
          <a:xfrm>
            <a:off x="2448099" y="914400"/>
            <a:ext cx="7610301" cy="5486400"/>
          </a:xfrm>
        </p:spPr>
        <p:txBody>
          <a:bodyPr numCol="1">
            <a:normAutofit lnSpcReduction="10000"/>
          </a:bodyPr>
          <a:lstStyle/>
          <a:p>
            <a:r>
              <a:rPr lang="en-US" sz="2400" dirty="0">
                <a:latin typeface="Times New Roman" panose="02020603050405020304" pitchFamily="18" charset="0"/>
                <a:cs typeface="Times New Roman" panose="02020603050405020304" pitchFamily="18" charset="0"/>
                <a:hlinkClick r:id="rId2"/>
              </a:rPr>
              <a:t>Container </a:t>
            </a:r>
            <a:r>
              <a:rPr lang="en-US" sz="2400" dirty="0" err="1">
                <a:latin typeface="Times New Roman" panose="02020603050405020304" pitchFamily="18" charset="0"/>
                <a:cs typeface="Times New Roman" panose="02020603050405020304" pitchFamily="18" charset="0"/>
                <a:hlinkClick r:id="rId2"/>
              </a:rPr>
              <a:t>bách</a:t>
            </a:r>
            <a:r>
              <a:rPr lang="en-US" sz="2400" dirty="0">
                <a:latin typeface="Times New Roman" panose="02020603050405020304" pitchFamily="18" charset="0"/>
                <a:cs typeface="Times New Roman" panose="02020603050405020304" pitchFamily="18" charset="0"/>
                <a:hlinkClick r:id="rId2"/>
              </a:rPr>
              <a:t> </a:t>
            </a:r>
            <a:r>
              <a:rPr lang="en-US" sz="2400" dirty="0" err="1">
                <a:latin typeface="Times New Roman" panose="02020603050405020304" pitchFamily="18" charset="0"/>
                <a:cs typeface="Times New Roman" panose="02020603050405020304" pitchFamily="18" charset="0"/>
                <a:hlinkClick r:id="rId2"/>
              </a:rPr>
              <a:t>hóa</a:t>
            </a: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hlinkClick r:id="rId3"/>
              </a:rPr>
              <a:t>Container </a:t>
            </a:r>
            <a:r>
              <a:rPr lang="en-US" sz="2400" dirty="0" err="1">
                <a:latin typeface="Times New Roman" panose="02020603050405020304" pitchFamily="18" charset="0"/>
                <a:cs typeface="Times New Roman" panose="02020603050405020304" pitchFamily="18" charset="0"/>
                <a:hlinkClick r:id="rId3"/>
              </a:rPr>
              <a:t>hàng</a:t>
            </a:r>
            <a:r>
              <a:rPr lang="en-US" sz="2400" dirty="0">
                <a:latin typeface="Times New Roman" panose="02020603050405020304" pitchFamily="18" charset="0"/>
                <a:cs typeface="Times New Roman" panose="02020603050405020304" pitchFamily="18" charset="0"/>
                <a:hlinkClick r:id="rId3"/>
              </a:rPr>
              <a:t> </a:t>
            </a:r>
            <a:r>
              <a:rPr lang="en-US" sz="2400" dirty="0" err="1">
                <a:latin typeface="Times New Roman" panose="02020603050405020304" pitchFamily="18" charset="0"/>
                <a:cs typeface="Times New Roman" panose="02020603050405020304" pitchFamily="18" charset="0"/>
                <a:hlinkClick r:id="rId3"/>
              </a:rPr>
              <a:t>rời</a:t>
            </a: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hlinkClick r:id="rId4"/>
              </a:rPr>
              <a:t>Container </a:t>
            </a:r>
            <a:r>
              <a:rPr lang="en-US" sz="2400" dirty="0" err="1">
                <a:latin typeface="Times New Roman" panose="02020603050405020304" pitchFamily="18" charset="0"/>
                <a:cs typeface="Times New Roman" panose="02020603050405020304" pitchFamily="18" charset="0"/>
                <a:hlinkClick r:id="rId4"/>
              </a:rPr>
              <a:t>chuyên</a:t>
            </a:r>
            <a:r>
              <a:rPr lang="en-US" sz="2400" dirty="0">
                <a:latin typeface="Times New Roman" panose="02020603050405020304" pitchFamily="18" charset="0"/>
                <a:cs typeface="Times New Roman" panose="02020603050405020304" pitchFamily="18" charset="0"/>
                <a:hlinkClick r:id="rId4"/>
              </a:rPr>
              <a:t> </a:t>
            </a:r>
            <a:r>
              <a:rPr lang="en-US" sz="2400" dirty="0" err="1">
                <a:latin typeface="Times New Roman" panose="02020603050405020304" pitchFamily="18" charset="0"/>
                <a:cs typeface="Times New Roman" panose="02020603050405020304" pitchFamily="18" charset="0"/>
                <a:hlinkClick r:id="rId4"/>
              </a:rPr>
              <a:t>dụng</a:t>
            </a: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hlinkClick r:id="rId5"/>
            </a:endParaRPr>
          </a:p>
          <a:p>
            <a:r>
              <a:rPr lang="en-US" sz="2400" dirty="0">
                <a:latin typeface="Times New Roman" panose="02020603050405020304" pitchFamily="18" charset="0"/>
                <a:cs typeface="Times New Roman" panose="02020603050405020304" pitchFamily="18" charset="0"/>
                <a:hlinkClick r:id="rId5"/>
              </a:rPr>
              <a:t>Container </a:t>
            </a:r>
            <a:r>
              <a:rPr lang="en-US" sz="2400" dirty="0" err="1">
                <a:latin typeface="Times New Roman" panose="02020603050405020304" pitchFamily="18" charset="0"/>
                <a:cs typeface="Times New Roman" panose="02020603050405020304" pitchFamily="18" charset="0"/>
                <a:hlinkClick r:id="rId5"/>
              </a:rPr>
              <a:t>bảo</a:t>
            </a:r>
            <a:r>
              <a:rPr lang="en-US" sz="2400" dirty="0">
                <a:latin typeface="Times New Roman" panose="02020603050405020304" pitchFamily="18" charset="0"/>
                <a:cs typeface="Times New Roman" panose="02020603050405020304" pitchFamily="18" charset="0"/>
                <a:hlinkClick r:id="rId5"/>
              </a:rPr>
              <a:t> </a:t>
            </a:r>
            <a:r>
              <a:rPr lang="en-US" sz="2400" dirty="0" err="1">
                <a:latin typeface="Times New Roman" panose="02020603050405020304" pitchFamily="18" charset="0"/>
                <a:cs typeface="Times New Roman" panose="02020603050405020304" pitchFamily="18" charset="0"/>
                <a:hlinkClick r:id="rId5"/>
              </a:rPr>
              <a:t>ôn</a:t>
            </a: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hlinkClick r:id="rId6"/>
              </a:rPr>
              <a:t>Container </a:t>
            </a:r>
            <a:r>
              <a:rPr lang="en-US" sz="2400" dirty="0" err="1">
                <a:latin typeface="Times New Roman" panose="02020603050405020304" pitchFamily="18" charset="0"/>
                <a:cs typeface="Times New Roman" panose="02020603050405020304" pitchFamily="18" charset="0"/>
                <a:hlinkClick r:id="rId6"/>
              </a:rPr>
              <a:t>hở</a:t>
            </a:r>
            <a:r>
              <a:rPr lang="en-US" sz="2400" dirty="0">
                <a:latin typeface="Times New Roman" panose="02020603050405020304" pitchFamily="18" charset="0"/>
                <a:cs typeface="Times New Roman" panose="02020603050405020304" pitchFamily="18" charset="0"/>
                <a:hlinkClick r:id="rId6"/>
              </a:rPr>
              <a:t> </a:t>
            </a:r>
            <a:r>
              <a:rPr lang="en-US" sz="2400" dirty="0" err="1">
                <a:latin typeface="Times New Roman" panose="02020603050405020304" pitchFamily="18" charset="0"/>
                <a:cs typeface="Times New Roman" panose="02020603050405020304" pitchFamily="18" charset="0"/>
                <a:hlinkClick r:id="rId6"/>
              </a:rPr>
              <a:t>mái</a:t>
            </a: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hlinkClick r:id="rId7"/>
              </a:rPr>
              <a:t>Container </a:t>
            </a:r>
            <a:r>
              <a:rPr lang="en-US" sz="2400" dirty="0" err="1">
                <a:latin typeface="Times New Roman" panose="02020603050405020304" pitchFamily="18" charset="0"/>
                <a:cs typeface="Times New Roman" panose="02020603050405020304" pitchFamily="18" charset="0"/>
                <a:hlinkClick r:id="rId7"/>
              </a:rPr>
              <a:t>mặt</a:t>
            </a:r>
            <a:r>
              <a:rPr lang="en-US" sz="2400" dirty="0">
                <a:latin typeface="Times New Roman" panose="02020603050405020304" pitchFamily="18" charset="0"/>
                <a:cs typeface="Times New Roman" panose="02020603050405020304" pitchFamily="18" charset="0"/>
                <a:hlinkClick r:id="rId7"/>
              </a:rPr>
              <a:t> </a:t>
            </a:r>
            <a:r>
              <a:rPr lang="en-US" sz="2400" dirty="0" err="1">
                <a:latin typeface="Times New Roman" panose="02020603050405020304" pitchFamily="18" charset="0"/>
                <a:cs typeface="Times New Roman" panose="02020603050405020304" pitchFamily="18" charset="0"/>
                <a:hlinkClick r:id="rId7"/>
              </a:rPr>
              <a:t>bằng</a:t>
            </a: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hlinkClick r:id="rId8"/>
              </a:rPr>
              <a:t>Container </a:t>
            </a:r>
            <a:r>
              <a:rPr lang="en-US" sz="2400" dirty="0" err="1">
                <a:latin typeface="Times New Roman" panose="02020603050405020304" pitchFamily="18" charset="0"/>
                <a:cs typeface="Times New Roman" panose="02020603050405020304" pitchFamily="18" charset="0"/>
                <a:hlinkClick r:id="rId8"/>
              </a:rPr>
              <a:t>bồn</a:t>
            </a:r>
            <a:endParaRPr lang="en-US" sz="2400" dirty="0">
              <a:latin typeface="Times New Roman" panose="02020603050405020304" pitchFamily="18" charset="0"/>
              <a:cs typeface="Times New Roman" panose="02020603050405020304" pitchFamily="18" charset="0"/>
            </a:endParaRPr>
          </a:p>
          <a:p>
            <a:endParaRPr lang="en-US" dirty="0"/>
          </a:p>
        </p:txBody>
      </p:sp>
      <p:pic>
        <p:nvPicPr>
          <p:cNvPr id="2052" name="Picture 4" descr="C:\Users\Sang\Pictures\lam ba cho ba chi\40-foot-flat.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799832" y="5029200"/>
            <a:ext cx="2171700" cy="1551214"/>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C:\Users\Sang\Pictures\lam ba cho ba chi\2-container-bach-hoa.jp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334000" y="711200"/>
            <a:ext cx="2743199" cy="1828800"/>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descr="C:\Users\Sang\Pictures\lam ba cho ba chi\bulk-container-4.jp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799832" y="381000"/>
            <a:ext cx="2076800" cy="2076800"/>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Users\Sang\Pictures\lam ba cho ba chi\9b9922069c45751b2c54.jp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941060" y="2382838"/>
            <a:ext cx="2364740" cy="1524000"/>
          </a:xfrm>
          <a:prstGeom prst="rect">
            <a:avLst/>
          </a:prstGeom>
          <a:noFill/>
          <a:extLst>
            <a:ext uri="{909E8E84-426E-40DD-AFC4-6F175D3DCCD1}">
              <a14:hiddenFill xmlns:a14="http://schemas.microsoft.com/office/drawing/2010/main">
                <a:solidFill>
                  <a:srgbClr val="FFFFFF"/>
                </a:solidFill>
              </a14:hiddenFill>
            </a:ext>
          </a:extLst>
        </p:spPr>
      </p:pic>
      <p:pic>
        <p:nvPicPr>
          <p:cNvPr id="2055" name="Picture 7" descr="C:\Users\Sang\Pictures\lam ba cho ba chi\open_top_container.jpg"/>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400728" y="3963988"/>
            <a:ext cx="3179884" cy="11811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C:\Users\Sang\Pictures\lam ba cho ba chi\tải xuống (1).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8580612" y="2895600"/>
            <a:ext cx="1674322" cy="1254125"/>
          </a:xfrm>
          <a:prstGeom prst="rect">
            <a:avLst/>
          </a:prstGeom>
          <a:noFill/>
          <a:extLst>
            <a:ext uri="{909E8E84-426E-40DD-AFC4-6F175D3DCCD1}">
              <a14:hiddenFill xmlns:a14="http://schemas.microsoft.com/office/drawing/2010/main">
                <a:solidFill>
                  <a:srgbClr val="FFFFFF"/>
                </a:solidFill>
              </a14:hiddenFill>
            </a:ext>
          </a:extLst>
        </p:spPr>
      </p:pic>
      <p:pic>
        <p:nvPicPr>
          <p:cNvPr id="2057" name="Picture 9" descr="C:\Users\Sang\Pictures\lam ba cho ba chi\unnamed (5).jpg"/>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5415968" y="5308809"/>
            <a:ext cx="1861296" cy="138068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solidFill>
                  <a:srgbClr val="FF0000"/>
                </a:solidFill>
                <a:latin typeface="Times New Roman" panose="02020603050405020304" pitchFamily="18" charset="0"/>
                <a:cs typeface="Times New Roman" panose="02020603050405020304" pitchFamily="18" charset="0"/>
              </a:rPr>
              <a:t>1.2 </a:t>
            </a:r>
            <a:r>
              <a:rPr lang="en-US" b="1" dirty="0" err="1">
                <a:solidFill>
                  <a:srgbClr val="FF0000"/>
                </a:solidFill>
                <a:latin typeface="Times New Roman" panose="02020603050405020304" pitchFamily="18" charset="0"/>
                <a:cs typeface="Times New Roman" panose="02020603050405020304" pitchFamily="18" charset="0"/>
              </a:rPr>
              <a:t>Các</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loại</a:t>
            </a:r>
            <a:r>
              <a:rPr lang="en-US" b="1" dirty="0">
                <a:solidFill>
                  <a:srgbClr val="FF0000"/>
                </a:solidFill>
                <a:latin typeface="Times New Roman" panose="02020603050405020304" pitchFamily="18" charset="0"/>
                <a:cs typeface="Times New Roman" panose="02020603050405020304" pitchFamily="18" charset="0"/>
              </a:rPr>
              <a:t> Container</a:t>
            </a:r>
            <a:br>
              <a:rPr lang="en-US" b="1" dirty="0">
                <a:solidFill>
                  <a:srgbClr val="FF0000"/>
                </a:solidFill>
                <a:latin typeface="Times New Roman" panose="02020603050405020304" pitchFamily="18" charset="0"/>
                <a:cs typeface="Times New Roman" panose="02020603050405020304" pitchFamily="18" charset="0"/>
              </a:rPr>
            </a:br>
            <a:r>
              <a:rPr lang="en-US" sz="3600" dirty="0" err="1">
                <a:solidFill>
                  <a:srgbClr val="FFCC00"/>
                </a:solidFill>
                <a:latin typeface="Times New Roman" panose="02020603050405020304" pitchFamily="18" charset="0"/>
                <a:cs typeface="Times New Roman" panose="02020603050405020304" pitchFamily="18" charset="0"/>
                <a:hlinkClick r:id="rId2"/>
              </a:rPr>
              <a:t>Container</a:t>
            </a:r>
            <a:r>
              <a:rPr lang="en-US" sz="3600" dirty="0">
                <a:solidFill>
                  <a:srgbClr val="FFCC00"/>
                </a:solidFill>
                <a:latin typeface="Times New Roman" panose="02020603050405020304" pitchFamily="18" charset="0"/>
                <a:cs typeface="Times New Roman" panose="02020603050405020304" pitchFamily="18" charset="0"/>
                <a:hlinkClick r:id="rId2"/>
              </a:rPr>
              <a:t> </a:t>
            </a:r>
            <a:r>
              <a:rPr lang="en-US" sz="3600" dirty="0" err="1">
                <a:solidFill>
                  <a:srgbClr val="FFCC00"/>
                </a:solidFill>
                <a:latin typeface="Times New Roman" panose="02020603050405020304" pitchFamily="18" charset="0"/>
                <a:cs typeface="Times New Roman" panose="02020603050405020304" pitchFamily="18" charset="0"/>
                <a:hlinkClick r:id="rId2"/>
              </a:rPr>
              <a:t>bách</a:t>
            </a:r>
            <a:r>
              <a:rPr lang="en-US" sz="3600" dirty="0">
                <a:solidFill>
                  <a:srgbClr val="FFCC00"/>
                </a:solidFill>
                <a:latin typeface="Times New Roman" panose="02020603050405020304" pitchFamily="18" charset="0"/>
                <a:cs typeface="Times New Roman" panose="02020603050405020304" pitchFamily="18" charset="0"/>
                <a:hlinkClick r:id="rId2"/>
              </a:rPr>
              <a:t> </a:t>
            </a:r>
            <a:r>
              <a:rPr lang="en-US" sz="3600" dirty="0" err="1">
                <a:solidFill>
                  <a:srgbClr val="FFCC00"/>
                </a:solidFill>
                <a:latin typeface="Times New Roman" panose="02020603050405020304" pitchFamily="18" charset="0"/>
                <a:cs typeface="Times New Roman" panose="02020603050405020304" pitchFamily="18" charset="0"/>
                <a:hlinkClick r:id="rId2"/>
              </a:rPr>
              <a:t>hóa</a:t>
            </a:r>
            <a:endParaRPr lang="en-US" sz="3600" dirty="0">
              <a:solidFill>
                <a:srgbClr val="FFCC00"/>
              </a:solidFill>
            </a:endParaRPr>
          </a:p>
        </p:txBody>
      </p:sp>
      <p:pic>
        <p:nvPicPr>
          <p:cNvPr id="4" name="Picture 6" descr="C:\Users\Sang\Pictures\lam ba cho ba chi\2-container-bach-ho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15200" y="76200"/>
            <a:ext cx="2743199" cy="18288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sz="quarter" idx="1"/>
          </p:nvPr>
        </p:nvSpPr>
        <p:spPr>
          <a:xfrm>
            <a:off x="2362200" y="1524000"/>
            <a:ext cx="7772400" cy="4572000"/>
          </a:xfrm>
        </p:spPr>
        <p:txBody>
          <a:bodyPr/>
          <a:lstStyle/>
          <a:p>
            <a:r>
              <a:rPr lang="vi-VN" sz="2800" dirty="0"/>
              <a:t>Container bách hóa thường được sử dụng để chở hàng khô, nên còn được gọi là container khô (dry container, viết tắt là 20’DC hay 40’DC).</a:t>
            </a:r>
          </a:p>
          <a:p>
            <a:r>
              <a:rPr lang="vi-VN" sz="2800" dirty="0"/>
              <a:t>Loại container này được sử dụng phổ biến nhất trong vận tải biển.</a:t>
            </a:r>
          </a:p>
          <a:p>
            <a:endParaRPr lang="en-US" dirty="0"/>
          </a:p>
        </p:txBody>
      </p:sp>
      <p:pic>
        <p:nvPicPr>
          <p:cNvPr id="7170" name="Picture 2" descr="C:\Users\Sang\Pictures\lam ba cho ba chi\introduction-international-transport-logistics--15725833072622070353468.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38600" y="3886200"/>
            <a:ext cx="4273105" cy="267069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latin typeface="Times New Roman" panose="02020603050405020304" pitchFamily="18" charset="0"/>
                <a:cs typeface="Times New Roman" panose="02020603050405020304" pitchFamily="18" charset="0"/>
                <a:hlinkClick r:id="rId2"/>
              </a:rPr>
              <a:t/>
            </a:r>
            <a:br>
              <a:rPr lang="en-US" dirty="0">
                <a:latin typeface="Times New Roman" panose="02020603050405020304" pitchFamily="18" charset="0"/>
                <a:cs typeface="Times New Roman" panose="02020603050405020304" pitchFamily="18" charset="0"/>
                <a:hlinkClick r:id="rId2"/>
              </a:rPr>
            </a:b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r>
              <a:rPr lang="en-US" b="1" dirty="0">
                <a:solidFill>
                  <a:srgbClr val="FF0000"/>
                </a:solidFill>
                <a:latin typeface="Times New Roman" panose="02020603050405020304" pitchFamily="18" charset="0"/>
                <a:cs typeface="Times New Roman" panose="02020603050405020304" pitchFamily="18" charset="0"/>
              </a:rPr>
              <a:t>1.2 </a:t>
            </a:r>
            <a:r>
              <a:rPr lang="en-US" b="1" dirty="0" err="1">
                <a:solidFill>
                  <a:srgbClr val="FF0000"/>
                </a:solidFill>
                <a:latin typeface="Times New Roman" panose="02020603050405020304" pitchFamily="18" charset="0"/>
                <a:cs typeface="Times New Roman" panose="02020603050405020304" pitchFamily="18" charset="0"/>
              </a:rPr>
              <a:t>Các</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loại</a:t>
            </a:r>
            <a:r>
              <a:rPr lang="en-US" b="1" dirty="0">
                <a:solidFill>
                  <a:srgbClr val="FF0000"/>
                </a:solidFill>
                <a:latin typeface="Times New Roman" panose="02020603050405020304" pitchFamily="18" charset="0"/>
                <a:cs typeface="Times New Roman" panose="02020603050405020304" pitchFamily="18" charset="0"/>
              </a:rPr>
              <a:t> Container</a:t>
            </a: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r>
              <a:rPr lang="en-US" sz="3600" dirty="0" err="1">
                <a:latin typeface="Times New Roman" panose="02020603050405020304" pitchFamily="18" charset="0"/>
                <a:cs typeface="Times New Roman" panose="02020603050405020304" pitchFamily="18" charset="0"/>
                <a:hlinkClick r:id="rId2"/>
              </a:rPr>
              <a:t>Container</a:t>
            </a:r>
            <a:r>
              <a:rPr lang="en-US" dirty="0">
                <a:latin typeface="Times New Roman" panose="02020603050405020304" pitchFamily="18" charset="0"/>
                <a:cs typeface="Times New Roman" panose="02020603050405020304" pitchFamily="18" charset="0"/>
                <a:hlinkClick r:id="rId2"/>
              </a:rPr>
              <a:t> </a:t>
            </a:r>
            <a:r>
              <a:rPr lang="en-US" dirty="0" err="1">
                <a:latin typeface="Times New Roman" panose="02020603050405020304" pitchFamily="18" charset="0"/>
                <a:cs typeface="Times New Roman" panose="02020603050405020304" pitchFamily="18" charset="0"/>
                <a:hlinkClick r:id="rId2"/>
              </a:rPr>
              <a:t>hàng</a:t>
            </a:r>
            <a:r>
              <a:rPr lang="en-US" dirty="0">
                <a:latin typeface="Times New Roman" panose="02020603050405020304" pitchFamily="18" charset="0"/>
                <a:cs typeface="Times New Roman" panose="02020603050405020304" pitchFamily="18" charset="0"/>
                <a:hlinkClick r:id="rId2"/>
              </a:rPr>
              <a:t> </a:t>
            </a:r>
            <a:r>
              <a:rPr lang="en-US" dirty="0" err="1">
                <a:latin typeface="Times New Roman" panose="02020603050405020304" pitchFamily="18" charset="0"/>
                <a:cs typeface="Times New Roman" panose="02020603050405020304" pitchFamily="18" charset="0"/>
                <a:hlinkClick r:id="rId2"/>
              </a:rPr>
              <a:t>rời</a:t>
            </a:r>
            <a:endParaRPr lang="en-US" b="1" dirty="0"/>
          </a:p>
        </p:txBody>
      </p:sp>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3984" y="5181600"/>
            <a:ext cx="3328416" cy="15668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ontent Placeholder 2"/>
          <p:cNvSpPr>
            <a:spLocks noGrp="1"/>
          </p:cNvSpPr>
          <p:nvPr>
            <p:ph sz="quarter" idx="1"/>
          </p:nvPr>
        </p:nvSpPr>
        <p:spPr/>
        <p:txBody>
          <a:bodyPr/>
          <a:lstStyle/>
          <a:p>
            <a:r>
              <a:rPr lang="vi-VN" dirty="0"/>
              <a:t>Là loại container cho phép xếp hàng rời khô (xi măng, ngũ cốc, quặng…) bằng cách rót từ trên xuống qua miệng xếp hàng (loading hatch), và dỡ hàng dưới đáy hoặc bên cạnh (discharge hatch).</a:t>
            </a:r>
          </a:p>
          <a:p>
            <a:r>
              <a:rPr lang="vi-VN" dirty="0"/>
              <a:t>Loại container hàng rời bình thường có hình dáng bên ngoài gần giống với container bách hóa, trừ miệng xếp hàng và cửa dỡ hàng.</a:t>
            </a:r>
          </a:p>
          <a:p>
            <a:r>
              <a:rPr lang="vi-VN" dirty="0"/>
              <a:t>Hình bên thể hiện container hàng rời với miệng xếp hàng (phía trên) và cửa dỡ hàng (bên cạnh) đang mở.</a:t>
            </a:r>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solidFill>
                  <a:srgbClr val="FF0000"/>
                </a:solidFill>
                <a:latin typeface="Times New Roman" panose="02020603050405020304" pitchFamily="18" charset="0"/>
                <a:cs typeface="Times New Roman" panose="02020603050405020304" pitchFamily="18" charset="0"/>
              </a:rPr>
              <a:t>1.2 </a:t>
            </a:r>
            <a:r>
              <a:rPr lang="en-US" b="1" dirty="0" err="1">
                <a:solidFill>
                  <a:srgbClr val="FF0000"/>
                </a:solidFill>
                <a:latin typeface="Times New Roman" panose="02020603050405020304" pitchFamily="18" charset="0"/>
                <a:cs typeface="Times New Roman" panose="02020603050405020304" pitchFamily="18" charset="0"/>
              </a:rPr>
              <a:t>Các</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loại</a:t>
            </a:r>
            <a:r>
              <a:rPr lang="en-US" b="1" dirty="0">
                <a:solidFill>
                  <a:srgbClr val="FF0000"/>
                </a:solidFill>
                <a:latin typeface="Times New Roman" panose="02020603050405020304" pitchFamily="18" charset="0"/>
                <a:cs typeface="Times New Roman" panose="02020603050405020304" pitchFamily="18" charset="0"/>
              </a:rPr>
              <a:t> Container</a:t>
            </a: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r>
              <a:rPr lang="en-US" sz="3600" dirty="0" err="1">
                <a:latin typeface="Times New Roman" panose="02020603050405020304" pitchFamily="18" charset="0"/>
                <a:cs typeface="Times New Roman" panose="02020603050405020304" pitchFamily="18" charset="0"/>
                <a:hlinkClick r:id="rId2"/>
              </a:rPr>
              <a:t>Container</a:t>
            </a:r>
            <a:r>
              <a:rPr lang="en-US" sz="3600" dirty="0">
                <a:latin typeface="Times New Roman" panose="02020603050405020304" pitchFamily="18" charset="0"/>
                <a:cs typeface="Times New Roman" panose="02020603050405020304" pitchFamily="18" charset="0"/>
                <a:hlinkClick r:id="rId2"/>
              </a:rPr>
              <a:t> </a:t>
            </a:r>
            <a:r>
              <a:rPr lang="en-US" sz="3600" dirty="0" err="1">
                <a:latin typeface="Times New Roman" panose="02020603050405020304" pitchFamily="18" charset="0"/>
                <a:cs typeface="Times New Roman" panose="02020603050405020304" pitchFamily="18" charset="0"/>
                <a:hlinkClick r:id="rId2"/>
              </a:rPr>
              <a:t>chuyên</a:t>
            </a:r>
            <a:r>
              <a:rPr lang="en-US" sz="3600" dirty="0">
                <a:latin typeface="Times New Roman" panose="02020603050405020304" pitchFamily="18" charset="0"/>
                <a:cs typeface="Times New Roman" panose="02020603050405020304" pitchFamily="18" charset="0"/>
                <a:hlinkClick r:id="rId2"/>
              </a:rPr>
              <a:t> </a:t>
            </a:r>
            <a:r>
              <a:rPr lang="en-US" sz="3600" dirty="0" err="1">
                <a:latin typeface="Times New Roman" panose="02020603050405020304" pitchFamily="18" charset="0"/>
                <a:cs typeface="Times New Roman" panose="02020603050405020304" pitchFamily="18" charset="0"/>
                <a:hlinkClick r:id="rId2"/>
              </a:rPr>
              <a:t>dụn</a:t>
            </a:r>
            <a:r>
              <a:rPr lang="en-US" sz="3600" dirty="0" err="1">
                <a:solidFill>
                  <a:srgbClr val="FFCC00"/>
                </a:solidFill>
                <a:latin typeface="Times New Roman" panose="02020603050405020304" pitchFamily="18" charset="0"/>
                <a:cs typeface="Times New Roman" panose="02020603050405020304" pitchFamily="18" charset="0"/>
                <a:hlinkClick r:id="rId2"/>
              </a:rPr>
              <a:t>g</a:t>
            </a:r>
            <a:endParaRPr lang="en-US" sz="3600" dirty="0">
              <a:solidFill>
                <a:srgbClr val="FFCC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
          </p:nvPr>
        </p:nvSpPr>
        <p:spPr/>
        <p:txBody>
          <a:bodyPr>
            <a:normAutofit/>
          </a:bodyPr>
          <a:lstStyle/>
          <a:p>
            <a:r>
              <a:rPr lang="vi-VN" dirty="0"/>
              <a:t>Là loại thiết kế đặc thù chuyên để chở một loại hàng nào đó như ô tô, súc vật sống...</a:t>
            </a:r>
          </a:p>
          <a:p>
            <a:pPr marL="0" indent="0">
              <a:buNone/>
            </a:pPr>
            <a:r>
              <a:rPr lang="vi-VN" dirty="0"/>
              <a:t>- Container chở ô tô: cấu trúc gồm một bộ khung liên kết với mặt sàn, không cần vách với mái che bọc, chuyên để chở ô tô, và có thể xếp bên trong 1 hoặc 2 tầng tùy theo chiều cao xe. (Hiện nay, người ta vẫn chở ô tô trong container bách hóa khá phổ biến)</a:t>
            </a:r>
          </a:p>
        </p:txBody>
      </p:sp>
      <p:pic>
        <p:nvPicPr>
          <p:cNvPr id="9219" name="Picture 3" descr="C:\Users\Sang\Pictures\lam ba cho ba chi\9b9922069c45751b2c54.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66000" y="152400"/>
            <a:ext cx="2235200" cy="1341120"/>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C:\Users\Sang\Pictures\lam ba cho ba chi\automobile-container.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71800" y="4648200"/>
            <a:ext cx="285750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9221" name="Picture 5" descr="C:\Users\Sang\Pictures\lam ba cho ba chi\2-container-chuyen-dung.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10400" y="4114800"/>
            <a:ext cx="3371850" cy="22479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solidFill>
                  <a:srgbClr val="FF0000"/>
                </a:solidFill>
                <a:latin typeface="Times New Roman" panose="02020603050405020304" pitchFamily="18" charset="0"/>
                <a:cs typeface="Times New Roman" panose="02020603050405020304" pitchFamily="18" charset="0"/>
              </a:rPr>
              <a:t>1.2 </a:t>
            </a:r>
            <a:r>
              <a:rPr lang="en-US" b="1" dirty="0" err="1">
                <a:solidFill>
                  <a:srgbClr val="FF0000"/>
                </a:solidFill>
                <a:latin typeface="Times New Roman" panose="02020603050405020304" pitchFamily="18" charset="0"/>
                <a:cs typeface="Times New Roman" panose="02020603050405020304" pitchFamily="18" charset="0"/>
              </a:rPr>
              <a:t>Các</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loại</a:t>
            </a:r>
            <a:r>
              <a:rPr lang="en-US" b="1" dirty="0">
                <a:solidFill>
                  <a:srgbClr val="FF0000"/>
                </a:solidFill>
                <a:latin typeface="Times New Roman" panose="02020603050405020304" pitchFamily="18" charset="0"/>
                <a:cs typeface="Times New Roman" panose="02020603050405020304" pitchFamily="18" charset="0"/>
              </a:rPr>
              <a:t> Container</a:t>
            </a: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r>
              <a:rPr lang="en-US" sz="3600" dirty="0" err="1">
                <a:latin typeface="Times New Roman" panose="02020603050405020304" pitchFamily="18" charset="0"/>
                <a:cs typeface="Times New Roman" panose="02020603050405020304" pitchFamily="18" charset="0"/>
                <a:hlinkClick r:id="rId2"/>
              </a:rPr>
              <a:t>Container</a:t>
            </a:r>
            <a:r>
              <a:rPr lang="en-US" sz="3600" dirty="0">
                <a:latin typeface="Times New Roman" panose="02020603050405020304" pitchFamily="18" charset="0"/>
                <a:cs typeface="Times New Roman" panose="02020603050405020304" pitchFamily="18" charset="0"/>
                <a:hlinkClick r:id="rId2"/>
              </a:rPr>
              <a:t> </a:t>
            </a:r>
            <a:r>
              <a:rPr lang="en-US" sz="3600" dirty="0" err="1">
                <a:latin typeface="Times New Roman" panose="02020603050405020304" pitchFamily="18" charset="0"/>
                <a:cs typeface="Times New Roman" panose="02020603050405020304" pitchFamily="18" charset="0"/>
                <a:hlinkClick r:id="rId2"/>
              </a:rPr>
              <a:t>chuyên</a:t>
            </a:r>
            <a:r>
              <a:rPr lang="en-US" sz="3600" dirty="0">
                <a:latin typeface="Times New Roman" panose="02020603050405020304" pitchFamily="18" charset="0"/>
                <a:cs typeface="Times New Roman" panose="02020603050405020304" pitchFamily="18" charset="0"/>
                <a:hlinkClick r:id="rId2"/>
              </a:rPr>
              <a:t> </a:t>
            </a:r>
            <a:r>
              <a:rPr lang="en-US" sz="3600" dirty="0" err="1">
                <a:latin typeface="Times New Roman" panose="02020603050405020304" pitchFamily="18" charset="0"/>
                <a:cs typeface="Times New Roman" panose="02020603050405020304" pitchFamily="18" charset="0"/>
                <a:hlinkClick r:id="rId2"/>
              </a:rPr>
              <a:t>dụng</a:t>
            </a:r>
            <a:endParaRPr lang="en-US" dirty="0"/>
          </a:p>
        </p:txBody>
      </p:sp>
      <p:sp>
        <p:nvSpPr>
          <p:cNvPr id="3" name="Content Placeholder 2"/>
          <p:cNvSpPr>
            <a:spLocks noGrp="1"/>
          </p:cNvSpPr>
          <p:nvPr>
            <p:ph sz="quarter" idx="1"/>
          </p:nvPr>
        </p:nvSpPr>
        <p:spPr/>
        <p:txBody>
          <a:bodyPr/>
          <a:lstStyle/>
          <a:p>
            <a:pPr marL="0" indent="0">
              <a:buNone/>
            </a:pPr>
            <a:r>
              <a:rPr lang="vi-VN" dirty="0"/>
              <a:t>- Container chở súc vật: được thiết kế đặc biệt để chở gia súc. Vách dọc hoặc vách mặt trước có gắn cửa lưới nhỏ để thông hơi. Phần dưới của vách dọc bố trí lỗ thoát bẩn khi dọn vệ sinh.</a:t>
            </a:r>
            <a:endParaRPr lang="en-US" dirty="0"/>
          </a:p>
        </p:txBody>
      </p:sp>
      <p:pic>
        <p:nvPicPr>
          <p:cNvPr id="10242" name="Picture 2" descr="C:\Users\Sang\Pictures\lam ba cho ba chi\livestock-containe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72516" y="3657600"/>
            <a:ext cx="3306233" cy="24796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C:\Users\Sang\Pictures\lam ba cho ba chi\2-container-chuyen-dung.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67600" y="228600"/>
            <a:ext cx="1685925" cy="11239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solidFill>
                  <a:srgbClr val="FF0000"/>
                </a:solidFill>
                <a:latin typeface="Times New Roman" panose="02020603050405020304" pitchFamily="18" charset="0"/>
                <a:cs typeface="Times New Roman" panose="02020603050405020304" pitchFamily="18" charset="0"/>
              </a:rPr>
              <a:t>1.2 </a:t>
            </a:r>
            <a:r>
              <a:rPr lang="en-US" b="1" dirty="0" err="1">
                <a:solidFill>
                  <a:srgbClr val="FF0000"/>
                </a:solidFill>
                <a:latin typeface="Times New Roman" panose="02020603050405020304" pitchFamily="18" charset="0"/>
                <a:cs typeface="Times New Roman" panose="02020603050405020304" pitchFamily="18" charset="0"/>
              </a:rPr>
              <a:t>Các</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loại</a:t>
            </a:r>
            <a:r>
              <a:rPr lang="en-US" b="1" dirty="0">
                <a:solidFill>
                  <a:srgbClr val="FF0000"/>
                </a:solidFill>
                <a:latin typeface="Times New Roman" panose="02020603050405020304" pitchFamily="18" charset="0"/>
                <a:cs typeface="Times New Roman" panose="02020603050405020304" pitchFamily="18" charset="0"/>
              </a:rPr>
              <a:t> Container</a:t>
            </a: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r>
              <a:rPr lang="en-US" sz="3600" dirty="0" err="1">
                <a:latin typeface="Times New Roman" panose="02020603050405020304" pitchFamily="18" charset="0"/>
                <a:cs typeface="Times New Roman" panose="02020603050405020304" pitchFamily="18" charset="0"/>
                <a:hlinkClick r:id="rId2"/>
              </a:rPr>
              <a:t>Container</a:t>
            </a:r>
            <a:r>
              <a:rPr lang="en-US" sz="3600" dirty="0">
                <a:latin typeface="Times New Roman" panose="02020603050405020304" pitchFamily="18" charset="0"/>
                <a:cs typeface="Times New Roman" panose="02020603050405020304" pitchFamily="18" charset="0"/>
                <a:hlinkClick r:id="rId2"/>
              </a:rPr>
              <a:t> </a:t>
            </a:r>
            <a:r>
              <a:rPr lang="en-US" sz="3600" dirty="0" err="1">
                <a:latin typeface="Times New Roman" panose="02020603050405020304" pitchFamily="18" charset="0"/>
                <a:cs typeface="Times New Roman" panose="02020603050405020304" pitchFamily="18" charset="0"/>
                <a:hlinkClick r:id="rId2"/>
              </a:rPr>
              <a:t>bảo</a:t>
            </a:r>
            <a:r>
              <a:rPr lang="en-US" sz="3600" dirty="0">
                <a:latin typeface="Times New Roman" panose="02020603050405020304" pitchFamily="18" charset="0"/>
                <a:cs typeface="Times New Roman" panose="02020603050405020304" pitchFamily="18" charset="0"/>
                <a:hlinkClick r:id="rId2"/>
              </a:rPr>
              <a:t> </a:t>
            </a:r>
            <a:r>
              <a:rPr lang="en-US" sz="3600" dirty="0" err="1">
                <a:latin typeface="Times New Roman" panose="02020603050405020304" pitchFamily="18" charset="0"/>
                <a:cs typeface="Times New Roman" panose="02020603050405020304" pitchFamily="18" charset="0"/>
                <a:hlinkClick r:id="rId2"/>
              </a:rPr>
              <a:t>ôn</a:t>
            </a:r>
            <a:endParaRPr lang="en-US" sz="36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
          </p:nvPr>
        </p:nvSpPr>
        <p:spPr/>
        <p:txBody>
          <a:bodyPr>
            <a:normAutofit/>
          </a:bodyPr>
          <a:lstStyle/>
          <a:p>
            <a:r>
              <a:rPr lang="vi-VN" dirty="0"/>
              <a:t>Được thiết kế để chuyên chở các loại hàng đòi hỏi khống chế nhiệt độ bên trong container ở mức nhất định.</a:t>
            </a:r>
          </a:p>
          <a:p>
            <a:r>
              <a:rPr lang="vi-VN" dirty="0"/>
              <a:t>ách và mái loại này thường bọc phủ lớp cách nhiệt. Sàn làm bằng nhôm dạng cấu trúc chữ T (T-shaped) cho phép không khí lưu thông dọc theo sàn và đến những khoảng trống không có hàng trên sàn.</a:t>
            </a:r>
          </a:p>
        </p:txBody>
      </p:sp>
      <p:pic>
        <p:nvPicPr>
          <p:cNvPr id="11268" name="Picture 4" descr="C:\Users\Sang\Pictures\lam ba cho ba chi\tải xuống (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3800" y="152400"/>
            <a:ext cx="1747838" cy="130919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C:\Users\Sang\Pictures\lam ba cho ba chi\refer-container-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38600" y="4419600"/>
            <a:ext cx="3657600" cy="22572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solidFill>
                  <a:srgbClr val="FF0000"/>
                </a:solidFill>
                <a:latin typeface="Times New Roman" panose="02020603050405020304" pitchFamily="18" charset="0"/>
                <a:cs typeface="Times New Roman" panose="02020603050405020304" pitchFamily="18" charset="0"/>
              </a:rPr>
              <a:t>1.2 </a:t>
            </a:r>
            <a:r>
              <a:rPr lang="en-US" b="1" dirty="0" err="1">
                <a:solidFill>
                  <a:srgbClr val="FF0000"/>
                </a:solidFill>
                <a:latin typeface="Times New Roman" panose="02020603050405020304" pitchFamily="18" charset="0"/>
                <a:cs typeface="Times New Roman" panose="02020603050405020304" pitchFamily="18" charset="0"/>
              </a:rPr>
              <a:t>Các</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loại</a:t>
            </a:r>
            <a:r>
              <a:rPr lang="en-US" b="1" dirty="0">
                <a:solidFill>
                  <a:srgbClr val="FF0000"/>
                </a:solidFill>
                <a:latin typeface="Times New Roman" panose="02020603050405020304" pitchFamily="18" charset="0"/>
                <a:cs typeface="Times New Roman" panose="02020603050405020304" pitchFamily="18" charset="0"/>
              </a:rPr>
              <a:t> Container</a:t>
            </a: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r>
              <a:rPr lang="en-US" sz="3600" dirty="0" err="1">
                <a:latin typeface="Times New Roman" panose="02020603050405020304" pitchFamily="18" charset="0"/>
                <a:cs typeface="Times New Roman" panose="02020603050405020304" pitchFamily="18" charset="0"/>
                <a:hlinkClick r:id="rId2"/>
              </a:rPr>
              <a:t>Container</a:t>
            </a:r>
            <a:r>
              <a:rPr lang="en-US" sz="3600" dirty="0">
                <a:latin typeface="Times New Roman" panose="02020603050405020304" pitchFamily="18" charset="0"/>
                <a:cs typeface="Times New Roman" panose="02020603050405020304" pitchFamily="18" charset="0"/>
                <a:hlinkClick r:id="rId2"/>
              </a:rPr>
              <a:t> </a:t>
            </a:r>
            <a:r>
              <a:rPr lang="en-US" sz="3600" dirty="0" err="1">
                <a:latin typeface="Times New Roman" panose="02020603050405020304" pitchFamily="18" charset="0"/>
                <a:cs typeface="Times New Roman" panose="02020603050405020304" pitchFamily="18" charset="0"/>
                <a:hlinkClick r:id="rId2"/>
              </a:rPr>
              <a:t>bảo</a:t>
            </a:r>
            <a:r>
              <a:rPr lang="en-US" sz="3600" dirty="0">
                <a:latin typeface="Times New Roman" panose="02020603050405020304" pitchFamily="18" charset="0"/>
                <a:cs typeface="Times New Roman" panose="02020603050405020304" pitchFamily="18" charset="0"/>
                <a:hlinkClick r:id="rId2"/>
              </a:rPr>
              <a:t> </a:t>
            </a:r>
            <a:r>
              <a:rPr lang="en-US" sz="3600" dirty="0" err="1">
                <a:latin typeface="Times New Roman" panose="02020603050405020304" pitchFamily="18" charset="0"/>
                <a:cs typeface="Times New Roman" panose="02020603050405020304" pitchFamily="18" charset="0"/>
                <a:hlinkClick r:id="rId2"/>
              </a:rPr>
              <a:t>ôn</a:t>
            </a:r>
            <a:endParaRPr lang="en-US" dirty="0"/>
          </a:p>
        </p:txBody>
      </p:sp>
      <p:sp>
        <p:nvSpPr>
          <p:cNvPr id="3" name="Content Placeholder 2"/>
          <p:cNvSpPr>
            <a:spLocks noGrp="1"/>
          </p:cNvSpPr>
          <p:nvPr>
            <p:ph sz="quarter" idx="1"/>
          </p:nvPr>
        </p:nvSpPr>
        <p:spPr/>
        <p:txBody>
          <a:bodyPr/>
          <a:lstStyle/>
          <a:p>
            <a:r>
              <a:rPr lang="vi-VN" dirty="0"/>
              <a:t>Container bảo ôn thường có thể duy trì nhiệt độ nóng hoặc lạnh. Thực tế thường gặp container lạnh (refer container)</a:t>
            </a:r>
            <a:endParaRPr lang="en-US" dirty="0"/>
          </a:p>
          <a:p>
            <a:r>
              <a:rPr lang="vi-VN" altLang="en-US" dirty="0"/>
              <a:t>   </a:t>
            </a:r>
          </a:p>
        </p:txBody>
      </p:sp>
      <p:pic>
        <p:nvPicPr>
          <p:cNvPr id="5" name="Picture 2" descr="C:\Users\Sang\Pictures\lam ba cho ba chi\cac-loai-container-trong-van-chuyen-duong-bien-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5800" y="2460625"/>
            <a:ext cx="5121413" cy="3702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r>
              <a:rPr lang="en-US" b="1" dirty="0">
                <a:solidFill>
                  <a:srgbClr val="FF0000"/>
                </a:solidFill>
                <a:latin typeface="Times New Roman" panose="02020603050405020304" pitchFamily="18" charset="0"/>
                <a:cs typeface="Times New Roman" panose="02020603050405020304" pitchFamily="18" charset="0"/>
              </a:rPr>
              <a:t>1.2 </a:t>
            </a:r>
            <a:r>
              <a:rPr lang="en-US" b="1" dirty="0" err="1">
                <a:solidFill>
                  <a:srgbClr val="FF0000"/>
                </a:solidFill>
                <a:latin typeface="Times New Roman" panose="02020603050405020304" pitchFamily="18" charset="0"/>
                <a:cs typeface="Times New Roman" panose="02020603050405020304" pitchFamily="18" charset="0"/>
              </a:rPr>
              <a:t>Các</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loại</a:t>
            </a:r>
            <a:r>
              <a:rPr lang="en-US" b="1" dirty="0">
                <a:solidFill>
                  <a:srgbClr val="FF0000"/>
                </a:solidFill>
                <a:latin typeface="Times New Roman" panose="02020603050405020304" pitchFamily="18" charset="0"/>
                <a:cs typeface="Times New Roman" panose="02020603050405020304" pitchFamily="18" charset="0"/>
              </a:rPr>
              <a:t> Container</a:t>
            </a:r>
            <a:br>
              <a:rPr lang="en-US" b="1" dirty="0">
                <a:solidFill>
                  <a:srgbClr val="FF0000"/>
                </a:solidFill>
                <a:latin typeface="Times New Roman" panose="02020603050405020304" pitchFamily="18" charset="0"/>
                <a:cs typeface="Times New Roman" panose="02020603050405020304" pitchFamily="18" charset="0"/>
              </a:rPr>
            </a:br>
            <a:r>
              <a:rPr lang="en-US" sz="3600" dirty="0" err="1">
                <a:latin typeface="Times New Roman" panose="02020603050405020304" pitchFamily="18" charset="0"/>
                <a:cs typeface="Times New Roman" panose="02020603050405020304" pitchFamily="18" charset="0"/>
                <a:hlinkClick r:id="rId2"/>
              </a:rPr>
              <a:t>Container</a:t>
            </a:r>
            <a:r>
              <a:rPr lang="en-US" sz="3600" dirty="0">
                <a:latin typeface="Times New Roman" panose="02020603050405020304" pitchFamily="18" charset="0"/>
                <a:cs typeface="Times New Roman" panose="02020603050405020304" pitchFamily="18" charset="0"/>
                <a:hlinkClick r:id="rId2"/>
              </a:rPr>
              <a:t> </a:t>
            </a:r>
            <a:r>
              <a:rPr lang="en-US" sz="3600" dirty="0" err="1">
                <a:latin typeface="Times New Roman" panose="02020603050405020304" pitchFamily="18" charset="0"/>
                <a:cs typeface="Times New Roman" panose="02020603050405020304" pitchFamily="18" charset="0"/>
                <a:hlinkClick r:id="rId2"/>
              </a:rPr>
              <a:t>hở</a:t>
            </a:r>
            <a:r>
              <a:rPr lang="en-US" sz="3600" dirty="0">
                <a:latin typeface="Times New Roman" panose="02020603050405020304" pitchFamily="18" charset="0"/>
                <a:cs typeface="Times New Roman" panose="02020603050405020304" pitchFamily="18" charset="0"/>
                <a:hlinkClick r:id="rId2"/>
              </a:rPr>
              <a:t> </a:t>
            </a:r>
            <a:r>
              <a:rPr lang="en-US" sz="3600" dirty="0" err="1">
                <a:latin typeface="Times New Roman" panose="02020603050405020304" pitchFamily="18" charset="0"/>
                <a:cs typeface="Times New Roman" panose="02020603050405020304" pitchFamily="18" charset="0"/>
                <a:hlinkClick r:id="rId2"/>
              </a:rPr>
              <a:t>mái</a:t>
            </a:r>
            <a:endParaRPr lang="en-US" sz="36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
          </p:nvPr>
        </p:nvSpPr>
        <p:spPr/>
        <p:txBody>
          <a:bodyPr/>
          <a:lstStyle/>
          <a:p>
            <a:r>
              <a:rPr lang="vi-VN" dirty="0"/>
              <a:t>Container hở mái được thiết kế thuận tiện cho việc đóng hàng vào và rút hàng ra qua mái container. Sau khi đóng hàng, mái sẽ được phủ kín bằng vải dầu. Loại container này dùng để chuyên chở hàng máy móc thiết bị hoặc gỗ có thân dài.</a:t>
            </a:r>
            <a:endParaRPr lang="en-US" dirty="0"/>
          </a:p>
        </p:txBody>
      </p:sp>
      <p:pic>
        <p:nvPicPr>
          <p:cNvPr id="12290" name="Picture 2" descr="C:\Users\Sang\Pictures\lam ba cho ba chi\tải xuống (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0800" y="3962400"/>
            <a:ext cx="2695974" cy="2112200"/>
          </a:xfrm>
          <a:prstGeom prst="rect">
            <a:avLst/>
          </a:prstGeom>
          <a:noFill/>
          <a:extLst>
            <a:ext uri="{909E8E84-426E-40DD-AFC4-6F175D3DCCD1}">
              <a14:hiddenFill xmlns:a14="http://schemas.microsoft.com/office/drawing/2010/main">
                <a:solidFill>
                  <a:srgbClr val="FFFFFF"/>
                </a:solidFill>
              </a14:hiddenFill>
            </a:ext>
          </a:extLst>
        </p:spPr>
      </p:pic>
      <p:pic>
        <p:nvPicPr>
          <p:cNvPr id="12291" name="Picture 3" descr="C:\Users\Sang\Pictures\lam ba cho ba chi\open_top_container.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9000" y="304800"/>
            <a:ext cx="3052690" cy="1133856"/>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C:\Users\Sang\Pictures\lam ba cho ba chi\open-top-container.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77000" y="3263486"/>
            <a:ext cx="3580583" cy="318369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solidFill>
                  <a:srgbClr val="FF0000"/>
                </a:solidFill>
                <a:latin typeface="Times New Roman" panose="02020603050405020304" pitchFamily="18" charset="0"/>
                <a:cs typeface="Times New Roman" panose="02020603050405020304" pitchFamily="18" charset="0"/>
              </a:rPr>
              <a:t>1.2 </a:t>
            </a:r>
            <a:r>
              <a:rPr lang="en-US" b="1" dirty="0" err="1">
                <a:solidFill>
                  <a:srgbClr val="FF0000"/>
                </a:solidFill>
                <a:latin typeface="Times New Roman" panose="02020603050405020304" pitchFamily="18" charset="0"/>
                <a:cs typeface="Times New Roman" panose="02020603050405020304" pitchFamily="18" charset="0"/>
              </a:rPr>
              <a:t>Các</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loại</a:t>
            </a:r>
            <a:r>
              <a:rPr lang="en-US" b="1" dirty="0">
                <a:solidFill>
                  <a:srgbClr val="FF0000"/>
                </a:solidFill>
                <a:latin typeface="Times New Roman" panose="02020603050405020304" pitchFamily="18" charset="0"/>
                <a:cs typeface="Times New Roman" panose="02020603050405020304" pitchFamily="18" charset="0"/>
              </a:rPr>
              <a:t> Container</a:t>
            </a:r>
            <a:br>
              <a:rPr lang="en-US" b="1" dirty="0">
                <a:solidFill>
                  <a:srgbClr val="FF0000"/>
                </a:solidFill>
                <a:latin typeface="Times New Roman" panose="02020603050405020304" pitchFamily="18" charset="0"/>
                <a:cs typeface="Times New Roman" panose="02020603050405020304" pitchFamily="18" charset="0"/>
              </a:rPr>
            </a:br>
            <a:r>
              <a:rPr lang="en-US" sz="3600" dirty="0" err="1">
                <a:latin typeface="Times New Roman" panose="02020603050405020304" pitchFamily="18" charset="0"/>
                <a:cs typeface="Times New Roman" panose="02020603050405020304" pitchFamily="18" charset="0"/>
                <a:hlinkClick r:id="rId2"/>
              </a:rPr>
              <a:t>Container</a:t>
            </a:r>
            <a:r>
              <a:rPr lang="en-US" sz="3600" dirty="0">
                <a:latin typeface="Times New Roman" panose="02020603050405020304" pitchFamily="18" charset="0"/>
                <a:cs typeface="Times New Roman" panose="02020603050405020304" pitchFamily="18" charset="0"/>
                <a:hlinkClick r:id="rId2"/>
              </a:rPr>
              <a:t> </a:t>
            </a:r>
            <a:r>
              <a:rPr lang="en-US" sz="3600" dirty="0" err="1">
                <a:latin typeface="Times New Roman" panose="02020603050405020304" pitchFamily="18" charset="0"/>
                <a:cs typeface="Times New Roman" panose="02020603050405020304" pitchFamily="18" charset="0"/>
                <a:hlinkClick r:id="rId2"/>
              </a:rPr>
              <a:t>mặt</a:t>
            </a:r>
            <a:r>
              <a:rPr lang="en-US" sz="3600" dirty="0">
                <a:latin typeface="Times New Roman" panose="02020603050405020304" pitchFamily="18" charset="0"/>
                <a:cs typeface="Times New Roman" panose="02020603050405020304" pitchFamily="18" charset="0"/>
                <a:hlinkClick r:id="rId2"/>
              </a:rPr>
              <a:t> </a:t>
            </a:r>
            <a:r>
              <a:rPr lang="en-US" sz="3600" dirty="0" err="1">
                <a:latin typeface="Times New Roman" panose="02020603050405020304" pitchFamily="18" charset="0"/>
                <a:cs typeface="Times New Roman" panose="02020603050405020304" pitchFamily="18" charset="0"/>
                <a:hlinkClick r:id="rId2"/>
              </a:rPr>
              <a:t>bằng</a:t>
            </a:r>
            <a:endParaRPr lang="en-US" sz="3600" dirty="0"/>
          </a:p>
        </p:txBody>
      </p:sp>
      <p:sp>
        <p:nvSpPr>
          <p:cNvPr id="3" name="Content Placeholder 2"/>
          <p:cNvSpPr>
            <a:spLocks noGrp="1"/>
          </p:cNvSpPr>
          <p:nvPr>
            <p:ph sz="quarter" idx="1"/>
          </p:nvPr>
        </p:nvSpPr>
        <p:spPr>
          <a:xfrm>
            <a:off x="2438400" y="1447800"/>
            <a:ext cx="7772400" cy="4876800"/>
          </a:xfrm>
        </p:spPr>
        <p:txBody>
          <a:bodyPr>
            <a:normAutofit lnSpcReduction="10000"/>
          </a:bodyPr>
          <a:lstStyle/>
          <a:p>
            <a:r>
              <a:rPr lang="vi-VN" dirty="0"/>
              <a:t>Được thiết kế không vách, không mái mà chỉ có sàn là mặt bằng vững chắc, chuyên dùng để vận chuyển hàng nặng như máy móc thiết bị, sắt thép…</a:t>
            </a:r>
            <a:endParaRPr lang="en-US" dirty="0"/>
          </a:p>
          <a:p>
            <a:endParaRPr lang="en-US" dirty="0"/>
          </a:p>
          <a:p>
            <a:endParaRPr lang="en-US" dirty="0"/>
          </a:p>
          <a:p>
            <a:endParaRPr lang="en-US" dirty="0"/>
          </a:p>
          <a:p>
            <a:endParaRPr lang="en-US" dirty="0"/>
          </a:p>
          <a:p>
            <a:endParaRPr lang="vi-VN" dirty="0"/>
          </a:p>
          <a:p>
            <a:r>
              <a:rPr lang="vi-VN" dirty="0"/>
              <a:t>Container mặt bằng có loại có vách hai đầu (mặt trước và mặt sau), vách này có thể cố định, gập xuống, hoặc có thể tháo rời.</a:t>
            </a:r>
          </a:p>
        </p:txBody>
      </p:sp>
      <p:pic>
        <p:nvPicPr>
          <p:cNvPr id="13314" name="Picture 2" descr="C:\Users\Sang\Pictures\lam ba cho ba chi\platform-container-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62400" y="2895600"/>
            <a:ext cx="4419600" cy="1679448"/>
          </a:xfrm>
          <a:prstGeom prst="rect">
            <a:avLst/>
          </a:prstGeom>
          <a:noFill/>
          <a:extLst>
            <a:ext uri="{909E8E84-426E-40DD-AFC4-6F175D3DCCD1}">
              <a14:hiddenFill xmlns:a14="http://schemas.microsoft.com/office/drawing/2010/main">
                <a:solidFill>
                  <a:srgbClr val="FFFFFF"/>
                </a:solidFill>
              </a14:hiddenFill>
            </a:ext>
          </a:extLst>
        </p:spPr>
      </p:pic>
      <p:pic>
        <p:nvPicPr>
          <p:cNvPr id="13315" name="Picture 3" descr="C:\Users\Sang\Pictures\lam ba cho ba chi\40-foot-flat.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67600" y="152400"/>
            <a:ext cx="1762125" cy="125866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solidFill>
                  <a:srgbClr val="FF0000"/>
                </a:solidFill>
                <a:latin typeface="Times New Roman" panose="02020603050405020304" pitchFamily="18" charset="0"/>
                <a:cs typeface="Times New Roman" panose="02020603050405020304" pitchFamily="18" charset="0"/>
              </a:rPr>
              <a:t>1.2 </a:t>
            </a:r>
            <a:r>
              <a:rPr lang="en-US" b="1" dirty="0" err="1">
                <a:solidFill>
                  <a:srgbClr val="FF0000"/>
                </a:solidFill>
                <a:latin typeface="Times New Roman" panose="02020603050405020304" pitchFamily="18" charset="0"/>
                <a:cs typeface="Times New Roman" panose="02020603050405020304" pitchFamily="18" charset="0"/>
              </a:rPr>
              <a:t>Các</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loại</a:t>
            </a:r>
            <a:r>
              <a:rPr lang="en-US" b="1" dirty="0">
                <a:solidFill>
                  <a:srgbClr val="FF0000"/>
                </a:solidFill>
                <a:latin typeface="Times New Roman" panose="02020603050405020304" pitchFamily="18" charset="0"/>
                <a:cs typeface="Times New Roman" panose="02020603050405020304" pitchFamily="18" charset="0"/>
              </a:rPr>
              <a:t> Container</a:t>
            </a:r>
            <a:br>
              <a:rPr lang="en-US" b="1" dirty="0">
                <a:solidFill>
                  <a:srgbClr val="FF0000"/>
                </a:solidFill>
                <a:latin typeface="Times New Roman" panose="02020603050405020304" pitchFamily="18" charset="0"/>
                <a:cs typeface="Times New Roman" panose="02020603050405020304" pitchFamily="18" charset="0"/>
              </a:rPr>
            </a:br>
            <a:r>
              <a:rPr lang="en-US" sz="3600" dirty="0" err="1">
                <a:latin typeface="Times New Roman" panose="02020603050405020304" pitchFamily="18" charset="0"/>
                <a:cs typeface="Times New Roman" panose="02020603050405020304" pitchFamily="18" charset="0"/>
                <a:hlinkClick r:id="rId2"/>
              </a:rPr>
              <a:t>Container</a:t>
            </a:r>
            <a:r>
              <a:rPr lang="en-US" sz="3600" dirty="0">
                <a:latin typeface="Times New Roman" panose="02020603050405020304" pitchFamily="18" charset="0"/>
                <a:cs typeface="Times New Roman" panose="02020603050405020304" pitchFamily="18" charset="0"/>
                <a:hlinkClick r:id="rId2"/>
              </a:rPr>
              <a:t> </a:t>
            </a:r>
            <a:r>
              <a:rPr lang="en-US" sz="3600" dirty="0" err="1">
                <a:latin typeface="Times New Roman" panose="02020603050405020304" pitchFamily="18" charset="0"/>
                <a:cs typeface="Times New Roman" panose="02020603050405020304" pitchFamily="18" charset="0"/>
                <a:hlinkClick r:id="rId2"/>
              </a:rPr>
              <a:t>bồn</a:t>
            </a:r>
            <a:endParaRPr lang="en-US" sz="3600" dirty="0"/>
          </a:p>
        </p:txBody>
      </p:sp>
      <p:sp>
        <p:nvSpPr>
          <p:cNvPr id="3" name="Content Placeholder 2"/>
          <p:cNvSpPr>
            <a:spLocks noGrp="1"/>
          </p:cNvSpPr>
          <p:nvPr>
            <p:ph sz="quarter" idx="1"/>
          </p:nvPr>
        </p:nvSpPr>
        <p:spPr/>
        <p:txBody>
          <a:bodyPr/>
          <a:lstStyle/>
          <a:p>
            <a:r>
              <a:rPr lang="vi-VN" dirty="0"/>
              <a:t>Container bồn về cơ bản gồm một khung chuẩn ISO trong đó gắn một bồn chứa, dùng để chở hàng lỏng như rượu, hóa chất, thực phẩm… Hàng được rót vào qua miệng bồn (manhole) phía trên mái container, và được rút ra qua van xả (Outlet valve) nhờ tác dụng của trọng lực hoặc rút ra qua miệng bồn bằng bơm.</a:t>
            </a:r>
          </a:p>
          <a:p>
            <a:r>
              <a:rPr lang="vi-VN" dirty="0"/>
              <a:t>Trên thức tế, tùy theo mục đích sử dụng, người ta còn phân loại container theo kích thước (20'; 40'...), theo vật liệu chế tạo (nhôm, thép...).</a:t>
            </a:r>
          </a:p>
          <a:p>
            <a:endParaRPr lang="en-US" dirty="0"/>
          </a:p>
        </p:txBody>
      </p:sp>
      <p:pic>
        <p:nvPicPr>
          <p:cNvPr id="14338" name="Picture 2" descr="C:\Users\Sang\Pictures\lam ba cho ba chi\container-bồ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2801" y="4817211"/>
            <a:ext cx="3056020" cy="1888389"/>
          </a:xfrm>
          <a:prstGeom prst="rect">
            <a:avLst/>
          </a:prstGeom>
          <a:noFill/>
          <a:extLst>
            <a:ext uri="{909E8E84-426E-40DD-AFC4-6F175D3DCCD1}">
              <a14:hiddenFill xmlns:a14="http://schemas.microsoft.com/office/drawing/2010/main">
                <a:solidFill>
                  <a:srgbClr val="FFFFFF"/>
                </a:solidFill>
              </a14:hiddenFill>
            </a:ext>
          </a:extLst>
        </p:spPr>
      </p:pic>
      <p:pic>
        <p:nvPicPr>
          <p:cNvPr id="14339" name="Picture 3" descr="C:\Users\Sang\Pictures\lam ba cho ba chi\unnamed (5).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15200" y="124905"/>
            <a:ext cx="1828800" cy="1356575"/>
          </a:xfrm>
          <a:prstGeom prst="rect">
            <a:avLst/>
          </a:prstGeom>
          <a:noFill/>
          <a:extLst>
            <a:ext uri="{909E8E84-426E-40DD-AFC4-6F175D3DCCD1}">
              <a14:hiddenFill xmlns:a14="http://schemas.microsoft.com/office/drawing/2010/main">
                <a:solidFill>
                  <a:srgbClr val="FFFFFF"/>
                </a:solidFill>
              </a14:hiddenFill>
            </a:ext>
          </a:extLst>
        </p:spPr>
      </p:pic>
      <p:pic>
        <p:nvPicPr>
          <p:cNvPr id="14341" name="Picture 5" descr="C:\Users\Sang\Pictures\lam ba cho ba chi\unnamed.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43200" y="5181600"/>
            <a:ext cx="2345770" cy="142487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Equity</Template>
  <TotalTime>336</TotalTime>
  <Words>836</Words>
  <Application>Microsoft Office PowerPoint</Application>
  <PresentationFormat>Widescreen</PresentationFormat>
  <Paragraphs>96</Paragraphs>
  <Slides>21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Calibri</vt:lpstr>
      <vt:lpstr>Franklin Gothic Book</vt:lpstr>
      <vt:lpstr>Perpetua</vt:lpstr>
      <vt:lpstr>Times New Roman</vt:lpstr>
      <vt:lpstr>Wingdings</vt:lpstr>
      <vt:lpstr>Wingdings 2</vt:lpstr>
      <vt:lpstr>Equity</vt:lpstr>
      <vt:lpstr>PowerPoint Presentation</vt:lpstr>
      <vt:lpstr> 1.1 Các loại hàng hóa Khái niệm hàng hóa.</vt:lpstr>
      <vt:lpstr>1.1 Các loại hàng hóa Khái niệm hàng hóa.</vt:lpstr>
      <vt:lpstr>1.1 Các loại hàng hóa Khái niệm hàng hóa.</vt:lpstr>
      <vt:lpstr>1.1 Các loại hàng hóa Khái niệm hàng hóa.</vt:lpstr>
      <vt:lpstr>1.1 Các loại hàng hóa Khái niệm hàng hóa.</vt:lpstr>
      <vt:lpstr>1.1 Các loại hàng hóa Khái niệm hàng hóa.</vt:lpstr>
      <vt:lpstr>1.1 Các loại hàng hóa Khái niệm hàng hóa.</vt:lpstr>
      <vt:lpstr>1.1 Các loại hàng hóa Khái niệm hàng hóa.</vt:lpstr>
      <vt:lpstr> 1.1 Các loại hàng hóa 10 loại hàng hoá được giao dịch nhiều nhất trên thế giới:</vt:lpstr>
      <vt:lpstr> 1.1 Các loại hàng hóa 10 loại hàng hoá được giao dịch nhiều nhất trên thế giới:</vt:lpstr>
      <vt:lpstr>1.2 Các loại Container </vt:lpstr>
      <vt:lpstr>1.2 Các loại Container Container bách hóa</vt:lpstr>
      <vt:lpstr>  1.2 Các loại Container Container hàng rời</vt:lpstr>
      <vt:lpstr>1.2 Các loại Container Container chuyên dụng</vt:lpstr>
      <vt:lpstr>1.2 Các loại Container Container chuyên dụng</vt:lpstr>
      <vt:lpstr>1.2 Các loại Container Container bảo ôn</vt:lpstr>
      <vt:lpstr>1.2 Các loại Container Container bảo ôn</vt:lpstr>
      <vt:lpstr> 1.2 Các loại Container Container hở mái</vt:lpstr>
      <vt:lpstr>1.2 Các loại Container Container mặt bằng</vt:lpstr>
      <vt:lpstr>1.2 Các loại Container Container bồn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Sang</dc:creator>
  <cp:lastModifiedBy>huynhchigioi@gmail.com</cp:lastModifiedBy>
  <cp:revision>47</cp:revision>
  <dcterms:created xsi:type="dcterms:W3CDTF">2020-09-19T09:29:00Z</dcterms:created>
  <dcterms:modified xsi:type="dcterms:W3CDTF">2021-08-28T09:37:29Z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1033-11.2.0.10078</vt:lpwstr>
  </property>
</Properties>
</file>