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65"/>
  </p:notesMasterIdLst>
  <p:sldIdLst>
    <p:sldId id="465" r:id="rId3"/>
    <p:sldId id="427" r:id="rId4"/>
    <p:sldId id="428" r:id="rId5"/>
    <p:sldId id="429" r:id="rId6"/>
    <p:sldId id="430" r:id="rId7"/>
    <p:sldId id="431" r:id="rId8"/>
    <p:sldId id="432" r:id="rId9"/>
    <p:sldId id="433" r:id="rId10"/>
    <p:sldId id="434" r:id="rId11"/>
    <p:sldId id="435" r:id="rId12"/>
    <p:sldId id="436" r:id="rId13"/>
    <p:sldId id="437" r:id="rId14"/>
    <p:sldId id="438" r:id="rId15"/>
    <p:sldId id="439" r:id="rId16"/>
    <p:sldId id="440" r:id="rId17"/>
    <p:sldId id="441" r:id="rId18"/>
    <p:sldId id="442" r:id="rId19"/>
    <p:sldId id="443" r:id="rId20"/>
    <p:sldId id="444" r:id="rId21"/>
    <p:sldId id="445" r:id="rId22"/>
    <p:sldId id="446" r:id="rId23"/>
    <p:sldId id="447" r:id="rId24"/>
    <p:sldId id="490" r:id="rId25"/>
    <p:sldId id="448" r:id="rId26"/>
    <p:sldId id="449" r:id="rId27"/>
    <p:sldId id="450" r:id="rId28"/>
    <p:sldId id="452" r:id="rId29"/>
    <p:sldId id="453" r:id="rId30"/>
    <p:sldId id="454" r:id="rId31"/>
    <p:sldId id="466" r:id="rId32"/>
    <p:sldId id="467" r:id="rId33"/>
    <p:sldId id="468" r:id="rId34"/>
    <p:sldId id="469" r:id="rId35"/>
    <p:sldId id="470" r:id="rId36"/>
    <p:sldId id="471" r:id="rId37"/>
    <p:sldId id="472" r:id="rId38"/>
    <p:sldId id="473" r:id="rId39"/>
    <p:sldId id="474" r:id="rId40"/>
    <p:sldId id="475" r:id="rId41"/>
    <p:sldId id="476" r:id="rId42"/>
    <p:sldId id="477" r:id="rId43"/>
    <p:sldId id="478" r:id="rId44"/>
    <p:sldId id="479" r:id="rId45"/>
    <p:sldId id="480" r:id="rId46"/>
    <p:sldId id="481" r:id="rId47"/>
    <p:sldId id="482" r:id="rId48"/>
    <p:sldId id="483" r:id="rId49"/>
    <p:sldId id="484" r:id="rId50"/>
    <p:sldId id="485" r:id="rId51"/>
    <p:sldId id="486" r:id="rId52"/>
    <p:sldId id="487" r:id="rId53"/>
    <p:sldId id="488" r:id="rId54"/>
    <p:sldId id="489" r:id="rId55"/>
    <p:sldId id="455" r:id="rId56"/>
    <p:sldId id="456" r:id="rId57"/>
    <p:sldId id="457" r:id="rId58"/>
    <p:sldId id="458" r:id="rId59"/>
    <p:sldId id="459" r:id="rId60"/>
    <p:sldId id="460" r:id="rId61"/>
    <p:sldId id="461" r:id="rId62"/>
    <p:sldId id="462" r:id="rId63"/>
    <p:sldId id="463"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CC99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821"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diagrams/_rels/data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image" Target="../media/image33.jpeg"/></Relationships>
</file>

<file path=ppt/diagrams/_rels/drawing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image" Target="../media/image33.jpeg"/></Relationships>
</file>

<file path=ppt/diagrams/colors1.xml><?xml version="1.0" encoding="utf-8"?>
<dgm:colorsDef xmlns:dgm="http://schemas.openxmlformats.org/drawingml/2006/diagram" xmlns:a="http://schemas.openxmlformats.org/drawingml/2006/main" uniqueId="urn:microsoft.com/office/officeart/2005/8/colors/accent6_1#1">
  <dgm:title val=""/>
  <dgm:desc val=""/>
  <dgm:catLst>
    <dgm:cat type="accent6" pri="11100"/>
  </dgm:catLst>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4C75523B-6EB1-4417-AD11-326FE2B17005}" type="doc">
      <dgm:prSet loTypeId="urn:microsoft.com/office/officeart/2005/8/layout/list1#1" loCatId="list" qsTypeId="urn:microsoft.com/office/officeart/2005/8/quickstyle/simple2#1" qsCatId="simple" csTypeId="urn:microsoft.com/office/officeart/2005/8/colors/accent6_1#1" csCatId="accent6" phldr="1"/>
      <dgm:spPr/>
      <dgm:t>
        <a:bodyPr/>
        <a:lstStyle/>
        <a:p>
          <a:endParaRPr lang="en-US"/>
        </a:p>
      </dgm:t>
    </dgm:pt>
    <dgm:pt modelId="{3D45C84E-4C39-40B3-B1EE-39EB43B48B50}">
      <dgm:prSet phldrT="[Text]" custT="1"/>
      <dgm:spPr/>
      <dgm:t>
        <a:bodyPr/>
        <a:lstStyle/>
        <a:p>
          <a:r>
            <a:rPr lang="en-US" sz="3200" b="1" dirty="0" err="1"/>
            <a:t>Tính</a:t>
          </a:r>
          <a:r>
            <a:rPr lang="en-US" sz="3200" b="1" dirty="0"/>
            <a:t> </a:t>
          </a:r>
          <a:r>
            <a:rPr lang="en-US" sz="3200" b="1" dirty="0" err="1"/>
            <a:t>dễ</a:t>
          </a:r>
          <a:r>
            <a:rPr lang="en-US" sz="3200" b="1" dirty="0"/>
            <a:t> </a:t>
          </a:r>
          <a:r>
            <a:rPr lang="en-US" sz="3200" b="1" dirty="0" err="1"/>
            <a:t>cháy</a:t>
          </a:r>
          <a:endParaRPr lang="en-US" sz="3200" b="1" dirty="0"/>
        </a:p>
      </dgm:t>
    </dgm:pt>
    <dgm:pt modelId="{3D148A4F-ACB5-45F5-B21E-0C809C43E960}" type="parTrans" cxnId="{DEB469EF-6328-46F1-9503-D3104340308E}">
      <dgm:prSet/>
      <dgm:spPr/>
      <dgm:t>
        <a:bodyPr/>
        <a:lstStyle/>
        <a:p>
          <a:endParaRPr lang="en-US" sz="3200" b="1"/>
        </a:p>
      </dgm:t>
    </dgm:pt>
    <dgm:pt modelId="{770BDB39-9D87-47C1-9032-CC5D0F50A64F}" type="sibTrans" cxnId="{DEB469EF-6328-46F1-9503-D3104340308E}">
      <dgm:prSet/>
      <dgm:spPr/>
      <dgm:t>
        <a:bodyPr/>
        <a:lstStyle/>
        <a:p>
          <a:endParaRPr lang="en-US" sz="3200" b="1"/>
        </a:p>
      </dgm:t>
    </dgm:pt>
    <dgm:pt modelId="{3E5BE190-2469-44BA-B49B-C3A493A5600A}">
      <dgm:prSet phldrT="[Text]" custT="1"/>
      <dgm:spPr/>
      <dgm:t>
        <a:bodyPr/>
        <a:lstStyle/>
        <a:p>
          <a:r>
            <a:rPr lang="en-US" sz="3200" b="1" dirty="0" err="1"/>
            <a:t>Hiện</a:t>
          </a:r>
          <a:r>
            <a:rPr lang="en-US" sz="3200" b="1" dirty="0"/>
            <a:t> </a:t>
          </a:r>
          <a:r>
            <a:rPr lang="en-US" sz="3200" b="1" dirty="0" err="1"/>
            <a:t>tượng</a:t>
          </a:r>
          <a:r>
            <a:rPr lang="en-US" sz="3200" b="1" dirty="0"/>
            <a:t> </a:t>
          </a:r>
          <a:r>
            <a:rPr lang="en-US" sz="3200" b="1" dirty="0" err="1"/>
            <a:t>nổ</a:t>
          </a:r>
          <a:r>
            <a:rPr lang="en-US" sz="3200" b="1" dirty="0"/>
            <a:t> </a:t>
          </a:r>
          <a:r>
            <a:rPr lang="en-US" sz="3200" b="1" dirty="0" err="1"/>
            <a:t>vật</a:t>
          </a:r>
          <a:r>
            <a:rPr lang="en-US" sz="3200" b="1" dirty="0"/>
            <a:t> </a:t>
          </a:r>
          <a:r>
            <a:rPr lang="en-US" sz="3200" b="1" dirty="0" err="1"/>
            <a:t>lý</a:t>
          </a:r>
          <a:endParaRPr lang="en-US" sz="3200" b="1" dirty="0"/>
        </a:p>
      </dgm:t>
    </dgm:pt>
    <dgm:pt modelId="{6AF50681-F741-4EDD-BA19-A2DDC8E53E1F}" type="parTrans" cxnId="{7AB08D5B-4825-4728-8903-1E5BBC79D9F7}">
      <dgm:prSet/>
      <dgm:spPr/>
      <dgm:t>
        <a:bodyPr/>
        <a:lstStyle/>
        <a:p>
          <a:endParaRPr lang="en-US" sz="3200" b="1"/>
        </a:p>
      </dgm:t>
    </dgm:pt>
    <dgm:pt modelId="{297AE17F-E155-4311-8FEC-F03F9E3CD823}" type="sibTrans" cxnId="{7AB08D5B-4825-4728-8903-1E5BBC79D9F7}">
      <dgm:prSet/>
      <dgm:spPr/>
      <dgm:t>
        <a:bodyPr/>
        <a:lstStyle/>
        <a:p>
          <a:endParaRPr lang="en-US" sz="3200" b="1"/>
        </a:p>
      </dgm:t>
    </dgm:pt>
    <dgm:pt modelId="{679B0CA5-B6CE-41E7-B5EA-2BAC328565F6}">
      <dgm:prSet phldrT="[Text]" custT="1"/>
      <dgm:spPr/>
      <dgm:t>
        <a:bodyPr/>
        <a:lstStyle/>
        <a:p>
          <a:r>
            <a:rPr lang="en-US" sz="3200" b="1" dirty="0" err="1"/>
            <a:t>Tính</a:t>
          </a:r>
          <a:r>
            <a:rPr lang="en-US" sz="3200" b="1" dirty="0"/>
            <a:t> </a:t>
          </a:r>
          <a:r>
            <a:rPr lang="en-US" sz="3200" b="1" dirty="0" err="1"/>
            <a:t>nhiễm</a:t>
          </a:r>
          <a:r>
            <a:rPr lang="en-US" sz="3200" b="1" dirty="0"/>
            <a:t> </a:t>
          </a:r>
          <a:r>
            <a:rPr lang="en-US" sz="3200" b="1" dirty="0" err="1"/>
            <a:t>điện</a:t>
          </a:r>
          <a:endParaRPr lang="en-US" sz="3200" b="1" dirty="0"/>
        </a:p>
      </dgm:t>
    </dgm:pt>
    <dgm:pt modelId="{AC5BD12B-9152-49C1-9C9B-1989C4899548}" type="parTrans" cxnId="{942A28BA-BB54-4484-B772-6C63F8864D98}">
      <dgm:prSet/>
      <dgm:spPr/>
      <dgm:t>
        <a:bodyPr/>
        <a:lstStyle/>
        <a:p>
          <a:endParaRPr lang="en-US" sz="3200" b="1"/>
        </a:p>
      </dgm:t>
    </dgm:pt>
    <dgm:pt modelId="{95728AC8-6E78-4F75-92A5-8824BD2AD35C}" type="sibTrans" cxnId="{942A28BA-BB54-4484-B772-6C63F8864D98}">
      <dgm:prSet/>
      <dgm:spPr/>
      <dgm:t>
        <a:bodyPr/>
        <a:lstStyle/>
        <a:p>
          <a:endParaRPr lang="en-US" sz="3200" b="1"/>
        </a:p>
      </dgm:t>
    </dgm:pt>
    <dgm:pt modelId="{D04469BF-0314-43B2-B09E-FE5545C56AAE}">
      <dgm:prSet phldrT="[Text]" custT="1"/>
      <dgm:spPr/>
      <dgm:t>
        <a:bodyPr/>
        <a:lstStyle/>
        <a:p>
          <a:r>
            <a:rPr lang="en-US" sz="3200" b="1" dirty="0" err="1"/>
            <a:t>Tính</a:t>
          </a:r>
          <a:r>
            <a:rPr lang="en-US" sz="3200" b="1" dirty="0"/>
            <a:t> </a:t>
          </a:r>
          <a:r>
            <a:rPr lang="en-US" sz="3200" b="1" dirty="0" err="1"/>
            <a:t>Đông</a:t>
          </a:r>
          <a:r>
            <a:rPr lang="en-US" sz="3200" b="1" dirty="0"/>
            <a:t> </a:t>
          </a:r>
          <a:r>
            <a:rPr lang="en-US" sz="3200" b="1" dirty="0" err="1"/>
            <a:t>Đặc</a:t>
          </a:r>
          <a:endParaRPr lang="en-US" sz="3200" b="1" dirty="0"/>
        </a:p>
      </dgm:t>
    </dgm:pt>
    <dgm:pt modelId="{368D63D5-32D8-4895-9126-9DC220D105E2}" type="parTrans" cxnId="{E1A49F40-8774-4242-A6A1-5405806A91F9}">
      <dgm:prSet/>
      <dgm:spPr/>
      <dgm:t>
        <a:bodyPr/>
        <a:lstStyle/>
        <a:p>
          <a:endParaRPr lang="en-US" sz="3200" b="1"/>
        </a:p>
      </dgm:t>
    </dgm:pt>
    <dgm:pt modelId="{1016A9D7-F94D-4AA7-B8F4-936A5AC4D2F1}" type="sibTrans" cxnId="{E1A49F40-8774-4242-A6A1-5405806A91F9}">
      <dgm:prSet/>
      <dgm:spPr/>
      <dgm:t>
        <a:bodyPr/>
        <a:lstStyle/>
        <a:p>
          <a:endParaRPr lang="en-US" sz="3200" b="1"/>
        </a:p>
      </dgm:t>
    </dgm:pt>
    <dgm:pt modelId="{AAA10BBB-9794-4D51-A31E-951B5E55D10C}">
      <dgm:prSet phldrT="[Text]" custT="1"/>
      <dgm:spPr/>
      <dgm:t>
        <a:bodyPr/>
        <a:lstStyle/>
        <a:p>
          <a:r>
            <a:rPr lang="en-US" sz="3200" b="1" dirty="0" err="1"/>
            <a:t>Tính</a:t>
          </a:r>
          <a:r>
            <a:rPr lang="en-US" sz="3200" b="1" dirty="0"/>
            <a:t> bay </a:t>
          </a:r>
          <a:r>
            <a:rPr lang="en-US" sz="3200" b="1" dirty="0" err="1"/>
            <a:t>hơi</a:t>
          </a:r>
          <a:r>
            <a:rPr lang="en-US" sz="3200" b="1" dirty="0"/>
            <a:t> </a:t>
          </a:r>
          <a:r>
            <a:rPr lang="en-US" sz="3200" b="1" dirty="0" err="1"/>
            <a:t>nhanh</a:t>
          </a:r>
          <a:endParaRPr lang="en-US" sz="3200" b="1" dirty="0"/>
        </a:p>
      </dgm:t>
    </dgm:pt>
    <dgm:pt modelId="{73D5DE5D-E030-4CE4-BE18-D3A54459E4ED}" type="parTrans" cxnId="{C7740984-9C26-43B5-8832-C5A83CA555DE}">
      <dgm:prSet/>
      <dgm:spPr/>
      <dgm:t>
        <a:bodyPr/>
        <a:lstStyle/>
        <a:p>
          <a:endParaRPr lang="en-US" sz="3200" b="1"/>
        </a:p>
      </dgm:t>
    </dgm:pt>
    <dgm:pt modelId="{110D5BE7-1F39-4FD6-A6CF-E0BD301C0A69}" type="sibTrans" cxnId="{C7740984-9C26-43B5-8832-C5A83CA555DE}">
      <dgm:prSet/>
      <dgm:spPr/>
      <dgm:t>
        <a:bodyPr/>
        <a:lstStyle/>
        <a:p>
          <a:endParaRPr lang="en-US" sz="3200" b="1"/>
        </a:p>
      </dgm:t>
    </dgm:pt>
    <dgm:pt modelId="{F24188E1-BD07-4B53-A879-0F4A7DED244A}">
      <dgm:prSet phldrT="[Text]" custT="1"/>
      <dgm:spPr/>
      <dgm:t>
        <a:bodyPr/>
        <a:lstStyle/>
        <a:p>
          <a:r>
            <a:rPr lang="en-US" sz="3200" b="1" dirty="0" err="1"/>
            <a:t>Tính</a:t>
          </a:r>
          <a:r>
            <a:rPr lang="en-US" sz="3200" b="1" dirty="0"/>
            <a:t> </a:t>
          </a:r>
          <a:r>
            <a:rPr lang="en-US" sz="3200" b="1" dirty="0" err="1"/>
            <a:t>dãn</a:t>
          </a:r>
          <a:r>
            <a:rPr lang="en-US" sz="3200" b="1" dirty="0"/>
            <a:t> </a:t>
          </a:r>
          <a:r>
            <a:rPr lang="en-US" sz="3200" b="1" dirty="0" err="1"/>
            <a:t>nở</a:t>
          </a:r>
          <a:r>
            <a:rPr lang="en-US" sz="3200" b="1" dirty="0"/>
            <a:t> </a:t>
          </a:r>
        </a:p>
      </dgm:t>
    </dgm:pt>
    <dgm:pt modelId="{AF687BB1-4B47-45EE-A26B-8B1346CF53FD}" type="parTrans" cxnId="{B1E81487-7816-4C29-8B67-F0EE0FE8647D}">
      <dgm:prSet/>
      <dgm:spPr/>
      <dgm:t>
        <a:bodyPr/>
        <a:lstStyle/>
        <a:p>
          <a:endParaRPr lang="en-US" sz="3200" b="1"/>
        </a:p>
      </dgm:t>
    </dgm:pt>
    <dgm:pt modelId="{507026DB-C2AD-4FD0-87EB-90337426D242}" type="sibTrans" cxnId="{B1E81487-7816-4C29-8B67-F0EE0FE8647D}">
      <dgm:prSet/>
      <dgm:spPr/>
      <dgm:t>
        <a:bodyPr/>
        <a:lstStyle/>
        <a:p>
          <a:endParaRPr lang="en-US" sz="3200" b="1"/>
        </a:p>
      </dgm:t>
    </dgm:pt>
    <dgm:pt modelId="{F51BA4B4-F17A-46AE-A9D3-6D06D5552DFC}">
      <dgm:prSet phldrT="[Text]" custT="1"/>
      <dgm:spPr/>
      <dgm:t>
        <a:bodyPr/>
        <a:lstStyle/>
        <a:p>
          <a:r>
            <a:rPr lang="en-US" sz="3200" b="1" dirty="0" err="1"/>
            <a:t>Tính</a:t>
          </a:r>
          <a:r>
            <a:rPr lang="en-US" sz="3200" b="1" dirty="0"/>
            <a:t> </a:t>
          </a:r>
          <a:r>
            <a:rPr lang="en-US" sz="3200" b="1" dirty="0" err="1"/>
            <a:t>ngộ</a:t>
          </a:r>
          <a:r>
            <a:rPr lang="en-US" sz="3200" b="1" dirty="0"/>
            <a:t> </a:t>
          </a:r>
          <a:r>
            <a:rPr lang="en-US" sz="3200" b="1" dirty="0" err="1"/>
            <a:t>độc</a:t>
          </a:r>
          <a:endParaRPr lang="en-US" sz="3200" b="1" dirty="0"/>
        </a:p>
      </dgm:t>
    </dgm:pt>
    <dgm:pt modelId="{C573EEB0-C8ED-4312-B35C-801C7C46797F}" type="parTrans" cxnId="{F5F861D0-3EA9-4A0C-98B6-ABD0442DB49F}">
      <dgm:prSet/>
      <dgm:spPr/>
      <dgm:t>
        <a:bodyPr/>
        <a:lstStyle/>
        <a:p>
          <a:endParaRPr lang="en-US" sz="3200" b="1"/>
        </a:p>
      </dgm:t>
    </dgm:pt>
    <dgm:pt modelId="{284E9CA1-CDFC-4098-9F45-D474D1D397F9}" type="sibTrans" cxnId="{F5F861D0-3EA9-4A0C-98B6-ABD0442DB49F}">
      <dgm:prSet/>
      <dgm:spPr/>
      <dgm:t>
        <a:bodyPr/>
        <a:lstStyle/>
        <a:p>
          <a:endParaRPr lang="en-US" sz="3200" b="1"/>
        </a:p>
      </dgm:t>
    </dgm:pt>
    <dgm:pt modelId="{D2784CA1-D5A8-4FD5-A6AE-01C221E667AD}" type="pres">
      <dgm:prSet presAssocID="{4C75523B-6EB1-4417-AD11-326FE2B17005}" presName="linear" presStyleCnt="0">
        <dgm:presLayoutVars>
          <dgm:dir/>
          <dgm:animLvl val="lvl"/>
          <dgm:resizeHandles val="exact"/>
        </dgm:presLayoutVars>
      </dgm:prSet>
      <dgm:spPr/>
      <dgm:t>
        <a:bodyPr/>
        <a:lstStyle/>
        <a:p>
          <a:endParaRPr lang="en-US"/>
        </a:p>
      </dgm:t>
    </dgm:pt>
    <dgm:pt modelId="{4E0E3BC0-40EC-4D7F-96E3-27AE8EBBA8D7}" type="pres">
      <dgm:prSet presAssocID="{3D45C84E-4C39-40B3-B1EE-39EB43B48B50}" presName="parentLin" presStyleCnt="0"/>
      <dgm:spPr/>
    </dgm:pt>
    <dgm:pt modelId="{58C54A73-33FB-4F08-9168-E2232BAFBDA0}" type="pres">
      <dgm:prSet presAssocID="{3D45C84E-4C39-40B3-B1EE-39EB43B48B50}" presName="parentLeftMargin" presStyleLbl="node1" presStyleIdx="0" presStyleCnt="7"/>
      <dgm:spPr/>
      <dgm:t>
        <a:bodyPr/>
        <a:lstStyle/>
        <a:p>
          <a:endParaRPr lang="en-US"/>
        </a:p>
      </dgm:t>
    </dgm:pt>
    <dgm:pt modelId="{97EE06D3-C1E3-4606-AB62-AB8690E37597}" type="pres">
      <dgm:prSet presAssocID="{3D45C84E-4C39-40B3-B1EE-39EB43B48B50}" presName="parentText" presStyleLbl="node1" presStyleIdx="0" presStyleCnt="7">
        <dgm:presLayoutVars>
          <dgm:chMax val="0"/>
          <dgm:bulletEnabled val="1"/>
        </dgm:presLayoutVars>
      </dgm:prSet>
      <dgm:spPr/>
      <dgm:t>
        <a:bodyPr/>
        <a:lstStyle/>
        <a:p>
          <a:endParaRPr lang="en-US"/>
        </a:p>
      </dgm:t>
    </dgm:pt>
    <dgm:pt modelId="{477BE92D-91B5-430B-8DC8-9639F0673887}" type="pres">
      <dgm:prSet presAssocID="{3D45C84E-4C39-40B3-B1EE-39EB43B48B50}" presName="negativeSpace" presStyleCnt="0"/>
      <dgm:spPr/>
    </dgm:pt>
    <dgm:pt modelId="{3083E9A0-9A89-4E7A-8BCF-54044B6F92E6}" type="pres">
      <dgm:prSet presAssocID="{3D45C84E-4C39-40B3-B1EE-39EB43B48B50}" presName="childText" presStyleLbl="conFgAcc1" presStyleIdx="0" presStyleCnt="7">
        <dgm:presLayoutVars>
          <dgm:bulletEnabled val="1"/>
        </dgm:presLayoutVars>
      </dgm:prSet>
      <dgm:spPr/>
    </dgm:pt>
    <dgm:pt modelId="{12770118-6D54-4228-9C23-EA5920366D27}" type="pres">
      <dgm:prSet presAssocID="{770BDB39-9D87-47C1-9032-CC5D0F50A64F}" presName="spaceBetweenRectangles" presStyleCnt="0"/>
      <dgm:spPr/>
    </dgm:pt>
    <dgm:pt modelId="{4F3375D8-6EFD-4442-B690-0700753555EF}" type="pres">
      <dgm:prSet presAssocID="{3E5BE190-2469-44BA-B49B-C3A493A5600A}" presName="parentLin" presStyleCnt="0"/>
      <dgm:spPr/>
    </dgm:pt>
    <dgm:pt modelId="{E204CF89-6F48-4CA7-8B12-4210A99A265C}" type="pres">
      <dgm:prSet presAssocID="{3E5BE190-2469-44BA-B49B-C3A493A5600A}" presName="parentLeftMargin" presStyleLbl="node1" presStyleIdx="0" presStyleCnt="7"/>
      <dgm:spPr/>
      <dgm:t>
        <a:bodyPr/>
        <a:lstStyle/>
        <a:p>
          <a:endParaRPr lang="en-US"/>
        </a:p>
      </dgm:t>
    </dgm:pt>
    <dgm:pt modelId="{58379826-CA84-4A38-BC48-8D9738004AC1}" type="pres">
      <dgm:prSet presAssocID="{3E5BE190-2469-44BA-B49B-C3A493A5600A}" presName="parentText" presStyleLbl="node1" presStyleIdx="1" presStyleCnt="7">
        <dgm:presLayoutVars>
          <dgm:chMax val="0"/>
          <dgm:bulletEnabled val="1"/>
        </dgm:presLayoutVars>
      </dgm:prSet>
      <dgm:spPr/>
      <dgm:t>
        <a:bodyPr/>
        <a:lstStyle/>
        <a:p>
          <a:endParaRPr lang="en-US"/>
        </a:p>
      </dgm:t>
    </dgm:pt>
    <dgm:pt modelId="{4C5DAD1F-194B-43C5-9984-2EB6138D42C5}" type="pres">
      <dgm:prSet presAssocID="{3E5BE190-2469-44BA-B49B-C3A493A5600A}" presName="negativeSpace" presStyleCnt="0"/>
      <dgm:spPr/>
    </dgm:pt>
    <dgm:pt modelId="{1DCC55BA-D04E-4F8E-893D-67510DA68D28}" type="pres">
      <dgm:prSet presAssocID="{3E5BE190-2469-44BA-B49B-C3A493A5600A}" presName="childText" presStyleLbl="conFgAcc1" presStyleIdx="1" presStyleCnt="7">
        <dgm:presLayoutVars>
          <dgm:bulletEnabled val="1"/>
        </dgm:presLayoutVars>
      </dgm:prSet>
      <dgm:spPr/>
    </dgm:pt>
    <dgm:pt modelId="{FABD8D76-1FE1-4E4C-A921-A741F716C53B}" type="pres">
      <dgm:prSet presAssocID="{297AE17F-E155-4311-8FEC-F03F9E3CD823}" presName="spaceBetweenRectangles" presStyleCnt="0"/>
      <dgm:spPr/>
    </dgm:pt>
    <dgm:pt modelId="{A4C85EC0-70AB-4053-809D-7DB416276587}" type="pres">
      <dgm:prSet presAssocID="{679B0CA5-B6CE-41E7-B5EA-2BAC328565F6}" presName="parentLin" presStyleCnt="0"/>
      <dgm:spPr/>
    </dgm:pt>
    <dgm:pt modelId="{CE000DAA-4E2F-4A54-BB71-CDC2A8D7B9FB}" type="pres">
      <dgm:prSet presAssocID="{679B0CA5-B6CE-41E7-B5EA-2BAC328565F6}" presName="parentLeftMargin" presStyleLbl="node1" presStyleIdx="1" presStyleCnt="7"/>
      <dgm:spPr/>
      <dgm:t>
        <a:bodyPr/>
        <a:lstStyle/>
        <a:p>
          <a:endParaRPr lang="en-US"/>
        </a:p>
      </dgm:t>
    </dgm:pt>
    <dgm:pt modelId="{F8145C13-625C-4436-801A-BF7A5E0D9282}" type="pres">
      <dgm:prSet presAssocID="{679B0CA5-B6CE-41E7-B5EA-2BAC328565F6}" presName="parentText" presStyleLbl="node1" presStyleIdx="2" presStyleCnt="7">
        <dgm:presLayoutVars>
          <dgm:chMax val="0"/>
          <dgm:bulletEnabled val="1"/>
        </dgm:presLayoutVars>
      </dgm:prSet>
      <dgm:spPr/>
      <dgm:t>
        <a:bodyPr/>
        <a:lstStyle/>
        <a:p>
          <a:endParaRPr lang="en-US"/>
        </a:p>
      </dgm:t>
    </dgm:pt>
    <dgm:pt modelId="{3F53171F-969B-4982-8421-624629DC0DC4}" type="pres">
      <dgm:prSet presAssocID="{679B0CA5-B6CE-41E7-B5EA-2BAC328565F6}" presName="negativeSpace" presStyleCnt="0"/>
      <dgm:spPr/>
    </dgm:pt>
    <dgm:pt modelId="{92589A87-73A5-484E-A918-4478EFEF8466}" type="pres">
      <dgm:prSet presAssocID="{679B0CA5-B6CE-41E7-B5EA-2BAC328565F6}" presName="childText" presStyleLbl="conFgAcc1" presStyleIdx="2" presStyleCnt="7">
        <dgm:presLayoutVars>
          <dgm:bulletEnabled val="1"/>
        </dgm:presLayoutVars>
      </dgm:prSet>
      <dgm:spPr/>
    </dgm:pt>
    <dgm:pt modelId="{14E0C3A0-37EF-4781-8C06-25B277247A9C}" type="pres">
      <dgm:prSet presAssocID="{95728AC8-6E78-4F75-92A5-8824BD2AD35C}" presName="spaceBetweenRectangles" presStyleCnt="0"/>
      <dgm:spPr/>
    </dgm:pt>
    <dgm:pt modelId="{69554290-CFCD-4B0E-90E0-C100984166C8}" type="pres">
      <dgm:prSet presAssocID="{AAA10BBB-9794-4D51-A31E-951B5E55D10C}" presName="parentLin" presStyleCnt="0"/>
      <dgm:spPr/>
    </dgm:pt>
    <dgm:pt modelId="{DD4A2D3B-C438-4368-99ED-0110142A0452}" type="pres">
      <dgm:prSet presAssocID="{AAA10BBB-9794-4D51-A31E-951B5E55D10C}" presName="parentLeftMargin" presStyleLbl="node1" presStyleIdx="2" presStyleCnt="7"/>
      <dgm:spPr/>
      <dgm:t>
        <a:bodyPr/>
        <a:lstStyle/>
        <a:p>
          <a:endParaRPr lang="en-US"/>
        </a:p>
      </dgm:t>
    </dgm:pt>
    <dgm:pt modelId="{5C10710E-BFFA-4C9D-9E91-B163B9D2FC29}" type="pres">
      <dgm:prSet presAssocID="{AAA10BBB-9794-4D51-A31E-951B5E55D10C}" presName="parentText" presStyleLbl="node1" presStyleIdx="3" presStyleCnt="7" custLinFactNeighborX="-7407" custLinFactNeighborY="8528">
        <dgm:presLayoutVars>
          <dgm:chMax val="0"/>
          <dgm:bulletEnabled val="1"/>
        </dgm:presLayoutVars>
      </dgm:prSet>
      <dgm:spPr/>
      <dgm:t>
        <a:bodyPr/>
        <a:lstStyle/>
        <a:p>
          <a:endParaRPr lang="en-US"/>
        </a:p>
      </dgm:t>
    </dgm:pt>
    <dgm:pt modelId="{5049F8B7-2B84-4A42-9349-C39B1F7E73C8}" type="pres">
      <dgm:prSet presAssocID="{AAA10BBB-9794-4D51-A31E-951B5E55D10C}" presName="negativeSpace" presStyleCnt="0"/>
      <dgm:spPr/>
    </dgm:pt>
    <dgm:pt modelId="{4AAA4ECF-FAD4-4CB5-8762-786261F89DD9}" type="pres">
      <dgm:prSet presAssocID="{AAA10BBB-9794-4D51-A31E-951B5E55D10C}" presName="childText" presStyleLbl="conFgAcc1" presStyleIdx="3" presStyleCnt="7">
        <dgm:presLayoutVars>
          <dgm:bulletEnabled val="1"/>
        </dgm:presLayoutVars>
      </dgm:prSet>
      <dgm:spPr/>
    </dgm:pt>
    <dgm:pt modelId="{44995D08-C4EB-4696-BA58-B175E0B524B0}" type="pres">
      <dgm:prSet presAssocID="{110D5BE7-1F39-4FD6-A6CF-E0BD301C0A69}" presName="spaceBetweenRectangles" presStyleCnt="0"/>
      <dgm:spPr/>
    </dgm:pt>
    <dgm:pt modelId="{F0861518-3D52-4571-92C4-D51EA026A977}" type="pres">
      <dgm:prSet presAssocID="{F24188E1-BD07-4B53-A879-0F4A7DED244A}" presName="parentLin" presStyleCnt="0"/>
      <dgm:spPr/>
    </dgm:pt>
    <dgm:pt modelId="{BC778DB9-83D7-4D0A-9FD3-4F6B386D7EEC}" type="pres">
      <dgm:prSet presAssocID="{F24188E1-BD07-4B53-A879-0F4A7DED244A}" presName="parentLeftMargin" presStyleLbl="node1" presStyleIdx="3" presStyleCnt="7"/>
      <dgm:spPr/>
      <dgm:t>
        <a:bodyPr/>
        <a:lstStyle/>
        <a:p>
          <a:endParaRPr lang="en-US"/>
        </a:p>
      </dgm:t>
    </dgm:pt>
    <dgm:pt modelId="{9531E6EF-65CA-46FC-8E73-F54E6D617AD8}" type="pres">
      <dgm:prSet presAssocID="{F24188E1-BD07-4B53-A879-0F4A7DED244A}" presName="parentText" presStyleLbl="node1" presStyleIdx="4" presStyleCnt="7">
        <dgm:presLayoutVars>
          <dgm:chMax val="0"/>
          <dgm:bulletEnabled val="1"/>
        </dgm:presLayoutVars>
      </dgm:prSet>
      <dgm:spPr/>
      <dgm:t>
        <a:bodyPr/>
        <a:lstStyle/>
        <a:p>
          <a:endParaRPr lang="en-US"/>
        </a:p>
      </dgm:t>
    </dgm:pt>
    <dgm:pt modelId="{8E669C14-A63F-498C-8DF4-64333FC3A6BB}" type="pres">
      <dgm:prSet presAssocID="{F24188E1-BD07-4B53-A879-0F4A7DED244A}" presName="negativeSpace" presStyleCnt="0"/>
      <dgm:spPr/>
    </dgm:pt>
    <dgm:pt modelId="{41196923-A7B9-498B-BAB9-C698F5CCEA05}" type="pres">
      <dgm:prSet presAssocID="{F24188E1-BD07-4B53-A879-0F4A7DED244A}" presName="childText" presStyleLbl="conFgAcc1" presStyleIdx="4" presStyleCnt="7">
        <dgm:presLayoutVars>
          <dgm:bulletEnabled val="1"/>
        </dgm:presLayoutVars>
      </dgm:prSet>
      <dgm:spPr/>
    </dgm:pt>
    <dgm:pt modelId="{566FE459-94CF-48BD-9A90-47FA252B27F2}" type="pres">
      <dgm:prSet presAssocID="{507026DB-C2AD-4FD0-87EB-90337426D242}" presName="spaceBetweenRectangles" presStyleCnt="0"/>
      <dgm:spPr/>
    </dgm:pt>
    <dgm:pt modelId="{26DD0358-F619-4EB4-AE59-62CB4BFEBEED}" type="pres">
      <dgm:prSet presAssocID="{F51BA4B4-F17A-46AE-A9D3-6D06D5552DFC}" presName="parentLin" presStyleCnt="0"/>
      <dgm:spPr/>
    </dgm:pt>
    <dgm:pt modelId="{2AE855A9-E8D8-43BC-B250-63587956BACB}" type="pres">
      <dgm:prSet presAssocID="{F51BA4B4-F17A-46AE-A9D3-6D06D5552DFC}" presName="parentLeftMargin" presStyleLbl="node1" presStyleIdx="4" presStyleCnt="7"/>
      <dgm:spPr/>
      <dgm:t>
        <a:bodyPr/>
        <a:lstStyle/>
        <a:p>
          <a:endParaRPr lang="en-US"/>
        </a:p>
      </dgm:t>
    </dgm:pt>
    <dgm:pt modelId="{63C8AAF7-94EF-4221-AA22-EB3E87C6C946}" type="pres">
      <dgm:prSet presAssocID="{F51BA4B4-F17A-46AE-A9D3-6D06D5552DFC}" presName="parentText" presStyleLbl="node1" presStyleIdx="5" presStyleCnt="7">
        <dgm:presLayoutVars>
          <dgm:chMax val="0"/>
          <dgm:bulletEnabled val="1"/>
        </dgm:presLayoutVars>
      </dgm:prSet>
      <dgm:spPr/>
      <dgm:t>
        <a:bodyPr/>
        <a:lstStyle/>
        <a:p>
          <a:endParaRPr lang="en-US"/>
        </a:p>
      </dgm:t>
    </dgm:pt>
    <dgm:pt modelId="{FEDB5C9E-D922-477A-A911-D1D14BF60948}" type="pres">
      <dgm:prSet presAssocID="{F51BA4B4-F17A-46AE-A9D3-6D06D5552DFC}" presName="negativeSpace" presStyleCnt="0"/>
      <dgm:spPr/>
    </dgm:pt>
    <dgm:pt modelId="{A63FE25B-17DA-43D4-B4F4-AA0ACAB52CF6}" type="pres">
      <dgm:prSet presAssocID="{F51BA4B4-F17A-46AE-A9D3-6D06D5552DFC}" presName="childText" presStyleLbl="conFgAcc1" presStyleIdx="5" presStyleCnt="7">
        <dgm:presLayoutVars>
          <dgm:bulletEnabled val="1"/>
        </dgm:presLayoutVars>
      </dgm:prSet>
      <dgm:spPr/>
    </dgm:pt>
    <dgm:pt modelId="{FA4BDF90-1A0A-4049-94C4-F2F369BF725A}" type="pres">
      <dgm:prSet presAssocID="{284E9CA1-CDFC-4098-9F45-D474D1D397F9}" presName="spaceBetweenRectangles" presStyleCnt="0"/>
      <dgm:spPr/>
    </dgm:pt>
    <dgm:pt modelId="{C79356DF-C2BB-410F-9BD6-E1D6ACBBA1AA}" type="pres">
      <dgm:prSet presAssocID="{D04469BF-0314-43B2-B09E-FE5545C56AAE}" presName="parentLin" presStyleCnt="0"/>
      <dgm:spPr/>
    </dgm:pt>
    <dgm:pt modelId="{29FC6151-8AE5-4571-99D2-FCCBC230F48B}" type="pres">
      <dgm:prSet presAssocID="{D04469BF-0314-43B2-B09E-FE5545C56AAE}" presName="parentLeftMargin" presStyleLbl="node1" presStyleIdx="5" presStyleCnt="7"/>
      <dgm:spPr/>
      <dgm:t>
        <a:bodyPr/>
        <a:lstStyle/>
        <a:p>
          <a:endParaRPr lang="en-US"/>
        </a:p>
      </dgm:t>
    </dgm:pt>
    <dgm:pt modelId="{2DBCF11B-8191-4A3B-92E0-C72E6B9CCA7F}" type="pres">
      <dgm:prSet presAssocID="{D04469BF-0314-43B2-B09E-FE5545C56AAE}" presName="parentText" presStyleLbl="node1" presStyleIdx="6" presStyleCnt="7">
        <dgm:presLayoutVars>
          <dgm:chMax val="0"/>
          <dgm:bulletEnabled val="1"/>
        </dgm:presLayoutVars>
      </dgm:prSet>
      <dgm:spPr/>
      <dgm:t>
        <a:bodyPr/>
        <a:lstStyle/>
        <a:p>
          <a:endParaRPr lang="en-US"/>
        </a:p>
      </dgm:t>
    </dgm:pt>
    <dgm:pt modelId="{25ECB451-72E3-4613-942A-ECFD50E7EFD6}" type="pres">
      <dgm:prSet presAssocID="{D04469BF-0314-43B2-B09E-FE5545C56AAE}" presName="negativeSpace" presStyleCnt="0"/>
      <dgm:spPr/>
    </dgm:pt>
    <dgm:pt modelId="{A8B15C96-D938-46E4-A93F-91652893B644}" type="pres">
      <dgm:prSet presAssocID="{D04469BF-0314-43B2-B09E-FE5545C56AAE}" presName="childText" presStyleLbl="conFgAcc1" presStyleIdx="6" presStyleCnt="7">
        <dgm:presLayoutVars>
          <dgm:bulletEnabled val="1"/>
        </dgm:presLayoutVars>
      </dgm:prSet>
      <dgm:spPr/>
    </dgm:pt>
  </dgm:ptLst>
  <dgm:cxnLst>
    <dgm:cxn modelId="{ADB26EB6-64C8-433E-9F81-0C386292735D}" type="presOf" srcId="{AAA10BBB-9794-4D51-A31E-951B5E55D10C}" destId="{DD4A2D3B-C438-4368-99ED-0110142A0452}" srcOrd="0" destOrd="0" presId="urn:microsoft.com/office/officeart/2005/8/layout/list1#1"/>
    <dgm:cxn modelId="{976658E5-89FF-43AF-9930-FCE620EED760}" type="presOf" srcId="{F51BA4B4-F17A-46AE-A9D3-6D06D5552DFC}" destId="{2AE855A9-E8D8-43BC-B250-63587956BACB}" srcOrd="0" destOrd="0" presId="urn:microsoft.com/office/officeart/2005/8/layout/list1#1"/>
    <dgm:cxn modelId="{661A55A7-5CDE-42CE-8E18-B8DF7F42F624}" type="presOf" srcId="{679B0CA5-B6CE-41E7-B5EA-2BAC328565F6}" destId="{F8145C13-625C-4436-801A-BF7A5E0D9282}" srcOrd="1" destOrd="0" presId="urn:microsoft.com/office/officeart/2005/8/layout/list1#1"/>
    <dgm:cxn modelId="{F5F861D0-3EA9-4A0C-98B6-ABD0442DB49F}" srcId="{4C75523B-6EB1-4417-AD11-326FE2B17005}" destId="{F51BA4B4-F17A-46AE-A9D3-6D06D5552DFC}" srcOrd="5" destOrd="0" parTransId="{C573EEB0-C8ED-4312-B35C-801C7C46797F}" sibTransId="{284E9CA1-CDFC-4098-9F45-D474D1D397F9}"/>
    <dgm:cxn modelId="{83210F83-C3EF-4686-ADE5-11B0428B995E}" type="presOf" srcId="{F24188E1-BD07-4B53-A879-0F4A7DED244A}" destId="{9531E6EF-65CA-46FC-8E73-F54E6D617AD8}" srcOrd="1" destOrd="0" presId="urn:microsoft.com/office/officeart/2005/8/layout/list1#1"/>
    <dgm:cxn modelId="{EC8DFB2D-5541-4338-BE46-429C25E14F6E}" type="presOf" srcId="{4C75523B-6EB1-4417-AD11-326FE2B17005}" destId="{D2784CA1-D5A8-4FD5-A6AE-01C221E667AD}" srcOrd="0" destOrd="0" presId="urn:microsoft.com/office/officeart/2005/8/layout/list1#1"/>
    <dgm:cxn modelId="{B1E81487-7816-4C29-8B67-F0EE0FE8647D}" srcId="{4C75523B-6EB1-4417-AD11-326FE2B17005}" destId="{F24188E1-BD07-4B53-A879-0F4A7DED244A}" srcOrd="4" destOrd="0" parTransId="{AF687BB1-4B47-45EE-A26B-8B1346CF53FD}" sibTransId="{507026DB-C2AD-4FD0-87EB-90337426D242}"/>
    <dgm:cxn modelId="{C06610B7-B1B6-439C-B729-3B38E91DE47C}" type="presOf" srcId="{3E5BE190-2469-44BA-B49B-C3A493A5600A}" destId="{E204CF89-6F48-4CA7-8B12-4210A99A265C}" srcOrd="0" destOrd="0" presId="urn:microsoft.com/office/officeart/2005/8/layout/list1#1"/>
    <dgm:cxn modelId="{4869D05A-5BF0-4038-A351-6D1A073326B9}" type="presOf" srcId="{AAA10BBB-9794-4D51-A31E-951B5E55D10C}" destId="{5C10710E-BFFA-4C9D-9E91-B163B9D2FC29}" srcOrd="1" destOrd="0" presId="urn:microsoft.com/office/officeart/2005/8/layout/list1#1"/>
    <dgm:cxn modelId="{8F4CFB68-13C6-4FFF-BAC5-8423D8A1A31F}" type="presOf" srcId="{3D45C84E-4C39-40B3-B1EE-39EB43B48B50}" destId="{97EE06D3-C1E3-4606-AB62-AB8690E37597}" srcOrd="1" destOrd="0" presId="urn:microsoft.com/office/officeart/2005/8/layout/list1#1"/>
    <dgm:cxn modelId="{942A28BA-BB54-4484-B772-6C63F8864D98}" srcId="{4C75523B-6EB1-4417-AD11-326FE2B17005}" destId="{679B0CA5-B6CE-41E7-B5EA-2BAC328565F6}" srcOrd="2" destOrd="0" parTransId="{AC5BD12B-9152-49C1-9C9B-1989C4899548}" sibTransId="{95728AC8-6E78-4F75-92A5-8824BD2AD35C}"/>
    <dgm:cxn modelId="{8E9A1CA0-AEE3-4724-B3CB-075AE532EEC2}" type="presOf" srcId="{3E5BE190-2469-44BA-B49B-C3A493A5600A}" destId="{58379826-CA84-4A38-BC48-8D9738004AC1}" srcOrd="1" destOrd="0" presId="urn:microsoft.com/office/officeart/2005/8/layout/list1#1"/>
    <dgm:cxn modelId="{EA4870C0-DA3C-464E-95CE-1214EF53A635}" type="presOf" srcId="{D04469BF-0314-43B2-B09E-FE5545C56AAE}" destId="{2DBCF11B-8191-4A3B-92E0-C72E6B9CCA7F}" srcOrd="1" destOrd="0" presId="urn:microsoft.com/office/officeart/2005/8/layout/list1#1"/>
    <dgm:cxn modelId="{4FC78868-031B-43ED-BAE1-D65A877F1CF7}" type="presOf" srcId="{679B0CA5-B6CE-41E7-B5EA-2BAC328565F6}" destId="{CE000DAA-4E2F-4A54-BB71-CDC2A8D7B9FB}" srcOrd="0" destOrd="0" presId="urn:microsoft.com/office/officeart/2005/8/layout/list1#1"/>
    <dgm:cxn modelId="{C7740984-9C26-43B5-8832-C5A83CA555DE}" srcId="{4C75523B-6EB1-4417-AD11-326FE2B17005}" destId="{AAA10BBB-9794-4D51-A31E-951B5E55D10C}" srcOrd="3" destOrd="0" parTransId="{73D5DE5D-E030-4CE4-BE18-D3A54459E4ED}" sibTransId="{110D5BE7-1F39-4FD6-A6CF-E0BD301C0A69}"/>
    <dgm:cxn modelId="{7AB08D5B-4825-4728-8903-1E5BBC79D9F7}" srcId="{4C75523B-6EB1-4417-AD11-326FE2B17005}" destId="{3E5BE190-2469-44BA-B49B-C3A493A5600A}" srcOrd="1" destOrd="0" parTransId="{6AF50681-F741-4EDD-BA19-A2DDC8E53E1F}" sibTransId="{297AE17F-E155-4311-8FEC-F03F9E3CD823}"/>
    <dgm:cxn modelId="{35D00AC3-8A18-4A12-BECE-B1F28EDFC709}" type="presOf" srcId="{3D45C84E-4C39-40B3-B1EE-39EB43B48B50}" destId="{58C54A73-33FB-4F08-9168-E2232BAFBDA0}" srcOrd="0" destOrd="0" presId="urn:microsoft.com/office/officeart/2005/8/layout/list1#1"/>
    <dgm:cxn modelId="{DEB469EF-6328-46F1-9503-D3104340308E}" srcId="{4C75523B-6EB1-4417-AD11-326FE2B17005}" destId="{3D45C84E-4C39-40B3-B1EE-39EB43B48B50}" srcOrd="0" destOrd="0" parTransId="{3D148A4F-ACB5-45F5-B21E-0C809C43E960}" sibTransId="{770BDB39-9D87-47C1-9032-CC5D0F50A64F}"/>
    <dgm:cxn modelId="{0BC5F292-E74F-48B1-B08B-1A16C58A7E1F}" type="presOf" srcId="{F24188E1-BD07-4B53-A879-0F4A7DED244A}" destId="{BC778DB9-83D7-4D0A-9FD3-4F6B386D7EEC}" srcOrd="0" destOrd="0" presId="urn:microsoft.com/office/officeart/2005/8/layout/list1#1"/>
    <dgm:cxn modelId="{E1A49F40-8774-4242-A6A1-5405806A91F9}" srcId="{4C75523B-6EB1-4417-AD11-326FE2B17005}" destId="{D04469BF-0314-43B2-B09E-FE5545C56AAE}" srcOrd="6" destOrd="0" parTransId="{368D63D5-32D8-4895-9126-9DC220D105E2}" sibTransId="{1016A9D7-F94D-4AA7-B8F4-936A5AC4D2F1}"/>
    <dgm:cxn modelId="{D759C130-4985-43E4-8A7E-70560A4FE8A2}" type="presOf" srcId="{D04469BF-0314-43B2-B09E-FE5545C56AAE}" destId="{29FC6151-8AE5-4571-99D2-FCCBC230F48B}" srcOrd="0" destOrd="0" presId="urn:microsoft.com/office/officeart/2005/8/layout/list1#1"/>
    <dgm:cxn modelId="{389EE7BD-5848-418A-B39E-6C6800F06668}" type="presOf" srcId="{F51BA4B4-F17A-46AE-A9D3-6D06D5552DFC}" destId="{63C8AAF7-94EF-4221-AA22-EB3E87C6C946}" srcOrd="1" destOrd="0" presId="urn:microsoft.com/office/officeart/2005/8/layout/list1#1"/>
    <dgm:cxn modelId="{D49A26C5-FA88-4B2B-8B53-E3C651B5F6B8}" type="presParOf" srcId="{D2784CA1-D5A8-4FD5-A6AE-01C221E667AD}" destId="{4E0E3BC0-40EC-4D7F-96E3-27AE8EBBA8D7}" srcOrd="0" destOrd="0" presId="urn:microsoft.com/office/officeart/2005/8/layout/list1#1"/>
    <dgm:cxn modelId="{0382091A-2167-4FF2-9464-111703689A54}" type="presParOf" srcId="{4E0E3BC0-40EC-4D7F-96E3-27AE8EBBA8D7}" destId="{58C54A73-33FB-4F08-9168-E2232BAFBDA0}" srcOrd="0" destOrd="0" presId="urn:microsoft.com/office/officeart/2005/8/layout/list1#1"/>
    <dgm:cxn modelId="{9E72DE08-9408-4A48-989D-1C55461AFCA2}" type="presParOf" srcId="{4E0E3BC0-40EC-4D7F-96E3-27AE8EBBA8D7}" destId="{97EE06D3-C1E3-4606-AB62-AB8690E37597}" srcOrd="1" destOrd="0" presId="urn:microsoft.com/office/officeart/2005/8/layout/list1#1"/>
    <dgm:cxn modelId="{E1575274-8BE8-422C-AEFF-AA29622B8644}" type="presParOf" srcId="{D2784CA1-D5A8-4FD5-A6AE-01C221E667AD}" destId="{477BE92D-91B5-430B-8DC8-9639F0673887}" srcOrd="1" destOrd="0" presId="urn:microsoft.com/office/officeart/2005/8/layout/list1#1"/>
    <dgm:cxn modelId="{B6AD5D54-E515-486D-A8A3-54BDCBB54787}" type="presParOf" srcId="{D2784CA1-D5A8-4FD5-A6AE-01C221E667AD}" destId="{3083E9A0-9A89-4E7A-8BCF-54044B6F92E6}" srcOrd="2" destOrd="0" presId="urn:microsoft.com/office/officeart/2005/8/layout/list1#1"/>
    <dgm:cxn modelId="{7FA31F61-8B82-4B7F-853C-16DEC1BA9064}" type="presParOf" srcId="{D2784CA1-D5A8-4FD5-A6AE-01C221E667AD}" destId="{12770118-6D54-4228-9C23-EA5920366D27}" srcOrd="3" destOrd="0" presId="urn:microsoft.com/office/officeart/2005/8/layout/list1#1"/>
    <dgm:cxn modelId="{3AAA7D79-896F-4520-91BD-050568090DEC}" type="presParOf" srcId="{D2784CA1-D5A8-4FD5-A6AE-01C221E667AD}" destId="{4F3375D8-6EFD-4442-B690-0700753555EF}" srcOrd="4" destOrd="0" presId="urn:microsoft.com/office/officeart/2005/8/layout/list1#1"/>
    <dgm:cxn modelId="{856F5C1A-60F7-481E-8B1F-B8B89F62FFC3}" type="presParOf" srcId="{4F3375D8-6EFD-4442-B690-0700753555EF}" destId="{E204CF89-6F48-4CA7-8B12-4210A99A265C}" srcOrd="0" destOrd="0" presId="urn:microsoft.com/office/officeart/2005/8/layout/list1#1"/>
    <dgm:cxn modelId="{2D1B9A2D-152C-4D7E-BE45-CA8FC3456ECB}" type="presParOf" srcId="{4F3375D8-6EFD-4442-B690-0700753555EF}" destId="{58379826-CA84-4A38-BC48-8D9738004AC1}" srcOrd="1" destOrd="0" presId="urn:microsoft.com/office/officeart/2005/8/layout/list1#1"/>
    <dgm:cxn modelId="{5B0EB992-7F25-404C-ABAB-FB816234C8F5}" type="presParOf" srcId="{D2784CA1-D5A8-4FD5-A6AE-01C221E667AD}" destId="{4C5DAD1F-194B-43C5-9984-2EB6138D42C5}" srcOrd="5" destOrd="0" presId="urn:microsoft.com/office/officeart/2005/8/layout/list1#1"/>
    <dgm:cxn modelId="{D6A43EBC-5E9C-4BC8-B16B-B237331EAAD7}" type="presParOf" srcId="{D2784CA1-D5A8-4FD5-A6AE-01C221E667AD}" destId="{1DCC55BA-D04E-4F8E-893D-67510DA68D28}" srcOrd="6" destOrd="0" presId="urn:microsoft.com/office/officeart/2005/8/layout/list1#1"/>
    <dgm:cxn modelId="{0B1BD0A4-C87F-4EB5-A18F-F1CCED74EE09}" type="presParOf" srcId="{D2784CA1-D5A8-4FD5-A6AE-01C221E667AD}" destId="{FABD8D76-1FE1-4E4C-A921-A741F716C53B}" srcOrd="7" destOrd="0" presId="urn:microsoft.com/office/officeart/2005/8/layout/list1#1"/>
    <dgm:cxn modelId="{EE5BC35D-EFC3-48EE-9B4E-D92DEB024598}" type="presParOf" srcId="{D2784CA1-D5A8-4FD5-A6AE-01C221E667AD}" destId="{A4C85EC0-70AB-4053-809D-7DB416276587}" srcOrd="8" destOrd="0" presId="urn:microsoft.com/office/officeart/2005/8/layout/list1#1"/>
    <dgm:cxn modelId="{F31F6150-43C7-4D61-98A3-AFF5557E2690}" type="presParOf" srcId="{A4C85EC0-70AB-4053-809D-7DB416276587}" destId="{CE000DAA-4E2F-4A54-BB71-CDC2A8D7B9FB}" srcOrd="0" destOrd="0" presId="urn:microsoft.com/office/officeart/2005/8/layout/list1#1"/>
    <dgm:cxn modelId="{11C7CC1E-81E3-4F7F-A5A4-34435F5C7C5B}" type="presParOf" srcId="{A4C85EC0-70AB-4053-809D-7DB416276587}" destId="{F8145C13-625C-4436-801A-BF7A5E0D9282}" srcOrd="1" destOrd="0" presId="urn:microsoft.com/office/officeart/2005/8/layout/list1#1"/>
    <dgm:cxn modelId="{A80A0095-19F4-4599-BE24-1853C48DA635}" type="presParOf" srcId="{D2784CA1-D5A8-4FD5-A6AE-01C221E667AD}" destId="{3F53171F-969B-4982-8421-624629DC0DC4}" srcOrd="9" destOrd="0" presId="urn:microsoft.com/office/officeart/2005/8/layout/list1#1"/>
    <dgm:cxn modelId="{AFD04670-3A26-47B0-8BB6-85E55809F7D6}" type="presParOf" srcId="{D2784CA1-D5A8-4FD5-A6AE-01C221E667AD}" destId="{92589A87-73A5-484E-A918-4478EFEF8466}" srcOrd="10" destOrd="0" presId="urn:microsoft.com/office/officeart/2005/8/layout/list1#1"/>
    <dgm:cxn modelId="{CB80D489-C56F-48E0-AFE9-F1FE400981F8}" type="presParOf" srcId="{D2784CA1-D5A8-4FD5-A6AE-01C221E667AD}" destId="{14E0C3A0-37EF-4781-8C06-25B277247A9C}" srcOrd="11" destOrd="0" presId="urn:microsoft.com/office/officeart/2005/8/layout/list1#1"/>
    <dgm:cxn modelId="{AD3D4810-481F-4937-B1B4-0ED664674F0E}" type="presParOf" srcId="{D2784CA1-D5A8-4FD5-A6AE-01C221E667AD}" destId="{69554290-CFCD-4B0E-90E0-C100984166C8}" srcOrd="12" destOrd="0" presId="urn:microsoft.com/office/officeart/2005/8/layout/list1#1"/>
    <dgm:cxn modelId="{9155D806-031C-4D96-A7A3-AECCC8F759E0}" type="presParOf" srcId="{69554290-CFCD-4B0E-90E0-C100984166C8}" destId="{DD4A2D3B-C438-4368-99ED-0110142A0452}" srcOrd="0" destOrd="0" presId="urn:microsoft.com/office/officeart/2005/8/layout/list1#1"/>
    <dgm:cxn modelId="{57D70C1A-17B6-418D-9968-42C8818F54DE}" type="presParOf" srcId="{69554290-CFCD-4B0E-90E0-C100984166C8}" destId="{5C10710E-BFFA-4C9D-9E91-B163B9D2FC29}" srcOrd="1" destOrd="0" presId="urn:microsoft.com/office/officeart/2005/8/layout/list1#1"/>
    <dgm:cxn modelId="{04BA5148-F174-4E21-ABA9-08DE08982CBE}" type="presParOf" srcId="{D2784CA1-D5A8-4FD5-A6AE-01C221E667AD}" destId="{5049F8B7-2B84-4A42-9349-C39B1F7E73C8}" srcOrd="13" destOrd="0" presId="urn:microsoft.com/office/officeart/2005/8/layout/list1#1"/>
    <dgm:cxn modelId="{235CF7F5-5917-47C6-9772-3AA441CCD4CA}" type="presParOf" srcId="{D2784CA1-D5A8-4FD5-A6AE-01C221E667AD}" destId="{4AAA4ECF-FAD4-4CB5-8762-786261F89DD9}" srcOrd="14" destOrd="0" presId="urn:microsoft.com/office/officeart/2005/8/layout/list1#1"/>
    <dgm:cxn modelId="{6182B653-1912-4FE2-AD72-9853036073B4}" type="presParOf" srcId="{D2784CA1-D5A8-4FD5-A6AE-01C221E667AD}" destId="{44995D08-C4EB-4696-BA58-B175E0B524B0}" srcOrd="15" destOrd="0" presId="urn:microsoft.com/office/officeart/2005/8/layout/list1#1"/>
    <dgm:cxn modelId="{C9EF0806-E002-40FB-BB42-035B5FF5D8A8}" type="presParOf" srcId="{D2784CA1-D5A8-4FD5-A6AE-01C221E667AD}" destId="{F0861518-3D52-4571-92C4-D51EA026A977}" srcOrd="16" destOrd="0" presId="urn:microsoft.com/office/officeart/2005/8/layout/list1#1"/>
    <dgm:cxn modelId="{B8F588AB-EBAB-47FB-8797-170159C49C54}" type="presParOf" srcId="{F0861518-3D52-4571-92C4-D51EA026A977}" destId="{BC778DB9-83D7-4D0A-9FD3-4F6B386D7EEC}" srcOrd="0" destOrd="0" presId="urn:microsoft.com/office/officeart/2005/8/layout/list1#1"/>
    <dgm:cxn modelId="{9EEA370B-00FA-4E61-A2AD-6C40488C3002}" type="presParOf" srcId="{F0861518-3D52-4571-92C4-D51EA026A977}" destId="{9531E6EF-65CA-46FC-8E73-F54E6D617AD8}" srcOrd="1" destOrd="0" presId="urn:microsoft.com/office/officeart/2005/8/layout/list1#1"/>
    <dgm:cxn modelId="{0AD0D708-27FC-4848-A4F3-8BAACA8F9854}" type="presParOf" srcId="{D2784CA1-D5A8-4FD5-A6AE-01C221E667AD}" destId="{8E669C14-A63F-498C-8DF4-64333FC3A6BB}" srcOrd="17" destOrd="0" presId="urn:microsoft.com/office/officeart/2005/8/layout/list1#1"/>
    <dgm:cxn modelId="{B4FAF876-7DE1-44F0-9F9A-08C916CB17F8}" type="presParOf" srcId="{D2784CA1-D5A8-4FD5-A6AE-01C221E667AD}" destId="{41196923-A7B9-498B-BAB9-C698F5CCEA05}" srcOrd="18" destOrd="0" presId="urn:microsoft.com/office/officeart/2005/8/layout/list1#1"/>
    <dgm:cxn modelId="{CCC7D0FE-4D7F-4FAD-9121-E564452FD673}" type="presParOf" srcId="{D2784CA1-D5A8-4FD5-A6AE-01C221E667AD}" destId="{566FE459-94CF-48BD-9A90-47FA252B27F2}" srcOrd="19" destOrd="0" presId="urn:microsoft.com/office/officeart/2005/8/layout/list1#1"/>
    <dgm:cxn modelId="{4F5C9DA3-2DCD-4A6D-AEDB-B2B0925625F8}" type="presParOf" srcId="{D2784CA1-D5A8-4FD5-A6AE-01C221E667AD}" destId="{26DD0358-F619-4EB4-AE59-62CB4BFEBEED}" srcOrd="20" destOrd="0" presId="urn:microsoft.com/office/officeart/2005/8/layout/list1#1"/>
    <dgm:cxn modelId="{2BDEB180-A5D2-4285-8316-CDFB29D0B7F0}" type="presParOf" srcId="{26DD0358-F619-4EB4-AE59-62CB4BFEBEED}" destId="{2AE855A9-E8D8-43BC-B250-63587956BACB}" srcOrd="0" destOrd="0" presId="urn:microsoft.com/office/officeart/2005/8/layout/list1#1"/>
    <dgm:cxn modelId="{B716F399-C6DC-443C-A954-18A214B08E32}" type="presParOf" srcId="{26DD0358-F619-4EB4-AE59-62CB4BFEBEED}" destId="{63C8AAF7-94EF-4221-AA22-EB3E87C6C946}" srcOrd="1" destOrd="0" presId="urn:microsoft.com/office/officeart/2005/8/layout/list1#1"/>
    <dgm:cxn modelId="{9CFDCDA4-819C-47DB-B86E-477D8152D512}" type="presParOf" srcId="{D2784CA1-D5A8-4FD5-A6AE-01C221E667AD}" destId="{FEDB5C9E-D922-477A-A911-D1D14BF60948}" srcOrd="21" destOrd="0" presId="urn:microsoft.com/office/officeart/2005/8/layout/list1#1"/>
    <dgm:cxn modelId="{0B4271BF-DE30-492D-8B6F-09A752CC0776}" type="presParOf" srcId="{D2784CA1-D5A8-4FD5-A6AE-01C221E667AD}" destId="{A63FE25B-17DA-43D4-B4F4-AA0ACAB52CF6}" srcOrd="22" destOrd="0" presId="urn:microsoft.com/office/officeart/2005/8/layout/list1#1"/>
    <dgm:cxn modelId="{175D67DF-F546-4C6F-9D94-F0A174C8BC30}" type="presParOf" srcId="{D2784CA1-D5A8-4FD5-A6AE-01C221E667AD}" destId="{FA4BDF90-1A0A-4049-94C4-F2F369BF725A}" srcOrd="23" destOrd="0" presId="urn:microsoft.com/office/officeart/2005/8/layout/list1#1"/>
    <dgm:cxn modelId="{5825D665-6255-4C2C-BE17-BAA8922BBDCC}" type="presParOf" srcId="{D2784CA1-D5A8-4FD5-A6AE-01C221E667AD}" destId="{C79356DF-C2BB-410F-9BD6-E1D6ACBBA1AA}" srcOrd="24" destOrd="0" presId="urn:microsoft.com/office/officeart/2005/8/layout/list1#1"/>
    <dgm:cxn modelId="{A532176F-082A-4564-A4F5-A5515161D919}" type="presParOf" srcId="{C79356DF-C2BB-410F-9BD6-E1D6ACBBA1AA}" destId="{29FC6151-8AE5-4571-99D2-FCCBC230F48B}" srcOrd="0" destOrd="0" presId="urn:microsoft.com/office/officeart/2005/8/layout/list1#1"/>
    <dgm:cxn modelId="{840C5D5F-1C0F-4AB3-A7ED-017BB058FE9D}" type="presParOf" srcId="{C79356DF-C2BB-410F-9BD6-E1D6ACBBA1AA}" destId="{2DBCF11B-8191-4A3B-92E0-C72E6B9CCA7F}" srcOrd="1" destOrd="0" presId="urn:microsoft.com/office/officeart/2005/8/layout/list1#1"/>
    <dgm:cxn modelId="{1CFBECA9-D818-4BBB-9291-964EC2AF12FD}" type="presParOf" srcId="{D2784CA1-D5A8-4FD5-A6AE-01C221E667AD}" destId="{25ECB451-72E3-4613-942A-ECFD50E7EFD6}" srcOrd="25" destOrd="0" presId="urn:microsoft.com/office/officeart/2005/8/layout/list1#1"/>
    <dgm:cxn modelId="{601D949E-F48C-43AE-92EE-0D097B8129D2}" type="presParOf" srcId="{D2784CA1-D5A8-4FD5-A6AE-01C221E667AD}" destId="{A8B15C96-D938-46E4-A93F-91652893B644}" srcOrd="26" destOrd="0" presId="urn:microsoft.com/office/officeart/2005/8/layout/list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CE29FB-591D-41B7-9C61-4AF7B2268AC3}" type="doc">
      <dgm:prSet loTypeId="urn:microsoft.com/office/officeart/2008/layout/PictureStrips" loCatId="list" qsTypeId="urn:microsoft.com/office/officeart/2005/8/quickstyle/simple1#1" qsCatId="simple" csTypeId="urn:microsoft.com/office/officeart/2005/8/colors/accent2_2#1" csCatId="accent2" phldr="1"/>
      <dgm:spPr/>
      <dgm:t>
        <a:bodyPr/>
        <a:lstStyle/>
        <a:p>
          <a:endParaRPr lang="en-US"/>
        </a:p>
      </dgm:t>
    </dgm:pt>
    <dgm:pt modelId="{D3CD542A-083E-4AF8-AA87-1E85ED25D692}">
      <dgm:prSet phldrT="[Text]"/>
      <dgm:spPr/>
      <dgm:t>
        <a:bodyPr/>
        <a:lstStyle/>
        <a:p>
          <a:r>
            <a:rPr lang="en-US" dirty="0" err="1"/>
            <a:t>Thải</a:t>
          </a:r>
          <a:r>
            <a:rPr lang="en-US" dirty="0"/>
            <a:t> </a:t>
          </a:r>
          <a:r>
            <a:rPr lang="en-US" dirty="0" err="1"/>
            <a:t>nước</a:t>
          </a:r>
          <a:r>
            <a:rPr lang="en-US" dirty="0"/>
            <a:t> </a:t>
          </a:r>
          <a:r>
            <a:rPr lang="en-US" dirty="0" err="1"/>
            <a:t>ba</a:t>
          </a:r>
          <a:r>
            <a:rPr lang="en-US" dirty="0"/>
            <a:t> </a:t>
          </a:r>
          <a:r>
            <a:rPr lang="en-US" dirty="0" err="1"/>
            <a:t>lát</a:t>
          </a:r>
          <a:r>
            <a:rPr lang="en-US" dirty="0"/>
            <a:t> </a:t>
          </a:r>
        </a:p>
      </dgm:t>
    </dgm:pt>
    <dgm:pt modelId="{6CB92F7B-AB3E-4B73-ADDB-91821E68BAC5}" type="parTrans" cxnId="{296466D4-7897-42EE-B11E-741E70876ECD}">
      <dgm:prSet/>
      <dgm:spPr/>
      <dgm:t>
        <a:bodyPr/>
        <a:lstStyle/>
        <a:p>
          <a:endParaRPr lang="en-US"/>
        </a:p>
      </dgm:t>
    </dgm:pt>
    <dgm:pt modelId="{E8B43D9F-093E-4BCC-AF4D-0ADBC66B7BC8}" type="sibTrans" cxnId="{296466D4-7897-42EE-B11E-741E70876ECD}">
      <dgm:prSet/>
      <dgm:spPr/>
      <dgm:t>
        <a:bodyPr/>
        <a:lstStyle/>
        <a:p>
          <a:endParaRPr lang="en-US"/>
        </a:p>
      </dgm:t>
    </dgm:pt>
    <dgm:pt modelId="{A13F5A48-429B-4B25-82A3-A384E8E44980}">
      <dgm:prSet phldrT="[Text]"/>
      <dgm:spPr/>
      <dgm:t>
        <a:bodyPr/>
        <a:lstStyle/>
        <a:p>
          <a:r>
            <a:rPr lang="en-US" dirty="0" err="1"/>
            <a:t>Rửa</a:t>
          </a:r>
          <a:r>
            <a:rPr lang="en-US" dirty="0"/>
            <a:t> </a:t>
          </a:r>
          <a:r>
            <a:rPr lang="en-US" dirty="0" err="1"/>
            <a:t>hầm</a:t>
          </a:r>
          <a:r>
            <a:rPr lang="en-US" dirty="0"/>
            <a:t> </a:t>
          </a:r>
          <a:r>
            <a:rPr lang="en-US" dirty="0" err="1"/>
            <a:t>tàu</a:t>
          </a:r>
          <a:endParaRPr lang="en-US" dirty="0"/>
        </a:p>
      </dgm:t>
    </dgm:pt>
    <dgm:pt modelId="{B0574D3D-0A34-43B8-91C3-94D0F814FC82}" type="parTrans" cxnId="{8099938F-C6E9-4026-8242-21296ED7D3D6}">
      <dgm:prSet/>
      <dgm:spPr/>
      <dgm:t>
        <a:bodyPr/>
        <a:lstStyle/>
        <a:p>
          <a:endParaRPr lang="en-US"/>
        </a:p>
      </dgm:t>
    </dgm:pt>
    <dgm:pt modelId="{E3E1FC71-AD43-408F-AD10-D8CD256C6B69}" type="sibTrans" cxnId="{8099938F-C6E9-4026-8242-21296ED7D3D6}">
      <dgm:prSet/>
      <dgm:spPr/>
      <dgm:t>
        <a:bodyPr/>
        <a:lstStyle/>
        <a:p>
          <a:endParaRPr lang="en-US"/>
        </a:p>
      </dgm:t>
    </dgm:pt>
    <dgm:pt modelId="{2F4A7C2F-5D87-41B5-912F-B93F1D8080DE}" type="pres">
      <dgm:prSet presAssocID="{A9CE29FB-591D-41B7-9C61-4AF7B2268AC3}" presName="Name0" presStyleCnt="0">
        <dgm:presLayoutVars>
          <dgm:dir/>
          <dgm:resizeHandles val="exact"/>
        </dgm:presLayoutVars>
      </dgm:prSet>
      <dgm:spPr/>
      <dgm:t>
        <a:bodyPr/>
        <a:lstStyle/>
        <a:p>
          <a:endParaRPr lang="en-US"/>
        </a:p>
      </dgm:t>
    </dgm:pt>
    <dgm:pt modelId="{E23E5CFE-7D6F-4989-84C5-549E606B8317}" type="pres">
      <dgm:prSet presAssocID="{D3CD542A-083E-4AF8-AA87-1E85ED25D692}" presName="composite" presStyleCnt="0"/>
      <dgm:spPr/>
    </dgm:pt>
    <dgm:pt modelId="{4D149EB0-7814-485C-A510-B5318DD2BCA0}" type="pres">
      <dgm:prSet presAssocID="{D3CD542A-083E-4AF8-AA87-1E85ED25D692}" presName="rect1" presStyleLbl="trAlignAcc1" presStyleIdx="0" presStyleCnt="2">
        <dgm:presLayoutVars>
          <dgm:bulletEnabled val="1"/>
        </dgm:presLayoutVars>
      </dgm:prSet>
      <dgm:spPr/>
      <dgm:t>
        <a:bodyPr/>
        <a:lstStyle/>
        <a:p>
          <a:endParaRPr lang="en-US"/>
        </a:p>
      </dgm:t>
    </dgm:pt>
    <dgm:pt modelId="{DED35BA4-D5C1-4239-809A-A86473069EA6}" type="pres">
      <dgm:prSet presAssocID="{D3CD542A-083E-4AF8-AA87-1E85ED25D692}" presName="rect2" presStyleLbl="fgImgPlace1" presStyleIdx="0" presStyleCnt="2" custScaleX="75291" custScaleY="44742"/>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96000" r="-96000"/>
          </a:stretch>
        </a:blipFill>
      </dgm:spPr>
    </dgm:pt>
    <dgm:pt modelId="{A89C63AF-25D5-43F5-A6D5-11214A9E90E9}" type="pres">
      <dgm:prSet presAssocID="{E8B43D9F-093E-4BCC-AF4D-0ADBC66B7BC8}" presName="sibTrans" presStyleCnt="0"/>
      <dgm:spPr/>
    </dgm:pt>
    <dgm:pt modelId="{BFA93C7A-26C9-4FDC-AFE4-8A4133C05C5F}" type="pres">
      <dgm:prSet presAssocID="{A13F5A48-429B-4B25-82A3-A384E8E44980}" presName="composite" presStyleCnt="0"/>
      <dgm:spPr/>
    </dgm:pt>
    <dgm:pt modelId="{B20BE913-6446-4BCD-BB7A-2B50D97025AE}" type="pres">
      <dgm:prSet presAssocID="{A13F5A48-429B-4B25-82A3-A384E8E44980}" presName="rect1" presStyleLbl="trAlignAcc1" presStyleIdx="1" presStyleCnt="2">
        <dgm:presLayoutVars>
          <dgm:bulletEnabled val="1"/>
        </dgm:presLayoutVars>
      </dgm:prSet>
      <dgm:spPr/>
      <dgm:t>
        <a:bodyPr/>
        <a:lstStyle/>
        <a:p>
          <a:endParaRPr lang="en-US"/>
        </a:p>
      </dgm:t>
    </dgm:pt>
    <dgm:pt modelId="{9A21089D-FDD8-4064-9C47-A05405365DCB}" type="pres">
      <dgm:prSet presAssocID="{A13F5A48-429B-4B25-82A3-A384E8E44980}" presName="rect2" presStyleLbl="fgImgPlace1" presStyleIdx="1" presStyleCnt="2" custScaleX="54361" custScaleY="31005"/>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96000" r="-96000"/>
          </a:stretch>
        </a:blipFill>
      </dgm:spPr>
    </dgm:pt>
  </dgm:ptLst>
  <dgm:cxnLst>
    <dgm:cxn modelId="{FBD2FB96-4182-4588-8EBB-6BC1E901991E}" type="presOf" srcId="{A9CE29FB-591D-41B7-9C61-4AF7B2268AC3}" destId="{2F4A7C2F-5D87-41B5-912F-B93F1D8080DE}" srcOrd="0" destOrd="0" presId="urn:microsoft.com/office/officeart/2008/layout/PictureStrips"/>
    <dgm:cxn modelId="{CFDF7B45-ED7F-4710-ADFB-262974332219}" type="presOf" srcId="{A13F5A48-429B-4B25-82A3-A384E8E44980}" destId="{B20BE913-6446-4BCD-BB7A-2B50D97025AE}" srcOrd="0" destOrd="0" presId="urn:microsoft.com/office/officeart/2008/layout/PictureStrips"/>
    <dgm:cxn modelId="{296466D4-7897-42EE-B11E-741E70876ECD}" srcId="{A9CE29FB-591D-41B7-9C61-4AF7B2268AC3}" destId="{D3CD542A-083E-4AF8-AA87-1E85ED25D692}" srcOrd="0" destOrd="0" parTransId="{6CB92F7B-AB3E-4B73-ADDB-91821E68BAC5}" sibTransId="{E8B43D9F-093E-4BCC-AF4D-0ADBC66B7BC8}"/>
    <dgm:cxn modelId="{861A9579-315A-4ABB-9625-89092140F0A4}" type="presOf" srcId="{D3CD542A-083E-4AF8-AA87-1E85ED25D692}" destId="{4D149EB0-7814-485C-A510-B5318DD2BCA0}" srcOrd="0" destOrd="0" presId="urn:microsoft.com/office/officeart/2008/layout/PictureStrips"/>
    <dgm:cxn modelId="{8099938F-C6E9-4026-8242-21296ED7D3D6}" srcId="{A9CE29FB-591D-41B7-9C61-4AF7B2268AC3}" destId="{A13F5A48-429B-4B25-82A3-A384E8E44980}" srcOrd="1" destOrd="0" parTransId="{B0574D3D-0A34-43B8-91C3-94D0F814FC82}" sibTransId="{E3E1FC71-AD43-408F-AD10-D8CD256C6B69}"/>
    <dgm:cxn modelId="{9EB3A60D-1658-4F22-89B9-C7B2EE7A3FBE}" type="presParOf" srcId="{2F4A7C2F-5D87-41B5-912F-B93F1D8080DE}" destId="{E23E5CFE-7D6F-4989-84C5-549E606B8317}" srcOrd="0" destOrd="0" presId="urn:microsoft.com/office/officeart/2008/layout/PictureStrips"/>
    <dgm:cxn modelId="{7722CEF8-3200-4DBC-AC70-ED442EBF9E98}" type="presParOf" srcId="{E23E5CFE-7D6F-4989-84C5-549E606B8317}" destId="{4D149EB0-7814-485C-A510-B5318DD2BCA0}" srcOrd="0" destOrd="0" presId="urn:microsoft.com/office/officeart/2008/layout/PictureStrips"/>
    <dgm:cxn modelId="{A24C7F5D-575E-42AE-B639-1DBF779404AB}" type="presParOf" srcId="{E23E5CFE-7D6F-4989-84C5-549E606B8317}" destId="{DED35BA4-D5C1-4239-809A-A86473069EA6}" srcOrd="1" destOrd="0" presId="urn:microsoft.com/office/officeart/2008/layout/PictureStrips"/>
    <dgm:cxn modelId="{89619BDE-64D9-4C2C-9C80-90C7188F9884}" type="presParOf" srcId="{2F4A7C2F-5D87-41B5-912F-B93F1D8080DE}" destId="{A89C63AF-25D5-43F5-A6D5-11214A9E90E9}" srcOrd="1" destOrd="0" presId="urn:microsoft.com/office/officeart/2008/layout/PictureStrips"/>
    <dgm:cxn modelId="{CF0A1CA1-BBAA-4543-8E82-7A0CDC9A49BE}" type="presParOf" srcId="{2F4A7C2F-5D87-41B5-912F-B93F1D8080DE}" destId="{BFA93C7A-26C9-4FDC-AFE4-8A4133C05C5F}" srcOrd="2" destOrd="0" presId="urn:microsoft.com/office/officeart/2008/layout/PictureStrips"/>
    <dgm:cxn modelId="{91F814D5-123C-4508-8DA8-70A652E30FD7}" type="presParOf" srcId="{BFA93C7A-26C9-4FDC-AFE4-8A4133C05C5F}" destId="{B20BE913-6446-4BCD-BB7A-2B50D97025AE}" srcOrd="0" destOrd="0" presId="urn:microsoft.com/office/officeart/2008/layout/PictureStrips"/>
    <dgm:cxn modelId="{3B82760C-A0D6-4ED3-985F-3166C568190A}" type="presParOf" srcId="{BFA93C7A-26C9-4FDC-AFE4-8A4133C05C5F}" destId="{9A21089D-FDD8-4064-9C47-A05405365DCB}"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98B7EF-D177-43C1-9E51-49B3DFF4B5CA}" type="doc">
      <dgm:prSet loTypeId="urn:microsoft.com/office/officeart/2005/8/layout/hList1" loCatId="list" qsTypeId="urn:microsoft.com/office/officeart/2005/8/quickstyle/simple1#2" qsCatId="simple" csTypeId="urn:microsoft.com/office/officeart/2005/8/colors/accent1_2#1" csCatId="accent1" phldr="1"/>
      <dgm:spPr/>
      <dgm:t>
        <a:bodyPr/>
        <a:lstStyle/>
        <a:p>
          <a:endParaRPr lang="en-US"/>
        </a:p>
      </dgm:t>
    </dgm:pt>
    <dgm:pt modelId="{75A2CFA7-04AD-4ED6-95B6-4900C7485B4B}">
      <dgm:prSet phldrT="[Text]"/>
      <dgm:spPr/>
      <dgm:t>
        <a:bodyPr/>
        <a:lstStyle/>
        <a:p>
          <a:r>
            <a:rPr lang="en-US" dirty="0" err="1"/>
            <a:t>Nguyên</a:t>
          </a:r>
          <a:r>
            <a:rPr lang="en-US" dirty="0"/>
            <a:t> </a:t>
          </a:r>
          <a:r>
            <a:rPr lang="en-US" dirty="0" err="1"/>
            <a:t>nhân</a:t>
          </a:r>
          <a:r>
            <a:rPr lang="en-US" dirty="0"/>
            <a:t> </a:t>
          </a:r>
          <a:r>
            <a:rPr lang="en-US" dirty="0" err="1"/>
            <a:t>tổn</a:t>
          </a:r>
          <a:r>
            <a:rPr lang="en-US" dirty="0"/>
            <a:t> </a:t>
          </a:r>
          <a:r>
            <a:rPr lang="en-US" dirty="0" err="1"/>
            <a:t>thất</a:t>
          </a:r>
          <a:endParaRPr lang="en-US" dirty="0"/>
        </a:p>
      </dgm:t>
    </dgm:pt>
    <dgm:pt modelId="{11EE5C35-B9E3-4344-BDC9-53D4635CF651}" type="parTrans" cxnId="{E16BE495-8596-4839-9F20-E72E7E3F1085}">
      <dgm:prSet/>
      <dgm:spPr/>
      <dgm:t>
        <a:bodyPr/>
        <a:lstStyle/>
        <a:p>
          <a:endParaRPr lang="en-US"/>
        </a:p>
      </dgm:t>
    </dgm:pt>
    <dgm:pt modelId="{24D89A92-0C67-4939-A9F4-E30E7B141E11}" type="sibTrans" cxnId="{E16BE495-8596-4839-9F20-E72E7E3F1085}">
      <dgm:prSet/>
      <dgm:spPr/>
      <dgm:t>
        <a:bodyPr/>
        <a:lstStyle/>
        <a:p>
          <a:endParaRPr lang="en-US"/>
        </a:p>
      </dgm:t>
    </dgm:pt>
    <dgm:pt modelId="{C6029A18-D2CD-4744-9A78-F60EAE18F7C3}">
      <dgm:prSet phldrT="[Text]"/>
      <dgm:spPr/>
      <dgm:t>
        <a:bodyPr/>
        <a:lstStyle/>
        <a:p>
          <a:r>
            <a:rPr lang="en-US" dirty="0"/>
            <a:t>Do </a:t>
          </a:r>
          <a:r>
            <a:rPr lang="en-US" dirty="0" err="1"/>
            <a:t>bốc</a:t>
          </a:r>
          <a:r>
            <a:rPr lang="en-US" dirty="0"/>
            <a:t> </a:t>
          </a:r>
          <a:r>
            <a:rPr lang="en-US" dirty="0" err="1"/>
            <a:t>hơi</a:t>
          </a:r>
          <a:endParaRPr lang="en-US" dirty="0"/>
        </a:p>
      </dgm:t>
    </dgm:pt>
    <dgm:pt modelId="{BC2F2D42-4B6A-4BC4-9CB3-3FD92A94029C}" type="parTrans" cxnId="{DF37F8DF-CD31-492C-BB94-25897DF3766B}">
      <dgm:prSet/>
      <dgm:spPr/>
      <dgm:t>
        <a:bodyPr/>
        <a:lstStyle/>
        <a:p>
          <a:endParaRPr lang="en-US"/>
        </a:p>
      </dgm:t>
    </dgm:pt>
    <dgm:pt modelId="{2DA2BAD3-73FB-41D2-AF2D-DA88A94D2003}" type="sibTrans" cxnId="{DF37F8DF-CD31-492C-BB94-25897DF3766B}">
      <dgm:prSet/>
      <dgm:spPr/>
      <dgm:t>
        <a:bodyPr/>
        <a:lstStyle/>
        <a:p>
          <a:endParaRPr lang="en-US"/>
        </a:p>
      </dgm:t>
    </dgm:pt>
    <dgm:pt modelId="{979E0069-8E7D-4539-A302-C58BBFAD41F2}">
      <dgm:prSet phldrT="[Text]"/>
      <dgm:spPr/>
      <dgm:t>
        <a:bodyPr/>
        <a:lstStyle/>
        <a:p>
          <a:r>
            <a:rPr lang="en-US" dirty="0" err="1"/>
            <a:t>Rò</a:t>
          </a:r>
          <a:r>
            <a:rPr lang="en-US" dirty="0"/>
            <a:t> </a:t>
          </a:r>
          <a:r>
            <a:rPr lang="en-US" dirty="0" err="1"/>
            <a:t>rĩ</a:t>
          </a:r>
          <a:endParaRPr lang="en-US" dirty="0"/>
        </a:p>
      </dgm:t>
    </dgm:pt>
    <dgm:pt modelId="{EF93ACD6-CA5E-42C4-BD89-6171C39CC1F1}" type="parTrans" cxnId="{7CD991AC-7679-4FF7-A9E4-F97FAF17E5C2}">
      <dgm:prSet/>
      <dgm:spPr/>
      <dgm:t>
        <a:bodyPr/>
        <a:lstStyle/>
        <a:p>
          <a:endParaRPr lang="en-US"/>
        </a:p>
      </dgm:t>
    </dgm:pt>
    <dgm:pt modelId="{2162C859-F2AB-4E53-8B14-7D6B7F33FBA8}" type="sibTrans" cxnId="{7CD991AC-7679-4FF7-A9E4-F97FAF17E5C2}">
      <dgm:prSet/>
      <dgm:spPr/>
      <dgm:t>
        <a:bodyPr/>
        <a:lstStyle/>
        <a:p>
          <a:endParaRPr lang="en-US"/>
        </a:p>
      </dgm:t>
    </dgm:pt>
    <dgm:pt modelId="{FD4831FA-BF3D-4F19-970F-5FBFB4C7EF45}">
      <dgm:prSet phldrT="[Text]"/>
      <dgm:spPr/>
      <dgm:t>
        <a:bodyPr/>
        <a:lstStyle/>
        <a:p>
          <a:r>
            <a:rPr lang="en-US" dirty="0" err="1"/>
            <a:t>Biện</a:t>
          </a:r>
          <a:r>
            <a:rPr lang="en-US" dirty="0"/>
            <a:t> </a:t>
          </a:r>
          <a:r>
            <a:rPr lang="en-US" dirty="0" err="1"/>
            <a:t>pháp</a:t>
          </a:r>
          <a:r>
            <a:rPr lang="en-US" dirty="0"/>
            <a:t> </a:t>
          </a:r>
          <a:r>
            <a:rPr lang="en-US" dirty="0" err="1"/>
            <a:t>khắc</a:t>
          </a:r>
          <a:r>
            <a:rPr lang="en-US" dirty="0"/>
            <a:t> </a:t>
          </a:r>
          <a:r>
            <a:rPr lang="en-US" dirty="0" err="1"/>
            <a:t>phục</a:t>
          </a:r>
          <a:endParaRPr lang="en-US" dirty="0"/>
        </a:p>
      </dgm:t>
    </dgm:pt>
    <dgm:pt modelId="{B29AF4BD-A975-40EE-B096-C4EF353F112C}" type="parTrans" cxnId="{04208930-18A5-4B1D-B9DC-BDCEC03F6E38}">
      <dgm:prSet/>
      <dgm:spPr/>
      <dgm:t>
        <a:bodyPr/>
        <a:lstStyle/>
        <a:p>
          <a:endParaRPr lang="en-US"/>
        </a:p>
      </dgm:t>
    </dgm:pt>
    <dgm:pt modelId="{2129FFE4-3717-490D-BE06-AE3BFFD2296F}" type="sibTrans" cxnId="{04208930-18A5-4B1D-B9DC-BDCEC03F6E38}">
      <dgm:prSet/>
      <dgm:spPr/>
      <dgm:t>
        <a:bodyPr/>
        <a:lstStyle/>
        <a:p>
          <a:endParaRPr lang="en-US"/>
        </a:p>
      </dgm:t>
    </dgm:pt>
    <dgm:pt modelId="{A4AC8AE9-AFED-4ED7-8FD6-BBE8F16F3C73}">
      <dgm:prSet phldrT="[Text]"/>
      <dgm:spPr/>
      <dgm:t>
        <a:bodyPr/>
        <a:lstStyle/>
        <a:p>
          <a:r>
            <a:rPr lang="en-US" dirty="0" err="1"/>
            <a:t>Giảm</a:t>
          </a:r>
          <a:r>
            <a:rPr lang="en-US" dirty="0"/>
            <a:t> </a:t>
          </a:r>
          <a:r>
            <a:rPr lang="en-US" dirty="0" err="1"/>
            <a:t>tổn</a:t>
          </a:r>
          <a:r>
            <a:rPr lang="en-US" dirty="0"/>
            <a:t> </a:t>
          </a:r>
          <a:r>
            <a:rPr lang="en-US" dirty="0" err="1"/>
            <a:t>thất</a:t>
          </a:r>
          <a:r>
            <a:rPr lang="en-US" dirty="0"/>
            <a:t> </a:t>
          </a:r>
          <a:r>
            <a:rPr lang="en-US" dirty="0" err="1"/>
            <a:t>bốc</a:t>
          </a:r>
          <a:r>
            <a:rPr lang="en-US" dirty="0"/>
            <a:t> </a:t>
          </a:r>
          <a:r>
            <a:rPr lang="en-US" dirty="0" err="1"/>
            <a:t>hơi</a:t>
          </a:r>
          <a:endParaRPr lang="en-US" dirty="0"/>
        </a:p>
      </dgm:t>
    </dgm:pt>
    <dgm:pt modelId="{951AD4D0-2B06-4A17-94FC-029923343A1E}" type="parTrans" cxnId="{6B9B9230-E102-4FCE-82C5-358609A56156}">
      <dgm:prSet/>
      <dgm:spPr/>
      <dgm:t>
        <a:bodyPr/>
        <a:lstStyle/>
        <a:p>
          <a:endParaRPr lang="en-US"/>
        </a:p>
      </dgm:t>
    </dgm:pt>
    <dgm:pt modelId="{844CA115-38CA-4F0F-B188-7F7D2AA47DEB}" type="sibTrans" cxnId="{6B9B9230-E102-4FCE-82C5-358609A56156}">
      <dgm:prSet/>
      <dgm:spPr/>
      <dgm:t>
        <a:bodyPr/>
        <a:lstStyle/>
        <a:p>
          <a:endParaRPr lang="en-US"/>
        </a:p>
      </dgm:t>
    </dgm:pt>
    <dgm:pt modelId="{54BD90A1-F26F-4169-AE06-3770579C49E0}">
      <dgm:prSet phldrT="[Text]"/>
      <dgm:spPr/>
      <dgm:t>
        <a:bodyPr/>
        <a:lstStyle/>
        <a:p>
          <a:r>
            <a:rPr lang="en-US" dirty="0" err="1"/>
            <a:t>Tránh</a:t>
          </a:r>
          <a:r>
            <a:rPr lang="en-US" dirty="0"/>
            <a:t> </a:t>
          </a:r>
          <a:r>
            <a:rPr lang="en-US" dirty="0" err="1"/>
            <a:t>nhiễm</a:t>
          </a:r>
          <a:r>
            <a:rPr lang="en-US" dirty="0"/>
            <a:t> </a:t>
          </a:r>
          <a:r>
            <a:rPr lang="en-US" dirty="0" err="1"/>
            <a:t>bẩn</a:t>
          </a:r>
          <a:r>
            <a:rPr lang="en-US" dirty="0"/>
            <a:t> </a:t>
          </a:r>
          <a:r>
            <a:rPr lang="en-US" dirty="0" err="1"/>
            <a:t>và</a:t>
          </a:r>
          <a:r>
            <a:rPr lang="en-US" dirty="0"/>
            <a:t> </a:t>
          </a:r>
          <a:r>
            <a:rPr lang="en-US" dirty="0" err="1"/>
            <a:t>lẫn</a:t>
          </a:r>
          <a:r>
            <a:rPr lang="en-US" dirty="0"/>
            <a:t> </a:t>
          </a:r>
          <a:r>
            <a:rPr lang="en-US" dirty="0" err="1"/>
            <a:t>lộn</a:t>
          </a:r>
          <a:r>
            <a:rPr lang="en-US" dirty="0"/>
            <a:t> </a:t>
          </a:r>
          <a:r>
            <a:rPr lang="en-US" dirty="0" err="1"/>
            <a:t>các</a:t>
          </a:r>
          <a:r>
            <a:rPr lang="en-US" dirty="0"/>
            <a:t> </a:t>
          </a:r>
          <a:r>
            <a:rPr lang="en-US" dirty="0" err="1"/>
            <a:t>loại</a:t>
          </a:r>
          <a:r>
            <a:rPr lang="en-US" dirty="0"/>
            <a:t> </a:t>
          </a:r>
          <a:r>
            <a:rPr lang="en-US" dirty="0" err="1"/>
            <a:t>dầu</a:t>
          </a:r>
          <a:r>
            <a:rPr lang="en-US" dirty="0"/>
            <a:t> </a:t>
          </a:r>
          <a:r>
            <a:rPr lang="en-US" dirty="0" err="1"/>
            <a:t>với</a:t>
          </a:r>
          <a:r>
            <a:rPr lang="en-US" dirty="0"/>
            <a:t> </a:t>
          </a:r>
          <a:r>
            <a:rPr lang="en-US" dirty="0" err="1"/>
            <a:t>nhau</a:t>
          </a:r>
          <a:endParaRPr lang="en-US" dirty="0"/>
        </a:p>
      </dgm:t>
    </dgm:pt>
    <dgm:pt modelId="{575B400F-AE64-451E-9CDA-2F42A1F76A41}" type="parTrans" cxnId="{5CD5BC50-AB79-4475-82FF-2716483F5170}">
      <dgm:prSet/>
      <dgm:spPr/>
      <dgm:t>
        <a:bodyPr/>
        <a:lstStyle/>
        <a:p>
          <a:endParaRPr lang="en-US"/>
        </a:p>
      </dgm:t>
    </dgm:pt>
    <dgm:pt modelId="{A51D77E0-E8FC-4474-8BA6-D42742707C6B}" type="sibTrans" cxnId="{5CD5BC50-AB79-4475-82FF-2716483F5170}">
      <dgm:prSet/>
      <dgm:spPr/>
      <dgm:t>
        <a:bodyPr/>
        <a:lstStyle/>
        <a:p>
          <a:endParaRPr lang="en-US"/>
        </a:p>
      </dgm:t>
    </dgm:pt>
    <dgm:pt modelId="{519862F0-A3C1-4C2F-88C2-89ABF8CDD1D3}">
      <dgm:prSet phldrT="[Text]"/>
      <dgm:spPr/>
      <dgm:t>
        <a:bodyPr/>
        <a:lstStyle/>
        <a:p>
          <a:r>
            <a:rPr lang="en-US" dirty="0" err="1"/>
            <a:t>Lẫn</a:t>
          </a:r>
          <a:r>
            <a:rPr lang="en-US" dirty="0"/>
            <a:t> </a:t>
          </a:r>
          <a:r>
            <a:rPr lang="en-US" dirty="0" err="1"/>
            <a:t>lộn</a:t>
          </a:r>
          <a:r>
            <a:rPr lang="en-US" dirty="0"/>
            <a:t> </a:t>
          </a:r>
          <a:r>
            <a:rPr lang="en-US" dirty="0" err="1"/>
            <a:t>các</a:t>
          </a:r>
          <a:r>
            <a:rPr lang="en-US" dirty="0"/>
            <a:t> </a:t>
          </a:r>
          <a:r>
            <a:rPr lang="en-US" dirty="0" err="1"/>
            <a:t>loại</a:t>
          </a:r>
          <a:r>
            <a:rPr lang="en-US" dirty="0"/>
            <a:t> </a:t>
          </a:r>
          <a:r>
            <a:rPr lang="en-US" dirty="0" err="1"/>
            <a:t>dầu</a:t>
          </a:r>
          <a:r>
            <a:rPr lang="en-US" dirty="0"/>
            <a:t> </a:t>
          </a:r>
          <a:r>
            <a:rPr lang="en-US" dirty="0" err="1"/>
            <a:t>với</a:t>
          </a:r>
          <a:r>
            <a:rPr lang="en-US" dirty="0"/>
            <a:t> </a:t>
          </a:r>
          <a:r>
            <a:rPr lang="en-US" dirty="0" err="1"/>
            <a:t>nhau</a:t>
          </a:r>
          <a:endParaRPr lang="en-US" dirty="0"/>
        </a:p>
      </dgm:t>
    </dgm:pt>
    <dgm:pt modelId="{FCC5C640-1765-455E-8ADA-B72BABD2FE1D}" type="parTrans" cxnId="{773793FF-52EA-4B72-B2D2-C7FB7C82CA1E}">
      <dgm:prSet/>
      <dgm:spPr/>
      <dgm:t>
        <a:bodyPr/>
        <a:lstStyle/>
        <a:p>
          <a:endParaRPr lang="en-US"/>
        </a:p>
      </dgm:t>
    </dgm:pt>
    <dgm:pt modelId="{7AD05B76-37DB-48B6-AACD-4A8D98017E1B}" type="sibTrans" cxnId="{773793FF-52EA-4B72-B2D2-C7FB7C82CA1E}">
      <dgm:prSet/>
      <dgm:spPr/>
      <dgm:t>
        <a:bodyPr/>
        <a:lstStyle/>
        <a:p>
          <a:endParaRPr lang="en-US"/>
        </a:p>
      </dgm:t>
    </dgm:pt>
    <dgm:pt modelId="{4698D8EF-59C3-4370-A8A5-7692259E211E}">
      <dgm:prSet phldrT="[Text]"/>
      <dgm:spPr/>
      <dgm:t>
        <a:bodyPr/>
        <a:lstStyle/>
        <a:p>
          <a:r>
            <a:rPr lang="en-US" dirty="0" err="1"/>
            <a:t>Đè</a:t>
          </a:r>
          <a:r>
            <a:rPr lang="en-US" dirty="0"/>
            <a:t> </a:t>
          </a:r>
          <a:r>
            <a:rPr lang="en-US" dirty="0" err="1"/>
            <a:t>phòng</a:t>
          </a:r>
          <a:r>
            <a:rPr lang="en-US" dirty="0"/>
            <a:t> </a:t>
          </a:r>
          <a:r>
            <a:rPr lang="en-US" dirty="0" err="1"/>
            <a:t>hiện</a:t>
          </a:r>
          <a:r>
            <a:rPr lang="en-US" dirty="0"/>
            <a:t> </a:t>
          </a:r>
          <a:r>
            <a:rPr lang="en-US" dirty="0" err="1"/>
            <a:t>tượng</a:t>
          </a:r>
          <a:r>
            <a:rPr lang="en-US" dirty="0"/>
            <a:t> </a:t>
          </a:r>
          <a:r>
            <a:rPr lang="en-US" dirty="0" err="1"/>
            <a:t>rò</a:t>
          </a:r>
          <a:r>
            <a:rPr lang="en-US" dirty="0"/>
            <a:t> </a:t>
          </a:r>
          <a:r>
            <a:rPr lang="en-US" dirty="0" err="1"/>
            <a:t>rĩ</a:t>
          </a:r>
          <a:r>
            <a:rPr lang="en-US" dirty="0"/>
            <a:t>, </a:t>
          </a:r>
          <a:r>
            <a:rPr lang="en-US" dirty="0" err="1"/>
            <a:t>tràn</a:t>
          </a:r>
          <a:r>
            <a:rPr lang="en-US" dirty="0"/>
            <a:t> </a:t>
          </a:r>
          <a:r>
            <a:rPr lang="en-US" dirty="0" err="1"/>
            <a:t>ra</a:t>
          </a:r>
          <a:r>
            <a:rPr lang="en-US" dirty="0"/>
            <a:t> </a:t>
          </a:r>
          <a:r>
            <a:rPr lang="en-US" dirty="0" err="1"/>
            <a:t>ngoài</a:t>
          </a:r>
          <a:endParaRPr lang="en-US" dirty="0"/>
        </a:p>
      </dgm:t>
    </dgm:pt>
    <dgm:pt modelId="{A3AE2F2C-016C-49D8-B46B-BDD1F171BEA3}" type="parTrans" cxnId="{02983A7B-EBFB-4DD2-A01B-DD33667D4956}">
      <dgm:prSet/>
      <dgm:spPr/>
      <dgm:t>
        <a:bodyPr/>
        <a:lstStyle/>
        <a:p>
          <a:endParaRPr lang="en-US"/>
        </a:p>
      </dgm:t>
    </dgm:pt>
    <dgm:pt modelId="{684199BB-17E7-470E-A0CD-7674625E8BA1}" type="sibTrans" cxnId="{02983A7B-EBFB-4DD2-A01B-DD33667D4956}">
      <dgm:prSet/>
      <dgm:spPr/>
      <dgm:t>
        <a:bodyPr/>
        <a:lstStyle/>
        <a:p>
          <a:endParaRPr lang="en-US"/>
        </a:p>
      </dgm:t>
    </dgm:pt>
    <dgm:pt modelId="{36EA73CB-F234-4CE4-91FA-02DE2C16F156}" type="pres">
      <dgm:prSet presAssocID="{3B98B7EF-D177-43C1-9E51-49B3DFF4B5CA}" presName="Name0" presStyleCnt="0">
        <dgm:presLayoutVars>
          <dgm:dir/>
          <dgm:animLvl val="lvl"/>
          <dgm:resizeHandles val="exact"/>
        </dgm:presLayoutVars>
      </dgm:prSet>
      <dgm:spPr/>
      <dgm:t>
        <a:bodyPr/>
        <a:lstStyle/>
        <a:p>
          <a:endParaRPr lang="en-US"/>
        </a:p>
      </dgm:t>
    </dgm:pt>
    <dgm:pt modelId="{5AD1EC7E-A082-49D4-A45A-38A1B6359D59}" type="pres">
      <dgm:prSet presAssocID="{75A2CFA7-04AD-4ED6-95B6-4900C7485B4B}" presName="composite" presStyleCnt="0"/>
      <dgm:spPr/>
    </dgm:pt>
    <dgm:pt modelId="{AFF5F87C-B5D8-4032-B484-0B00905CF59D}" type="pres">
      <dgm:prSet presAssocID="{75A2CFA7-04AD-4ED6-95B6-4900C7485B4B}" presName="parTx" presStyleLbl="alignNode1" presStyleIdx="0" presStyleCnt="2">
        <dgm:presLayoutVars>
          <dgm:chMax val="0"/>
          <dgm:chPref val="0"/>
          <dgm:bulletEnabled val="1"/>
        </dgm:presLayoutVars>
      </dgm:prSet>
      <dgm:spPr/>
      <dgm:t>
        <a:bodyPr/>
        <a:lstStyle/>
        <a:p>
          <a:endParaRPr lang="en-US"/>
        </a:p>
      </dgm:t>
    </dgm:pt>
    <dgm:pt modelId="{6ACB1C26-E398-472B-9848-F802DA164DE1}" type="pres">
      <dgm:prSet presAssocID="{75A2CFA7-04AD-4ED6-95B6-4900C7485B4B}" presName="desTx" presStyleLbl="alignAccFollowNode1" presStyleIdx="0" presStyleCnt="2" custLinFactNeighborX="-1983" custLinFactNeighborY="1544">
        <dgm:presLayoutVars>
          <dgm:bulletEnabled val="1"/>
        </dgm:presLayoutVars>
      </dgm:prSet>
      <dgm:spPr/>
      <dgm:t>
        <a:bodyPr/>
        <a:lstStyle/>
        <a:p>
          <a:endParaRPr lang="en-US"/>
        </a:p>
      </dgm:t>
    </dgm:pt>
    <dgm:pt modelId="{F626E082-434F-4D85-A2D7-925378F1F290}" type="pres">
      <dgm:prSet presAssocID="{24D89A92-0C67-4939-A9F4-E30E7B141E11}" presName="space" presStyleCnt="0"/>
      <dgm:spPr/>
    </dgm:pt>
    <dgm:pt modelId="{82EE4B9E-F2E0-4B89-8628-122E01AEF14D}" type="pres">
      <dgm:prSet presAssocID="{FD4831FA-BF3D-4F19-970F-5FBFB4C7EF45}" presName="composite" presStyleCnt="0"/>
      <dgm:spPr/>
    </dgm:pt>
    <dgm:pt modelId="{12B74A3B-0232-4788-97BB-299BF1D29E53}" type="pres">
      <dgm:prSet presAssocID="{FD4831FA-BF3D-4F19-970F-5FBFB4C7EF45}" presName="parTx" presStyleLbl="alignNode1" presStyleIdx="1" presStyleCnt="2">
        <dgm:presLayoutVars>
          <dgm:chMax val="0"/>
          <dgm:chPref val="0"/>
          <dgm:bulletEnabled val="1"/>
        </dgm:presLayoutVars>
      </dgm:prSet>
      <dgm:spPr/>
      <dgm:t>
        <a:bodyPr/>
        <a:lstStyle/>
        <a:p>
          <a:endParaRPr lang="en-US"/>
        </a:p>
      </dgm:t>
    </dgm:pt>
    <dgm:pt modelId="{C9BF7E16-DF98-4E6F-A544-B8804BF45D1B}" type="pres">
      <dgm:prSet presAssocID="{FD4831FA-BF3D-4F19-970F-5FBFB4C7EF45}" presName="desTx" presStyleLbl="alignAccFollowNode1" presStyleIdx="1" presStyleCnt="2">
        <dgm:presLayoutVars>
          <dgm:bulletEnabled val="1"/>
        </dgm:presLayoutVars>
      </dgm:prSet>
      <dgm:spPr/>
      <dgm:t>
        <a:bodyPr/>
        <a:lstStyle/>
        <a:p>
          <a:endParaRPr lang="en-US"/>
        </a:p>
      </dgm:t>
    </dgm:pt>
  </dgm:ptLst>
  <dgm:cxnLst>
    <dgm:cxn modelId="{B8DB2C7E-2B50-4058-AB8C-3AC3D6EC83D8}" type="presOf" srcId="{C6029A18-D2CD-4744-9A78-F60EAE18F7C3}" destId="{6ACB1C26-E398-472B-9848-F802DA164DE1}" srcOrd="0" destOrd="0" presId="urn:microsoft.com/office/officeart/2005/8/layout/hList1"/>
    <dgm:cxn modelId="{773793FF-52EA-4B72-B2D2-C7FB7C82CA1E}" srcId="{75A2CFA7-04AD-4ED6-95B6-4900C7485B4B}" destId="{519862F0-A3C1-4C2F-88C2-89ABF8CDD1D3}" srcOrd="2" destOrd="0" parTransId="{FCC5C640-1765-455E-8ADA-B72BABD2FE1D}" sibTransId="{7AD05B76-37DB-48B6-AACD-4A8D98017E1B}"/>
    <dgm:cxn modelId="{8DFDA2BB-D1B9-4F68-9B7C-F0ED724AC0F2}" type="presOf" srcId="{519862F0-A3C1-4C2F-88C2-89ABF8CDD1D3}" destId="{6ACB1C26-E398-472B-9848-F802DA164DE1}" srcOrd="0" destOrd="2" presId="urn:microsoft.com/office/officeart/2005/8/layout/hList1"/>
    <dgm:cxn modelId="{9238AE37-19B3-4DB7-A472-062A10CEB5AA}" type="presOf" srcId="{4698D8EF-59C3-4370-A8A5-7692259E211E}" destId="{C9BF7E16-DF98-4E6F-A544-B8804BF45D1B}" srcOrd="0" destOrd="1" presId="urn:microsoft.com/office/officeart/2005/8/layout/hList1"/>
    <dgm:cxn modelId="{DF37F8DF-CD31-492C-BB94-25897DF3766B}" srcId="{75A2CFA7-04AD-4ED6-95B6-4900C7485B4B}" destId="{C6029A18-D2CD-4744-9A78-F60EAE18F7C3}" srcOrd="0" destOrd="0" parTransId="{BC2F2D42-4B6A-4BC4-9CB3-3FD92A94029C}" sibTransId="{2DA2BAD3-73FB-41D2-AF2D-DA88A94D2003}"/>
    <dgm:cxn modelId="{2D99E0FB-96E3-4353-BF9F-9FD7A418C044}" type="presOf" srcId="{FD4831FA-BF3D-4F19-970F-5FBFB4C7EF45}" destId="{12B74A3B-0232-4788-97BB-299BF1D29E53}" srcOrd="0" destOrd="0" presId="urn:microsoft.com/office/officeart/2005/8/layout/hList1"/>
    <dgm:cxn modelId="{7CD991AC-7679-4FF7-A9E4-F97FAF17E5C2}" srcId="{75A2CFA7-04AD-4ED6-95B6-4900C7485B4B}" destId="{979E0069-8E7D-4539-A302-C58BBFAD41F2}" srcOrd="1" destOrd="0" parTransId="{EF93ACD6-CA5E-42C4-BD89-6171C39CC1F1}" sibTransId="{2162C859-F2AB-4E53-8B14-7D6B7F33FBA8}"/>
    <dgm:cxn modelId="{0EB5CDD1-F100-4FF7-A6BE-6D413818536E}" type="presOf" srcId="{979E0069-8E7D-4539-A302-C58BBFAD41F2}" destId="{6ACB1C26-E398-472B-9848-F802DA164DE1}" srcOrd="0" destOrd="1" presId="urn:microsoft.com/office/officeart/2005/8/layout/hList1"/>
    <dgm:cxn modelId="{1C41842C-A94A-4108-B214-DDC0D4B9D7F4}" type="presOf" srcId="{3B98B7EF-D177-43C1-9E51-49B3DFF4B5CA}" destId="{36EA73CB-F234-4CE4-91FA-02DE2C16F156}" srcOrd="0" destOrd="0" presId="urn:microsoft.com/office/officeart/2005/8/layout/hList1"/>
    <dgm:cxn modelId="{46B051DE-7A91-4FBB-8AAD-C0152E4E8B11}" type="presOf" srcId="{A4AC8AE9-AFED-4ED7-8FD6-BBE8F16F3C73}" destId="{C9BF7E16-DF98-4E6F-A544-B8804BF45D1B}" srcOrd="0" destOrd="0" presId="urn:microsoft.com/office/officeart/2005/8/layout/hList1"/>
    <dgm:cxn modelId="{9ED047DD-9C3C-4449-8CBF-FF6C50F282F4}" type="presOf" srcId="{54BD90A1-F26F-4169-AE06-3770579C49E0}" destId="{C9BF7E16-DF98-4E6F-A544-B8804BF45D1B}" srcOrd="0" destOrd="2" presId="urn:microsoft.com/office/officeart/2005/8/layout/hList1"/>
    <dgm:cxn modelId="{5CD5BC50-AB79-4475-82FF-2716483F5170}" srcId="{FD4831FA-BF3D-4F19-970F-5FBFB4C7EF45}" destId="{54BD90A1-F26F-4169-AE06-3770579C49E0}" srcOrd="2" destOrd="0" parTransId="{575B400F-AE64-451E-9CDA-2F42A1F76A41}" sibTransId="{A51D77E0-E8FC-4474-8BA6-D42742707C6B}"/>
    <dgm:cxn modelId="{EBF11F9A-C808-4D7B-8114-4B10D44427D5}" type="presOf" srcId="{75A2CFA7-04AD-4ED6-95B6-4900C7485B4B}" destId="{AFF5F87C-B5D8-4032-B484-0B00905CF59D}" srcOrd="0" destOrd="0" presId="urn:microsoft.com/office/officeart/2005/8/layout/hList1"/>
    <dgm:cxn modelId="{6B9B9230-E102-4FCE-82C5-358609A56156}" srcId="{FD4831FA-BF3D-4F19-970F-5FBFB4C7EF45}" destId="{A4AC8AE9-AFED-4ED7-8FD6-BBE8F16F3C73}" srcOrd="0" destOrd="0" parTransId="{951AD4D0-2B06-4A17-94FC-029923343A1E}" sibTransId="{844CA115-38CA-4F0F-B188-7F7D2AA47DEB}"/>
    <dgm:cxn modelId="{02983A7B-EBFB-4DD2-A01B-DD33667D4956}" srcId="{FD4831FA-BF3D-4F19-970F-5FBFB4C7EF45}" destId="{4698D8EF-59C3-4370-A8A5-7692259E211E}" srcOrd="1" destOrd="0" parTransId="{A3AE2F2C-016C-49D8-B46B-BDD1F171BEA3}" sibTransId="{684199BB-17E7-470E-A0CD-7674625E8BA1}"/>
    <dgm:cxn modelId="{E16BE495-8596-4839-9F20-E72E7E3F1085}" srcId="{3B98B7EF-D177-43C1-9E51-49B3DFF4B5CA}" destId="{75A2CFA7-04AD-4ED6-95B6-4900C7485B4B}" srcOrd="0" destOrd="0" parTransId="{11EE5C35-B9E3-4344-BDC9-53D4635CF651}" sibTransId="{24D89A92-0C67-4939-A9F4-E30E7B141E11}"/>
    <dgm:cxn modelId="{04208930-18A5-4B1D-B9DC-BDCEC03F6E38}" srcId="{3B98B7EF-D177-43C1-9E51-49B3DFF4B5CA}" destId="{FD4831FA-BF3D-4F19-970F-5FBFB4C7EF45}" srcOrd="1" destOrd="0" parTransId="{B29AF4BD-A975-40EE-B096-C4EF353F112C}" sibTransId="{2129FFE4-3717-490D-BE06-AE3BFFD2296F}"/>
    <dgm:cxn modelId="{8A6A8384-DC1D-4C61-9627-05F88779AB8D}" type="presParOf" srcId="{36EA73CB-F234-4CE4-91FA-02DE2C16F156}" destId="{5AD1EC7E-A082-49D4-A45A-38A1B6359D59}" srcOrd="0" destOrd="0" presId="urn:microsoft.com/office/officeart/2005/8/layout/hList1"/>
    <dgm:cxn modelId="{1AB7EBEA-89D5-4F0F-8DD7-3858E83C2BCD}" type="presParOf" srcId="{5AD1EC7E-A082-49D4-A45A-38A1B6359D59}" destId="{AFF5F87C-B5D8-4032-B484-0B00905CF59D}" srcOrd="0" destOrd="0" presId="urn:microsoft.com/office/officeart/2005/8/layout/hList1"/>
    <dgm:cxn modelId="{4FB9D29B-5ED7-4FAD-B30F-82947BFB3EAD}" type="presParOf" srcId="{5AD1EC7E-A082-49D4-A45A-38A1B6359D59}" destId="{6ACB1C26-E398-472B-9848-F802DA164DE1}" srcOrd="1" destOrd="0" presId="urn:microsoft.com/office/officeart/2005/8/layout/hList1"/>
    <dgm:cxn modelId="{0F88C50A-1DDC-4EC5-833C-2436458562DB}" type="presParOf" srcId="{36EA73CB-F234-4CE4-91FA-02DE2C16F156}" destId="{F626E082-434F-4D85-A2D7-925378F1F290}" srcOrd="1" destOrd="0" presId="urn:microsoft.com/office/officeart/2005/8/layout/hList1"/>
    <dgm:cxn modelId="{D904560A-EBBD-412F-9F95-F8CCA3484AB1}" type="presParOf" srcId="{36EA73CB-F234-4CE4-91FA-02DE2C16F156}" destId="{82EE4B9E-F2E0-4B89-8628-122E01AEF14D}" srcOrd="2" destOrd="0" presId="urn:microsoft.com/office/officeart/2005/8/layout/hList1"/>
    <dgm:cxn modelId="{8A5CA7CC-BDAE-4AFC-97EE-9E2B0783D327}" type="presParOf" srcId="{82EE4B9E-F2E0-4B89-8628-122E01AEF14D}" destId="{12B74A3B-0232-4788-97BB-299BF1D29E53}" srcOrd="0" destOrd="0" presId="urn:microsoft.com/office/officeart/2005/8/layout/hList1"/>
    <dgm:cxn modelId="{D69EC9EA-F460-4169-A7F5-218F63B4B1C0}" type="presParOf" srcId="{82EE4B9E-F2E0-4B89-8628-122E01AEF14D}" destId="{C9BF7E16-DF98-4E6F-A544-B8804BF45D1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83E9A0-9A89-4E7A-8BCF-54044B6F92E6}">
      <dsp:nvSpPr>
        <dsp:cNvPr id="0" name=""/>
        <dsp:cNvSpPr/>
      </dsp:nvSpPr>
      <dsp:spPr>
        <a:xfrm>
          <a:off x="0" y="299520"/>
          <a:ext cx="9326880" cy="403200"/>
        </a:xfrm>
        <a:prstGeom prst="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EE06D3-C1E3-4606-AB62-AB8690E37597}">
      <dsp:nvSpPr>
        <dsp:cNvPr id="0" name=""/>
        <dsp:cNvSpPr/>
      </dsp:nvSpPr>
      <dsp:spPr>
        <a:xfrm>
          <a:off x="466344" y="63360"/>
          <a:ext cx="6528816" cy="472320"/>
        </a:xfrm>
        <a:prstGeom prst="roundRect">
          <a:avLst/>
        </a:prstGeom>
        <a:solidFill>
          <a:schemeClr val="lt1">
            <a:hueOff val="0"/>
            <a:satOff val="0"/>
            <a:lumOff val="0"/>
            <a:alphaOff val="0"/>
          </a:schemeClr>
        </a:solidFill>
        <a:ln w="19050" cap="flat" cmpd="sng" algn="ctr">
          <a:solidFill>
            <a:schemeClr val="accent6">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6774" tIns="0" rIns="246774" bIns="0" numCol="1" spcCol="1270" anchor="ctr" anchorCtr="0">
          <a:noAutofit/>
        </a:bodyPr>
        <a:lstStyle/>
        <a:p>
          <a:pPr lvl="0" algn="l" defTabSz="1422400">
            <a:lnSpc>
              <a:spcPct val="90000"/>
            </a:lnSpc>
            <a:spcBef>
              <a:spcPct val="0"/>
            </a:spcBef>
            <a:spcAft>
              <a:spcPct val="35000"/>
            </a:spcAft>
          </a:pPr>
          <a:r>
            <a:rPr lang="en-US" sz="3200" b="1" kern="1200" dirty="0" err="1"/>
            <a:t>Tính</a:t>
          </a:r>
          <a:r>
            <a:rPr lang="en-US" sz="3200" b="1" kern="1200" dirty="0"/>
            <a:t> </a:t>
          </a:r>
          <a:r>
            <a:rPr lang="en-US" sz="3200" b="1" kern="1200" dirty="0" err="1"/>
            <a:t>dễ</a:t>
          </a:r>
          <a:r>
            <a:rPr lang="en-US" sz="3200" b="1" kern="1200" dirty="0"/>
            <a:t> </a:t>
          </a:r>
          <a:r>
            <a:rPr lang="en-US" sz="3200" b="1" kern="1200" dirty="0" err="1"/>
            <a:t>cháy</a:t>
          </a:r>
          <a:endParaRPr lang="en-US" sz="3200" b="1" kern="1200" dirty="0"/>
        </a:p>
      </dsp:txBody>
      <dsp:txXfrm>
        <a:off x="489401" y="86417"/>
        <a:ext cx="6482702" cy="426206"/>
      </dsp:txXfrm>
    </dsp:sp>
    <dsp:sp modelId="{1DCC55BA-D04E-4F8E-893D-67510DA68D28}">
      <dsp:nvSpPr>
        <dsp:cNvPr id="0" name=""/>
        <dsp:cNvSpPr/>
      </dsp:nvSpPr>
      <dsp:spPr>
        <a:xfrm>
          <a:off x="0" y="1025280"/>
          <a:ext cx="9326880" cy="403200"/>
        </a:xfrm>
        <a:prstGeom prst="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379826-CA84-4A38-BC48-8D9738004AC1}">
      <dsp:nvSpPr>
        <dsp:cNvPr id="0" name=""/>
        <dsp:cNvSpPr/>
      </dsp:nvSpPr>
      <dsp:spPr>
        <a:xfrm>
          <a:off x="466344" y="789120"/>
          <a:ext cx="6528816" cy="472320"/>
        </a:xfrm>
        <a:prstGeom prst="roundRect">
          <a:avLst/>
        </a:prstGeom>
        <a:solidFill>
          <a:schemeClr val="lt1">
            <a:hueOff val="0"/>
            <a:satOff val="0"/>
            <a:lumOff val="0"/>
            <a:alphaOff val="0"/>
          </a:schemeClr>
        </a:solidFill>
        <a:ln w="19050" cap="flat" cmpd="sng" algn="ctr">
          <a:solidFill>
            <a:schemeClr val="accent6">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6774" tIns="0" rIns="246774" bIns="0" numCol="1" spcCol="1270" anchor="ctr" anchorCtr="0">
          <a:noAutofit/>
        </a:bodyPr>
        <a:lstStyle/>
        <a:p>
          <a:pPr lvl="0" algn="l" defTabSz="1422400">
            <a:lnSpc>
              <a:spcPct val="90000"/>
            </a:lnSpc>
            <a:spcBef>
              <a:spcPct val="0"/>
            </a:spcBef>
            <a:spcAft>
              <a:spcPct val="35000"/>
            </a:spcAft>
          </a:pPr>
          <a:r>
            <a:rPr lang="en-US" sz="3200" b="1" kern="1200" dirty="0" err="1"/>
            <a:t>Hiện</a:t>
          </a:r>
          <a:r>
            <a:rPr lang="en-US" sz="3200" b="1" kern="1200" dirty="0"/>
            <a:t> </a:t>
          </a:r>
          <a:r>
            <a:rPr lang="en-US" sz="3200" b="1" kern="1200" dirty="0" err="1"/>
            <a:t>tượng</a:t>
          </a:r>
          <a:r>
            <a:rPr lang="en-US" sz="3200" b="1" kern="1200" dirty="0"/>
            <a:t> </a:t>
          </a:r>
          <a:r>
            <a:rPr lang="en-US" sz="3200" b="1" kern="1200" dirty="0" err="1"/>
            <a:t>nổ</a:t>
          </a:r>
          <a:r>
            <a:rPr lang="en-US" sz="3200" b="1" kern="1200" dirty="0"/>
            <a:t> </a:t>
          </a:r>
          <a:r>
            <a:rPr lang="en-US" sz="3200" b="1" kern="1200" dirty="0" err="1"/>
            <a:t>vật</a:t>
          </a:r>
          <a:r>
            <a:rPr lang="en-US" sz="3200" b="1" kern="1200" dirty="0"/>
            <a:t> </a:t>
          </a:r>
          <a:r>
            <a:rPr lang="en-US" sz="3200" b="1" kern="1200" dirty="0" err="1"/>
            <a:t>lý</a:t>
          </a:r>
          <a:endParaRPr lang="en-US" sz="3200" b="1" kern="1200" dirty="0"/>
        </a:p>
      </dsp:txBody>
      <dsp:txXfrm>
        <a:off x="489401" y="812177"/>
        <a:ext cx="6482702" cy="426206"/>
      </dsp:txXfrm>
    </dsp:sp>
    <dsp:sp modelId="{92589A87-73A5-484E-A918-4478EFEF8466}">
      <dsp:nvSpPr>
        <dsp:cNvPr id="0" name=""/>
        <dsp:cNvSpPr/>
      </dsp:nvSpPr>
      <dsp:spPr>
        <a:xfrm>
          <a:off x="0" y="1751040"/>
          <a:ext cx="9326880" cy="403200"/>
        </a:xfrm>
        <a:prstGeom prst="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145C13-625C-4436-801A-BF7A5E0D9282}">
      <dsp:nvSpPr>
        <dsp:cNvPr id="0" name=""/>
        <dsp:cNvSpPr/>
      </dsp:nvSpPr>
      <dsp:spPr>
        <a:xfrm>
          <a:off x="466344" y="1514880"/>
          <a:ext cx="6528816" cy="472320"/>
        </a:xfrm>
        <a:prstGeom prst="roundRect">
          <a:avLst/>
        </a:prstGeom>
        <a:solidFill>
          <a:schemeClr val="lt1">
            <a:hueOff val="0"/>
            <a:satOff val="0"/>
            <a:lumOff val="0"/>
            <a:alphaOff val="0"/>
          </a:schemeClr>
        </a:solidFill>
        <a:ln w="19050" cap="flat" cmpd="sng" algn="ctr">
          <a:solidFill>
            <a:schemeClr val="accent6">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6774" tIns="0" rIns="246774" bIns="0" numCol="1" spcCol="1270" anchor="ctr" anchorCtr="0">
          <a:noAutofit/>
        </a:bodyPr>
        <a:lstStyle/>
        <a:p>
          <a:pPr lvl="0" algn="l" defTabSz="1422400">
            <a:lnSpc>
              <a:spcPct val="90000"/>
            </a:lnSpc>
            <a:spcBef>
              <a:spcPct val="0"/>
            </a:spcBef>
            <a:spcAft>
              <a:spcPct val="35000"/>
            </a:spcAft>
          </a:pPr>
          <a:r>
            <a:rPr lang="en-US" sz="3200" b="1" kern="1200" dirty="0" err="1"/>
            <a:t>Tính</a:t>
          </a:r>
          <a:r>
            <a:rPr lang="en-US" sz="3200" b="1" kern="1200" dirty="0"/>
            <a:t> </a:t>
          </a:r>
          <a:r>
            <a:rPr lang="en-US" sz="3200" b="1" kern="1200" dirty="0" err="1"/>
            <a:t>nhiễm</a:t>
          </a:r>
          <a:r>
            <a:rPr lang="en-US" sz="3200" b="1" kern="1200" dirty="0"/>
            <a:t> </a:t>
          </a:r>
          <a:r>
            <a:rPr lang="en-US" sz="3200" b="1" kern="1200" dirty="0" err="1"/>
            <a:t>điện</a:t>
          </a:r>
          <a:endParaRPr lang="en-US" sz="3200" b="1" kern="1200" dirty="0"/>
        </a:p>
      </dsp:txBody>
      <dsp:txXfrm>
        <a:off x="489401" y="1537937"/>
        <a:ext cx="6482702" cy="426206"/>
      </dsp:txXfrm>
    </dsp:sp>
    <dsp:sp modelId="{4AAA4ECF-FAD4-4CB5-8762-786261F89DD9}">
      <dsp:nvSpPr>
        <dsp:cNvPr id="0" name=""/>
        <dsp:cNvSpPr/>
      </dsp:nvSpPr>
      <dsp:spPr>
        <a:xfrm>
          <a:off x="0" y="2476800"/>
          <a:ext cx="9326880" cy="403200"/>
        </a:xfrm>
        <a:prstGeom prst="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C10710E-BFFA-4C9D-9E91-B163B9D2FC29}">
      <dsp:nvSpPr>
        <dsp:cNvPr id="0" name=""/>
        <dsp:cNvSpPr/>
      </dsp:nvSpPr>
      <dsp:spPr>
        <a:xfrm>
          <a:off x="431801" y="2280919"/>
          <a:ext cx="6528816" cy="472320"/>
        </a:xfrm>
        <a:prstGeom prst="roundRect">
          <a:avLst/>
        </a:prstGeom>
        <a:solidFill>
          <a:schemeClr val="lt1">
            <a:hueOff val="0"/>
            <a:satOff val="0"/>
            <a:lumOff val="0"/>
            <a:alphaOff val="0"/>
          </a:schemeClr>
        </a:solidFill>
        <a:ln w="19050" cap="flat" cmpd="sng" algn="ctr">
          <a:solidFill>
            <a:schemeClr val="accent6">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6774" tIns="0" rIns="246774" bIns="0" numCol="1" spcCol="1270" anchor="ctr" anchorCtr="0">
          <a:noAutofit/>
        </a:bodyPr>
        <a:lstStyle/>
        <a:p>
          <a:pPr lvl="0" algn="l" defTabSz="1422400">
            <a:lnSpc>
              <a:spcPct val="90000"/>
            </a:lnSpc>
            <a:spcBef>
              <a:spcPct val="0"/>
            </a:spcBef>
            <a:spcAft>
              <a:spcPct val="35000"/>
            </a:spcAft>
          </a:pPr>
          <a:r>
            <a:rPr lang="en-US" sz="3200" b="1" kern="1200" dirty="0" err="1"/>
            <a:t>Tính</a:t>
          </a:r>
          <a:r>
            <a:rPr lang="en-US" sz="3200" b="1" kern="1200" dirty="0"/>
            <a:t> bay </a:t>
          </a:r>
          <a:r>
            <a:rPr lang="en-US" sz="3200" b="1" kern="1200" dirty="0" err="1"/>
            <a:t>hơi</a:t>
          </a:r>
          <a:r>
            <a:rPr lang="en-US" sz="3200" b="1" kern="1200" dirty="0"/>
            <a:t> </a:t>
          </a:r>
          <a:r>
            <a:rPr lang="en-US" sz="3200" b="1" kern="1200" dirty="0" err="1"/>
            <a:t>nhanh</a:t>
          </a:r>
          <a:endParaRPr lang="en-US" sz="3200" b="1" kern="1200" dirty="0"/>
        </a:p>
      </dsp:txBody>
      <dsp:txXfrm>
        <a:off x="454858" y="2303976"/>
        <a:ext cx="6482702" cy="426206"/>
      </dsp:txXfrm>
    </dsp:sp>
    <dsp:sp modelId="{41196923-A7B9-498B-BAB9-C698F5CCEA05}">
      <dsp:nvSpPr>
        <dsp:cNvPr id="0" name=""/>
        <dsp:cNvSpPr/>
      </dsp:nvSpPr>
      <dsp:spPr>
        <a:xfrm>
          <a:off x="0" y="3202560"/>
          <a:ext cx="9326880" cy="403200"/>
        </a:xfrm>
        <a:prstGeom prst="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31E6EF-65CA-46FC-8E73-F54E6D617AD8}">
      <dsp:nvSpPr>
        <dsp:cNvPr id="0" name=""/>
        <dsp:cNvSpPr/>
      </dsp:nvSpPr>
      <dsp:spPr>
        <a:xfrm>
          <a:off x="466344" y="2966400"/>
          <a:ext cx="6528816" cy="472320"/>
        </a:xfrm>
        <a:prstGeom prst="roundRect">
          <a:avLst/>
        </a:prstGeom>
        <a:solidFill>
          <a:schemeClr val="lt1">
            <a:hueOff val="0"/>
            <a:satOff val="0"/>
            <a:lumOff val="0"/>
            <a:alphaOff val="0"/>
          </a:schemeClr>
        </a:solidFill>
        <a:ln w="19050" cap="flat" cmpd="sng" algn="ctr">
          <a:solidFill>
            <a:schemeClr val="accent6">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6774" tIns="0" rIns="246774" bIns="0" numCol="1" spcCol="1270" anchor="ctr" anchorCtr="0">
          <a:noAutofit/>
        </a:bodyPr>
        <a:lstStyle/>
        <a:p>
          <a:pPr lvl="0" algn="l" defTabSz="1422400">
            <a:lnSpc>
              <a:spcPct val="90000"/>
            </a:lnSpc>
            <a:spcBef>
              <a:spcPct val="0"/>
            </a:spcBef>
            <a:spcAft>
              <a:spcPct val="35000"/>
            </a:spcAft>
          </a:pPr>
          <a:r>
            <a:rPr lang="en-US" sz="3200" b="1" kern="1200" dirty="0" err="1"/>
            <a:t>Tính</a:t>
          </a:r>
          <a:r>
            <a:rPr lang="en-US" sz="3200" b="1" kern="1200" dirty="0"/>
            <a:t> </a:t>
          </a:r>
          <a:r>
            <a:rPr lang="en-US" sz="3200" b="1" kern="1200" dirty="0" err="1"/>
            <a:t>dãn</a:t>
          </a:r>
          <a:r>
            <a:rPr lang="en-US" sz="3200" b="1" kern="1200" dirty="0"/>
            <a:t> </a:t>
          </a:r>
          <a:r>
            <a:rPr lang="en-US" sz="3200" b="1" kern="1200" dirty="0" err="1"/>
            <a:t>nở</a:t>
          </a:r>
          <a:r>
            <a:rPr lang="en-US" sz="3200" b="1" kern="1200" dirty="0"/>
            <a:t> </a:t>
          </a:r>
        </a:p>
      </dsp:txBody>
      <dsp:txXfrm>
        <a:off x="489401" y="2989457"/>
        <a:ext cx="6482702" cy="426206"/>
      </dsp:txXfrm>
    </dsp:sp>
    <dsp:sp modelId="{A63FE25B-17DA-43D4-B4F4-AA0ACAB52CF6}">
      <dsp:nvSpPr>
        <dsp:cNvPr id="0" name=""/>
        <dsp:cNvSpPr/>
      </dsp:nvSpPr>
      <dsp:spPr>
        <a:xfrm>
          <a:off x="0" y="3928320"/>
          <a:ext cx="9326880" cy="403200"/>
        </a:xfrm>
        <a:prstGeom prst="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C8AAF7-94EF-4221-AA22-EB3E87C6C946}">
      <dsp:nvSpPr>
        <dsp:cNvPr id="0" name=""/>
        <dsp:cNvSpPr/>
      </dsp:nvSpPr>
      <dsp:spPr>
        <a:xfrm>
          <a:off x="466344" y="3692160"/>
          <a:ext cx="6528816" cy="472320"/>
        </a:xfrm>
        <a:prstGeom prst="roundRect">
          <a:avLst/>
        </a:prstGeom>
        <a:solidFill>
          <a:schemeClr val="lt1">
            <a:hueOff val="0"/>
            <a:satOff val="0"/>
            <a:lumOff val="0"/>
            <a:alphaOff val="0"/>
          </a:schemeClr>
        </a:solidFill>
        <a:ln w="19050" cap="flat" cmpd="sng" algn="ctr">
          <a:solidFill>
            <a:schemeClr val="accent6">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6774" tIns="0" rIns="246774" bIns="0" numCol="1" spcCol="1270" anchor="ctr" anchorCtr="0">
          <a:noAutofit/>
        </a:bodyPr>
        <a:lstStyle/>
        <a:p>
          <a:pPr lvl="0" algn="l" defTabSz="1422400">
            <a:lnSpc>
              <a:spcPct val="90000"/>
            </a:lnSpc>
            <a:spcBef>
              <a:spcPct val="0"/>
            </a:spcBef>
            <a:spcAft>
              <a:spcPct val="35000"/>
            </a:spcAft>
          </a:pPr>
          <a:r>
            <a:rPr lang="en-US" sz="3200" b="1" kern="1200" dirty="0" err="1"/>
            <a:t>Tính</a:t>
          </a:r>
          <a:r>
            <a:rPr lang="en-US" sz="3200" b="1" kern="1200" dirty="0"/>
            <a:t> </a:t>
          </a:r>
          <a:r>
            <a:rPr lang="en-US" sz="3200" b="1" kern="1200" dirty="0" err="1"/>
            <a:t>ngộ</a:t>
          </a:r>
          <a:r>
            <a:rPr lang="en-US" sz="3200" b="1" kern="1200" dirty="0"/>
            <a:t> </a:t>
          </a:r>
          <a:r>
            <a:rPr lang="en-US" sz="3200" b="1" kern="1200" dirty="0" err="1"/>
            <a:t>độc</a:t>
          </a:r>
          <a:endParaRPr lang="en-US" sz="3200" b="1" kern="1200" dirty="0"/>
        </a:p>
      </dsp:txBody>
      <dsp:txXfrm>
        <a:off x="489401" y="3715217"/>
        <a:ext cx="6482702" cy="426206"/>
      </dsp:txXfrm>
    </dsp:sp>
    <dsp:sp modelId="{A8B15C96-D938-46E4-A93F-91652893B644}">
      <dsp:nvSpPr>
        <dsp:cNvPr id="0" name=""/>
        <dsp:cNvSpPr/>
      </dsp:nvSpPr>
      <dsp:spPr>
        <a:xfrm>
          <a:off x="0" y="4654080"/>
          <a:ext cx="9326880" cy="403200"/>
        </a:xfrm>
        <a:prstGeom prst="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BCF11B-8191-4A3B-92E0-C72E6B9CCA7F}">
      <dsp:nvSpPr>
        <dsp:cNvPr id="0" name=""/>
        <dsp:cNvSpPr/>
      </dsp:nvSpPr>
      <dsp:spPr>
        <a:xfrm>
          <a:off x="466344" y="4417920"/>
          <a:ext cx="6528816" cy="472320"/>
        </a:xfrm>
        <a:prstGeom prst="roundRect">
          <a:avLst/>
        </a:prstGeom>
        <a:solidFill>
          <a:schemeClr val="lt1">
            <a:hueOff val="0"/>
            <a:satOff val="0"/>
            <a:lumOff val="0"/>
            <a:alphaOff val="0"/>
          </a:schemeClr>
        </a:solidFill>
        <a:ln w="19050" cap="flat" cmpd="sng" algn="ctr">
          <a:solidFill>
            <a:schemeClr val="accent6">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6774" tIns="0" rIns="246774" bIns="0" numCol="1" spcCol="1270" anchor="ctr" anchorCtr="0">
          <a:noAutofit/>
        </a:bodyPr>
        <a:lstStyle/>
        <a:p>
          <a:pPr lvl="0" algn="l" defTabSz="1422400">
            <a:lnSpc>
              <a:spcPct val="90000"/>
            </a:lnSpc>
            <a:spcBef>
              <a:spcPct val="0"/>
            </a:spcBef>
            <a:spcAft>
              <a:spcPct val="35000"/>
            </a:spcAft>
          </a:pPr>
          <a:r>
            <a:rPr lang="en-US" sz="3200" b="1" kern="1200" dirty="0" err="1"/>
            <a:t>Tính</a:t>
          </a:r>
          <a:r>
            <a:rPr lang="en-US" sz="3200" b="1" kern="1200" dirty="0"/>
            <a:t> </a:t>
          </a:r>
          <a:r>
            <a:rPr lang="en-US" sz="3200" b="1" kern="1200" dirty="0" err="1"/>
            <a:t>Đông</a:t>
          </a:r>
          <a:r>
            <a:rPr lang="en-US" sz="3200" b="1" kern="1200" dirty="0"/>
            <a:t> </a:t>
          </a:r>
          <a:r>
            <a:rPr lang="en-US" sz="3200" b="1" kern="1200" dirty="0" err="1"/>
            <a:t>Đặc</a:t>
          </a:r>
          <a:endParaRPr lang="en-US" sz="3200" b="1" kern="1200" dirty="0"/>
        </a:p>
      </dsp:txBody>
      <dsp:txXfrm>
        <a:off x="489401" y="4440977"/>
        <a:ext cx="6482702" cy="4262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49EB0-7814-485C-A510-B5318DD2BCA0}">
      <dsp:nvSpPr>
        <dsp:cNvPr id="0" name=""/>
        <dsp:cNvSpPr/>
      </dsp:nvSpPr>
      <dsp:spPr>
        <a:xfrm>
          <a:off x="1626202" y="42469"/>
          <a:ext cx="6721525" cy="2100476"/>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723" tIns="228600" rIns="228600" bIns="228600" numCol="1" spcCol="1270" anchor="ctr" anchorCtr="0">
          <a:noAutofit/>
        </a:bodyPr>
        <a:lstStyle/>
        <a:p>
          <a:pPr lvl="0" algn="l" defTabSz="2667000">
            <a:lnSpc>
              <a:spcPct val="90000"/>
            </a:lnSpc>
            <a:spcBef>
              <a:spcPct val="0"/>
            </a:spcBef>
            <a:spcAft>
              <a:spcPct val="35000"/>
            </a:spcAft>
          </a:pPr>
          <a:r>
            <a:rPr lang="en-US" sz="6000" kern="1200" dirty="0" err="1"/>
            <a:t>Thải</a:t>
          </a:r>
          <a:r>
            <a:rPr lang="en-US" sz="6000" kern="1200" dirty="0"/>
            <a:t> </a:t>
          </a:r>
          <a:r>
            <a:rPr lang="en-US" sz="6000" kern="1200" dirty="0" err="1"/>
            <a:t>nước</a:t>
          </a:r>
          <a:r>
            <a:rPr lang="en-US" sz="6000" kern="1200" dirty="0"/>
            <a:t> </a:t>
          </a:r>
          <a:r>
            <a:rPr lang="en-US" sz="6000" kern="1200" dirty="0" err="1"/>
            <a:t>ba</a:t>
          </a:r>
          <a:r>
            <a:rPr lang="en-US" sz="6000" kern="1200" dirty="0"/>
            <a:t> </a:t>
          </a:r>
          <a:r>
            <a:rPr lang="en-US" sz="6000" kern="1200" dirty="0" err="1"/>
            <a:t>lát</a:t>
          </a:r>
          <a:r>
            <a:rPr lang="en-US" sz="6000" kern="1200" dirty="0"/>
            <a:t> </a:t>
          </a:r>
        </a:p>
      </dsp:txBody>
      <dsp:txXfrm>
        <a:off x="1626202" y="42469"/>
        <a:ext cx="6721525" cy="2100476"/>
      </dsp:txXfrm>
    </dsp:sp>
    <dsp:sp modelId="{DED35BA4-D5C1-4239-809A-A86473069EA6}">
      <dsp:nvSpPr>
        <dsp:cNvPr id="0" name=""/>
        <dsp:cNvSpPr/>
      </dsp:nvSpPr>
      <dsp:spPr>
        <a:xfrm>
          <a:off x="1527791" y="348424"/>
          <a:ext cx="1107028" cy="986785"/>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96000" r="-9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0BE913-6446-4BCD-BB7A-2B50D97025AE}">
      <dsp:nvSpPr>
        <dsp:cNvPr id="0" name=""/>
        <dsp:cNvSpPr/>
      </dsp:nvSpPr>
      <dsp:spPr>
        <a:xfrm>
          <a:off x="1576997" y="2383333"/>
          <a:ext cx="6721525" cy="2100476"/>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723" tIns="228600" rIns="228600" bIns="228600" numCol="1" spcCol="1270" anchor="ctr" anchorCtr="0">
          <a:noAutofit/>
        </a:bodyPr>
        <a:lstStyle/>
        <a:p>
          <a:pPr lvl="0" algn="l" defTabSz="2667000">
            <a:lnSpc>
              <a:spcPct val="90000"/>
            </a:lnSpc>
            <a:spcBef>
              <a:spcPct val="0"/>
            </a:spcBef>
            <a:spcAft>
              <a:spcPct val="35000"/>
            </a:spcAft>
          </a:pPr>
          <a:r>
            <a:rPr lang="en-US" sz="6000" kern="1200" dirty="0" err="1"/>
            <a:t>Rửa</a:t>
          </a:r>
          <a:r>
            <a:rPr lang="en-US" sz="6000" kern="1200" dirty="0"/>
            <a:t> </a:t>
          </a:r>
          <a:r>
            <a:rPr lang="en-US" sz="6000" kern="1200" dirty="0" err="1"/>
            <a:t>hầm</a:t>
          </a:r>
          <a:r>
            <a:rPr lang="en-US" sz="6000" kern="1200" dirty="0"/>
            <a:t> </a:t>
          </a:r>
          <a:r>
            <a:rPr lang="en-US" sz="6000" kern="1200" dirty="0" err="1"/>
            <a:t>tàu</a:t>
          </a:r>
          <a:endParaRPr lang="en-US" sz="6000" kern="1200" dirty="0"/>
        </a:p>
      </dsp:txBody>
      <dsp:txXfrm>
        <a:off x="1576997" y="2383333"/>
        <a:ext cx="6721525" cy="2100476"/>
      </dsp:txXfrm>
    </dsp:sp>
    <dsp:sp modelId="{9A21089D-FDD8-4064-9C47-A05405365DCB}">
      <dsp:nvSpPr>
        <dsp:cNvPr id="0" name=""/>
        <dsp:cNvSpPr/>
      </dsp:nvSpPr>
      <dsp:spPr>
        <a:xfrm>
          <a:off x="1632456" y="2840774"/>
          <a:ext cx="799288" cy="683815"/>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96000" r="-9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F5F87C-B5D8-4032-B484-0B00905CF59D}">
      <dsp:nvSpPr>
        <dsp:cNvPr id="0" name=""/>
        <dsp:cNvSpPr/>
      </dsp:nvSpPr>
      <dsp:spPr>
        <a:xfrm>
          <a:off x="40" y="56036"/>
          <a:ext cx="3845569" cy="8064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US" sz="2800" kern="1200" dirty="0" err="1"/>
            <a:t>Nguyên</a:t>
          </a:r>
          <a:r>
            <a:rPr lang="en-US" sz="2800" kern="1200" dirty="0"/>
            <a:t> </a:t>
          </a:r>
          <a:r>
            <a:rPr lang="en-US" sz="2800" kern="1200" dirty="0" err="1"/>
            <a:t>nhân</a:t>
          </a:r>
          <a:r>
            <a:rPr lang="en-US" sz="2800" kern="1200" dirty="0"/>
            <a:t> </a:t>
          </a:r>
          <a:r>
            <a:rPr lang="en-US" sz="2800" kern="1200" dirty="0" err="1"/>
            <a:t>tổn</a:t>
          </a:r>
          <a:r>
            <a:rPr lang="en-US" sz="2800" kern="1200" dirty="0"/>
            <a:t> </a:t>
          </a:r>
          <a:r>
            <a:rPr lang="en-US" sz="2800" kern="1200" dirty="0" err="1"/>
            <a:t>thất</a:t>
          </a:r>
          <a:endParaRPr lang="en-US" sz="2800" kern="1200" dirty="0"/>
        </a:p>
      </dsp:txBody>
      <dsp:txXfrm>
        <a:off x="40" y="56036"/>
        <a:ext cx="3845569" cy="806400"/>
      </dsp:txXfrm>
    </dsp:sp>
    <dsp:sp modelId="{6ACB1C26-E398-472B-9848-F802DA164DE1}">
      <dsp:nvSpPr>
        <dsp:cNvPr id="0" name=""/>
        <dsp:cNvSpPr/>
      </dsp:nvSpPr>
      <dsp:spPr>
        <a:xfrm>
          <a:off x="0" y="906493"/>
          <a:ext cx="3845569" cy="285342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a:t>Do </a:t>
          </a:r>
          <a:r>
            <a:rPr lang="en-US" sz="2800" kern="1200" dirty="0" err="1"/>
            <a:t>bốc</a:t>
          </a:r>
          <a:r>
            <a:rPr lang="en-US" sz="2800" kern="1200" dirty="0"/>
            <a:t> </a:t>
          </a:r>
          <a:r>
            <a:rPr lang="en-US" sz="2800" kern="1200" dirty="0" err="1"/>
            <a:t>hơi</a:t>
          </a:r>
          <a:endParaRPr lang="en-US" sz="2800" kern="1200" dirty="0"/>
        </a:p>
        <a:p>
          <a:pPr marL="285750" lvl="1" indent="-285750" algn="l" defTabSz="1244600">
            <a:lnSpc>
              <a:spcPct val="90000"/>
            </a:lnSpc>
            <a:spcBef>
              <a:spcPct val="0"/>
            </a:spcBef>
            <a:spcAft>
              <a:spcPct val="15000"/>
            </a:spcAft>
            <a:buChar char="••"/>
          </a:pPr>
          <a:r>
            <a:rPr lang="en-US" sz="2800" kern="1200" dirty="0" err="1"/>
            <a:t>Rò</a:t>
          </a:r>
          <a:r>
            <a:rPr lang="en-US" sz="2800" kern="1200" dirty="0"/>
            <a:t> </a:t>
          </a:r>
          <a:r>
            <a:rPr lang="en-US" sz="2800" kern="1200" dirty="0" err="1"/>
            <a:t>rĩ</a:t>
          </a:r>
          <a:endParaRPr lang="en-US" sz="2800" kern="1200" dirty="0"/>
        </a:p>
        <a:p>
          <a:pPr marL="285750" lvl="1" indent="-285750" algn="l" defTabSz="1244600">
            <a:lnSpc>
              <a:spcPct val="90000"/>
            </a:lnSpc>
            <a:spcBef>
              <a:spcPct val="0"/>
            </a:spcBef>
            <a:spcAft>
              <a:spcPct val="15000"/>
            </a:spcAft>
            <a:buChar char="••"/>
          </a:pPr>
          <a:r>
            <a:rPr lang="en-US" sz="2800" kern="1200" dirty="0" err="1"/>
            <a:t>Lẫn</a:t>
          </a:r>
          <a:r>
            <a:rPr lang="en-US" sz="2800" kern="1200" dirty="0"/>
            <a:t> </a:t>
          </a:r>
          <a:r>
            <a:rPr lang="en-US" sz="2800" kern="1200" dirty="0" err="1"/>
            <a:t>lộn</a:t>
          </a:r>
          <a:r>
            <a:rPr lang="en-US" sz="2800" kern="1200" dirty="0"/>
            <a:t> </a:t>
          </a:r>
          <a:r>
            <a:rPr lang="en-US" sz="2800" kern="1200" dirty="0" err="1"/>
            <a:t>các</a:t>
          </a:r>
          <a:r>
            <a:rPr lang="en-US" sz="2800" kern="1200" dirty="0"/>
            <a:t> </a:t>
          </a:r>
          <a:r>
            <a:rPr lang="en-US" sz="2800" kern="1200" dirty="0" err="1"/>
            <a:t>loại</a:t>
          </a:r>
          <a:r>
            <a:rPr lang="en-US" sz="2800" kern="1200" dirty="0"/>
            <a:t> </a:t>
          </a:r>
          <a:r>
            <a:rPr lang="en-US" sz="2800" kern="1200" dirty="0" err="1"/>
            <a:t>dầu</a:t>
          </a:r>
          <a:r>
            <a:rPr lang="en-US" sz="2800" kern="1200" dirty="0"/>
            <a:t> </a:t>
          </a:r>
          <a:r>
            <a:rPr lang="en-US" sz="2800" kern="1200" dirty="0" err="1"/>
            <a:t>với</a:t>
          </a:r>
          <a:r>
            <a:rPr lang="en-US" sz="2800" kern="1200" dirty="0"/>
            <a:t> </a:t>
          </a:r>
          <a:r>
            <a:rPr lang="en-US" sz="2800" kern="1200" dirty="0" err="1"/>
            <a:t>nhau</a:t>
          </a:r>
          <a:endParaRPr lang="en-US" sz="2800" kern="1200" dirty="0"/>
        </a:p>
      </dsp:txBody>
      <dsp:txXfrm>
        <a:off x="0" y="906493"/>
        <a:ext cx="3845569" cy="2853427"/>
      </dsp:txXfrm>
    </dsp:sp>
    <dsp:sp modelId="{12B74A3B-0232-4788-97BB-299BF1D29E53}">
      <dsp:nvSpPr>
        <dsp:cNvPr id="0" name=""/>
        <dsp:cNvSpPr/>
      </dsp:nvSpPr>
      <dsp:spPr>
        <a:xfrm>
          <a:off x="4383989" y="56036"/>
          <a:ext cx="3845569" cy="8064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US" sz="2800" kern="1200" dirty="0" err="1"/>
            <a:t>Biện</a:t>
          </a:r>
          <a:r>
            <a:rPr lang="en-US" sz="2800" kern="1200" dirty="0"/>
            <a:t> </a:t>
          </a:r>
          <a:r>
            <a:rPr lang="en-US" sz="2800" kern="1200" dirty="0" err="1"/>
            <a:t>pháp</a:t>
          </a:r>
          <a:r>
            <a:rPr lang="en-US" sz="2800" kern="1200" dirty="0"/>
            <a:t> </a:t>
          </a:r>
          <a:r>
            <a:rPr lang="en-US" sz="2800" kern="1200" dirty="0" err="1"/>
            <a:t>khắc</a:t>
          </a:r>
          <a:r>
            <a:rPr lang="en-US" sz="2800" kern="1200" dirty="0"/>
            <a:t> </a:t>
          </a:r>
          <a:r>
            <a:rPr lang="en-US" sz="2800" kern="1200" dirty="0" err="1"/>
            <a:t>phục</a:t>
          </a:r>
          <a:endParaRPr lang="en-US" sz="2800" kern="1200" dirty="0"/>
        </a:p>
      </dsp:txBody>
      <dsp:txXfrm>
        <a:off x="4383989" y="56036"/>
        <a:ext cx="3845569" cy="806400"/>
      </dsp:txXfrm>
    </dsp:sp>
    <dsp:sp modelId="{C9BF7E16-DF98-4E6F-A544-B8804BF45D1B}">
      <dsp:nvSpPr>
        <dsp:cNvPr id="0" name=""/>
        <dsp:cNvSpPr/>
      </dsp:nvSpPr>
      <dsp:spPr>
        <a:xfrm>
          <a:off x="4383989" y="862436"/>
          <a:ext cx="3845569" cy="285342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err="1"/>
            <a:t>Giảm</a:t>
          </a:r>
          <a:r>
            <a:rPr lang="en-US" sz="2800" kern="1200" dirty="0"/>
            <a:t> </a:t>
          </a:r>
          <a:r>
            <a:rPr lang="en-US" sz="2800" kern="1200" dirty="0" err="1"/>
            <a:t>tổn</a:t>
          </a:r>
          <a:r>
            <a:rPr lang="en-US" sz="2800" kern="1200" dirty="0"/>
            <a:t> </a:t>
          </a:r>
          <a:r>
            <a:rPr lang="en-US" sz="2800" kern="1200" dirty="0" err="1"/>
            <a:t>thất</a:t>
          </a:r>
          <a:r>
            <a:rPr lang="en-US" sz="2800" kern="1200" dirty="0"/>
            <a:t> </a:t>
          </a:r>
          <a:r>
            <a:rPr lang="en-US" sz="2800" kern="1200" dirty="0" err="1"/>
            <a:t>bốc</a:t>
          </a:r>
          <a:r>
            <a:rPr lang="en-US" sz="2800" kern="1200" dirty="0"/>
            <a:t> </a:t>
          </a:r>
          <a:r>
            <a:rPr lang="en-US" sz="2800" kern="1200" dirty="0" err="1"/>
            <a:t>hơi</a:t>
          </a:r>
          <a:endParaRPr lang="en-US" sz="2800" kern="1200" dirty="0"/>
        </a:p>
        <a:p>
          <a:pPr marL="285750" lvl="1" indent="-285750" algn="l" defTabSz="1244600">
            <a:lnSpc>
              <a:spcPct val="90000"/>
            </a:lnSpc>
            <a:spcBef>
              <a:spcPct val="0"/>
            </a:spcBef>
            <a:spcAft>
              <a:spcPct val="15000"/>
            </a:spcAft>
            <a:buChar char="••"/>
          </a:pPr>
          <a:r>
            <a:rPr lang="en-US" sz="2800" kern="1200" dirty="0" err="1"/>
            <a:t>Đè</a:t>
          </a:r>
          <a:r>
            <a:rPr lang="en-US" sz="2800" kern="1200" dirty="0"/>
            <a:t> </a:t>
          </a:r>
          <a:r>
            <a:rPr lang="en-US" sz="2800" kern="1200" dirty="0" err="1"/>
            <a:t>phòng</a:t>
          </a:r>
          <a:r>
            <a:rPr lang="en-US" sz="2800" kern="1200" dirty="0"/>
            <a:t> </a:t>
          </a:r>
          <a:r>
            <a:rPr lang="en-US" sz="2800" kern="1200" dirty="0" err="1"/>
            <a:t>hiện</a:t>
          </a:r>
          <a:r>
            <a:rPr lang="en-US" sz="2800" kern="1200" dirty="0"/>
            <a:t> </a:t>
          </a:r>
          <a:r>
            <a:rPr lang="en-US" sz="2800" kern="1200" dirty="0" err="1"/>
            <a:t>tượng</a:t>
          </a:r>
          <a:r>
            <a:rPr lang="en-US" sz="2800" kern="1200" dirty="0"/>
            <a:t> </a:t>
          </a:r>
          <a:r>
            <a:rPr lang="en-US" sz="2800" kern="1200" dirty="0" err="1"/>
            <a:t>rò</a:t>
          </a:r>
          <a:r>
            <a:rPr lang="en-US" sz="2800" kern="1200" dirty="0"/>
            <a:t> </a:t>
          </a:r>
          <a:r>
            <a:rPr lang="en-US" sz="2800" kern="1200" dirty="0" err="1"/>
            <a:t>rĩ</a:t>
          </a:r>
          <a:r>
            <a:rPr lang="en-US" sz="2800" kern="1200" dirty="0"/>
            <a:t>, </a:t>
          </a:r>
          <a:r>
            <a:rPr lang="en-US" sz="2800" kern="1200" dirty="0" err="1"/>
            <a:t>tràn</a:t>
          </a:r>
          <a:r>
            <a:rPr lang="en-US" sz="2800" kern="1200" dirty="0"/>
            <a:t> </a:t>
          </a:r>
          <a:r>
            <a:rPr lang="en-US" sz="2800" kern="1200" dirty="0" err="1"/>
            <a:t>ra</a:t>
          </a:r>
          <a:r>
            <a:rPr lang="en-US" sz="2800" kern="1200" dirty="0"/>
            <a:t> </a:t>
          </a:r>
          <a:r>
            <a:rPr lang="en-US" sz="2800" kern="1200" dirty="0" err="1"/>
            <a:t>ngoài</a:t>
          </a:r>
          <a:endParaRPr lang="en-US" sz="2800" kern="1200" dirty="0"/>
        </a:p>
        <a:p>
          <a:pPr marL="285750" lvl="1" indent="-285750" algn="l" defTabSz="1244600">
            <a:lnSpc>
              <a:spcPct val="90000"/>
            </a:lnSpc>
            <a:spcBef>
              <a:spcPct val="0"/>
            </a:spcBef>
            <a:spcAft>
              <a:spcPct val="15000"/>
            </a:spcAft>
            <a:buChar char="••"/>
          </a:pPr>
          <a:r>
            <a:rPr lang="en-US" sz="2800" kern="1200" dirty="0" err="1"/>
            <a:t>Tránh</a:t>
          </a:r>
          <a:r>
            <a:rPr lang="en-US" sz="2800" kern="1200" dirty="0"/>
            <a:t> </a:t>
          </a:r>
          <a:r>
            <a:rPr lang="en-US" sz="2800" kern="1200" dirty="0" err="1"/>
            <a:t>nhiễm</a:t>
          </a:r>
          <a:r>
            <a:rPr lang="en-US" sz="2800" kern="1200" dirty="0"/>
            <a:t> </a:t>
          </a:r>
          <a:r>
            <a:rPr lang="en-US" sz="2800" kern="1200" dirty="0" err="1"/>
            <a:t>bẩn</a:t>
          </a:r>
          <a:r>
            <a:rPr lang="en-US" sz="2800" kern="1200" dirty="0"/>
            <a:t> </a:t>
          </a:r>
          <a:r>
            <a:rPr lang="en-US" sz="2800" kern="1200" dirty="0" err="1"/>
            <a:t>và</a:t>
          </a:r>
          <a:r>
            <a:rPr lang="en-US" sz="2800" kern="1200" dirty="0"/>
            <a:t> </a:t>
          </a:r>
          <a:r>
            <a:rPr lang="en-US" sz="2800" kern="1200" dirty="0" err="1"/>
            <a:t>lẫn</a:t>
          </a:r>
          <a:r>
            <a:rPr lang="en-US" sz="2800" kern="1200" dirty="0"/>
            <a:t> </a:t>
          </a:r>
          <a:r>
            <a:rPr lang="en-US" sz="2800" kern="1200" dirty="0" err="1"/>
            <a:t>lộn</a:t>
          </a:r>
          <a:r>
            <a:rPr lang="en-US" sz="2800" kern="1200" dirty="0"/>
            <a:t> </a:t>
          </a:r>
          <a:r>
            <a:rPr lang="en-US" sz="2800" kern="1200" dirty="0" err="1"/>
            <a:t>các</a:t>
          </a:r>
          <a:r>
            <a:rPr lang="en-US" sz="2800" kern="1200" dirty="0"/>
            <a:t> </a:t>
          </a:r>
          <a:r>
            <a:rPr lang="en-US" sz="2800" kern="1200" dirty="0" err="1"/>
            <a:t>loại</a:t>
          </a:r>
          <a:r>
            <a:rPr lang="en-US" sz="2800" kern="1200" dirty="0"/>
            <a:t> </a:t>
          </a:r>
          <a:r>
            <a:rPr lang="en-US" sz="2800" kern="1200" dirty="0" err="1"/>
            <a:t>dầu</a:t>
          </a:r>
          <a:r>
            <a:rPr lang="en-US" sz="2800" kern="1200" dirty="0"/>
            <a:t> </a:t>
          </a:r>
          <a:r>
            <a:rPr lang="en-US" sz="2800" kern="1200" dirty="0" err="1"/>
            <a:t>với</a:t>
          </a:r>
          <a:r>
            <a:rPr lang="en-US" sz="2800" kern="1200" dirty="0"/>
            <a:t> </a:t>
          </a:r>
          <a:r>
            <a:rPr lang="en-US" sz="2800" kern="1200" dirty="0" err="1"/>
            <a:t>nhau</a:t>
          </a:r>
          <a:endParaRPr lang="en-US" sz="2800" kern="1200" dirty="0"/>
        </a:p>
      </dsp:txBody>
      <dsp:txXfrm>
        <a:off x="4383989" y="862436"/>
        <a:ext cx="3845569" cy="2853427"/>
      </dsp:txXfrm>
    </dsp:sp>
  </dsp:spTree>
</dsp:drawing>
</file>

<file path=ppt/diagrams/layout1.xml><?xml version="1.0" encoding="utf-8"?>
<dgm:layoutDef xmlns:dgm="http://schemas.openxmlformats.org/drawingml/2006/diagram" xmlns:a="http://schemas.openxmlformats.org/drawingml/2006/main" uniqueId="urn:microsoft.com/office/officeart/2005/8/layout/list1#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9/11/2021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D56BB2-5CF3-4BC3-8BA2-43F4CD03333F}" type="slidenum">
              <a:rPr lang="en-US" smtClean="0"/>
              <a:t>30</a:t>
            </a:fld>
            <a:endParaRPr lang="en-US"/>
          </a:p>
        </p:txBody>
      </p:sp>
    </p:spTree>
    <p:extLst>
      <p:ext uri="{BB962C8B-B14F-4D97-AF65-F5344CB8AC3E}">
        <p14:creationId xmlns:p14="http://schemas.microsoft.com/office/powerpoint/2010/main" val="2064985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Slide Image Placeholder 1"/>
          <p:cNvSpPr>
            <a:spLocks noGrp="1" noRot="1" noChangeAspect="1"/>
          </p:cNvSpPr>
          <p:nvPr>
            <p:ph type="sldImg"/>
          </p:nvPr>
        </p:nvSpPr>
        <p:spPr/>
      </p:sp>
      <p:sp>
        <p:nvSpPr>
          <p:cNvPr id="5122" name="Text Placeholder 2"/>
          <p:cNvSpPr>
            <a:spLocks noGrp="1"/>
          </p:cNvSpPr>
          <p:nvPr>
            <p:ph type="body"/>
          </p:nvPr>
        </p:nvSpPr>
        <p:spPr/>
        <p:txBody>
          <a:bodyPr lIns="91440" tIns="45720" rIns="91440" bIns="45720" anchor="t" anchorCtr="0"/>
          <a:lstStyle/>
          <a:p>
            <a:pPr lvl="0"/>
            <a:endParaRPr lang="en-US" altLang="zh-CN"/>
          </a:p>
        </p:txBody>
      </p:sp>
    </p:spTree>
    <p:extLst>
      <p:ext uri="{BB962C8B-B14F-4D97-AF65-F5344CB8AC3E}">
        <p14:creationId xmlns:p14="http://schemas.microsoft.com/office/powerpoint/2010/main" val="817673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Slide Image Placeholder 1"/>
          <p:cNvSpPr>
            <a:spLocks noGrp="1" noRot="1" noChangeAspect="1"/>
          </p:cNvSpPr>
          <p:nvPr>
            <p:ph type="sldImg"/>
          </p:nvPr>
        </p:nvSpPr>
        <p:spPr/>
      </p:sp>
      <p:sp>
        <p:nvSpPr>
          <p:cNvPr id="12290" name="Text Placeholder 2"/>
          <p:cNvSpPr>
            <a:spLocks noGrp="1"/>
          </p:cNvSpPr>
          <p:nvPr>
            <p:ph type="body"/>
          </p:nvPr>
        </p:nvSpPr>
        <p:spPr/>
        <p:txBody>
          <a:bodyPr lIns="91440" tIns="45720" rIns="91440" bIns="45720" anchor="t" anchorCtr="0"/>
          <a:lstStyle/>
          <a:p>
            <a:pPr lvl="0"/>
            <a:endParaRPr lang="en-US" altLang="zh-CN"/>
          </a:p>
        </p:txBody>
      </p:sp>
    </p:spTree>
    <p:extLst>
      <p:ext uri="{BB962C8B-B14F-4D97-AF65-F5344CB8AC3E}">
        <p14:creationId xmlns:p14="http://schemas.microsoft.com/office/powerpoint/2010/main" val="2872147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87084" y="69755"/>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83EAB40C-6F76-4355-B903-1CA310AE1743}" type="datetimeFigureOut">
              <a:rPr lang="en-US" smtClean="0"/>
              <a:t>9/11/2021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9273933-9722-4956-BC36-6894AC461BEB}" type="slidenum">
              <a:rPr lang="en-US" smtClean="0"/>
              <a:t>‹#›</a:t>
            </a:fld>
            <a:endParaRPr lang="en-US"/>
          </a:p>
        </p:txBody>
      </p:sp>
      <p:sp>
        <p:nvSpPr>
          <p:cNvPr id="7" name="Rectangle 6"/>
          <p:cNvSpPr/>
          <p:nvPr/>
        </p:nvSpPr>
        <p:spPr>
          <a:xfrm>
            <a:off x="83908" y="1449303"/>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83908"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83908"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609600" y="1505930"/>
            <a:ext cx="109728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83EAB40C-6F76-4355-B903-1CA310AE1743}" type="datetimeFigureOut">
              <a:rPr lang="en-US" smtClean="0"/>
              <a:t>9/11/2021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87084" y="69755"/>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63084" y="952500"/>
            <a:ext cx="103632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3EAB40C-6F76-4355-B903-1CA310AE1743}" type="datetimeFigureOut">
              <a:rPr lang="en-US" smtClean="0"/>
              <a:t>9/11/2021</a:t>
            </a:fld>
            <a:endParaRPr lang="en-US"/>
          </a:p>
        </p:txBody>
      </p:sp>
      <p:sp>
        <p:nvSpPr>
          <p:cNvPr id="5" name="Footer Placeholder 4"/>
          <p:cNvSpPr>
            <a:spLocks noGrp="1"/>
          </p:cNvSpPr>
          <p:nvPr>
            <p:ph type="ftr" sz="quarter" idx="11"/>
          </p:nvPr>
        </p:nvSpPr>
        <p:spPr>
          <a:xfrm>
            <a:off x="1066800" y="6172200"/>
            <a:ext cx="5334000" cy="457200"/>
          </a:xfrm>
        </p:spPr>
        <p:txBody>
          <a:bodyPr/>
          <a:lstStyle/>
          <a:p>
            <a:endParaRPr lang="en-US"/>
          </a:p>
        </p:txBody>
      </p:sp>
      <p:sp>
        <p:nvSpPr>
          <p:cNvPr id="7" name="Rectangle 6"/>
          <p:cNvSpPr/>
          <p:nvPr/>
        </p:nvSpPr>
        <p:spPr>
          <a:xfrm flipV="1">
            <a:off x="92549"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2195" y="2341475"/>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95072" y="6208776"/>
            <a:ext cx="609600" cy="457200"/>
          </a:xfrm>
        </p:spPr>
        <p:txBody>
          <a:bodyPr/>
          <a:lstStyle/>
          <a:p>
            <a:fld id="{E9273933-9722-4956-BC36-6894AC461BEB}"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83EAB40C-6F76-4355-B903-1CA310AE1743}" type="datetimeFigureOut">
              <a:rPr lang="en-US" smtClean="0"/>
              <a:t>9/11/2021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73933-9722-4956-BC36-6894AC461BEB}" type="slidenum">
              <a:rPr lang="en-US" smtClean="0"/>
              <a:t>‹#›</a:t>
            </a:fld>
            <a:endParaRPr 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83EAB40C-6F76-4355-B903-1CA310AE1743}" type="datetimeFigureOut">
              <a:rPr lang="en-US" smtClean="0"/>
              <a:t>9/11/2021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273933-9722-4956-BC36-6894AC461BEB}" type="slidenum">
              <a:rPr lang="en-US" smtClean="0"/>
              <a:t>‹#›</a:t>
            </a:fld>
            <a:endParaRPr 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3EAB40C-6F76-4355-B903-1CA310AE1743}" type="datetimeFigureOut">
              <a:rPr lang="en-US" smtClean="0"/>
              <a:t>9/11/2021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EAB40C-6F76-4355-B903-1CA310AE1743}" type="datetimeFigureOut">
              <a:rPr lang="en-US" smtClean="0"/>
              <a:t>9/11/2021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EAB40C-6F76-4355-B903-1CA310AE1743}" type="datetimeFigureOut">
              <a:rPr lang="en-US" smtClean="0"/>
              <a:t>9/11/2021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73933-9722-4956-BC36-6894AC461BEB}" type="slidenum">
              <a:rPr lang="en-US" smtClean="0"/>
              <a:t>‹#›</a:t>
            </a:fld>
            <a:endParaRPr lang="en-US"/>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EAB40C-6F76-4355-B903-1CA310AE1743}" type="datetimeFigureOut">
              <a:rPr lang="en-US" smtClean="0"/>
              <a:t>9/11/2021</a:t>
            </a:fld>
            <a:endParaRPr lang="en-US"/>
          </a:p>
        </p:txBody>
      </p:sp>
      <p:sp>
        <p:nvSpPr>
          <p:cNvPr id="6" name="Footer Placeholder 5"/>
          <p:cNvSpPr>
            <a:spLocks noGrp="1"/>
          </p:cNvSpPr>
          <p:nvPr>
            <p:ph type="ftr" sz="quarter" idx="11"/>
          </p:nvPr>
        </p:nvSpPr>
        <p:spPr>
          <a:xfrm>
            <a:off x="1219200" y="6172200"/>
            <a:ext cx="5181600" cy="457200"/>
          </a:xfrm>
        </p:spPr>
        <p:txBody>
          <a:bodyPr/>
          <a:lstStyle/>
          <a:p>
            <a:endParaRPr lang="en-US"/>
          </a:p>
        </p:txBody>
      </p:sp>
      <p:sp>
        <p:nvSpPr>
          <p:cNvPr id="7" name="Slide Number Placeholder 6"/>
          <p:cNvSpPr>
            <a:spLocks noGrp="1"/>
          </p:cNvSpPr>
          <p:nvPr>
            <p:ph type="sldNum" sz="quarter" idx="12"/>
          </p:nvPr>
        </p:nvSpPr>
        <p:spPr>
          <a:xfrm>
            <a:off x="195072" y="6208776"/>
            <a:ext cx="609600" cy="457200"/>
          </a:xfrm>
        </p:spPr>
        <p:txBody>
          <a:bodyPr/>
          <a:lstStyle/>
          <a:p>
            <a:fld id="{E9273933-9722-4956-BC36-6894AC461BEB}" type="slidenum">
              <a:rPr lang="en-US" smtClean="0"/>
              <a:t>‹#›</a:t>
            </a:fld>
            <a:endParaRPr 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91344" y="4650474"/>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91347" y="4773224"/>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91077" y="66675"/>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EAB40C-6F76-4355-B903-1CA310AE1743}" type="datetimeFigureOut">
              <a:rPr lang="en-US" smtClean="0"/>
              <a:t>9/11/2021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68224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219200" y="274640"/>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EAB40C-6F76-4355-B903-1CA310AE1743}" type="datetimeFigureOut">
              <a:rPr lang="en-US" smtClean="0"/>
              <a:t>9/11/2021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7F1ECBD-4753-4EED-8933-07F65B375129}" type="datetimeFigureOut">
              <a:rPr lang="en-US" smtClean="0"/>
              <a:t>9/11/2021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F1ECBD-4753-4EED-8933-07F65B375129}" type="datetimeFigureOut">
              <a:rPr lang="en-US" smtClean="0"/>
              <a:t>9/11/2021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F1ECBD-4753-4EED-8933-07F65B375129}" type="datetimeFigureOut">
              <a:rPr lang="en-US" smtClean="0"/>
              <a:t>9/11/2021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7F1ECBD-4753-4EED-8933-07F65B375129}" type="datetimeFigureOut">
              <a:rPr lang="en-US" smtClean="0"/>
              <a:t>9/11/2021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7F1ECBD-4753-4EED-8933-07F65B375129}" type="datetimeFigureOut">
              <a:rPr lang="en-US" smtClean="0"/>
              <a:t>9/11/2021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F1ECBD-4753-4EED-8933-07F65B375129}" type="datetimeFigureOut">
              <a:rPr lang="en-US" smtClean="0"/>
              <a:t>9/11/2021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F1ECBD-4753-4EED-8933-07F65B375129}" type="datetimeFigureOut">
              <a:rPr lang="en-US" smtClean="0"/>
              <a:t>9/11/2021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7F1ECBD-4753-4EED-8933-07F65B375129}" type="datetimeFigureOut">
              <a:rPr lang="en-US" smtClean="0"/>
              <a:t>9/11/2021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7F1ECBD-4753-4EED-8933-07F65B375129}" type="datetimeFigureOut">
              <a:rPr lang="en-US" smtClean="0"/>
              <a:t>9/11/2021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F1ECBD-4753-4EED-8933-07F65B375129}" type="datetimeFigureOut">
              <a:rPr lang="en-US" smtClean="0"/>
              <a:t>9/11/2021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F1ECBD-4753-4EED-8933-07F65B375129}" type="datetimeFigureOut">
              <a:rPr lang="en-US" smtClean="0"/>
              <a:t>9/11/2021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ED80A-B767-4F9B-9B49-ABCA4CA1B00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defRPr>
            </a:lvl1pPr>
          </a:lstStyle>
          <a:p>
            <a:fld id="{83EAB40C-6F76-4355-B903-1CA310AE1743}" type="datetimeFigureOut">
              <a:rPr lang="en-US" smtClean="0"/>
              <a:t>9/11/2021</a:t>
            </a:fld>
            <a:endParaRPr lang="en-US"/>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9273933-9722-4956-BC36-6894AC461BE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panose="05020102010507070707"/>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panose="05020102010507070707"/>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panose="05020102010507070707"/>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panose="05020102010507070707"/>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F1ECBD-4753-4EED-8933-07F65B375129}" type="datetimeFigureOut">
              <a:rPr lang="en-US" smtClean="0"/>
              <a:t>9/11/2021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DED80A-B767-4F9B-9B49-ABCA4CA1B00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2.xml"/><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microsoft.com/office/2007/relationships/media" Target="../media/media2.mp4"/><Relationship Id="rId1" Type="http://schemas.openxmlformats.org/officeDocument/2006/relationships/video" Target="NULL" TargetMode="Externa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8.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jpeg"/></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microsoft.com/office/2007/relationships/media" Target="../media/media3.mp4"/><Relationship Id="rId1" Type="http://schemas.openxmlformats.org/officeDocument/2006/relationships/video" Target="NULL" TargetMode="Externa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audio" Target="../media/audio1.wav"/><Relationship Id="rId1" Type="http://schemas.openxmlformats.org/officeDocument/2006/relationships/slideLayout" Target="../slideLayouts/slideLayout13.xml"/><Relationship Id="rId4" Type="http://schemas.openxmlformats.org/officeDocument/2006/relationships/image" Target="../media/image26.jpeg"/></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file:///C:\Users\Chuong\Downloads\Kh&#225;m%20ph&#225;%20top%2010%20lo&#7841;i%20g&#7895;%20-&#273;&#7855;t-%20nh&#7845;t%20tr&#234;n%20th&#7871;%20gi&#7899;i!.mp4" TargetMode="External"/><Relationship Id="rId1" Type="http://schemas.microsoft.com/office/2007/relationships/media" Target="file:///C:\Users\Chuong\Downloads\Kh&#225;m%20ph&#225;%20top%2010%20lo&#7841;i%20g&#7895;%20-&#273;&#7855;t-%20nh&#7845;t%20tr&#234;n%20th&#7871;%20gi&#7899;i!.mp4" TargetMode="External"/><Relationship Id="rId4" Type="http://schemas.openxmlformats.org/officeDocument/2006/relationships/image" Target="../media/image4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1.jpe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err="1"/>
              <a:t>Chương</a:t>
            </a:r>
            <a:r>
              <a:rPr lang="en-US" dirty="0"/>
              <a:t> 2: </a:t>
            </a:r>
            <a:r>
              <a:rPr lang="en-US" dirty="0" err="1"/>
              <a:t>Hàng</a:t>
            </a:r>
            <a:r>
              <a:rPr lang="en-US" dirty="0"/>
              <a:t> </a:t>
            </a:r>
            <a:r>
              <a:rPr lang="en-US" dirty="0" err="1"/>
              <a:t>rời</a:t>
            </a:r>
            <a:r>
              <a:rPr lang="en-US" dirty="0"/>
              <a:t> </a:t>
            </a:r>
          </a:p>
        </p:txBody>
      </p:sp>
      <p:sp>
        <p:nvSpPr>
          <p:cNvPr id="2" name="Rectangle 1"/>
          <p:cNvSpPr/>
          <p:nvPr/>
        </p:nvSpPr>
        <p:spPr>
          <a:xfrm>
            <a:off x="3657600" y="2997032"/>
            <a:ext cx="6096000" cy="2086853"/>
          </a:xfrm>
          <a:prstGeom prst="rect">
            <a:avLst/>
          </a:prstGeom>
        </p:spPr>
        <p:txBody>
          <a:bodyPr>
            <a:spAutoFit/>
          </a:bodyPr>
          <a:lstStyle/>
          <a:p>
            <a:pPr algn="just">
              <a:lnSpc>
                <a:spcPct val="150000"/>
              </a:lnSpc>
            </a:pPr>
            <a:r>
              <a:rPr lang="en-US" sz="3000" b="1" dirty="0">
                <a:latin typeface="Times New Roman" panose="02020603050405020304" pitchFamily="18" charset="0"/>
                <a:cs typeface="Times New Roman" panose="02020603050405020304" pitchFamily="18" charset="0"/>
              </a:rPr>
              <a:t>2.1 </a:t>
            </a:r>
            <a:r>
              <a:rPr lang="en-US" sz="3000" b="1" dirty="0" err="1">
                <a:latin typeface="Times New Roman" panose="02020603050405020304" pitchFamily="18" charset="0"/>
                <a:cs typeface="Times New Roman" panose="02020603050405020304" pitchFamily="18" charset="0"/>
              </a:rPr>
              <a:t>Tách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hàng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rời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và</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đóng</a:t>
            </a:r>
            <a:r>
              <a:rPr lang="en-US" sz="3000" b="1" dirty="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gói</a:t>
            </a:r>
            <a:endParaRPr lang="en-US" sz="3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US" sz="3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2.2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Đóng</a:t>
            </a:r>
            <a:r>
              <a:rPr lang="en-US" sz="3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gói</a:t>
            </a:r>
            <a:r>
              <a:rPr lang="en-US" sz="3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3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rời</a:t>
            </a:r>
            <a:r>
              <a:rPr lang="en-US" sz="3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lỏng</a:t>
            </a:r>
            <a:endParaRPr lang="en-US" sz="3000" b="1"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3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2.3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Phương</a:t>
            </a:r>
            <a:r>
              <a:rPr lang="en-US" sz="3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tiện</a:t>
            </a:r>
            <a:r>
              <a:rPr lang="en-US" sz="3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làm</a:t>
            </a:r>
            <a:r>
              <a:rPr lang="en-US" sz="3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3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endParaRPr lang="en-US" sz="30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rotWithShape="1">
          <a:blip r:embed="rId2"/>
          <a:srcRect t="10386"/>
          <a:stretch/>
        </p:blipFill>
        <p:spPr>
          <a:xfrm>
            <a:off x="27562" y="4270437"/>
            <a:ext cx="3657600" cy="2466834"/>
          </a:xfrm>
          <a:prstGeom prst="ellipse">
            <a:avLst/>
          </a:prstGeom>
          <a:ln>
            <a:noFill/>
          </a:ln>
          <a:effectLst>
            <a:softEdge rad="112500"/>
          </a:effectLst>
        </p:spPr>
      </p:pic>
      <p:pic>
        <p:nvPicPr>
          <p:cNvPr id="4" name="Picture 3"/>
          <p:cNvPicPr>
            <a:picLocks noChangeAspect="1"/>
          </p:cNvPicPr>
          <p:nvPr/>
        </p:nvPicPr>
        <p:blipFill rotWithShape="1">
          <a:blip r:embed="rId3"/>
          <a:srcRect b="9193"/>
          <a:stretch/>
        </p:blipFill>
        <p:spPr>
          <a:xfrm>
            <a:off x="8477250" y="4403759"/>
            <a:ext cx="3714750" cy="2421815"/>
          </a:xfrm>
          <a:prstGeom prst="ellipse">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6BAADD"/>
            </a:gs>
            <a:gs pos="100000">
              <a:srgbClr val="F6F6F6"/>
            </a:gs>
          </a:gsLst>
          <a:lin ang="5400000" scaled="1"/>
        </a:gra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Lst>
          </a:blip>
          <a:stretch>
            <a:fillRect/>
          </a:stretch>
        </p:blipFill>
        <p:spPr>
          <a:xfrm>
            <a:off x="178746" y="180408"/>
            <a:ext cx="11982450" cy="3571875"/>
          </a:xfrm>
          <a:prstGeom prst="rect">
            <a:avLst/>
          </a:prstGeom>
          <a:ln>
            <a:noFill/>
          </a:ln>
          <a:effectLst>
            <a:softEdge rad="112500"/>
          </a:effectLst>
        </p:spPr>
      </p:pic>
      <p:sp>
        <p:nvSpPr>
          <p:cNvPr id="4" name="Rectangle 3"/>
          <p:cNvSpPr/>
          <p:nvPr/>
        </p:nvSpPr>
        <p:spPr>
          <a:xfrm>
            <a:off x="1524000" y="1524000"/>
            <a:ext cx="8961428" cy="1189493"/>
          </a:xfrm>
          <a:prstGeom prst="rect">
            <a:avLst/>
          </a:prstGeom>
        </p:spPr>
        <p:txBody>
          <a:bodyPr wrap="none">
            <a:spAutoFit/>
          </a:bodyPr>
          <a:lstStyle/>
          <a:p>
            <a:pPr lvl="0" algn="just">
              <a:lnSpc>
                <a:spcPct val="150000"/>
              </a:lnSpc>
            </a:pPr>
            <a:r>
              <a:rPr lang="en-US" sz="5400" b="1" dirty="0">
                <a:solidFill>
                  <a:srgbClr val="FF0000"/>
                </a:solidFill>
                <a:latin typeface="Times New Roman" panose="02020603050405020304" pitchFamily="18" charset="0"/>
                <a:cs typeface="Times New Roman" panose="02020603050405020304" pitchFamily="18" charset="0"/>
              </a:rPr>
              <a:t>2.1 </a:t>
            </a:r>
            <a:r>
              <a:rPr lang="en-US" sz="5400" b="1" dirty="0" err="1">
                <a:solidFill>
                  <a:srgbClr val="FF0000"/>
                </a:solidFill>
                <a:latin typeface="Times New Roman" panose="02020603050405020304" pitchFamily="18" charset="0"/>
                <a:cs typeface="Times New Roman" panose="02020603050405020304" pitchFamily="18" charset="0"/>
              </a:rPr>
              <a:t>Tách</a:t>
            </a:r>
            <a:r>
              <a:rPr lang="en-US" sz="5400" b="1" dirty="0">
                <a:solidFill>
                  <a:srgbClr val="FF0000"/>
                </a:solidFill>
                <a:latin typeface="Times New Roman" panose="02020603050405020304" pitchFamily="18" charset="0"/>
                <a:cs typeface="Times New Roman" panose="02020603050405020304" pitchFamily="18" charset="0"/>
              </a:rPr>
              <a:t> </a:t>
            </a:r>
            <a:r>
              <a:rPr lang="en-US" sz="5400" b="1" dirty="0" err="1">
                <a:solidFill>
                  <a:srgbClr val="FF0000"/>
                </a:solidFill>
                <a:latin typeface="Times New Roman" panose="02020603050405020304" pitchFamily="18" charset="0"/>
                <a:cs typeface="Times New Roman" panose="02020603050405020304" pitchFamily="18" charset="0"/>
              </a:rPr>
              <a:t>hàng</a:t>
            </a:r>
            <a:r>
              <a:rPr lang="en-US" sz="5400" b="1" dirty="0">
                <a:solidFill>
                  <a:srgbClr val="FF0000"/>
                </a:solidFill>
                <a:latin typeface="Times New Roman" panose="02020603050405020304" pitchFamily="18" charset="0"/>
                <a:cs typeface="Times New Roman" panose="02020603050405020304" pitchFamily="18" charset="0"/>
              </a:rPr>
              <a:t> </a:t>
            </a:r>
            <a:r>
              <a:rPr lang="en-US" sz="5400" b="1" dirty="0" err="1">
                <a:solidFill>
                  <a:srgbClr val="FF0000"/>
                </a:solidFill>
                <a:latin typeface="Times New Roman" panose="02020603050405020304" pitchFamily="18" charset="0"/>
                <a:cs typeface="Times New Roman" panose="02020603050405020304" pitchFamily="18" charset="0"/>
              </a:rPr>
              <a:t>rời</a:t>
            </a:r>
            <a:r>
              <a:rPr lang="en-US" sz="5400" b="1" dirty="0">
                <a:solidFill>
                  <a:srgbClr val="FF0000"/>
                </a:solidFill>
                <a:latin typeface="Times New Roman" panose="02020603050405020304" pitchFamily="18" charset="0"/>
                <a:cs typeface="Times New Roman" panose="02020603050405020304" pitchFamily="18" charset="0"/>
              </a:rPr>
              <a:t> </a:t>
            </a:r>
            <a:r>
              <a:rPr lang="en-US" sz="5400" b="1" dirty="0" err="1">
                <a:solidFill>
                  <a:srgbClr val="FF0000"/>
                </a:solidFill>
                <a:latin typeface="Times New Roman" panose="02020603050405020304" pitchFamily="18" charset="0"/>
                <a:cs typeface="Times New Roman" panose="02020603050405020304" pitchFamily="18" charset="0"/>
              </a:rPr>
              <a:t>và</a:t>
            </a:r>
            <a:r>
              <a:rPr lang="en-US" sz="5400" b="1" dirty="0">
                <a:solidFill>
                  <a:srgbClr val="FF0000"/>
                </a:solidFill>
                <a:latin typeface="Times New Roman" panose="02020603050405020304" pitchFamily="18" charset="0"/>
                <a:cs typeface="Times New Roman" panose="02020603050405020304" pitchFamily="18" charset="0"/>
              </a:rPr>
              <a:t> </a:t>
            </a:r>
            <a:r>
              <a:rPr lang="en-US" sz="5400" b="1" dirty="0" err="1">
                <a:solidFill>
                  <a:srgbClr val="FF0000"/>
                </a:solidFill>
                <a:latin typeface="Times New Roman" panose="02020603050405020304" pitchFamily="18" charset="0"/>
                <a:cs typeface="Times New Roman" panose="02020603050405020304" pitchFamily="18" charset="0"/>
              </a:rPr>
              <a:t>đóng</a:t>
            </a:r>
            <a:r>
              <a:rPr lang="en-US" sz="5400" b="1" dirty="0">
                <a:solidFill>
                  <a:srgbClr val="FF0000"/>
                </a:solidFill>
                <a:latin typeface="Times New Roman" panose="02020603050405020304" pitchFamily="18" charset="0"/>
                <a:cs typeface="Times New Roman" panose="02020603050405020304" pitchFamily="18" charset="0"/>
              </a:rPr>
              <a:t> </a:t>
            </a:r>
            <a:r>
              <a:rPr lang="en-US" sz="5400" b="1" dirty="0" err="1">
                <a:solidFill>
                  <a:srgbClr val="FF0000"/>
                </a:solidFill>
                <a:latin typeface="Times New Roman" panose="02020603050405020304" pitchFamily="18" charset="0"/>
                <a:cs typeface="Times New Roman" panose="02020603050405020304" pitchFamily="18" charset="0"/>
              </a:rPr>
              <a:t>gói</a:t>
            </a:r>
            <a:endParaRPr lang="en-US" sz="5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4"/>
          <a:stretch>
            <a:fillRect/>
          </a:stretch>
        </p:blipFill>
        <p:spPr>
          <a:xfrm>
            <a:off x="0" y="3933825"/>
            <a:ext cx="4876800" cy="292417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45996" y="3871516"/>
            <a:ext cx="7315200" cy="298648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6BAADD"/>
            </a:gs>
            <a:gs pos="100000">
              <a:srgbClr val="F6F6F6"/>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171217"/>
            <a:ext cx="12191999" cy="3686783"/>
          </a:xfrm>
          <a:prstGeom prst="rect">
            <a:avLst/>
          </a:prstGeom>
        </p:spPr>
      </p:pic>
      <p:sp>
        <p:nvSpPr>
          <p:cNvPr id="6" name="TextBox 5"/>
          <p:cNvSpPr txBox="1"/>
          <p:nvPr/>
        </p:nvSpPr>
        <p:spPr>
          <a:xfrm>
            <a:off x="496111" y="1170068"/>
            <a:ext cx="11449455" cy="1895519"/>
          </a:xfrm>
          <a:prstGeom prst="rect">
            <a:avLst/>
          </a:prstGeom>
          <a:noFill/>
        </p:spPr>
        <p:txBody>
          <a:bodyPr wrap="square">
            <a:spAutoFit/>
          </a:bodyPr>
          <a:lstStyle/>
          <a:p>
            <a:pPr lvl="0" algn="just">
              <a:lnSpc>
                <a:spcPct val="115000"/>
              </a:lnSpc>
              <a:spcAft>
                <a:spcPts val="1000"/>
              </a:spcAft>
            </a:pPr>
            <a:r>
              <a:rPr lang="vi-VN" sz="2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Hiểu đơn giản, hàng rời chính là loại hàng hóa không được đóng thùng, đóng trong container, những mặt hàng này khi vận chuyển đều được nằm trực tiếp trong khoang chứa hàng của tàu thủy, thùng xe tay hay trên sàn container, mooc lùn</a:t>
            </a:r>
            <a:r>
              <a:rPr lang="en-US" sz="2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a:t>
            </a:r>
            <a:endParaRPr lang="en-US" sz="2600"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7" name="Rectangle 6"/>
          <p:cNvSpPr/>
          <p:nvPr/>
        </p:nvSpPr>
        <p:spPr>
          <a:xfrm>
            <a:off x="3363487" y="235636"/>
            <a:ext cx="5465022" cy="923330"/>
          </a:xfrm>
          <a:prstGeom prst="rect">
            <a:avLst/>
          </a:prstGeom>
          <a:noFill/>
        </p:spPr>
        <p:txBody>
          <a:bodyPr wrap="none" lIns="91440" tIns="45720" rIns="91440" bIns="45720">
            <a:spAutoFit/>
          </a:bodyPr>
          <a:lstStyle/>
          <a:p>
            <a:pPr algn="ctr"/>
            <a:r>
              <a:rPr lang="en-US" sz="5400" dirty="0" err="1">
                <a:ln w="0"/>
                <a:effectLst>
                  <a:outerShdw blurRad="38100" dist="19050" dir="2700000" algn="tl" rotWithShape="0">
                    <a:schemeClr val="dk1">
                      <a:alpha val="40000"/>
                    </a:schemeClr>
                  </a:outerShdw>
                </a:effectLst>
              </a:rPr>
              <a:t>Khái</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niệm</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hàng</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rời</a:t>
            </a:r>
            <a:endParaRPr lang="en-US" sz="5400" dirty="0">
              <a:ln w="0"/>
              <a:effectLst>
                <a:outerShdw blurRad="38100" dist="19050" dir="2700000" algn="tl" rotWithShape="0">
                  <a:schemeClr val="dk1">
                    <a:alpha val="40000"/>
                  </a:scheme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Rectangle 5"/>
          <p:cNvSpPr/>
          <p:nvPr/>
        </p:nvSpPr>
        <p:spPr>
          <a:xfrm>
            <a:off x="2453952" y="583740"/>
            <a:ext cx="7511142" cy="784830"/>
          </a:xfrm>
          <a:prstGeom prst="rect">
            <a:avLst/>
          </a:prstGeom>
          <a:noFill/>
        </p:spPr>
        <p:txBody>
          <a:bodyPr wrap="square" lIns="91440" tIns="45720" rIns="91440" bIns="45720">
            <a:spAutoFit/>
          </a:bodyPr>
          <a:lstStyle/>
          <a:p>
            <a:pPr algn="ctr"/>
            <a:r>
              <a:rPr lang="en-US" sz="45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Tách hàng rời &amp; Đóng gói </a:t>
            </a:r>
          </a:p>
        </p:txBody>
      </p:sp>
      <p:sp>
        <p:nvSpPr>
          <p:cNvPr id="8" name="TextBox 7"/>
          <p:cNvSpPr txBox="1"/>
          <p:nvPr/>
        </p:nvSpPr>
        <p:spPr>
          <a:xfrm>
            <a:off x="1281404" y="1615843"/>
            <a:ext cx="9629192" cy="3415679"/>
          </a:xfrm>
          <a:prstGeom prst="rect">
            <a:avLst/>
          </a:prstGeom>
          <a:noFill/>
        </p:spPr>
        <p:txBody>
          <a:bodyPr wrap="square">
            <a:spAutoFit/>
          </a:bodyPr>
          <a:lstStyle/>
          <a:p>
            <a:pPr lvl="0">
              <a:lnSpc>
                <a:spcPct val="115000"/>
              </a:lnSpc>
            </a:pPr>
            <a:r>
              <a:rPr lang="en-US" sz="3600">
                <a:solidFill>
                  <a:srgbClr val="FF0000"/>
                </a:solidFill>
                <a:effectLst/>
                <a:latin typeface="Arial" panose="020B0604020202020204" pitchFamily="34" charset="0"/>
                <a:ea typeface="Arial" panose="020B0604020202020204" pitchFamily="34" charset="0"/>
                <a:cs typeface="Arial" panose="020B0604020202020204" pitchFamily="34" charset="0"/>
              </a:rPr>
              <a:t>Lương thực</a:t>
            </a:r>
          </a:p>
          <a:p>
            <a:pPr lvl="0">
              <a:lnSpc>
                <a:spcPct val="115000"/>
              </a:lnSpc>
            </a:pPr>
            <a:endParaRPr lang="en-US" sz="2400">
              <a:effectLst/>
              <a:latin typeface="Arial" panose="020B0604020202020204" pitchFamily="34" charset="0"/>
              <a:ea typeface="Arial" panose="020B0604020202020204" pitchFamily="34" charset="0"/>
              <a:cs typeface="Arial" panose="020B0604020202020204" pitchFamily="34" charset="0"/>
            </a:endParaRPr>
          </a:p>
          <a:p>
            <a:pPr lvl="0">
              <a:lnSpc>
                <a:spcPct val="115000"/>
              </a:lnSpc>
            </a:pPr>
            <a:r>
              <a:rPr lang="en-US" sz="2600">
                <a:effectLst/>
                <a:latin typeface="Arial" panose="020B0604020202020204" pitchFamily="34" charset="0"/>
                <a:ea typeface="Arial" panose="020B0604020202020204" pitchFamily="34" charset="0"/>
                <a:cs typeface="Arial" panose="020B0604020202020204" pitchFamily="34" charset="0"/>
              </a:rPr>
              <a:t>1. </a:t>
            </a:r>
            <a:r>
              <a:rPr lang="vi-VN" sz="2600">
                <a:effectLst/>
                <a:latin typeface="Arial" panose="020B0604020202020204" pitchFamily="34" charset="0"/>
                <a:ea typeface="Arial" panose="020B0604020202020204" pitchFamily="34" charset="0"/>
                <a:cs typeface="Arial" panose="020B0604020202020204" pitchFamily="34" charset="0"/>
              </a:rPr>
              <a:t>Đặc điểm của lương thực.</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nSpc>
                <a:spcPct val="115000"/>
              </a:lnSpc>
              <a:buFont typeface="Wingdings" panose="05000000000000000000" pitchFamily="2" charset="2"/>
              <a:buChar char=""/>
            </a:pPr>
            <a:r>
              <a:rPr lang="vi-VN" sz="2600">
                <a:effectLst/>
                <a:latin typeface="Arial" panose="020B0604020202020204" pitchFamily="34" charset="0"/>
                <a:ea typeface="Arial" panose="020B0604020202020204" pitchFamily="34" charset="0"/>
                <a:cs typeface="Arial" panose="020B0604020202020204" pitchFamily="34" charset="0"/>
              </a:rPr>
              <a:t>Khối lượng lương thực và ngũ cốc chiếm tỷ lệ lớn trong vận tải, nhất là vận tải đường thủy.</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nSpc>
                <a:spcPct val="115000"/>
              </a:lnSpc>
              <a:buFont typeface="Wingdings" panose="05000000000000000000" pitchFamily="2" charset="2"/>
              <a:buChar char=""/>
            </a:pPr>
            <a:r>
              <a:rPr lang="vi-VN" sz="2600">
                <a:effectLst/>
                <a:latin typeface="Arial" panose="020B0604020202020204" pitchFamily="34" charset="0"/>
                <a:ea typeface="Arial" panose="020B0604020202020204" pitchFamily="34" charset="0"/>
                <a:cs typeface="Arial" panose="020B0604020202020204" pitchFamily="34" charset="0"/>
              </a:rPr>
              <a:t>Hàng lương thực có nhiều loại: thóc, gạo, bột mì, ngô, đậu, lạc, vừng chiến tỷ lệ nhiều hơn cả.</a:t>
            </a:r>
            <a:endParaRPr lang="en-US" sz="2600">
              <a:effectLst/>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281404" y="1138116"/>
            <a:ext cx="9629192" cy="4581767"/>
          </a:xfrm>
          <a:prstGeom prst="rect">
            <a:avLst/>
          </a:prstGeom>
          <a:noFill/>
        </p:spPr>
        <p:txBody>
          <a:bodyPr wrap="square">
            <a:spAutoFit/>
          </a:bodyPr>
          <a:lstStyle/>
          <a:p>
            <a:pPr marL="342900" lvl="0" indent="-342900" algn="just">
              <a:lnSpc>
                <a:spcPct val="115000"/>
              </a:lnSpc>
              <a:buFont typeface="Wingdings" panose="05000000000000000000" pitchFamily="2" charset="2"/>
              <a:buChar char=""/>
            </a:pPr>
            <a:r>
              <a:rPr lang="vi-VN" sz="2600">
                <a:effectLst/>
                <a:ea typeface="Arial" panose="020B0604020202020204" pitchFamily="34" charset="0"/>
                <a:cs typeface="Times New Roman" panose="02020603050405020304" pitchFamily="18" charset="0"/>
              </a:rPr>
              <a:t>Đánh giá chất lượng của lương thực người ta căn cứ vào các chỉ tiểu: mầu sắc, mùi vị, dung trọng trong nước, độ nhiễm ngọt, lượng tạp chất, độ hoàn chỉnh.</a:t>
            </a:r>
            <a:endParaRPr lang="en-US" sz="2600">
              <a:effectLst/>
              <a:ea typeface="Arial" panose="020B060402020202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vi-VN" sz="2600">
                <a:effectLst/>
                <a:ea typeface="Arial" panose="020B0604020202020204" pitchFamily="34" charset="0"/>
                <a:cs typeface="Times New Roman" panose="02020603050405020304" pitchFamily="18" charset="0"/>
              </a:rPr>
              <a:t>Lượng nước trong lương thực càng nhiều thì càng khó bảo quản, nhưng nếu để trạng thái quá khô thì lương thực không duy trì được sự sống, đặc biệt là loiạ hạt giống</a:t>
            </a:r>
            <a:r>
              <a:rPr lang="en-US" sz="2600">
                <a:effectLst/>
                <a:ea typeface="Arial" panose="020B0604020202020204" pitchFamily="34" charset="0"/>
                <a:cs typeface="Times New Roman" panose="02020603050405020304" pitchFamily="18" charset="0"/>
              </a:rPr>
              <a:t>.</a:t>
            </a:r>
          </a:p>
          <a:p>
            <a:pPr marL="285750" indent="-285750" algn="just">
              <a:buFont typeface="Wingdings" panose="05000000000000000000" pitchFamily="2" charset="2"/>
              <a:buChar char="ü"/>
            </a:pPr>
            <a:r>
              <a:rPr lang="en-US" sz="2600">
                <a:effectLst/>
                <a:ea typeface="Arial" panose="020B0604020202020204" pitchFamily="34" charset="0"/>
              </a:rPr>
              <a:t> </a:t>
            </a:r>
            <a:r>
              <a:rPr lang="vi-VN" sz="2600">
                <a:effectLst/>
                <a:ea typeface="Arial" panose="020B0604020202020204" pitchFamily="34" charset="0"/>
              </a:rPr>
              <a:t>Lượng tạp chất có trong lương thực như đất cát, thanh bụi, kim loại, tạp chất hữu cơ như cây rễ, lá cây. Lượng tạp chât càng nhiều thì làm giảm chất lượng của lương thực và khó bảo quản</a:t>
            </a:r>
            <a:r>
              <a:rPr lang="vi-VN" sz="1800">
                <a:effectLst/>
                <a:latin typeface="Arial" panose="020B0604020202020204" pitchFamily="34" charset="0"/>
                <a:ea typeface="Arial" panose="020B0604020202020204" pitchFamily="34" charset="0"/>
              </a:rPr>
              <a:t>.</a:t>
            </a:r>
            <a:endParaRPr lang="en-US" sz="2400">
              <a:effectLst/>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281404" y="807577"/>
            <a:ext cx="9629192" cy="5242846"/>
          </a:xfrm>
          <a:prstGeom prst="rect">
            <a:avLst/>
          </a:prstGeom>
          <a:noFill/>
        </p:spPr>
        <p:txBody>
          <a:bodyPr wrap="square">
            <a:spAutoFit/>
          </a:bodyPr>
          <a:lstStyle/>
          <a:p>
            <a:pPr lvl="0" algn="just">
              <a:lnSpc>
                <a:spcPct val="115000"/>
              </a:lnSpc>
            </a:pPr>
            <a:r>
              <a:rPr lang="en-US" sz="2600" dirty="0">
                <a:latin typeface="Arial" panose="020B0604020202020204" pitchFamily="34" charset="0"/>
                <a:ea typeface="Arial" panose="020B0604020202020204" pitchFamily="34" charset="0"/>
                <a:cs typeface="Arial" panose="020B0604020202020204" pitchFamily="34" charset="0"/>
              </a:rPr>
              <a:t>2. </a:t>
            </a:r>
            <a:r>
              <a:rPr lang="en-US" sz="2600" dirty="0" err="1">
                <a:latin typeface="Arial" panose="020B0604020202020204" pitchFamily="34" charset="0"/>
                <a:ea typeface="Arial" panose="020B0604020202020204" pitchFamily="34" charset="0"/>
                <a:cs typeface="Arial" panose="020B0604020202020204" pitchFamily="34" charset="0"/>
              </a:rPr>
              <a:t>Tính</a:t>
            </a:r>
            <a:r>
              <a:rPr lang="en-US" sz="2600" dirty="0">
                <a:latin typeface="Arial" panose="020B0604020202020204" pitchFamily="34" charset="0"/>
                <a:ea typeface="Arial" panose="020B0604020202020204" pitchFamily="34" charset="0"/>
                <a:cs typeface="Arial" panose="020B0604020202020204" pitchFamily="34" charset="0"/>
              </a:rPr>
              <a:t> </a:t>
            </a:r>
            <a:r>
              <a:rPr lang="en-US" sz="2600" dirty="0" err="1">
                <a:latin typeface="Arial" panose="020B0604020202020204" pitchFamily="34" charset="0"/>
                <a:ea typeface="Arial" panose="020B0604020202020204" pitchFamily="34" charset="0"/>
                <a:cs typeface="Arial" panose="020B0604020202020204" pitchFamily="34" charset="0"/>
              </a:rPr>
              <a:t>chất</a:t>
            </a:r>
            <a:r>
              <a:rPr lang="en-US" sz="2600" dirty="0">
                <a:latin typeface="Arial" panose="020B0604020202020204" pitchFamily="34" charset="0"/>
                <a:ea typeface="Arial" panose="020B0604020202020204" pitchFamily="34" charset="0"/>
                <a:cs typeface="Arial" panose="020B0604020202020204" pitchFamily="34" charset="0"/>
              </a:rPr>
              <a:t> </a:t>
            </a:r>
            <a:r>
              <a:rPr lang="en-US" sz="2600" dirty="0" err="1">
                <a:latin typeface="Arial" panose="020B0604020202020204" pitchFamily="34" charset="0"/>
                <a:ea typeface="Arial" panose="020B0604020202020204" pitchFamily="34" charset="0"/>
                <a:cs typeface="Arial" panose="020B0604020202020204" pitchFamily="34" charset="0"/>
              </a:rPr>
              <a:t>của</a:t>
            </a:r>
            <a:r>
              <a:rPr lang="en-US" sz="2600" dirty="0">
                <a:latin typeface="Arial" panose="020B0604020202020204" pitchFamily="34" charset="0"/>
                <a:ea typeface="Arial" panose="020B0604020202020204" pitchFamily="34" charset="0"/>
                <a:cs typeface="Arial" panose="020B0604020202020204" pitchFamily="34" charset="0"/>
              </a:rPr>
              <a:t> </a:t>
            </a:r>
            <a:r>
              <a:rPr lang="en-US" sz="2600" dirty="0" err="1">
                <a:latin typeface="Arial" panose="020B0604020202020204" pitchFamily="34" charset="0"/>
                <a:ea typeface="Arial" panose="020B0604020202020204" pitchFamily="34" charset="0"/>
                <a:cs typeface="Arial" panose="020B0604020202020204" pitchFamily="34" charset="0"/>
              </a:rPr>
              <a:t>lương</a:t>
            </a:r>
            <a:r>
              <a:rPr lang="en-US" sz="2600" dirty="0">
                <a:latin typeface="Arial" panose="020B0604020202020204" pitchFamily="34" charset="0"/>
                <a:ea typeface="Arial" panose="020B0604020202020204" pitchFamily="34" charset="0"/>
                <a:cs typeface="Arial" panose="020B0604020202020204" pitchFamily="34" charset="0"/>
              </a:rPr>
              <a:t> </a:t>
            </a:r>
            <a:r>
              <a:rPr lang="en-US" sz="2600" dirty="0" err="1">
                <a:latin typeface="Arial" panose="020B0604020202020204" pitchFamily="34" charset="0"/>
                <a:ea typeface="Arial" panose="020B0604020202020204" pitchFamily="34" charset="0"/>
                <a:cs typeface="Arial" panose="020B0604020202020204" pitchFamily="34" charset="0"/>
              </a:rPr>
              <a:t>thực</a:t>
            </a:r>
            <a:r>
              <a:rPr lang="en-US" sz="2600" dirty="0">
                <a:latin typeface="Arial" panose="020B0604020202020204" pitchFamily="34" charset="0"/>
                <a:ea typeface="Arial" panose="020B0604020202020204" pitchFamily="34" charset="0"/>
                <a:cs typeface="Arial" panose="020B0604020202020204" pitchFamily="34" charset="0"/>
              </a:rPr>
              <a:t>:</a:t>
            </a:r>
            <a:endParaRPr lang="en-US" sz="2600" dirty="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Wingdings" panose="05000000000000000000" pitchFamily="2" charset="2"/>
              <a:buChar char=""/>
            </a:pPr>
            <a:r>
              <a:rPr lang="vi-VN" sz="2600" dirty="0">
                <a:effectLst/>
                <a:latin typeface="Arial" panose="020B0604020202020204" pitchFamily="34" charset="0"/>
                <a:ea typeface="Arial" panose="020B0604020202020204" pitchFamily="34" charset="0"/>
                <a:cs typeface="Arial" panose="020B0604020202020204" pitchFamily="34" charset="0"/>
              </a:rPr>
              <a:t>Tính phân loại: khi đổ thóc từ trên cao hạt chắc rơi nhanh xuống trước ở giữa đống, còn hạt xấu, lép, rơm rác nhẹ rơi ra xung quanh, </a:t>
            </a:r>
            <a:r>
              <a:rPr lang="vi-VN" sz="2600" dirty="0" smtClean="0">
                <a:effectLst/>
                <a:latin typeface="Arial" panose="020B0604020202020204" pitchFamily="34" charset="0"/>
                <a:ea typeface="Arial" panose="020B0604020202020204" pitchFamily="34" charset="0"/>
                <a:cs typeface="Arial" panose="020B0604020202020204" pitchFamily="34" charset="0"/>
              </a:rPr>
              <a:t>d</a:t>
            </a:r>
            <a:r>
              <a:rPr lang="en-US" sz="2600" dirty="0" smtClean="0">
                <a:effectLst/>
                <a:latin typeface="Arial" panose="020B0604020202020204" pitchFamily="34" charset="0"/>
                <a:ea typeface="Arial" panose="020B0604020202020204" pitchFamily="34" charset="0"/>
                <a:cs typeface="Arial" panose="020B0604020202020204" pitchFamily="34" charset="0"/>
              </a:rPr>
              <a:t>o</a:t>
            </a:r>
            <a:r>
              <a:rPr lang="vi-VN" sz="2600" dirty="0" smtClean="0">
                <a:effectLst/>
                <a:latin typeface="Arial" panose="020B0604020202020204" pitchFamily="34" charset="0"/>
                <a:ea typeface="Arial" panose="020B0604020202020204" pitchFamily="34" charset="0"/>
                <a:cs typeface="Arial" panose="020B0604020202020204" pitchFamily="34" charset="0"/>
              </a:rPr>
              <a:t> </a:t>
            </a:r>
            <a:r>
              <a:rPr lang="vi-VN" sz="2600" dirty="0">
                <a:effectLst/>
                <a:latin typeface="Arial" panose="020B0604020202020204" pitchFamily="34" charset="0"/>
                <a:ea typeface="Arial" panose="020B0604020202020204" pitchFamily="34" charset="0"/>
                <a:cs typeface="Arial" panose="020B0604020202020204" pitchFamily="34" charset="0"/>
              </a:rPr>
              <a:t>đó thóc có nhưng vùng phân bổ có chất lượng khác nhau.</a:t>
            </a:r>
            <a:endParaRPr lang="en-US" sz="2600" dirty="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Wingdings" panose="05000000000000000000" pitchFamily="2" charset="2"/>
              <a:buChar char=""/>
            </a:pPr>
            <a:r>
              <a:rPr lang="vi-VN" sz="2600" dirty="0">
                <a:effectLst/>
                <a:latin typeface="Arial" panose="020B0604020202020204" pitchFamily="34" charset="0"/>
                <a:ea typeface="Arial" panose="020B0604020202020204" pitchFamily="34" charset="0"/>
                <a:cs typeface="Arial" panose="020B0604020202020204" pitchFamily="34" charset="0"/>
              </a:rPr>
              <a:t>Tính tản rời: là do hình dáng, </a:t>
            </a:r>
            <a:r>
              <a:rPr lang="vi-VN" sz="2600" dirty="0" smtClean="0">
                <a:effectLst/>
                <a:latin typeface="Arial" panose="020B0604020202020204" pitchFamily="34" charset="0"/>
                <a:ea typeface="Arial" panose="020B0604020202020204" pitchFamily="34" charset="0"/>
                <a:cs typeface="Arial" panose="020B0604020202020204" pitchFamily="34" charset="0"/>
              </a:rPr>
              <a:t>đ</a:t>
            </a:r>
            <a:r>
              <a:rPr lang="en-US" sz="2600" dirty="0" smtClean="0">
                <a:latin typeface="Arial" panose="020B0604020202020204" pitchFamily="34" charset="0"/>
                <a:ea typeface="Arial" panose="020B0604020202020204" pitchFamily="34" charset="0"/>
                <a:cs typeface="Arial" panose="020B0604020202020204" pitchFamily="34" charset="0"/>
              </a:rPr>
              <a:t>ộ</a:t>
            </a:r>
            <a:r>
              <a:rPr lang="vi-VN" sz="2600" dirty="0" smtClean="0">
                <a:effectLst/>
                <a:latin typeface="Arial" panose="020B0604020202020204" pitchFamily="34" charset="0"/>
                <a:ea typeface="Arial" panose="020B0604020202020204" pitchFamily="34" charset="0"/>
                <a:cs typeface="Arial" panose="020B0604020202020204" pitchFamily="34" charset="0"/>
              </a:rPr>
              <a:t> </a:t>
            </a:r>
            <a:r>
              <a:rPr lang="vi-VN" sz="2600" dirty="0">
                <a:effectLst/>
                <a:latin typeface="Arial" panose="020B0604020202020204" pitchFamily="34" charset="0"/>
                <a:ea typeface="Arial" panose="020B0604020202020204" pitchFamily="34" charset="0"/>
                <a:cs typeface="Arial" panose="020B0604020202020204" pitchFamily="34" charset="0"/>
              </a:rPr>
              <a:t>to nhỏ, mức độ nhẵn óng, lượng nước, tạp chất quyết định.</a:t>
            </a:r>
            <a:endParaRPr lang="en-US" sz="2600" dirty="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spcAft>
                <a:spcPts val="1000"/>
              </a:spcAft>
              <a:buFont typeface="Symbol" panose="05050102010706020507" pitchFamily="18" charset="2"/>
              <a:buChar char=""/>
            </a:pPr>
            <a:r>
              <a:rPr lang="vi-VN" sz="2600" dirty="0">
                <a:effectLst/>
                <a:latin typeface="Arial" panose="020B0604020202020204" pitchFamily="34" charset="0"/>
                <a:ea typeface="Arial" panose="020B0604020202020204" pitchFamily="34" charset="0"/>
                <a:cs typeface="Arial" panose="020B0604020202020204" pitchFamily="34" charset="0"/>
              </a:rPr>
              <a:t>Góc nghiêng phụ </a:t>
            </a:r>
            <a:r>
              <a:rPr lang="vi-VN" sz="2600" dirty="0" smtClean="0">
                <a:effectLst/>
                <a:latin typeface="Arial" panose="020B0604020202020204" pitchFamily="34" charset="0"/>
                <a:ea typeface="Arial" panose="020B0604020202020204" pitchFamily="34" charset="0"/>
                <a:cs typeface="Arial" panose="020B0604020202020204" pitchFamily="34" charset="0"/>
              </a:rPr>
              <a:t>t</a:t>
            </a:r>
            <a:r>
              <a:rPr lang="en-US" sz="2600" dirty="0" err="1" smtClean="0">
                <a:effectLst/>
                <a:latin typeface="Arial" panose="020B0604020202020204" pitchFamily="34" charset="0"/>
                <a:ea typeface="Arial" panose="020B0604020202020204" pitchFamily="34" charset="0"/>
                <a:cs typeface="Arial" panose="020B0604020202020204" pitchFamily="34" charset="0"/>
              </a:rPr>
              <a:t>huộ</a:t>
            </a:r>
            <a:r>
              <a:rPr lang="vi-VN" sz="2600" dirty="0" smtClean="0">
                <a:effectLst/>
                <a:latin typeface="Arial" panose="020B0604020202020204" pitchFamily="34" charset="0"/>
                <a:ea typeface="Arial" panose="020B0604020202020204" pitchFamily="34" charset="0"/>
                <a:cs typeface="Arial" panose="020B0604020202020204" pitchFamily="34" charset="0"/>
              </a:rPr>
              <a:t>c </a:t>
            </a:r>
            <a:r>
              <a:rPr lang="vi-VN" sz="2600" dirty="0">
                <a:effectLst/>
                <a:latin typeface="Arial" panose="020B0604020202020204" pitchFamily="34" charset="0"/>
                <a:ea typeface="Arial" panose="020B0604020202020204" pitchFamily="34" charset="0"/>
                <a:cs typeface="Arial" panose="020B0604020202020204" pitchFamily="34" charset="0"/>
              </a:rPr>
              <a:t>vào </a:t>
            </a:r>
            <a:r>
              <a:rPr lang="vi-VN" sz="2600" dirty="0" smtClean="0">
                <a:effectLst/>
                <a:latin typeface="Arial" panose="020B0604020202020204" pitchFamily="34" charset="0"/>
                <a:ea typeface="Arial" panose="020B0604020202020204" pitchFamily="34" charset="0"/>
                <a:cs typeface="Arial" panose="020B0604020202020204" pitchFamily="34" charset="0"/>
              </a:rPr>
              <a:t>đ</a:t>
            </a:r>
            <a:r>
              <a:rPr lang="en-US" sz="2600" dirty="0" smtClean="0">
                <a:latin typeface="Arial" panose="020B0604020202020204" pitchFamily="34" charset="0"/>
                <a:ea typeface="Arial" panose="020B0604020202020204" pitchFamily="34" charset="0"/>
                <a:cs typeface="Arial" panose="020B0604020202020204" pitchFamily="34" charset="0"/>
              </a:rPr>
              <a:t>ộ</a:t>
            </a:r>
            <a:r>
              <a:rPr lang="vi-VN" sz="2600" dirty="0" smtClean="0">
                <a:effectLst/>
                <a:latin typeface="Arial" panose="020B0604020202020204" pitchFamily="34" charset="0"/>
                <a:ea typeface="Arial" panose="020B0604020202020204" pitchFamily="34" charset="0"/>
                <a:cs typeface="Arial" panose="020B0604020202020204" pitchFamily="34" charset="0"/>
              </a:rPr>
              <a:t> </a:t>
            </a:r>
            <a:r>
              <a:rPr lang="vi-VN" sz="2600" dirty="0">
                <a:effectLst/>
                <a:latin typeface="Arial" panose="020B0604020202020204" pitchFamily="34" charset="0"/>
                <a:ea typeface="Arial" panose="020B0604020202020204" pitchFamily="34" charset="0"/>
                <a:cs typeface="Arial" panose="020B0604020202020204" pitchFamily="34" charset="0"/>
              </a:rPr>
              <a:t>lắc của tàu khi vận chuyển. Dộ lắc càng lớn thì </a:t>
            </a:r>
            <a:r>
              <a:rPr lang="vi-VN" sz="2600" dirty="0" smtClean="0">
                <a:effectLst/>
                <a:latin typeface="Arial" panose="020B0604020202020204" pitchFamily="34" charset="0"/>
                <a:ea typeface="Arial" panose="020B0604020202020204" pitchFamily="34" charset="0"/>
                <a:cs typeface="Arial" panose="020B0604020202020204" pitchFamily="34" charset="0"/>
              </a:rPr>
              <a:t>g</a:t>
            </a:r>
            <a:r>
              <a:rPr lang="en-US" sz="2600" dirty="0" err="1" smtClean="0">
                <a:latin typeface="Arial" panose="020B0604020202020204" pitchFamily="34" charset="0"/>
                <a:ea typeface="Arial" panose="020B0604020202020204" pitchFamily="34" charset="0"/>
                <a:cs typeface="Arial" panose="020B0604020202020204" pitchFamily="34" charset="0"/>
              </a:rPr>
              <a:t>óc</a:t>
            </a:r>
            <a:r>
              <a:rPr lang="vi-VN" sz="2600" dirty="0" smtClean="0">
                <a:effectLst/>
                <a:latin typeface="Arial" panose="020B0604020202020204" pitchFamily="34" charset="0"/>
                <a:ea typeface="Arial" panose="020B0604020202020204" pitchFamily="34" charset="0"/>
                <a:cs typeface="Arial" panose="020B0604020202020204" pitchFamily="34" charset="0"/>
              </a:rPr>
              <a:t> ngiêng </a:t>
            </a:r>
            <a:r>
              <a:rPr lang="vi-VN" sz="2600" dirty="0">
                <a:effectLst/>
                <a:latin typeface="Arial" panose="020B0604020202020204" pitchFamily="34" charset="0"/>
                <a:ea typeface="Arial" panose="020B0604020202020204" pitchFamily="34" charset="0"/>
                <a:cs typeface="Arial" panose="020B0604020202020204" pitchFamily="34" charset="0"/>
              </a:rPr>
              <a:t>càng giảm, khả năng dồn chặt của lương thực càng lớn và thu nhỏ thể tích đống h</a:t>
            </a:r>
            <a:r>
              <a:rPr lang="en-US" sz="2600" dirty="0">
                <a:latin typeface="Arial" panose="020B0604020202020204" pitchFamily="34" charset="0"/>
                <a:ea typeface="Arial" panose="020B0604020202020204" pitchFamily="34" charset="0"/>
                <a:cs typeface="Arial" panose="020B0604020202020204" pitchFamily="34" charset="0"/>
              </a:rPr>
              <a:t>à</a:t>
            </a:r>
            <a:r>
              <a:rPr lang="vi-VN" sz="2600" dirty="0">
                <a:effectLst/>
                <a:latin typeface="Arial" panose="020B0604020202020204" pitchFamily="34" charset="0"/>
                <a:ea typeface="Arial" panose="020B0604020202020204" pitchFamily="34" charset="0"/>
                <a:cs typeface="Arial" panose="020B0604020202020204" pitchFamily="34" charset="0"/>
              </a:rPr>
              <a:t>ng</a:t>
            </a:r>
            <a:r>
              <a:rPr lang="en-US" sz="2600" dirty="0">
                <a:effectLst/>
                <a:latin typeface="Arial" panose="020B0604020202020204" pitchFamily="34" charset="0"/>
                <a:ea typeface="Arial" panose="020B0604020202020204" pitchFamily="34" charset="0"/>
                <a:cs typeface="Arial" panose="020B0604020202020204" pitchFamily="34" charset="0"/>
              </a:rPr>
              <a:t>.</a:t>
            </a:r>
          </a:p>
          <a:p>
            <a:pPr lvl="0" algn="just">
              <a:lnSpc>
                <a:spcPct val="115000"/>
              </a:lnSpc>
            </a:pPr>
            <a:endParaRPr lang="en-US" sz="2600" dirty="0">
              <a:effectLst/>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281404" y="1032895"/>
            <a:ext cx="9629192" cy="4792209"/>
          </a:xfrm>
          <a:prstGeom prst="rect">
            <a:avLst/>
          </a:prstGeom>
          <a:noFill/>
        </p:spPr>
        <p:txBody>
          <a:bodyPr wrap="square">
            <a:spAutoFit/>
          </a:bodyPr>
          <a:lstStyle/>
          <a:p>
            <a:pPr marL="342900" lvl="0" indent="-342900">
              <a:lnSpc>
                <a:spcPct val="115000"/>
              </a:lnSpc>
              <a:buFont typeface="Wingdings" panose="05000000000000000000" pitchFamily="2" charset="2"/>
              <a:buChar char=""/>
            </a:pPr>
            <a:r>
              <a:rPr lang="vi-VN" sz="2600" dirty="0">
                <a:effectLst/>
                <a:ea typeface="Arial" panose="020B0604020202020204" pitchFamily="34" charset="0"/>
                <a:cs typeface="Times New Roman" panose="02020603050405020304" pitchFamily="18" charset="0"/>
              </a:rPr>
              <a:t>Tính dẫn nhiệt: lương thực dẫn nhiệt chậm</a:t>
            </a:r>
            <a:endParaRPr lang="en-US" sz="2600" dirty="0">
              <a:effectLst/>
              <a:ea typeface="Arial" panose="020B06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vi-VN" sz="2600" dirty="0">
                <a:effectLst/>
                <a:ea typeface="Arial" panose="020B0604020202020204" pitchFamily="34" charset="0"/>
                <a:cs typeface="Times New Roman" panose="02020603050405020304" pitchFamily="18" charset="0"/>
              </a:rPr>
              <a:t>Tránh được sự tác động của nhiệt độ ở môi trường bên ngoài vào trong đống, nhưng có nhược điểm là do quá trình hoạt động của khối hạt, lương thực bốc nóng, nhiệt bị giữ lại trong đống càng nhiều làm cho lương thực dễ bị hỏng</a:t>
            </a:r>
            <a:endParaRPr lang="en-US" sz="2600" dirty="0">
              <a:effectLst/>
              <a:ea typeface="Arial" panose="020B0604020202020204" pitchFamily="34" charset="0"/>
              <a:cs typeface="Times New Roman" panose="02020603050405020304" pitchFamily="18" charset="0"/>
            </a:endParaRPr>
          </a:p>
          <a:p>
            <a:pPr marL="342900" lvl="0" indent="-342900">
              <a:lnSpc>
                <a:spcPct val="115000"/>
              </a:lnSpc>
              <a:buFont typeface="Wingdings" panose="05000000000000000000" pitchFamily="2" charset="2"/>
              <a:buChar char=""/>
            </a:pPr>
            <a:r>
              <a:rPr lang="vi-VN" sz="2600" dirty="0">
                <a:effectLst/>
                <a:ea typeface="Arial" panose="020B0604020202020204" pitchFamily="34" charset="0"/>
                <a:cs typeface="Times New Roman" panose="02020603050405020304" pitchFamily="18" charset="0"/>
              </a:rPr>
              <a:t>Tính hấp thụ, hút ẩm, biến chất.</a:t>
            </a:r>
            <a:endParaRPr lang="en-US" sz="2600" dirty="0">
              <a:effectLst/>
              <a:ea typeface="Arial" panose="020B060402020202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vi-VN" sz="2600" dirty="0">
                <a:effectLst/>
                <a:ea typeface="Arial" panose="020B0604020202020204" pitchFamily="34" charset="0"/>
                <a:cs typeface="Times New Roman" panose="02020603050405020304" pitchFamily="18" charset="0"/>
              </a:rPr>
              <a:t>Lương thực hút mùi vị các chất khác, hút hơi nước dẫn đến bị nhiễm mùi và hiện hô hấp tăng lên</a:t>
            </a:r>
            <a:r>
              <a:rPr lang="en-US" sz="2600" dirty="0">
                <a:effectLst/>
                <a:ea typeface="Arial" panose="020B0604020202020204" pitchFamily="34" charset="0"/>
                <a:cs typeface="Times New Roman" panose="02020603050405020304" pitchFamily="18" charset="0"/>
              </a:rPr>
              <a:t>.</a:t>
            </a:r>
          </a:p>
          <a:p>
            <a:pPr marL="342900" lvl="0" indent="-342900">
              <a:lnSpc>
                <a:spcPct val="115000"/>
              </a:lnSpc>
              <a:spcAft>
                <a:spcPts val="1000"/>
              </a:spcAft>
              <a:buFont typeface="Symbol" panose="05050102010706020507" pitchFamily="18" charset="2"/>
              <a:buChar char=""/>
            </a:pPr>
            <a:r>
              <a:rPr lang="vi-VN" sz="2600" dirty="0">
                <a:effectLst/>
                <a:ea typeface="Arial" panose="020B0604020202020204" pitchFamily="34" charset="0"/>
              </a:rPr>
              <a:t>Nguyên nhân hút ẩm là do nhiệt độ, độ ẩm </a:t>
            </a:r>
            <a:r>
              <a:rPr lang="vi-VN" sz="2600" dirty="0" smtClean="0">
                <a:effectLst/>
                <a:ea typeface="Arial" panose="020B0604020202020204" pitchFamily="34" charset="0"/>
              </a:rPr>
              <a:t>của </a:t>
            </a:r>
            <a:r>
              <a:rPr lang="vi-VN" sz="2600" dirty="0">
                <a:effectLst/>
                <a:ea typeface="Arial" panose="020B0604020202020204" pitchFamily="34" charset="0"/>
              </a:rPr>
              <a:t>lương thực không cân bằng với độ ẩm của không khí.</a:t>
            </a:r>
            <a:endParaRPr lang="en-US" sz="2600" dirty="0">
              <a:effectLst/>
              <a:ea typeface="Arial" panose="020B0604020202020204" pitchFamily="34" charset="0"/>
              <a:cs typeface="Times New Roman" panose="02020603050405020304"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Máy đóng gói túi gạo 1-5kg">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 y="990600"/>
            <a:ext cx="12192000" cy="6858000"/>
          </a:xfr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9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402701" y="836303"/>
            <a:ext cx="10111274" cy="5291577"/>
          </a:xfrm>
          <a:prstGeom prst="rect">
            <a:avLst/>
          </a:prstGeom>
          <a:noFill/>
        </p:spPr>
        <p:txBody>
          <a:bodyPr wrap="square">
            <a:spAutoFit/>
          </a:bodyPr>
          <a:lstStyle/>
          <a:p>
            <a:pPr lvl="0">
              <a:lnSpc>
                <a:spcPct val="115000"/>
              </a:lnSpc>
            </a:pPr>
            <a:r>
              <a:rPr lang="en-US" sz="3600">
                <a:solidFill>
                  <a:srgbClr val="FF0000"/>
                </a:solidFill>
                <a:effectLst/>
                <a:latin typeface="Arial" panose="020B0604020202020204" pitchFamily="34" charset="0"/>
                <a:ea typeface="Arial" panose="020B0604020202020204" pitchFamily="34" charset="0"/>
                <a:cs typeface="Arial" panose="020B0604020202020204" pitchFamily="34" charset="0"/>
              </a:rPr>
              <a:t>Muối</a:t>
            </a:r>
          </a:p>
          <a:p>
            <a:pPr lvl="0">
              <a:lnSpc>
                <a:spcPct val="115000"/>
              </a:lnSpc>
            </a:pPr>
            <a:endParaRPr lang="en-US" sz="2600">
              <a:solidFill>
                <a:srgbClr val="FF0000"/>
              </a:solidFill>
              <a:effectLst/>
              <a:latin typeface="Arial" panose="020B0604020202020204" pitchFamily="34" charset="0"/>
              <a:ea typeface="Arial" panose="020B0604020202020204" pitchFamily="34" charset="0"/>
              <a:cs typeface="Arial" panose="020B0604020202020204" pitchFamily="34" charset="0"/>
            </a:endParaRPr>
          </a:p>
          <a:p>
            <a:pPr lvl="0" algn="just">
              <a:lnSpc>
                <a:spcPct val="115000"/>
              </a:lnSpc>
            </a:pPr>
            <a:r>
              <a:rPr lang="en-US" sz="2600">
                <a:effectLst/>
                <a:latin typeface="Arial" panose="020B0604020202020204" pitchFamily="34" charset="0"/>
                <a:ea typeface="Arial" panose="020B0604020202020204" pitchFamily="34" charset="0"/>
                <a:cs typeface="Arial" panose="020B0604020202020204" pitchFamily="34" charset="0"/>
              </a:rPr>
              <a:t>1. </a:t>
            </a:r>
            <a:r>
              <a:rPr lang="vi-VN" sz="2600">
                <a:effectLst/>
                <a:latin typeface="Arial" panose="020B0604020202020204" pitchFamily="34" charset="0"/>
                <a:ea typeface="Arial" panose="020B0604020202020204" pitchFamily="34" charset="0"/>
                <a:cs typeface="Arial" panose="020B0604020202020204" pitchFamily="34" charset="0"/>
              </a:rPr>
              <a:t>Vị trí và vai trò của muối</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Wingdings" panose="05000000000000000000" pitchFamily="2" charset="2"/>
              <a:buChar char=""/>
            </a:pPr>
            <a:r>
              <a:rPr lang="vi-VN" sz="2600">
                <a:effectLst/>
                <a:latin typeface="Arial" panose="020B0604020202020204" pitchFamily="34" charset="0"/>
                <a:ea typeface="Arial" panose="020B0604020202020204" pitchFamily="34" charset="0"/>
                <a:cs typeface="Arial" panose="020B0604020202020204" pitchFamily="34" charset="0"/>
              </a:rPr>
              <a:t>Muối là thức ăn cần thiết hằng ngày</a:t>
            </a:r>
            <a:r>
              <a:rPr lang="en-US" sz="2600">
                <a:effectLst/>
                <a:latin typeface="Arial" panose="020B0604020202020204" pitchFamily="34" charset="0"/>
                <a:ea typeface="Arial" panose="020B0604020202020204" pitchFamily="34" charset="0"/>
                <a:cs typeface="Arial" panose="020B0604020202020204" pitchFamily="34" charset="0"/>
              </a:rPr>
              <a:t>.</a:t>
            </a:r>
          </a:p>
          <a:p>
            <a:pPr marL="342900" lvl="0" indent="-342900" algn="just">
              <a:lnSpc>
                <a:spcPct val="115000"/>
              </a:lnSpc>
              <a:buFont typeface="Wingdings" panose="05000000000000000000" pitchFamily="2" charset="2"/>
              <a:buChar char=""/>
            </a:pPr>
            <a:r>
              <a:rPr lang="vi-VN" sz="2600">
                <a:effectLst/>
                <a:latin typeface="Arial" panose="020B0604020202020204" pitchFamily="34" charset="0"/>
                <a:ea typeface="Arial" panose="020B0604020202020204" pitchFamily="34" charset="0"/>
                <a:cs typeface="Arial" panose="020B0604020202020204" pitchFamily="34" charset="0"/>
              </a:rPr>
              <a:t>Muối có tác dụng diệt trùng, phong thối</a:t>
            </a:r>
            <a:r>
              <a:rPr lang="en-US" sz="2600">
                <a:effectLst/>
                <a:latin typeface="Arial" panose="020B0604020202020204" pitchFamily="34" charset="0"/>
                <a:ea typeface="Arial" panose="020B0604020202020204" pitchFamily="34" charset="0"/>
                <a:cs typeface="Arial" panose="020B0604020202020204" pitchFamily="34" charset="0"/>
              </a:rPr>
              <a:t>.</a:t>
            </a:r>
          </a:p>
          <a:p>
            <a:pPr lvl="0" algn="just">
              <a:lnSpc>
                <a:spcPct val="115000"/>
              </a:lnSpc>
            </a:pPr>
            <a:endParaRPr lang="en-US" sz="2600">
              <a:effectLst/>
              <a:latin typeface="Arial" panose="020B0604020202020204" pitchFamily="34" charset="0"/>
              <a:ea typeface="Arial" panose="020B0604020202020204" pitchFamily="34" charset="0"/>
              <a:cs typeface="Arial" panose="020B0604020202020204" pitchFamily="34" charset="0"/>
            </a:endParaRPr>
          </a:p>
          <a:p>
            <a:pPr lvl="0" algn="just">
              <a:lnSpc>
                <a:spcPct val="115000"/>
              </a:lnSpc>
            </a:pPr>
            <a:r>
              <a:rPr lang="en-US" sz="2600">
                <a:effectLst/>
                <a:latin typeface="Arial" panose="020B0604020202020204" pitchFamily="34" charset="0"/>
                <a:ea typeface="Arial" panose="020B0604020202020204" pitchFamily="34" charset="0"/>
                <a:cs typeface="Arial" panose="020B0604020202020204" pitchFamily="34" charset="0"/>
              </a:rPr>
              <a:t>2. </a:t>
            </a:r>
            <a:r>
              <a:rPr lang="vi-VN" sz="2600">
                <a:effectLst/>
                <a:latin typeface="Arial" panose="020B0604020202020204" pitchFamily="34" charset="0"/>
                <a:ea typeface="Arial" panose="020B0604020202020204" pitchFamily="34" charset="0"/>
                <a:cs typeface="Arial" panose="020B0604020202020204" pitchFamily="34" charset="0"/>
              </a:rPr>
              <a:t>Thàn</a:t>
            </a:r>
            <a:r>
              <a:rPr lang="en-US" sz="2600">
                <a:effectLst/>
                <a:latin typeface="Arial" panose="020B0604020202020204" pitchFamily="34" charset="0"/>
                <a:ea typeface="Arial" panose="020B0604020202020204" pitchFamily="34" charset="0"/>
                <a:cs typeface="Arial" panose="020B0604020202020204" pitchFamily="34" charset="0"/>
              </a:rPr>
              <a:t>h</a:t>
            </a:r>
            <a:r>
              <a:rPr lang="vi-VN" sz="2600">
                <a:effectLst/>
                <a:latin typeface="Arial" panose="020B0604020202020204" pitchFamily="34" charset="0"/>
                <a:ea typeface="Arial" panose="020B0604020202020204" pitchFamily="34" charset="0"/>
                <a:cs typeface="Arial" panose="020B0604020202020204" pitchFamily="34" charset="0"/>
              </a:rPr>
              <a:t> phần và tính chất của muối.</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Wingdings" panose="05000000000000000000" pitchFamily="2" charset="2"/>
              <a:buChar char=""/>
            </a:pPr>
            <a:r>
              <a:rPr lang="vi-VN" sz="2600">
                <a:effectLst/>
                <a:latin typeface="Arial" panose="020B0604020202020204" pitchFamily="34" charset="0"/>
                <a:ea typeface="Arial" panose="020B0604020202020204" pitchFamily="34" charset="0"/>
                <a:cs typeface="Arial" panose="020B0604020202020204" pitchFamily="34" charset="0"/>
              </a:rPr>
              <a:t>Thành phần gồm: là hợp chất hóa học giữa Natri và clo</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Tính chất của muối:</a:t>
            </a:r>
          </a:p>
          <a:p>
            <a:pPr marL="342900" lvl="0" indent="-342900" algn="just">
              <a:lnSpc>
                <a:spcPct val="115000"/>
              </a:lnSpc>
              <a:buFont typeface="Symbol" panose="05050102010706020507" pitchFamily="18" charset="2"/>
              <a:buChar char=""/>
            </a:pPr>
            <a:r>
              <a:rPr lang="vi-VN" sz="2600">
                <a:effectLst/>
                <a:latin typeface="Arial" panose="020B0604020202020204" pitchFamily="34" charset="0"/>
                <a:ea typeface="Arial" panose="020B0604020202020204" pitchFamily="34" charset="0"/>
                <a:cs typeface="Arial" panose="020B0604020202020204" pitchFamily="34" charset="0"/>
              </a:rPr>
              <a:t>Tính hút ẩm: muối tinh khiết rất ít hút ẩm, do thành phần tạp chất của clorua, magie</a:t>
            </a:r>
            <a:endParaRPr lang="en-US" sz="2600">
              <a:effectLst/>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178767" y="1120804"/>
            <a:ext cx="10111274" cy="4616392"/>
          </a:xfrm>
          <a:prstGeom prst="rect">
            <a:avLst/>
          </a:prstGeom>
          <a:noFill/>
        </p:spPr>
        <p:txBody>
          <a:bodyPr wrap="square">
            <a:spAutoFit/>
          </a:bodyPr>
          <a:lstStyle/>
          <a:p>
            <a:pPr marL="342900" lvl="0" indent="-342900" algn="just">
              <a:lnSpc>
                <a:spcPct val="115000"/>
              </a:lnSpc>
              <a:buFont typeface="Symbol" panose="05050102010706020507" pitchFamily="18" charset="2"/>
              <a:buChar char=""/>
            </a:pPr>
            <a:r>
              <a:rPr lang="vi-VN" sz="2500" dirty="0">
                <a:effectLst/>
                <a:ea typeface="Arial" panose="020B0604020202020204" pitchFamily="34" charset="0"/>
                <a:cs typeface="Times New Roman" panose="02020603050405020304" pitchFamily="18" charset="0"/>
              </a:rPr>
              <a:t>Tính hòa tan: muối tan trong nước và không tan trong các chất hữu cơ có CH. Ngoài ra độ tan của muối còn phụ thuộc vào nhiệt độ.</a:t>
            </a:r>
            <a:endParaRPr lang="en-US" sz="2500" dirty="0">
              <a:effectLst/>
              <a:ea typeface="Arial" panose="020B0604020202020204" pitchFamily="34"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vi-VN" sz="2500" dirty="0">
                <a:effectLst/>
                <a:ea typeface="Arial" panose="020B0604020202020204" pitchFamily="34" charset="0"/>
                <a:cs typeface="Times New Roman" panose="02020603050405020304" pitchFamily="18" charset="0"/>
              </a:rPr>
              <a:t>Tính đông kết: khi độ ẩm muối hòa tan, khi độ ẩm không khí thấp, có gió, hơi nước bốc hơi làm tinh thể muối đông kết lại thành t</a:t>
            </a:r>
            <a:r>
              <a:rPr lang="en-US" sz="2500" dirty="0" err="1">
                <a:effectLst/>
                <a:ea typeface="Arial" panose="020B0604020202020204" pitchFamily="34" charset="0"/>
                <a:cs typeface="Times New Roman" panose="02020603050405020304" pitchFamily="18" charset="0"/>
              </a:rPr>
              <a:t>ừng</a:t>
            </a:r>
            <a:r>
              <a:rPr lang="vi-VN" sz="2500" dirty="0">
                <a:effectLst/>
                <a:ea typeface="Arial" panose="020B0604020202020204" pitchFamily="34" charset="0"/>
                <a:cs typeface="Times New Roman" panose="02020603050405020304" pitchFamily="18" charset="0"/>
              </a:rPr>
              <a:t> mảng vững chắc.</a:t>
            </a:r>
            <a:endParaRPr lang="en-US" sz="2500" dirty="0">
              <a:effectLst/>
              <a:ea typeface="Arial" panose="020B0604020202020204" pitchFamily="34"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vi-VN" sz="2500" dirty="0">
                <a:effectLst/>
                <a:ea typeface="Arial" panose="020B0604020202020204" pitchFamily="34" charset="0"/>
                <a:cs typeface="Times New Roman" panose="02020603050405020304" pitchFamily="18" charset="0"/>
              </a:rPr>
              <a:t>Hút mùi vị khác , dễ gây bẩn, gây ngứa</a:t>
            </a:r>
            <a:endParaRPr lang="en-US" sz="2500" dirty="0">
              <a:effectLst/>
              <a:ea typeface="Arial" panose="020B0604020202020204" pitchFamily="34" charset="0"/>
              <a:cs typeface="Times New Roman" panose="02020603050405020304" pitchFamily="18" charset="0"/>
            </a:endParaRPr>
          </a:p>
          <a:p>
            <a:pPr marL="342900" lvl="0" indent="-342900" algn="just">
              <a:lnSpc>
                <a:spcPct val="115000"/>
              </a:lnSpc>
              <a:spcAft>
                <a:spcPts val="1000"/>
              </a:spcAft>
              <a:buFont typeface="Symbol" panose="05050102010706020507" pitchFamily="18" charset="2"/>
              <a:buChar char=""/>
            </a:pPr>
            <a:r>
              <a:rPr lang="vi-VN" sz="2500" dirty="0">
                <a:effectLst/>
                <a:ea typeface="Arial" panose="020B0604020202020204" pitchFamily="34" charset="0"/>
                <a:cs typeface="Times New Roman" panose="02020603050405020304" pitchFamily="18" charset="0"/>
              </a:rPr>
              <a:t>Ăn mòn kim loại: do thành phần có canxiclorua là một hợp chất dễ ăn mòn kim loại làm cho kim loại bị gỉ nhanh chóng và trầm trọng.</a:t>
            </a:r>
            <a:endParaRPr lang="en-US" sz="2500" dirty="0">
              <a:effectLst/>
              <a:ea typeface="Arial" panose="020B0604020202020204" pitchFamily="34" charset="0"/>
              <a:cs typeface="Times New Roman" panose="02020603050405020304" pitchFamily="18" charset="0"/>
            </a:endParaRPr>
          </a:p>
          <a:p>
            <a:pPr marL="342900" indent="-342900" algn="just">
              <a:lnSpc>
                <a:spcPct val="115000"/>
              </a:lnSpc>
              <a:spcAft>
                <a:spcPts val="1000"/>
              </a:spcAft>
              <a:buFont typeface="Symbol" panose="05050102010706020507" pitchFamily="18" charset="2"/>
              <a:buChar char=""/>
            </a:pPr>
            <a:r>
              <a:rPr lang="vi-VN" sz="2500" dirty="0">
                <a:effectLst/>
                <a:ea typeface="Arial" panose="020B0604020202020204" pitchFamily="34" charset="0"/>
              </a:rPr>
              <a:t>Tính chất khác:người vận chuyển cần chú ý đến khối lượng riêng của muối tương đối lớn.</a:t>
            </a:r>
            <a:endParaRPr lang="en-US" sz="2500" dirty="0">
              <a:effectLst/>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589037"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9037" y="-13996"/>
            <a:ext cx="6602963"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169436" y="1013370"/>
            <a:ext cx="10111274" cy="5096716"/>
          </a:xfrm>
          <a:prstGeom prst="rect">
            <a:avLst/>
          </a:prstGeom>
          <a:noFill/>
        </p:spPr>
        <p:txBody>
          <a:bodyPr wrap="square">
            <a:spAutoFit/>
          </a:bodyPr>
          <a:lstStyle/>
          <a:p>
            <a:pPr lvl="0" algn="just">
              <a:lnSpc>
                <a:spcPct val="115000"/>
              </a:lnSpc>
            </a:pPr>
            <a:r>
              <a:rPr lang="en-US" sz="3600">
                <a:solidFill>
                  <a:srgbClr val="FF0000"/>
                </a:solidFill>
                <a:latin typeface="Arial" panose="020B0604020202020204" pitchFamily="34" charset="0"/>
                <a:ea typeface="Arial" panose="020B0604020202020204" pitchFamily="34" charset="0"/>
                <a:cs typeface="Arial" panose="020B0604020202020204" pitchFamily="34" charset="0"/>
              </a:rPr>
              <a:t>Đường</a:t>
            </a:r>
          </a:p>
          <a:p>
            <a:pPr lvl="0" algn="just">
              <a:lnSpc>
                <a:spcPct val="115000"/>
              </a:lnSpc>
            </a:pPr>
            <a:endParaRPr lang="en-US" sz="2500">
              <a:effectLst/>
              <a:ea typeface="Arial" panose="020B0604020202020204" pitchFamily="34" charset="0"/>
              <a:cs typeface="Arial" panose="020B0604020202020204" pitchFamily="34" charset="0"/>
            </a:endParaRPr>
          </a:p>
          <a:p>
            <a:pPr marL="342900" lvl="0" indent="-342900" algn="just">
              <a:lnSpc>
                <a:spcPct val="115000"/>
              </a:lnSpc>
              <a:buFont typeface="+mj-lt"/>
              <a:buAutoNum type="arabicPeriod"/>
            </a:pPr>
            <a:r>
              <a:rPr lang="vi-VN" sz="2600">
                <a:effectLst/>
                <a:ea typeface="Arial" panose="020B0604020202020204" pitchFamily="34" charset="0"/>
                <a:cs typeface="Times New Roman" panose="02020603050405020304" pitchFamily="18" charset="0"/>
              </a:rPr>
              <a:t>Tác dụng và phân loại đường.</a:t>
            </a:r>
            <a:endParaRPr lang="en-US" sz="2600">
              <a:effectLst/>
              <a:ea typeface="Arial" panose="020B0604020202020204" pitchFamily="34" charset="0"/>
              <a:cs typeface="Times New Roman" panose="02020603050405020304" pitchFamily="18" charset="0"/>
            </a:endParaRPr>
          </a:p>
          <a:p>
            <a:pPr marL="342900" lvl="0" indent="-342900" algn="just">
              <a:lnSpc>
                <a:spcPct val="115000"/>
              </a:lnSpc>
              <a:buFont typeface="Wingdings" panose="05000000000000000000" pitchFamily="2" charset="2"/>
              <a:buChar char=""/>
            </a:pPr>
            <a:r>
              <a:rPr lang="en-US" sz="2600">
                <a:effectLst/>
                <a:ea typeface="Arial" panose="020B0604020202020204" pitchFamily="34" charset="0"/>
                <a:cs typeface="Times New Roman" panose="02020603050405020304" pitchFamily="18" charset="0"/>
              </a:rPr>
              <a:t>Tác dụng</a:t>
            </a:r>
          </a:p>
          <a:p>
            <a:pPr marL="342900" lvl="0" indent="-342900" algn="just">
              <a:lnSpc>
                <a:spcPct val="115000"/>
              </a:lnSpc>
              <a:buFont typeface="Symbol" panose="05050102010706020507" pitchFamily="18" charset="2"/>
              <a:buChar char=""/>
            </a:pPr>
            <a:r>
              <a:rPr lang="vi-VN" sz="2600">
                <a:effectLst/>
                <a:ea typeface="Arial" panose="020B0604020202020204" pitchFamily="34" charset="0"/>
                <a:cs typeface="Times New Roman" panose="02020603050405020304" pitchFamily="18" charset="0"/>
              </a:rPr>
              <a:t>Đường là thức ăn quý, có vị ngọt, thơm, độ calo vượt xa các loại thực phẩm khác như gạo bột mì.</a:t>
            </a:r>
            <a:endParaRPr lang="en-US" sz="2600">
              <a:effectLst/>
              <a:ea typeface="Arial" panose="020B0604020202020204" pitchFamily="34" charset="0"/>
              <a:cs typeface="Times New Roman" panose="02020603050405020304" pitchFamily="18" charset="0"/>
            </a:endParaRPr>
          </a:p>
          <a:p>
            <a:pPr marL="342900" lvl="0" indent="-342900" algn="just">
              <a:lnSpc>
                <a:spcPct val="115000"/>
              </a:lnSpc>
              <a:spcAft>
                <a:spcPts val="1000"/>
              </a:spcAft>
              <a:buFont typeface="Symbol" panose="05050102010706020507" pitchFamily="18" charset="2"/>
              <a:buChar char=""/>
            </a:pPr>
            <a:r>
              <a:rPr lang="vi-VN" sz="2600">
                <a:effectLst/>
                <a:ea typeface="Arial" panose="020B0604020202020204" pitchFamily="34" charset="0"/>
                <a:cs typeface="Times New Roman" panose="02020603050405020304" pitchFamily="18" charset="0"/>
              </a:rPr>
              <a:t>Khi đường  vào cơ thể sẽ giúp cơ thể nhanh hồi phụ sinh lực, kích thích trung ương thần kinh, tạo điều kiện thuận lợi để đồng hóa các chất.</a:t>
            </a:r>
            <a:endParaRPr lang="en-US" sz="2600">
              <a:effectLst/>
              <a:ea typeface="Arial" panose="020B0604020202020204" pitchFamily="34" charset="0"/>
              <a:cs typeface="Times New Roman" panose="02020603050405020304" pitchFamily="18" charset="0"/>
            </a:endParaRPr>
          </a:p>
          <a:p>
            <a:pPr lvl="0" algn="just">
              <a:lnSpc>
                <a:spcPct val="115000"/>
              </a:lnSpc>
            </a:pPr>
            <a:endParaRPr lang="en-US" sz="2500">
              <a:effectLst/>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040363" y="579790"/>
            <a:ext cx="10111274" cy="5698419"/>
          </a:xfrm>
          <a:prstGeom prst="rect">
            <a:avLst/>
          </a:prstGeom>
          <a:noFill/>
        </p:spPr>
        <p:txBody>
          <a:bodyPr wrap="square">
            <a:spAutoFit/>
          </a:bodyPr>
          <a:lstStyle/>
          <a:p>
            <a:pPr marL="342900" lvl="0" indent="-342900" algn="just">
              <a:lnSpc>
                <a:spcPct val="115000"/>
              </a:lnSpc>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Phân loại:</a:t>
            </a:r>
          </a:p>
          <a:p>
            <a:pPr marL="342900" lvl="0" indent="-342900" algn="just">
              <a:lnSpc>
                <a:spcPct val="115000"/>
              </a:lnSpc>
              <a:buFont typeface="Symbol" panose="05050102010706020507" pitchFamily="18" charset="2"/>
              <a:buChar char=""/>
            </a:pPr>
            <a:r>
              <a:rPr lang="vi-VN" sz="2600">
                <a:effectLst/>
                <a:latin typeface="Arial" panose="020B0604020202020204" pitchFamily="34" charset="0"/>
                <a:ea typeface="Arial" panose="020B0604020202020204" pitchFamily="34" charset="0"/>
                <a:cs typeface="Arial" panose="020B0604020202020204" pitchFamily="34" charset="0"/>
              </a:rPr>
              <a:t>Theo nguyên liệu gồm có đường mía, củ cải đường, đường hóa học.</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Symbol" panose="05050102010706020507" pitchFamily="18" charset="2"/>
              <a:buChar char=""/>
            </a:pPr>
            <a:r>
              <a:rPr lang="vi-VN" sz="2600">
                <a:effectLst/>
                <a:latin typeface="Arial" panose="020B0604020202020204" pitchFamily="34" charset="0"/>
                <a:ea typeface="Arial" panose="020B0604020202020204" pitchFamily="34" charset="0"/>
                <a:cs typeface="Arial" panose="020B0604020202020204" pitchFamily="34" charset="0"/>
              </a:rPr>
              <a:t>Theo phương pháp sản xuất: đường sản xuất bằng máy, thủ công.</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Symbol" panose="05050102010706020507" pitchFamily="18" charset="2"/>
              <a:buChar char=""/>
            </a:pPr>
            <a:r>
              <a:rPr lang="vi-VN" sz="2600">
                <a:effectLst/>
                <a:latin typeface="Arial" panose="020B0604020202020204" pitchFamily="34" charset="0"/>
                <a:ea typeface="Arial" panose="020B0604020202020204" pitchFamily="34" charset="0"/>
                <a:cs typeface="Arial" panose="020B0604020202020204" pitchFamily="34" charset="0"/>
              </a:rPr>
              <a:t>Theo quá trình sản xuất gồm có đường thô, đường nửa tinh chế và đường tinh chế.</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Symbol" panose="05050102010706020507" pitchFamily="18" charset="2"/>
              <a:buChar char=""/>
            </a:pPr>
            <a:r>
              <a:rPr lang="vi-VN" sz="2600">
                <a:effectLst/>
                <a:latin typeface="Arial" panose="020B0604020202020204" pitchFamily="34" charset="0"/>
                <a:ea typeface="Arial" panose="020B0604020202020204" pitchFamily="34" charset="0"/>
                <a:cs typeface="Arial" panose="020B0604020202020204" pitchFamily="34" charset="0"/>
              </a:rPr>
              <a:t>Theo mạng lưới thương nghiệp gồm có đường kính, đường cát, đường phèn, đường bột.</a:t>
            </a:r>
            <a:endParaRPr lang="en-US" sz="260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spcAft>
                <a:spcPts val="1000"/>
              </a:spcAft>
              <a:buFont typeface="Symbol" panose="05050102010706020507" pitchFamily="18" charset="2"/>
              <a:buChar char=""/>
            </a:pPr>
            <a:r>
              <a:rPr lang="vi-VN" sz="2600">
                <a:effectLst/>
                <a:latin typeface="Arial" panose="020B0604020202020204" pitchFamily="34" charset="0"/>
                <a:ea typeface="Arial" panose="020B0604020202020204" pitchFamily="34" charset="0"/>
                <a:cs typeface="Arial" panose="020B0604020202020204" pitchFamily="34" charset="0"/>
              </a:rPr>
              <a:t>Trong vận tải đường có hai loại: đường được vận chuyển bằng thể bao, thể rời.</a:t>
            </a:r>
            <a:endParaRPr lang="en-US" sz="2600">
              <a:effectLst/>
              <a:latin typeface="Arial" panose="020B0604020202020204" pitchFamily="34" charset="0"/>
              <a:ea typeface="Arial" panose="020B0604020202020204" pitchFamily="34" charset="0"/>
              <a:cs typeface="Arial" panose="020B0604020202020204" pitchFamily="34" charset="0"/>
            </a:endParaRPr>
          </a:p>
          <a:p>
            <a:pPr lvl="0" algn="just">
              <a:lnSpc>
                <a:spcPct val="115000"/>
              </a:lnSpc>
            </a:pPr>
            <a:endParaRPr lang="en-US" sz="2500">
              <a:effectLst/>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710335"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0336" y="0"/>
            <a:ext cx="6481664" cy="6858000"/>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244081" y="1037640"/>
            <a:ext cx="10111274" cy="4782720"/>
          </a:xfrm>
          <a:prstGeom prst="rect">
            <a:avLst/>
          </a:prstGeom>
          <a:noFill/>
        </p:spPr>
        <p:txBody>
          <a:bodyPr wrap="square">
            <a:spAutoFit/>
          </a:bodyPr>
          <a:lstStyle/>
          <a:p>
            <a:pPr lvl="0" algn="just">
              <a:lnSpc>
                <a:spcPct val="115000"/>
              </a:lnSpc>
            </a:pPr>
            <a:r>
              <a:rPr lang="en-US" sz="2600">
                <a:effectLst/>
                <a:latin typeface="Arial" panose="020B0604020202020204" pitchFamily="34" charset="0"/>
                <a:ea typeface="Arial" panose="020B0604020202020204" pitchFamily="34" charset="0"/>
                <a:cs typeface="Arial" panose="020B0604020202020204" pitchFamily="34" charset="0"/>
              </a:rPr>
              <a:t>2. Tính chất của đường.</a:t>
            </a:r>
          </a:p>
          <a:p>
            <a:pPr marL="342900" lvl="0" indent="-342900" algn="just">
              <a:lnSpc>
                <a:spcPct val="115000"/>
              </a:lnSpc>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Tính chất vật lý.</a:t>
            </a:r>
          </a:p>
          <a:p>
            <a:pPr marL="342900" lvl="0" indent="-342900" algn="just">
              <a:lnSpc>
                <a:spcPct val="115000"/>
              </a:lnSpc>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Đường có vị ngọt</a:t>
            </a:r>
          </a:p>
          <a:p>
            <a:pPr marL="342900" lvl="0" indent="-342900" algn="just">
              <a:lnSpc>
                <a:spcPct val="115000"/>
              </a:lnSpc>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Dễ tan trong nước, dung dịch cồn loãng, không tan hoặc ít tan trong rượu, ete.</a:t>
            </a:r>
          </a:p>
          <a:p>
            <a:pPr marL="342900" lvl="0" indent="-342900" algn="just">
              <a:lnSpc>
                <a:spcPct val="115000"/>
              </a:lnSpc>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Tính chất hóa học</a:t>
            </a:r>
          </a:p>
          <a:p>
            <a:pPr marL="342900" lvl="0" indent="-342900" algn="just">
              <a:lnSpc>
                <a:spcPct val="115000"/>
              </a:lnSpc>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Ở nhiệt độ 160-190</a:t>
            </a:r>
            <a:r>
              <a:rPr lang="en-US" sz="2600" baseline="30000">
                <a:effectLst/>
                <a:latin typeface="Arial" panose="020B0604020202020204" pitchFamily="34" charset="0"/>
                <a:ea typeface="Arial" panose="020B0604020202020204" pitchFamily="34" charset="0"/>
                <a:cs typeface="Arial" panose="020B0604020202020204" pitchFamily="34" charset="0"/>
              </a:rPr>
              <a:t>0 </a:t>
            </a:r>
            <a:r>
              <a:rPr lang="en-US" sz="2600">
                <a:effectLst/>
                <a:latin typeface="Arial" panose="020B0604020202020204" pitchFamily="34" charset="0"/>
                <a:ea typeface="Arial" panose="020B0604020202020204" pitchFamily="34" charset="0"/>
                <a:cs typeface="Arial" panose="020B0604020202020204" pitchFamily="34" charset="0"/>
              </a:rPr>
              <a:t> đường bị chảy, nếu tiếp tục tăng nhiệt độ thì đường mía bị phân giải thàn đường nho và đường quá khan</a:t>
            </a:r>
          </a:p>
          <a:p>
            <a:pPr marL="342900" lvl="0" indent="-342900" algn="just">
              <a:lnSpc>
                <a:spcPct val="115000"/>
              </a:lnSpc>
              <a:spcAft>
                <a:spcPts val="1000"/>
              </a:spcAft>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Đường tác dụng với nước thì thành đường nho và đường quả.</a:t>
            </a:r>
          </a:p>
          <a:p>
            <a:pPr marL="342900" indent="-342900" algn="just">
              <a:lnSpc>
                <a:spcPct val="115000"/>
              </a:lnSpc>
              <a:spcAft>
                <a:spcPts val="1000"/>
              </a:spcAft>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Dưới tác dụng của men, đường biến thàn rượu.</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040363" y="677990"/>
            <a:ext cx="10111274" cy="5502019"/>
          </a:xfrm>
          <a:prstGeom prst="rect">
            <a:avLst/>
          </a:prstGeom>
          <a:noFill/>
        </p:spPr>
        <p:txBody>
          <a:bodyPr wrap="square">
            <a:spAutoFit/>
          </a:bodyPr>
          <a:lstStyle/>
          <a:p>
            <a:pPr marL="342900" lvl="0" indent="-342900" algn="just">
              <a:lnSpc>
                <a:spcPct val="115000"/>
              </a:lnSpc>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Tính bền vững hóa học: đường nguyên chất ở nhiệt độ 30</a:t>
            </a:r>
            <a:r>
              <a:rPr lang="en-US" sz="2600" baseline="30000">
                <a:effectLst/>
                <a:latin typeface="Arial" panose="020B0604020202020204" pitchFamily="34" charset="0"/>
                <a:ea typeface="Arial" panose="020B0604020202020204" pitchFamily="34" charset="0"/>
                <a:cs typeface="Arial" panose="020B0604020202020204" pitchFamily="34" charset="0"/>
              </a:rPr>
              <a:t>0</a:t>
            </a:r>
            <a:r>
              <a:rPr lang="en-US" sz="2600">
                <a:effectLst/>
                <a:latin typeface="Arial" panose="020B0604020202020204" pitchFamily="34" charset="0"/>
                <a:ea typeface="Arial" panose="020B0604020202020204" pitchFamily="34" charset="0"/>
                <a:cs typeface="Arial" panose="020B0604020202020204" pitchFamily="34" charset="0"/>
              </a:rPr>
              <a:t>C có thể bảo quản dài ngày.</a:t>
            </a:r>
          </a:p>
          <a:p>
            <a:pPr marL="342900" lvl="0" indent="-342900" algn="just">
              <a:lnSpc>
                <a:spcPct val="115000"/>
              </a:lnSpc>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Tính hút ẩm</a:t>
            </a:r>
          </a:p>
          <a:p>
            <a:pPr marL="342900" lvl="0" indent="-342900" algn="just">
              <a:lnSpc>
                <a:spcPct val="115000"/>
              </a:lnSpc>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Đường kính hút ẩm hơn các loại đường cát, đường phèn, đường bột.</a:t>
            </a:r>
          </a:p>
          <a:p>
            <a:pPr marL="342900" lvl="0" indent="-342900" algn="just">
              <a:lnSpc>
                <a:spcPct val="115000"/>
              </a:lnSpc>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Đường bị ẩm là do 2 nguyên nhân: hấp thụ nước hoặc do hơi nước tụ trên mặt đường.</a:t>
            </a:r>
          </a:p>
          <a:p>
            <a:pPr marL="342900" lvl="0" indent="-342900" algn="just">
              <a:lnSpc>
                <a:spcPct val="115000"/>
              </a:lnSpc>
              <a:spcAft>
                <a:spcPts val="1000"/>
              </a:spcAft>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Tính chất vón cục</a:t>
            </a:r>
          </a:p>
          <a:p>
            <a:pPr marL="285750" indent="-285750" algn="just">
              <a:buFont typeface="Arial" panose="020B0604020202020204" pitchFamily="34" charset="0"/>
              <a:buChar char="•"/>
            </a:pPr>
            <a:r>
              <a:rPr lang="en-US" sz="2600">
                <a:effectLst/>
                <a:latin typeface="Arial" panose="020B0604020202020204" pitchFamily="34" charset="0"/>
                <a:ea typeface="Arial" panose="020B0604020202020204" pitchFamily="34" charset="0"/>
                <a:cs typeface="Arial" panose="020B0604020202020204" pitchFamily="34" charset="0"/>
              </a:rPr>
              <a:t>Do nhiệt độ chênh lệch trong quá trình bảo quản, vận chuyển, nếu độ ẩm trong kho, trong hầm tàu là 90% bà nhiệt độ là 40C thì đường bắt đầu đóng thành bánh, nhất là khi độ ẩm giảm xuống 65%.</a:t>
            </a: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040363" y="478000"/>
            <a:ext cx="10111274" cy="6008183"/>
          </a:xfrm>
          <a:prstGeom prst="rect">
            <a:avLst/>
          </a:prstGeom>
          <a:noFill/>
        </p:spPr>
        <p:txBody>
          <a:bodyPr wrap="square">
            <a:spAutoFit/>
          </a:bodyPr>
          <a:lstStyle/>
          <a:p>
            <a:pPr lvl="0" algn="just">
              <a:lnSpc>
                <a:spcPct val="115000"/>
              </a:lnSpc>
            </a:pPr>
            <a:r>
              <a:rPr lang="en-US" sz="3600">
                <a:solidFill>
                  <a:srgbClr val="FF0000"/>
                </a:solidFill>
                <a:effectLst/>
                <a:latin typeface="Arial" panose="020B0604020202020204" pitchFamily="34" charset="0"/>
                <a:ea typeface="Arial" panose="020B0604020202020204" pitchFamily="34" charset="0"/>
                <a:cs typeface="Arial" panose="020B0604020202020204" pitchFamily="34" charset="0"/>
              </a:rPr>
              <a:t>Phân hóa học</a:t>
            </a:r>
          </a:p>
          <a:p>
            <a:pPr lvl="0" algn="just">
              <a:lnSpc>
                <a:spcPct val="115000"/>
              </a:lnSpc>
            </a:pPr>
            <a:endParaRPr lang="en-US" sz="2600">
              <a:latin typeface="Arial" panose="020B0604020202020204" pitchFamily="34" charset="0"/>
              <a:ea typeface="Arial" panose="020B0604020202020204" pitchFamily="34" charset="0"/>
              <a:cs typeface="Arial" panose="020B0604020202020204" pitchFamily="34" charset="0"/>
            </a:endParaRPr>
          </a:p>
          <a:p>
            <a:pPr marL="342900" lvl="0" indent="-342900" algn="just">
              <a:lnSpc>
                <a:spcPct val="115000"/>
              </a:lnSpc>
              <a:buFont typeface="+mj-lt"/>
              <a:buAutoNum type="arabicPeriod"/>
            </a:pPr>
            <a:r>
              <a:rPr lang="en-US" sz="2600">
                <a:effectLst/>
                <a:latin typeface="Arial" panose="020B0604020202020204" pitchFamily="34" charset="0"/>
                <a:ea typeface="Arial" panose="020B0604020202020204" pitchFamily="34" charset="0"/>
                <a:cs typeface="Arial" panose="020B0604020202020204" pitchFamily="34" charset="0"/>
              </a:rPr>
              <a:t>Tầm quan trọng cảu phân hóa học trong nông nghiệp</a:t>
            </a:r>
          </a:p>
          <a:p>
            <a:pPr marL="342900" lvl="0" indent="-342900" algn="just">
              <a:lnSpc>
                <a:spcPct val="115000"/>
              </a:lnSpc>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Phân hóa học cần cho cây trồng và chăn nuôi.</a:t>
            </a:r>
          </a:p>
          <a:p>
            <a:pPr marL="342900" lvl="0" indent="-342900" algn="just">
              <a:lnSpc>
                <a:spcPct val="115000"/>
              </a:lnSpc>
              <a:spcAft>
                <a:spcPts val="1000"/>
              </a:spcAft>
              <a:buFont typeface="Wingdings" panose="05000000000000000000" pitchFamily="2" charset="2"/>
              <a:buChar char=""/>
            </a:pPr>
            <a:r>
              <a:rPr lang="en-US" sz="2600">
                <a:effectLst/>
                <a:latin typeface="Arial" panose="020B0604020202020204" pitchFamily="34" charset="0"/>
                <a:ea typeface="Arial" panose="020B0604020202020204" pitchFamily="34" charset="0"/>
                <a:cs typeface="Arial" panose="020B0604020202020204" pitchFamily="34" charset="0"/>
              </a:rPr>
              <a:t>Đối với chăn nuôi thì theo chứng minh cứ cho bò sữa ăn 1 tấn ure có thể tăng 9-10 tấn sữ và tăng lượng thịt từ 500- 600 kg.</a:t>
            </a:r>
          </a:p>
          <a:p>
            <a:pPr marL="342900" lvl="0" indent="-342900" algn="just">
              <a:lnSpc>
                <a:spcPct val="115000"/>
              </a:lnSpc>
              <a:spcAft>
                <a:spcPts val="1000"/>
              </a:spcAft>
              <a:buFont typeface="Wingdings" panose="05000000000000000000" pitchFamily="2" charset="2"/>
              <a:buChar char=""/>
            </a:pPr>
            <a:r>
              <a:rPr lang="en-US" sz="2600">
                <a:effectLst/>
                <a:latin typeface="Arial" panose="020B0604020202020204" pitchFamily="34" charset="0"/>
                <a:ea typeface="Arial" panose="020B0604020202020204" pitchFamily="34" charset="0"/>
              </a:rPr>
              <a:t>Phân bón phụ thuộc vào thời vụ nông nghiệp, nếu bón không đúng lúc đúng loại thì làm cho năng suất cây trồng giảm đi. Do đó yêu cầu đặt ra cho nghành vận tải nói chung, vận tải thủy nói riêng một trách nhiệm lớn trong công tác vận chuyển, bảo quản, xếp dỡ phục vụ kịp thời cho nông nghiệp.</a:t>
            </a:r>
            <a:endParaRPr lang="en-US" sz="2600">
              <a:effectLst/>
              <a:latin typeface="Arial" panose="020B0604020202020204" pitchFamily="34" charset="0"/>
              <a:ea typeface="Arial" panose="020B0604020202020204" pitchFamily="34" charset="0"/>
              <a:cs typeface="Arial" panose="020B0604020202020204" pitchFamily="34" charset="0"/>
            </a:endParaRPr>
          </a:p>
          <a:p>
            <a:pPr lvl="0" algn="just">
              <a:lnSpc>
                <a:spcPct val="115000"/>
              </a:lnSpc>
            </a:pPr>
            <a:endParaRPr lang="en-US" sz="2600">
              <a:effectLst/>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281403" y="1538226"/>
            <a:ext cx="10111274" cy="3781548"/>
          </a:xfrm>
          <a:prstGeom prst="rect">
            <a:avLst/>
          </a:prstGeom>
          <a:noFill/>
        </p:spPr>
        <p:txBody>
          <a:bodyPr wrap="square">
            <a:spAutoFit/>
          </a:bodyPr>
          <a:lstStyle/>
          <a:p>
            <a:pPr marL="342900" lvl="0" indent="-342900" algn="just">
              <a:lnSpc>
                <a:spcPct val="115000"/>
              </a:lnSpc>
              <a:buFont typeface="+mj-lt"/>
              <a:buAutoNum type="arabicPeriod"/>
            </a:pPr>
            <a:r>
              <a:rPr lang="en-US" sz="2600">
                <a:effectLst/>
                <a:latin typeface="Arial" panose="020B0604020202020204" pitchFamily="34" charset="0"/>
                <a:ea typeface="Arial" panose="020B0604020202020204" pitchFamily="34" charset="0"/>
                <a:cs typeface="Arial" panose="020B0604020202020204" pitchFamily="34" charset="0"/>
              </a:rPr>
              <a:t>Tính chất và cách bảo quản phân hóa học</a:t>
            </a:r>
          </a:p>
          <a:p>
            <a:pPr marL="342900" lvl="0" indent="-342900" algn="just">
              <a:lnSpc>
                <a:spcPct val="115000"/>
              </a:lnSpc>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Phân hóa học được vận chuyển bằng thể rời trong các tàu chở hàng chuyên dùng và được đóng bao 30-50kg bằng bao giấy hoặc bằng nilong tùy theo tính chất và giá trị từng loại.</a:t>
            </a:r>
          </a:p>
          <a:p>
            <a:pPr marL="342900" lvl="0" indent="-342900" algn="just">
              <a:lnSpc>
                <a:spcPct val="115000"/>
              </a:lnSpc>
              <a:spcAft>
                <a:spcPts val="1000"/>
              </a:spcAft>
              <a:buFont typeface="Symbol" panose="05050102010706020507" pitchFamily="18" charset="2"/>
              <a:buChar char=""/>
            </a:pPr>
            <a:r>
              <a:rPr lang="en-US" sz="2600">
                <a:effectLst/>
                <a:latin typeface="Arial" panose="020B0604020202020204" pitchFamily="34" charset="0"/>
                <a:ea typeface="Arial" panose="020B0604020202020204" pitchFamily="34" charset="0"/>
                <a:cs typeface="Arial" panose="020B0604020202020204" pitchFamily="34" charset="0"/>
              </a:rPr>
              <a:t>Dung trọng phân hóa học trong khoảng 0,9-1,2t/m</a:t>
            </a:r>
            <a:r>
              <a:rPr lang="en-US" sz="2600" baseline="30000">
                <a:effectLst/>
                <a:latin typeface="Arial" panose="020B0604020202020204" pitchFamily="34" charset="0"/>
                <a:ea typeface="Arial" panose="020B0604020202020204" pitchFamily="34" charset="0"/>
                <a:cs typeface="Arial" panose="020B0604020202020204" pitchFamily="34" charset="0"/>
              </a:rPr>
              <a:t>3</a:t>
            </a:r>
            <a:r>
              <a:rPr lang="en-US" sz="2600">
                <a:effectLst/>
                <a:latin typeface="Arial" panose="020B0604020202020204" pitchFamily="34" charset="0"/>
                <a:ea typeface="Arial" panose="020B0604020202020204" pitchFamily="34" charset="0"/>
                <a:cs typeface="Arial" panose="020B0604020202020204" pitchFamily="34" charset="0"/>
              </a:rPr>
              <a:t>, gồm nhiều loại, tinh thể, màu sắc khác nhau như :</a:t>
            </a:r>
          </a:p>
          <a:p>
            <a:pPr algn="just"/>
            <a:r>
              <a:rPr lang="en-US" sz="2600">
                <a:effectLst/>
                <a:latin typeface="Arial" panose="020B0604020202020204" pitchFamily="34" charset="0"/>
                <a:ea typeface="Arial" panose="020B0604020202020204" pitchFamily="34" charset="0"/>
                <a:cs typeface="Arial" panose="020B0604020202020204" pitchFamily="34" charset="0"/>
              </a:rPr>
              <a:t>Phân đạm có 6 loại: Sunfat đạm (NH</a:t>
            </a:r>
            <a:r>
              <a:rPr lang="en-US" sz="2600" baseline="-25000">
                <a:effectLst/>
                <a:latin typeface="Arial" panose="020B0604020202020204" pitchFamily="34" charset="0"/>
                <a:ea typeface="Arial" panose="020B0604020202020204" pitchFamily="34" charset="0"/>
                <a:cs typeface="Arial" panose="020B0604020202020204" pitchFamily="34" charset="0"/>
              </a:rPr>
              <a:t>4</a:t>
            </a:r>
            <a:r>
              <a:rPr lang="en-US" sz="2600">
                <a:effectLst/>
                <a:latin typeface="Arial" panose="020B0604020202020204" pitchFamily="34" charset="0"/>
                <a:ea typeface="Arial" panose="020B0604020202020204" pitchFamily="34" charset="0"/>
                <a:cs typeface="Arial" panose="020B0604020202020204" pitchFamily="34" charset="0"/>
              </a:rPr>
              <a:t>)</a:t>
            </a:r>
            <a:r>
              <a:rPr lang="en-US" sz="2600" baseline="-25000">
                <a:effectLst/>
                <a:latin typeface="Arial" panose="020B0604020202020204" pitchFamily="34" charset="0"/>
                <a:ea typeface="Arial" panose="020B0604020202020204" pitchFamily="34" charset="0"/>
                <a:cs typeface="Arial" panose="020B0604020202020204" pitchFamily="34" charset="0"/>
              </a:rPr>
              <a:t>2</a:t>
            </a:r>
            <a:r>
              <a:rPr lang="en-US" sz="2600">
                <a:effectLst/>
                <a:latin typeface="Arial" panose="020B0604020202020204" pitchFamily="34" charset="0"/>
                <a:ea typeface="Arial" panose="020B0604020202020204" pitchFamily="34" charset="0"/>
                <a:cs typeface="Arial" panose="020B0604020202020204" pitchFamily="34" charset="0"/>
              </a:rPr>
              <a:t>SO</a:t>
            </a:r>
            <a:r>
              <a:rPr lang="en-US" sz="2600" baseline="-25000">
                <a:effectLst/>
                <a:latin typeface="Arial" panose="020B0604020202020204" pitchFamily="34" charset="0"/>
                <a:ea typeface="Arial" panose="020B0604020202020204" pitchFamily="34" charset="0"/>
                <a:cs typeface="Arial" panose="020B0604020202020204" pitchFamily="34" charset="0"/>
              </a:rPr>
              <a:t>4</a:t>
            </a:r>
            <a:r>
              <a:rPr lang="en-US" sz="2600">
                <a:effectLst/>
                <a:latin typeface="Arial" panose="020B0604020202020204" pitchFamily="34" charset="0"/>
                <a:ea typeface="Arial" panose="020B0604020202020204" pitchFamily="34" charset="0"/>
                <a:cs typeface="Arial" panose="020B0604020202020204" pitchFamily="34" charset="0"/>
              </a:rPr>
              <a:t>,Nitoratamon (NH</a:t>
            </a:r>
            <a:r>
              <a:rPr lang="en-US" sz="2600" baseline="-25000">
                <a:effectLst/>
                <a:latin typeface="Arial" panose="020B0604020202020204" pitchFamily="34" charset="0"/>
                <a:ea typeface="Arial" panose="020B0604020202020204" pitchFamily="34" charset="0"/>
                <a:cs typeface="Arial" panose="020B0604020202020204" pitchFamily="34" charset="0"/>
              </a:rPr>
              <a:t>4</a:t>
            </a:r>
            <a:r>
              <a:rPr lang="en-US" sz="2600">
                <a:effectLst/>
                <a:latin typeface="Arial" panose="020B0604020202020204" pitchFamily="34" charset="0"/>
                <a:ea typeface="Arial" panose="020B0604020202020204" pitchFamily="34" charset="0"/>
                <a:cs typeface="Arial" panose="020B0604020202020204" pitchFamily="34" charset="0"/>
              </a:rPr>
              <a:t>)NO</a:t>
            </a:r>
            <a:r>
              <a:rPr lang="en-US" sz="2600" baseline="-25000">
                <a:effectLst/>
                <a:latin typeface="Arial" panose="020B0604020202020204" pitchFamily="34" charset="0"/>
                <a:ea typeface="Arial" panose="020B0604020202020204" pitchFamily="34" charset="0"/>
                <a:cs typeface="Arial" panose="020B0604020202020204" pitchFamily="34" charset="0"/>
              </a:rPr>
              <a:t>3</a:t>
            </a:r>
            <a:r>
              <a:rPr lang="en-US" sz="2600">
                <a:effectLst/>
                <a:latin typeface="Arial" panose="020B0604020202020204" pitchFamily="34" charset="0"/>
                <a:ea typeface="Arial" panose="020B0604020202020204" pitchFamily="34" charset="0"/>
                <a:cs typeface="Arial" panose="020B0604020202020204" pitchFamily="34" charset="0"/>
              </a:rPr>
              <a:t>, Cloruaamon (NH</a:t>
            </a:r>
            <a:r>
              <a:rPr lang="en-US" sz="2600" baseline="-25000">
                <a:effectLst/>
                <a:latin typeface="Arial" panose="020B0604020202020204" pitchFamily="34" charset="0"/>
                <a:ea typeface="Arial" panose="020B0604020202020204" pitchFamily="34" charset="0"/>
                <a:cs typeface="Arial" panose="020B0604020202020204" pitchFamily="34" charset="0"/>
              </a:rPr>
              <a:t>4</a:t>
            </a:r>
            <a:r>
              <a:rPr lang="en-US" sz="2600">
                <a:effectLst/>
                <a:latin typeface="Arial" panose="020B0604020202020204" pitchFamily="34" charset="0"/>
                <a:ea typeface="Arial" panose="020B0604020202020204" pitchFamily="34" charset="0"/>
                <a:cs typeface="Arial" panose="020B0604020202020204" pitchFamily="34" charset="0"/>
              </a:rPr>
              <a:t>Cl), nitơratnatri (NaNO</a:t>
            </a:r>
            <a:r>
              <a:rPr lang="en-US" sz="2600" baseline="-25000">
                <a:effectLst/>
                <a:latin typeface="Arial" panose="020B0604020202020204" pitchFamily="34" charset="0"/>
                <a:ea typeface="Arial" panose="020B0604020202020204" pitchFamily="34" charset="0"/>
                <a:cs typeface="Arial" panose="020B0604020202020204" pitchFamily="34" charset="0"/>
              </a:rPr>
              <a:t>3</a:t>
            </a:r>
            <a:r>
              <a:rPr lang="en-US" sz="2600">
                <a:effectLst/>
                <a:latin typeface="Arial" panose="020B0604020202020204" pitchFamily="34" charset="0"/>
                <a:ea typeface="Arial" panose="020B0604020202020204" pitchFamily="34" charset="0"/>
                <a:cs typeface="Arial" panose="020B0604020202020204" pitchFamily="34" charset="0"/>
              </a:rPr>
              <a:t>), canxi xyanua (CaCN</a:t>
            </a:r>
            <a:r>
              <a:rPr lang="en-US" sz="2600" baseline="-25000">
                <a:effectLst/>
                <a:latin typeface="Arial" panose="020B0604020202020204" pitchFamily="34" charset="0"/>
                <a:ea typeface="Arial" panose="020B0604020202020204" pitchFamily="34" charset="0"/>
                <a:cs typeface="Arial" panose="020B0604020202020204" pitchFamily="34" charset="0"/>
              </a:rPr>
              <a:t>2</a:t>
            </a:r>
            <a:r>
              <a:rPr lang="en-US" sz="2600">
                <a:effectLst/>
                <a:latin typeface="Arial" panose="020B0604020202020204" pitchFamily="34" charset="0"/>
                <a:ea typeface="Arial" panose="020B0604020202020204" pitchFamily="34" charset="0"/>
                <a:cs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TextBox 7"/>
          <p:cNvSpPr txBox="1"/>
          <p:nvPr/>
        </p:nvSpPr>
        <p:spPr>
          <a:xfrm>
            <a:off x="1115008" y="873028"/>
            <a:ext cx="10111274" cy="5984972"/>
          </a:xfrm>
          <a:prstGeom prst="rect">
            <a:avLst/>
          </a:prstGeom>
          <a:noFill/>
        </p:spPr>
        <p:txBody>
          <a:bodyPr wrap="square">
            <a:spAutoFit/>
          </a:bodyPr>
          <a:lstStyle/>
          <a:p>
            <a:pPr marL="342900" lvl="0" indent="-342900" algn="just">
              <a:lnSpc>
                <a:spcPct val="115000"/>
              </a:lnSpc>
              <a:spcBef>
                <a:spcPts val="1200"/>
              </a:spcBef>
              <a:spcAft>
                <a:spcPts val="1000"/>
              </a:spcAft>
              <a:buFont typeface="Wingdings" panose="05000000000000000000" pitchFamily="2" charset="2"/>
              <a:buChar char=""/>
            </a:pPr>
            <a:r>
              <a:rPr lang="en-US" sz="2400" dirty="0" err="1">
                <a:effectLst/>
                <a:latin typeface="Arial" panose="020B0604020202020204" pitchFamily="34" charset="0"/>
                <a:ea typeface="Arial" panose="020B0604020202020204" pitchFamily="34" charset="0"/>
                <a:cs typeface="Arial" panose="020B0604020202020204" pitchFamily="34" charset="0"/>
              </a:rPr>
              <a:t>Phân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lân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có</a:t>
            </a:r>
            <a:r>
              <a:rPr lang="en-US" sz="2400" dirty="0">
                <a:effectLst/>
                <a:latin typeface="Arial" panose="020B0604020202020204" pitchFamily="34" charset="0"/>
                <a:ea typeface="Arial" panose="020B0604020202020204" pitchFamily="34" charset="0"/>
                <a:cs typeface="Arial" panose="020B0604020202020204" pitchFamily="34" charset="0"/>
              </a:rPr>
              <a:t> 2 </a:t>
            </a:r>
            <a:r>
              <a:rPr lang="en-US" sz="2400" dirty="0" err="1">
                <a:effectLst/>
                <a:latin typeface="Arial" panose="020B0604020202020204" pitchFamily="34" charset="0"/>
                <a:ea typeface="Arial" panose="020B0604020202020204" pitchFamily="34" charset="0"/>
                <a:cs typeface="Arial" panose="020B0604020202020204" pitchFamily="34" charset="0"/>
              </a:rPr>
              <a:t>loại</a:t>
            </a:r>
            <a:r>
              <a:rPr lang="en-US" sz="2400" dirty="0">
                <a:effectLst/>
                <a:latin typeface="Arial" panose="020B0604020202020204" pitchFamily="34" charset="0"/>
                <a:ea typeface="Arial" panose="020B0604020202020204" pitchFamily="34" charset="0"/>
                <a:cs typeface="Arial" panose="020B0604020202020204" pitchFamily="34" charset="0"/>
              </a:rPr>
              <a:t> : 	</a:t>
            </a:r>
          </a:p>
          <a:p>
            <a:pPr marL="342900" lvl="0" indent="-342900" algn="just">
              <a:lnSpc>
                <a:spcPct val="115000"/>
              </a:lnSpc>
              <a:spcBef>
                <a:spcPts val="1200"/>
              </a:spcBef>
              <a:spcAft>
                <a:spcPts val="1000"/>
              </a:spcAft>
              <a:buFont typeface="Symbol" panose="05050102010706020507" pitchFamily="18" charset="2"/>
              <a:buChar char=""/>
            </a:pPr>
            <a:r>
              <a:rPr lang="en-US" sz="2400" dirty="0" err="1">
                <a:effectLst/>
                <a:latin typeface="Arial" panose="020B0604020202020204" pitchFamily="34" charset="0"/>
                <a:ea typeface="Arial" panose="020B0604020202020204" pitchFamily="34" charset="0"/>
                <a:cs typeface="Arial" panose="020B0604020202020204" pitchFamily="34" charset="0"/>
              </a:rPr>
              <a:t>Sunpephotphat</a:t>
            </a:r>
            <a:r>
              <a:rPr lang="en-US" sz="2400" dirty="0">
                <a:effectLst/>
                <a:latin typeface="Arial" panose="020B0604020202020204" pitchFamily="34" charset="0"/>
                <a:ea typeface="Arial" panose="020B0604020202020204" pitchFamily="34" charset="0"/>
                <a:cs typeface="Arial" panose="020B0604020202020204" pitchFamily="34" charset="0"/>
              </a:rPr>
              <a:t> (hay </a:t>
            </a:r>
            <a:r>
              <a:rPr lang="en-US" sz="2400" dirty="0" err="1">
                <a:effectLst/>
                <a:latin typeface="Arial" panose="020B0604020202020204" pitchFamily="34" charset="0"/>
                <a:ea typeface="Arial" panose="020B0604020202020204" pitchFamily="34" charset="0"/>
                <a:cs typeface="Arial" panose="020B0604020202020204" pitchFamily="34" charset="0"/>
              </a:rPr>
              <a:t>còn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gọi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là</a:t>
            </a:r>
            <a:r>
              <a:rPr lang="en-US" sz="2400" dirty="0">
                <a:effectLst/>
                <a:latin typeface="Arial" panose="020B0604020202020204" pitchFamily="34" charset="0"/>
                <a:ea typeface="Arial" panose="020B0604020202020204" pitchFamily="34" charset="0"/>
                <a:cs typeface="Arial" panose="020B0604020202020204" pitchFamily="34" charset="0"/>
              </a:rPr>
              <a:t> super </a:t>
            </a:r>
            <a:r>
              <a:rPr lang="en-US" sz="2400" dirty="0" err="1">
                <a:effectLst/>
                <a:latin typeface="Arial" panose="020B0604020202020204" pitchFamily="34" charset="0"/>
                <a:ea typeface="Arial" panose="020B0604020202020204" pitchFamily="34" charset="0"/>
                <a:cs typeface="Arial" panose="020B0604020202020204" pitchFamily="34" charset="0"/>
              </a:rPr>
              <a:t>Lân</a:t>
            </a:r>
            <a:r>
              <a:rPr lang="en-US" sz="2400" dirty="0">
                <a:effectLst/>
                <a:latin typeface="Arial" panose="020B0604020202020204" pitchFamily="34" charset="0"/>
                <a:ea typeface="Arial" panose="020B0604020202020204" pitchFamily="34" charset="0"/>
                <a:cs typeface="Arial" panose="020B0604020202020204" pitchFamily="34" charset="0"/>
              </a:rPr>
              <a:t>): chia </a:t>
            </a:r>
            <a:r>
              <a:rPr lang="en-US" sz="2400" dirty="0" err="1">
                <a:effectLst/>
                <a:latin typeface="Arial" panose="020B0604020202020204" pitchFamily="34" charset="0"/>
                <a:ea typeface="Arial" panose="020B0604020202020204" pitchFamily="34" charset="0"/>
                <a:cs typeface="Arial" panose="020B0604020202020204" pitchFamily="34" charset="0"/>
              </a:rPr>
              <a:t>thành</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hai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loại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nhỏ</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là</a:t>
            </a:r>
            <a:r>
              <a:rPr lang="en-US" sz="2400" dirty="0">
                <a:effectLst/>
                <a:latin typeface="Arial" panose="020B0604020202020204" pitchFamily="34" charset="0"/>
                <a:ea typeface="Arial" panose="020B0604020202020204" pitchFamily="34" charset="0"/>
                <a:cs typeface="Arial" panose="020B0604020202020204" pitchFamily="34" charset="0"/>
              </a:rPr>
              <a:t> super </a:t>
            </a:r>
            <a:r>
              <a:rPr lang="en-US" sz="2400" dirty="0" err="1">
                <a:effectLst/>
                <a:latin typeface="Arial" panose="020B0604020202020204" pitchFamily="34" charset="0"/>
                <a:ea typeface="Arial" panose="020B0604020202020204" pitchFamily="34" charset="0"/>
                <a:cs typeface="Arial" panose="020B0604020202020204" pitchFamily="34" charset="0"/>
              </a:rPr>
              <a:t>lân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đơn</a:t>
            </a:r>
            <a:r>
              <a:rPr lang="en-US" sz="2400" dirty="0">
                <a:effectLst/>
                <a:latin typeface="Arial" panose="020B0604020202020204" pitchFamily="34" charset="0"/>
                <a:ea typeface="Arial" panose="020B0604020202020204" pitchFamily="34" charset="0"/>
                <a:cs typeface="Arial" panose="020B0604020202020204" pitchFamily="34" charset="0"/>
              </a:rPr>
              <a:t>(</a:t>
            </a:r>
            <a:r>
              <a:rPr lang="en-US" sz="2400" dirty="0" err="1">
                <a:effectLst/>
                <a:latin typeface="Arial" panose="020B0604020202020204" pitchFamily="34" charset="0"/>
                <a:ea typeface="Arial" panose="020B0604020202020204" pitchFamily="34" charset="0"/>
                <a:cs typeface="Arial" panose="020B0604020202020204" pitchFamily="34" charset="0"/>
              </a:rPr>
              <a:t>chứa</a:t>
            </a:r>
            <a:r>
              <a:rPr lang="en-US" sz="2400" dirty="0">
                <a:effectLst/>
                <a:latin typeface="Arial" panose="020B0604020202020204" pitchFamily="34" charset="0"/>
                <a:ea typeface="Arial" panose="020B0604020202020204" pitchFamily="34" charset="0"/>
                <a:cs typeface="Arial" panose="020B0604020202020204" pitchFamily="34" charset="0"/>
              </a:rPr>
              <a:t> 17- 18% P</a:t>
            </a:r>
            <a:r>
              <a:rPr lang="en-US" sz="2400" baseline="-25000" dirty="0">
                <a:effectLst/>
                <a:latin typeface="Arial" panose="020B0604020202020204" pitchFamily="34" charset="0"/>
                <a:ea typeface="Arial" panose="020B0604020202020204" pitchFamily="34" charset="0"/>
                <a:cs typeface="Arial" panose="020B0604020202020204" pitchFamily="34" charset="0"/>
              </a:rPr>
              <a:t>2</a:t>
            </a:r>
            <a:r>
              <a:rPr lang="en-US" sz="2400" dirty="0">
                <a:effectLst/>
                <a:latin typeface="Arial" panose="020B0604020202020204" pitchFamily="34" charset="0"/>
                <a:ea typeface="Arial" panose="020B0604020202020204" pitchFamily="34" charset="0"/>
                <a:cs typeface="Arial" panose="020B0604020202020204" pitchFamily="34" charset="0"/>
              </a:rPr>
              <a:t>O</a:t>
            </a:r>
            <a:r>
              <a:rPr lang="en-US" sz="2400" baseline="-25000" dirty="0">
                <a:effectLst/>
                <a:latin typeface="Arial" panose="020B0604020202020204" pitchFamily="34" charset="0"/>
                <a:ea typeface="Arial" panose="020B0604020202020204" pitchFamily="34" charset="0"/>
                <a:cs typeface="Arial" panose="020B0604020202020204" pitchFamily="34" charset="0"/>
              </a:rPr>
              <a:t>5</a:t>
            </a:r>
            <a:r>
              <a:rPr lang="en-US" sz="2400" dirty="0">
                <a:effectLst/>
                <a:latin typeface="Arial" panose="020B0604020202020204" pitchFamily="34" charset="0"/>
                <a:ea typeface="Arial" panose="020B0604020202020204" pitchFamily="34" charset="0"/>
                <a:cs typeface="Arial" panose="020B0604020202020204" pitchFamily="34" charset="0"/>
              </a:rPr>
              <a:t>)</a:t>
            </a:r>
            <a:r>
              <a:rPr lang="en-US" sz="2400" baseline="-250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và</a:t>
            </a:r>
            <a:r>
              <a:rPr lang="en-US" sz="2400" dirty="0">
                <a:effectLst/>
                <a:latin typeface="Arial" panose="020B0604020202020204" pitchFamily="34" charset="0"/>
                <a:ea typeface="Arial" panose="020B0604020202020204" pitchFamily="34" charset="0"/>
                <a:cs typeface="Arial" panose="020B0604020202020204" pitchFamily="34" charset="0"/>
              </a:rPr>
              <a:t> Super </a:t>
            </a:r>
            <a:r>
              <a:rPr lang="en-US" sz="2400" dirty="0" err="1">
                <a:effectLst/>
                <a:latin typeface="Arial" panose="020B0604020202020204" pitchFamily="34" charset="0"/>
                <a:ea typeface="Arial" panose="020B0604020202020204" pitchFamily="34" charset="0"/>
                <a:cs typeface="Arial" panose="020B0604020202020204" pitchFamily="34" charset="0"/>
              </a:rPr>
              <a:t>lân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kép</a:t>
            </a:r>
            <a:r>
              <a:rPr lang="en-US" sz="2400" dirty="0">
                <a:effectLst/>
                <a:latin typeface="Arial" panose="020B0604020202020204" pitchFamily="34" charset="0"/>
                <a:ea typeface="Arial" panose="020B0604020202020204" pitchFamily="34" charset="0"/>
                <a:cs typeface="Arial" panose="020B0604020202020204" pitchFamily="34" charset="0"/>
              </a:rPr>
              <a:t>(</a:t>
            </a:r>
            <a:r>
              <a:rPr lang="en-US" sz="2400" dirty="0" err="1">
                <a:effectLst/>
                <a:latin typeface="Arial" panose="020B0604020202020204" pitchFamily="34" charset="0"/>
                <a:ea typeface="Arial" panose="020B0604020202020204" pitchFamily="34" charset="0"/>
                <a:cs typeface="Arial" panose="020B0604020202020204" pitchFamily="34" charset="0"/>
              </a:rPr>
              <a:t>chứa</a:t>
            </a:r>
            <a:r>
              <a:rPr lang="en-US" sz="2400" dirty="0">
                <a:effectLst/>
                <a:latin typeface="Arial" panose="020B0604020202020204" pitchFamily="34" charset="0"/>
                <a:ea typeface="Arial" panose="020B0604020202020204" pitchFamily="34" charset="0"/>
                <a:cs typeface="Arial" panose="020B0604020202020204" pitchFamily="34" charset="0"/>
              </a:rPr>
              <a:t> 37-47% P</a:t>
            </a:r>
            <a:r>
              <a:rPr lang="en-US" sz="2400" baseline="-25000" dirty="0">
                <a:effectLst/>
                <a:latin typeface="Arial" panose="020B0604020202020204" pitchFamily="34" charset="0"/>
                <a:ea typeface="Arial" panose="020B0604020202020204" pitchFamily="34" charset="0"/>
                <a:cs typeface="Arial" panose="020B0604020202020204" pitchFamily="34" charset="0"/>
              </a:rPr>
              <a:t>2</a:t>
            </a:r>
            <a:r>
              <a:rPr lang="en-US" sz="2400" dirty="0">
                <a:effectLst/>
                <a:latin typeface="Arial" panose="020B0604020202020204" pitchFamily="34" charset="0"/>
                <a:ea typeface="Arial" panose="020B0604020202020204" pitchFamily="34" charset="0"/>
                <a:cs typeface="Arial" panose="020B0604020202020204" pitchFamily="34" charset="0"/>
              </a:rPr>
              <a:t>O</a:t>
            </a:r>
            <a:r>
              <a:rPr lang="en-US" sz="2400" baseline="-25000" dirty="0">
                <a:effectLst/>
                <a:latin typeface="Arial" panose="020B0604020202020204" pitchFamily="34" charset="0"/>
                <a:ea typeface="Arial" panose="020B0604020202020204" pitchFamily="34" charset="0"/>
                <a:cs typeface="Arial" panose="020B0604020202020204" pitchFamily="34" charset="0"/>
              </a:rPr>
              <a:t>5</a:t>
            </a:r>
            <a:r>
              <a:rPr lang="en-US" sz="2400" dirty="0">
                <a:effectLst/>
                <a:latin typeface="Arial" panose="020B0604020202020204" pitchFamily="34" charset="0"/>
                <a:ea typeface="Arial" panose="020B0604020202020204" pitchFamily="34" charset="0"/>
                <a:cs typeface="Arial" panose="020B0604020202020204" pitchFamily="34" charset="0"/>
              </a:rPr>
              <a:t>).</a:t>
            </a:r>
          </a:p>
          <a:p>
            <a:pPr marL="342900" lvl="0" indent="-342900" algn="just">
              <a:lnSpc>
                <a:spcPct val="115000"/>
              </a:lnSpc>
              <a:spcBef>
                <a:spcPts val="1200"/>
              </a:spcBef>
              <a:spcAft>
                <a:spcPts val="1000"/>
              </a:spcAft>
              <a:buFont typeface="Symbol" panose="05050102010706020507" pitchFamily="18" charset="2"/>
              <a:buChar char=""/>
            </a:pPr>
            <a:r>
              <a:rPr lang="en-US" sz="2400" dirty="0" err="1">
                <a:effectLst/>
                <a:latin typeface="Arial" panose="020B0604020202020204" pitchFamily="34" charset="0"/>
                <a:ea typeface="Arial" panose="020B0604020202020204" pitchFamily="34" charset="0"/>
                <a:cs typeface="Arial" panose="020B0604020202020204" pitchFamily="34" charset="0"/>
              </a:rPr>
              <a:t>Phân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lân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nung</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chảy</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dạng</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hạt</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nhỏ</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màu</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xám</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hơi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vàng</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tựa</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thủy</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tinh</a:t>
            </a:r>
            <a:r>
              <a:rPr lang="en-US" sz="2400" dirty="0">
                <a:effectLst/>
                <a:latin typeface="Arial" panose="020B0604020202020204" pitchFamily="34" charset="0"/>
                <a:ea typeface="Arial" panose="020B0604020202020204" pitchFamily="34" charset="0"/>
                <a:cs typeface="Arial" panose="020B0604020202020204" pitchFamily="34" charset="0"/>
              </a:rPr>
              <a:t>.</a:t>
            </a:r>
          </a:p>
          <a:p>
            <a:pPr marL="342900" lvl="0" indent="-342900" algn="just">
              <a:lnSpc>
                <a:spcPct val="115000"/>
              </a:lnSpc>
              <a:spcBef>
                <a:spcPts val="1200"/>
              </a:spcBef>
              <a:spcAft>
                <a:spcPts val="1000"/>
              </a:spcAft>
              <a:buFont typeface="Wingdings" panose="05000000000000000000" pitchFamily="2" charset="2"/>
              <a:buChar char=""/>
            </a:pPr>
            <a:r>
              <a:rPr lang="en-US" sz="2400" dirty="0" err="1">
                <a:effectLst/>
                <a:latin typeface="Arial" panose="020B0604020202020204" pitchFamily="34" charset="0"/>
                <a:ea typeface="Arial" panose="020B0604020202020204" pitchFamily="34" charset="0"/>
                <a:cs typeface="Arial" panose="020B0604020202020204" pitchFamily="34" charset="0"/>
              </a:rPr>
              <a:t>Phân</a:t>
            </a:r>
            <a:r>
              <a:rPr lang="en-US" sz="2400" dirty="0">
                <a:effectLst/>
                <a:latin typeface="Arial" panose="020B0604020202020204" pitchFamily="34" charset="0"/>
                <a:ea typeface="Arial" panose="020B0604020202020204" pitchFamily="34" charset="0"/>
                <a:cs typeface="Arial" panose="020B0604020202020204" pitchFamily="34" charset="0"/>
              </a:rPr>
              <a:t> kali </a:t>
            </a:r>
            <a:r>
              <a:rPr lang="en-US" sz="2400" dirty="0" err="1">
                <a:effectLst/>
                <a:latin typeface="Arial" panose="020B0604020202020204" pitchFamily="34" charset="0"/>
                <a:ea typeface="Arial" panose="020B0604020202020204" pitchFamily="34" charset="0"/>
                <a:cs typeface="Arial" panose="020B0604020202020204" pitchFamily="34" charset="0"/>
              </a:rPr>
              <a:t>có</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hai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loại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Sunfat</a:t>
            </a:r>
            <a:r>
              <a:rPr lang="en-US" sz="2400" dirty="0">
                <a:effectLst/>
                <a:latin typeface="Arial" panose="020B0604020202020204" pitchFamily="34" charset="0"/>
                <a:ea typeface="Arial" panose="020B0604020202020204" pitchFamily="34" charset="0"/>
                <a:cs typeface="Arial" panose="020B0604020202020204" pitchFamily="34" charset="0"/>
              </a:rPr>
              <a:t> kali </a:t>
            </a:r>
            <a:r>
              <a:rPr lang="en-US" sz="2400" dirty="0" err="1">
                <a:effectLst/>
                <a:latin typeface="Arial" panose="020B0604020202020204" pitchFamily="34" charset="0"/>
                <a:ea typeface="Arial" panose="020B0604020202020204" pitchFamily="34" charset="0"/>
                <a:cs typeface="Arial" panose="020B0604020202020204" pitchFamily="34" charset="0"/>
              </a:rPr>
              <a:t>màu</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vàng</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và</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nitorat</a:t>
            </a:r>
            <a:r>
              <a:rPr lang="en-US" sz="2400" dirty="0">
                <a:effectLst/>
                <a:latin typeface="Arial" panose="020B0604020202020204" pitchFamily="34" charset="0"/>
                <a:ea typeface="Arial" panose="020B0604020202020204" pitchFamily="34" charset="0"/>
                <a:cs typeface="Arial" panose="020B0604020202020204" pitchFamily="34" charset="0"/>
              </a:rPr>
              <a:t> kali </a:t>
            </a:r>
            <a:r>
              <a:rPr lang="en-US" sz="2400" dirty="0" err="1">
                <a:effectLst/>
                <a:latin typeface="Arial" panose="020B0604020202020204" pitchFamily="34" charset="0"/>
                <a:ea typeface="Arial" panose="020B0604020202020204" pitchFamily="34" charset="0"/>
                <a:cs typeface="Arial" panose="020B0604020202020204" pitchFamily="34" charset="0"/>
              </a:rPr>
              <a:t>gồm</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có</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hai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nguyên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tố</a:t>
            </a:r>
            <a:r>
              <a:rPr lang="en-US" sz="2400" dirty="0">
                <a:effectLst/>
                <a:latin typeface="Arial" panose="020B0604020202020204" pitchFamily="34" charset="0"/>
                <a:ea typeface="Arial" panose="020B0604020202020204" pitchFamily="34" charset="0"/>
                <a:cs typeface="Arial" panose="020B0604020202020204" pitchFamily="34" charset="0"/>
              </a:rPr>
              <a:t> Kali </a:t>
            </a:r>
            <a:r>
              <a:rPr lang="en-US" sz="2400" dirty="0" err="1">
                <a:effectLst/>
                <a:latin typeface="Arial" panose="020B0604020202020204" pitchFamily="34" charset="0"/>
                <a:ea typeface="Arial" panose="020B0604020202020204" pitchFamily="34" charset="0"/>
                <a:cs typeface="Arial" panose="020B0604020202020204" pitchFamily="34" charset="0"/>
              </a:rPr>
              <a:t>và</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Nitơ</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nên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là</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loại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phân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quý</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kết</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tinh</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màu</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trắng</a:t>
            </a:r>
            <a:r>
              <a:rPr lang="en-US" sz="2400" dirty="0">
                <a:effectLst/>
                <a:latin typeface="Arial" panose="020B0604020202020204" pitchFamily="34" charset="0"/>
                <a:ea typeface="Arial" panose="020B0604020202020204" pitchFamily="34" charset="0"/>
                <a:cs typeface="Arial" panose="020B0604020202020204" pitchFamily="34" charset="0"/>
              </a:rPr>
              <a:t>.</a:t>
            </a:r>
          </a:p>
          <a:p>
            <a:pPr algn="just">
              <a:lnSpc>
                <a:spcPct val="115000"/>
              </a:lnSpc>
              <a:spcBef>
                <a:spcPts val="1200"/>
              </a:spcBef>
              <a:spcAft>
                <a:spcPts val="1000"/>
              </a:spcAft>
            </a:pP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a:effectLst/>
                <a:latin typeface="Arial" panose="020B0604020202020204" pitchFamily="34" charset="0"/>
                <a:ea typeface="Arial" panose="020B0604020202020204" pitchFamily="34" charset="0"/>
                <a:cs typeface="Arial" panose="020B0604020202020204" pitchFamily="34" charset="0"/>
                <a:sym typeface="Webdings" panose="05030102010509060703" pitchFamily="18" charset="2"/>
              </a:rPr>
              <a:t></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Phân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hóa</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học</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có</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tính</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chất</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chung</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là</a:t>
            </a:r>
            <a:r>
              <a:rPr lang="en-US" sz="2400" dirty="0">
                <a:effectLst/>
                <a:latin typeface="Arial" panose="020B0604020202020204" pitchFamily="34" charset="0"/>
                <a:ea typeface="Arial" panose="020B0604020202020204" pitchFamily="34" charset="0"/>
                <a:cs typeface="Arial" panose="020B0604020202020204" pitchFamily="34" charset="0"/>
              </a:rPr>
              <a:t> tan </a:t>
            </a:r>
            <a:r>
              <a:rPr lang="en-US" sz="2400" dirty="0" err="1">
                <a:effectLst/>
                <a:latin typeface="Arial" panose="020B0604020202020204" pitchFamily="34" charset="0"/>
                <a:ea typeface="Arial" panose="020B0604020202020204" pitchFamily="34" charset="0"/>
                <a:cs typeface="Arial" panose="020B0604020202020204" pitchFamily="34" charset="0"/>
              </a:rPr>
              <a:t>nhiều</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trong</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nước</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hút</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ẩm</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mạnh</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Nitơratamon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hút</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ẩm</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làm</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tăng</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thể</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tích</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gấp</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đôi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thể</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tích</a:t>
            </a:r>
            <a:r>
              <a:rPr lang="en-US" sz="2400" dirty="0">
                <a:effectLst/>
                <a:latin typeface="Arial" panose="020B0604020202020204" pitchFamily="34" charset="0"/>
                <a:ea typeface="Arial" panose="020B0604020202020204" pitchFamily="34" charset="0"/>
                <a:cs typeface="Arial" panose="020B0604020202020204" pitchFamily="34" charset="0"/>
              </a:rPr>
              <a:t> ban </a:t>
            </a:r>
            <a:r>
              <a:rPr lang="en-US" sz="2400" dirty="0" err="1">
                <a:effectLst/>
                <a:latin typeface="Arial" panose="020B0604020202020204" pitchFamily="34" charset="0"/>
                <a:ea typeface="Arial" panose="020B0604020202020204" pitchFamily="34" charset="0"/>
                <a:cs typeface="Arial" panose="020B0604020202020204" pitchFamily="34" charset="0"/>
              </a:rPr>
              <a:t>đầu</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cho</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nên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phải</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bảo</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quản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khô</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ráo</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tốt</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nhất</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là</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bảo</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quản</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trong</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kho</a:t>
            </a:r>
            <a:r>
              <a:rPr lang="en-US" sz="2400" dirty="0">
                <a:effectLst/>
                <a:latin typeface="Arial" panose="020B0604020202020204" pitchFamily="34" charset="0"/>
                <a:ea typeface="Arial" panose="020B0604020202020204" pitchFamily="34" charset="0"/>
                <a:cs typeface="Arial" panose="020B0604020202020204" pitchFamily="34" charset="0"/>
              </a:rPr>
              <a:t> </a:t>
            </a:r>
            <a:r>
              <a:rPr lang="en-US" sz="2400" dirty="0" err="1">
                <a:effectLst/>
                <a:latin typeface="Arial" panose="020B0604020202020204" pitchFamily="34" charset="0"/>
                <a:ea typeface="Arial" panose="020B0604020202020204" pitchFamily="34" charset="0"/>
                <a:cs typeface="Arial" panose="020B0604020202020204" pitchFamily="34" charset="0"/>
              </a:rPr>
              <a:t>kín</a:t>
            </a:r>
            <a:r>
              <a:rPr lang="en-US" sz="2400" dirty="0">
                <a:effectLst/>
                <a:latin typeface="Arial" panose="020B0604020202020204" pitchFamily="34" charset="0"/>
                <a:ea typeface="Arial" panose="020B0604020202020204" pitchFamily="34" charset="0"/>
                <a:cs typeface="Arial" panose="020B0604020202020204" pitchFamily="34" charset="0"/>
              </a:rPr>
              <a:t>.</a:t>
            </a:r>
          </a:p>
          <a:p>
            <a:pPr lvl="0">
              <a:lnSpc>
                <a:spcPct val="115000"/>
              </a:lnSpc>
            </a:pPr>
            <a:endParaRPr lang="en-US" sz="2400" dirty="0">
              <a:effectLst/>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spd="slow">
    <p:randomBar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Dây chuyền cân đóng bao phân bón NPK hàng xá PM02 - Sao Việt">
            <a:hlinkClick r:id="" action="ppaction://media"/>
          </p:cNvPr>
          <p:cNvPicPr>
            <a:picLocks noGrp="1" noChangeAspect="1"/>
          </p:cNvPicPr>
          <p:nvPr>
            <p:ph idx="1"/>
            <a:videoFile r:link="rId1"/>
            <p:extLst>
              <p:ext uri="{DAA4B4D4-6D71-4841-9C94-3DE7FCFB9230}">
                <p14:media xmlns:p14="http://schemas.microsoft.com/office/powerpoint/2010/main" r:embed="rId2">
                  <p14:trim st="20000" end="24064.578125"/>
                </p14:media>
              </p:ext>
            </p:extLst>
          </p:nvPr>
        </p:nvPicPr>
        <p:blipFill>
          <a:blip r:embed="rId4"/>
          <a:stretch>
            <a:fillRect/>
          </a:stretch>
        </p:blipFill>
        <p:spPr>
          <a:xfrm>
            <a:off x="-826167" y="-365125"/>
            <a:ext cx="12191999" cy="6858000"/>
          </a:xfr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99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7800" y="1066800"/>
            <a:ext cx="9408986" cy="1107996"/>
          </a:xfrm>
          <a:prstGeom prst="rect">
            <a:avLst/>
          </a:prstGeom>
          <a:noFill/>
        </p:spPr>
        <p:txBody>
          <a:bodyPr wrap="none" lIns="91440" tIns="45720" rIns="91440" bIns="45720">
            <a:spAutoFit/>
          </a:bodyPr>
          <a:lstStyle/>
          <a:p>
            <a:pPr algn="ctr"/>
            <a:r>
              <a:rPr lang="en-US" sz="6600" b="1" dirty="0" smtClean="0">
                <a:ln w="13462">
                  <a:solidFill>
                    <a:schemeClr val="bg1"/>
                  </a:solidFill>
                  <a:prstDash val="solid"/>
                </a:ln>
                <a:solidFill>
                  <a:srgbClr val="FF0000"/>
                </a:solidFill>
                <a:effectLst>
                  <a:outerShdw dist="38100" dir="2700000" algn="bl" rotWithShape="0">
                    <a:schemeClr val="accent5"/>
                  </a:outerShdw>
                </a:effectLst>
              </a:rPr>
              <a:t>2.2 </a:t>
            </a:r>
            <a:r>
              <a:rPr lang="en-US" sz="6600" b="1" dirty="0" err="1" smtClean="0">
                <a:ln w="13462">
                  <a:solidFill>
                    <a:schemeClr val="bg1"/>
                  </a:solidFill>
                  <a:prstDash val="solid"/>
                </a:ln>
                <a:solidFill>
                  <a:srgbClr val="FF0000"/>
                </a:solidFill>
                <a:effectLst>
                  <a:outerShdw dist="38100" dir="2700000" algn="bl" rotWithShape="0">
                    <a:schemeClr val="accent5"/>
                  </a:outerShdw>
                </a:effectLst>
              </a:rPr>
              <a:t>Đóng</a:t>
            </a:r>
            <a:r>
              <a:rPr lang="en-US" sz="6600" b="1" dirty="0" smtClean="0">
                <a:ln w="13462">
                  <a:solidFill>
                    <a:schemeClr val="bg1"/>
                  </a:solidFill>
                  <a:prstDash val="solid"/>
                </a:ln>
                <a:solidFill>
                  <a:srgbClr val="FF0000"/>
                </a:solidFill>
                <a:effectLst>
                  <a:outerShdw dist="38100" dir="2700000" algn="bl" rotWithShape="0">
                    <a:schemeClr val="accent5"/>
                  </a:outerShdw>
                </a:effectLst>
              </a:rPr>
              <a:t> </a:t>
            </a:r>
            <a:r>
              <a:rPr lang="en-US" sz="6600" b="1" dirty="0" err="1">
                <a:ln w="13462">
                  <a:solidFill>
                    <a:schemeClr val="bg1"/>
                  </a:solidFill>
                  <a:prstDash val="solid"/>
                </a:ln>
                <a:solidFill>
                  <a:srgbClr val="FF0000"/>
                </a:solidFill>
                <a:effectLst>
                  <a:outerShdw dist="38100" dir="2700000" algn="bl" rotWithShape="0">
                    <a:schemeClr val="accent5"/>
                  </a:outerShdw>
                </a:effectLst>
              </a:rPr>
              <a:t>gói</a:t>
            </a:r>
            <a:r>
              <a:rPr lang="en-US" sz="6600" b="1" dirty="0">
                <a:ln w="13462">
                  <a:solidFill>
                    <a:schemeClr val="bg1"/>
                  </a:solidFill>
                  <a:prstDash val="solid"/>
                </a:ln>
                <a:solidFill>
                  <a:srgbClr val="FF0000"/>
                </a:solidFill>
                <a:effectLst>
                  <a:outerShdw dist="38100" dir="2700000" algn="bl" rotWithShape="0">
                    <a:schemeClr val="accent5"/>
                  </a:outerShdw>
                </a:effectLst>
              </a:rPr>
              <a:t> </a:t>
            </a:r>
            <a:r>
              <a:rPr lang="en-US" sz="6600" b="1" dirty="0" err="1">
                <a:ln w="13462">
                  <a:solidFill>
                    <a:schemeClr val="bg1"/>
                  </a:solidFill>
                  <a:prstDash val="solid"/>
                </a:ln>
                <a:solidFill>
                  <a:srgbClr val="FF0000"/>
                </a:solidFill>
                <a:effectLst>
                  <a:outerShdw dist="38100" dir="2700000" algn="bl" rotWithShape="0">
                    <a:schemeClr val="accent5"/>
                  </a:outerShdw>
                </a:effectLst>
              </a:rPr>
              <a:t>hàng</a:t>
            </a:r>
            <a:r>
              <a:rPr lang="en-US" sz="6600" b="1" dirty="0">
                <a:ln w="13462">
                  <a:solidFill>
                    <a:schemeClr val="bg1"/>
                  </a:solidFill>
                  <a:prstDash val="solid"/>
                </a:ln>
                <a:solidFill>
                  <a:srgbClr val="FF0000"/>
                </a:solidFill>
                <a:effectLst>
                  <a:outerShdw dist="38100" dir="2700000" algn="bl" rotWithShape="0">
                    <a:schemeClr val="accent5"/>
                  </a:outerShdw>
                </a:effectLst>
              </a:rPr>
              <a:t> </a:t>
            </a:r>
            <a:r>
              <a:rPr lang="en-US" sz="6600" b="1" dirty="0" err="1">
                <a:ln w="13462">
                  <a:solidFill>
                    <a:schemeClr val="bg1"/>
                  </a:solidFill>
                  <a:prstDash val="solid"/>
                </a:ln>
                <a:solidFill>
                  <a:srgbClr val="FF0000"/>
                </a:solidFill>
                <a:effectLst>
                  <a:outerShdw dist="38100" dir="2700000" algn="bl" rotWithShape="0">
                    <a:schemeClr val="accent5"/>
                  </a:outerShdw>
                </a:effectLst>
              </a:rPr>
              <a:t>rời</a:t>
            </a:r>
            <a:r>
              <a:rPr lang="en-US" sz="6600" b="1" dirty="0">
                <a:ln w="13462">
                  <a:solidFill>
                    <a:schemeClr val="bg1"/>
                  </a:solidFill>
                  <a:prstDash val="solid"/>
                </a:ln>
                <a:solidFill>
                  <a:srgbClr val="FF0000"/>
                </a:solidFill>
                <a:effectLst>
                  <a:outerShdw dist="38100" dir="2700000" algn="bl" rotWithShape="0">
                    <a:schemeClr val="accent5"/>
                  </a:outerShdw>
                </a:effectLst>
              </a:rPr>
              <a:t> </a:t>
            </a:r>
            <a:r>
              <a:rPr lang="en-US" sz="6600" b="1" dirty="0" err="1">
                <a:ln w="13462">
                  <a:solidFill>
                    <a:schemeClr val="bg1"/>
                  </a:solidFill>
                  <a:prstDash val="solid"/>
                </a:ln>
                <a:solidFill>
                  <a:srgbClr val="FF0000"/>
                </a:solidFill>
                <a:effectLst>
                  <a:outerShdw dist="38100" dir="2700000" algn="bl" rotWithShape="0">
                    <a:schemeClr val="accent5"/>
                  </a:outerShdw>
                </a:effectLst>
              </a:rPr>
              <a:t>lỏng</a:t>
            </a:r>
            <a:endParaRPr lang="en-US" sz="6600" b="1" cap="none" spc="0" dirty="0">
              <a:ln w="13462">
                <a:solidFill>
                  <a:schemeClr val="bg1"/>
                </a:solidFill>
                <a:prstDash val="solid"/>
              </a:ln>
              <a:solidFill>
                <a:srgbClr val="FF0000"/>
              </a:solidFill>
              <a:effectLst>
                <a:outerShdw dist="38100" dir="2700000" algn="bl" rotWithShape="0">
                  <a:schemeClr val="accent5"/>
                </a:outerShdw>
              </a:effectLst>
            </a:endParaRPr>
          </a:p>
        </p:txBody>
      </p:sp>
      <p:pic>
        <p:nvPicPr>
          <p:cNvPr id="3" name="Picture 2"/>
          <p:cNvPicPr>
            <a:picLocks noChangeAspect="1"/>
          </p:cNvPicPr>
          <p:nvPr/>
        </p:nvPicPr>
        <p:blipFill>
          <a:blip r:embed="rId2"/>
          <a:stretch>
            <a:fillRect/>
          </a:stretch>
        </p:blipFill>
        <p:spPr>
          <a:xfrm>
            <a:off x="0" y="3276600"/>
            <a:ext cx="3881336" cy="3417285"/>
          </a:xfrm>
          <a:prstGeom prst="rect">
            <a:avLst/>
          </a:prstGeom>
        </p:spPr>
      </p:pic>
      <p:pic>
        <p:nvPicPr>
          <p:cNvPr id="4" name="Picture 3"/>
          <p:cNvPicPr>
            <a:picLocks noChangeAspect="1"/>
          </p:cNvPicPr>
          <p:nvPr/>
        </p:nvPicPr>
        <p:blipFill>
          <a:blip r:embed="rId3"/>
          <a:stretch>
            <a:fillRect/>
          </a:stretch>
        </p:blipFill>
        <p:spPr>
          <a:xfrm>
            <a:off x="3957466" y="3429000"/>
            <a:ext cx="4389654" cy="3202053"/>
          </a:xfrm>
          <a:prstGeom prst="rect">
            <a:avLst/>
          </a:prstGeom>
          <a:ln>
            <a:noFill/>
          </a:ln>
          <a:effectLst>
            <a:softEdge rad="112500"/>
          </a:effectLst>
        </p:spPr>
      </p:pic>
      <p:pic>
        <p:nvPicPr>
          <p:cNvPr id="5" name="Picture 4"/>
          <p:cNvPicPr>
            <a:picLocks noChangeAspect="1"/>
          </p:cNvPicPr>
          <p:nvPr/>
        </p:nvPicPr>
        <p:blipFill rotWithShape="1">
          <a:blip r:embed="rId4"/>
          <a:srcRect l="21675" r="16837"/>
          <a:stretch/>
        </p:blipFill>
        <p:spPr>
          <a:xfrm>
            <a:off x="8423250" y="2817124"/>
            <a:ext cx="3733800" cy="4040876"/>
          </a:xfrm>
          <a:prstGeom prst="rect">
            <a:avLst/>
          </a:prstGeom>
        </p:spPr>
      </p:pic>
    </p:spTree>
    <p:extLst>
      <p:ext uri="{BB962C8B-B14F-4D97-AF65-F5344CB8AC3E}">
        <p14:creationId xmlns:p14="http://schemas.microsoft.com/office/powerpoint/2010/main" val="1614363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6" name="TextBox 5"/>
          <p:cNvSpPr txBox="1"/>
          <p:nvPr/>
        </p:nvSpPr>
        <p:spPr>
          <a:xfrm>
            <a:off x="522514" y="1383187"/>
            <a:ext cx="9703837" cy="2989536"/>
          </a:xfrm>
          <a:prstGeom prst="rect">
            <a:avLst/>
          </a:prstGeom>
          <a:noFill/>
        </p:spPr>
        <p:txBody>
          <a:bodyPr wrap="square">
            <a:spAutoFit/>
          </a:bodyPr>
          <a:lstStyle/>
          <a:p>
            <a:pPr algn="just">
              <a:lnSpc>
                <a:spcPct val="115000"/>
              </a:lnSpc>
              <a:spcAft>
                <a:spcPts val="1000"/>
              </a:spcAft>
            </a:pPr>
            <a:r>
              <a:rPr lang="vi-VN" sz="2600" b="1" dirty="0">
                <a:solidFill>
                  <a:srgbClr val="000000"/>
                </a:solidFill>
                <a:effectLst/>
                <a:ea typeface="Times New Roman" panose="02020603050405020304" pitchFamily="18" charset="0"/>
                <a:cs typeface="Times New Roman" panose="02020603050405020304" pitchFamily="18" charset="0"/>
              </a:rPr>
              <a:t>Quy cách đóng gói đối với sản phẩm là hàng có chứa chất lỏng:</a:t>
            </a:r>
            <a:endParaRPr lang="en-US" sz="2600" dirty="0">
              <a:effectLst/>
              <a:ea typeface="Arial" panose="020B0604020202020204" pitchFamily="34" charset="0"/>
              <a:cs typeface="Times New Roman" panose="02020603050405020304" pitchFamily="18" charset="0"/>
            </a:endParaRPr>
          </a:p>
          <a:p>
            <a:pPr algn="just">
              <a:lnSpc>
                <a:spcPct val="115000"/>
              </a:lnSpc>
              <a:spcAft>
                <a:spcPts val="1000"/>
              </a:spcAft>
            </a:pPr>
            <a:r>
              <a:rPr lang="vi-VN" sz="2600" b="1" dirty="0">
                <a:solidFill>
                  <a:srgbClr val="000000"/>
                </a:solidFill>
                <a:effectLst/>
                <a:ea typeface="Times New Roman" panose="02020603050405020304" pitchFamily="18" charset="0"/>
                <a:cs typeface="Times New Roman" panose="02020603050405020304" pitchFamily="18" charset="0"/>
              </a:rPr>
              <a:t>- Với các sản phẩm được chứa trong chai lọ: nước, dầu gội đầu, nước có gas…</a:t>
            </a:r>
            <a:endParaRPr lang="en-US" sz="2600" dirty="0">
              <a:effectLst/>
              <a:ea typeface="Arial" panose="020B0604020202020204" pitchFamily="34" charset="0"/>
              <a:cs typeface="Times New Roman" panose="02020603050405020304" pitchFamily="18" charset="0"/>
            </a:endParaRPr>
          </a:p>
          <a:p>
            <a:pPr algn="just"/>
            <a:r>
              <a:rPr lang="vi-VN" sz="2600" dirty="0">
                <a:solidFill>
                  <a:srgbClr val="000000"/>
                </a:solidFill>
                <a:effectLst/>
                <a:ea typeface="Times New Roman" panose="02020603050405020304" pitchFamily="18" charset="0"/>
              </a:rPr>
              <a:t>Chuẩn bị nguyên vật liệu: Bao nilong, túi khí, băng keo, thùng carton, moot mềm.</a:t>
            </a:r>
            <a:endParaRPr lang="en-US" sz="260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6" name="TextBox 5"/>
          <p:cNvSpPr txBox="1"/>
          <p:nvPr/>
        </p:nvSpPr>
        <p:spPr>
          <a:xfrm>
            <a:off x="326571" y="507367"/>
            <a:ext cx="9703837" cy="5843266"/>
          </a:xfrm>
          <a:prstGeom prst="rect">
            <a:avLst/>
          </a:prstGeom>
          <a:noFill/>
        </p:spPr>
        <p:txBody>
          <a:bodyPr wrap="square">
            <a:spAutoFit/>
          </a:bodyPr>
          <a:lstStyle/>
          <a:p>
            <a:pPr algn="just">
              <a:lnSpc>
                <a:spcPct val="115000"/>
              </a:lnSpc>
              <a:spcAft>
                <a:spcPts val="1000"/>
              </a:spcAft>
            </a:pPr>
            <a:r>
              <a:rPr lang="vi-VN" sz="2600">
                <a:solidFill>
                  <a:srgbClr val="000000"/>
                </a:solidFill>
                <a:effectLst/>
                <a:ea typeface="Times New Roman" panose="02020603050405020304" pitchFamily="18" charset="0"/>
                <a:cs typeface="Times New Roman" panose="02020603050405020304" pitchFamily="18" charset="0"/>
              </a:rPr>
              <a:t>Các bước thực hiện:</a:t>
            </a:r>
            <a:endParaRPr lang="en-US" sz="2600">
              <a:effectLst/>
              <a:ea typeface="Arial" panose="020B0604020202020204" pitchFamily="34" charset="0"/>
              <a:cs typeface="Times New Roman" panose="02020603050405020304" pitchFamily="18" charset="0"/>
            </a:endParaRPr>
          </a:p>
          <a:p>
            <a:pPr marL="342900" lvl="0" indent="-342900" algn="just">
              <a:lnSpc>
                <a:spcPct val="115000"/>
              </a:lnSpc>
              <a:buFont typeface="Wingdings" panose="05000000000000000000" pitchFamily="2" charset="2"/>
              <a:buChar char=""/>
            </a:pPr>
            <a:r>
              <a:rPr lang="vi-VN" sz="2600">
                <a:solidFill>
                  <a:srgbClr val="000000"/>
                </a:solidFill>
                <a:effectLst/>
                <a:ea typeface="Times New Roman" panose="02020603050405020304" pitchFamily="18" charset="0"/>
                <a:cs typeface="Times New Roman" panose="02020603050405020304" pitchFamily="18" charset="0"/>
              </a:rPr>
              <a:t>Bước 1: Dùng túi nilong khí để gói sản phẩm và dùng băng keo gia cố. Đảm bảo sản phẩm được bịt kín không cho chất lỏng chảy ra ngoài dù bị dộc ngược.</a:t>
            </a:r>
            <a:endParaRPr lang="en-US" sz="2600">
              <a:effectLst/>
              <a:ea typeface="Arial" panose="020B0604020202020204" pitchFamily="34" charset="0"/>
              <a:cs typeface="Times New Roman" panose="02020603050405020304" pitchFamily="18" charset="0"/>
            </a:endParaRPr>
          </a:p>
          <a:p>
            <a:pPr marL="342900" lvl="0" indent="-342900" algn="just">
              <a:lnSpc>
                <a:spcPct val="115000"/>
              </a:lnSpc>
              <a:buFont typeface="Wingdings" panose="05000000000000000000" pitchFamily="2" charset="2"/>
              <a:buChar char=""/>
            </a:pPr>
            <a:r>
              <a:rPr lang="vi-VN" sz="2600">
                <a:solidFill>
                  <a:srgbClr val="000000"/>
                </a:solidFill>
                <a:effectLst/>
                <a:ea typeface="Times New Roman" panose="02020603050405020304" pitchFamily="18" charset="0"/>
                <a:cs typeface="Times New Roman" panose="02020603050405020304" pitchFamily="18" charset="0"/>
              </a:rPr>
              <a:t>Bước 2: Cho sản phẩm đã gói túi khí vào bao nilong gói lại và dùng băng keo gia cố.</a:t>
            </a:r>
            <a:endParaRPr lang="en-US" sz="2600">
              <a:effectLst/>
              <a:ea typeface="Arial" panose="020B0604020202020204" pitchFamily="34" charset="0"/>
              <a:cs typeface="Times New Roman" panose="02020603050405020304" pitchFamily="18" charset="0"/>
            </a:endParaRPr>
          </a:p>
          <a:p>
            <a:pPr marL="342900" lvl="0" indent="-342900" algn="just">
              <a:lnSpc>
                <a:spcPct val="115000"/>
              </a:lnSpc>
              <a:buFont typeface="Wingdings" panose="05000000000000000000" pitchFamily="2" charset="2"/>
              <a:buChar char=""/>
            </a:pPr>
            <a:r>
              <a:rPr lang="vi-VN" sz="2600">
                <a:solidFill>
                  <a:srgbClr val="000000"/>
                </a:solidFill>
                <a:effectLst/>
                <a:ea typeface="Times New Roman" panose="02020603050405020304" pitchFamily="18" charset="0"/>
                <a:cs typeface="Times New Roman" panose="02020603050405020304" pitchFamily="18" charset="0"/>
              </a:rPr>
              <a:t>Bước 3: Đặt sản phẩm vào thùng carton, dùng moot mềm cố định sản phẩm cho vừa khít, không còn khoảng trống so với  thùng carton, sau đó dùng băng keo gia cố thùng carton.</a:t>
            </a:r>
            <a:endParaRPr lang="en-US" sz="2600">
              <a:effectLst/>
              <a:ea typeface="Arial" panose="020B060402020202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vi-VN" sz="2600">
                <a:solidFill>
                  <a:srgbClr val="000000"/>
                </a:solidFill>
                <a:effectLst/>
                <a:ea typeface="Times New Roman" panose="02020603050405020304" pitchFamily="18" charset="0"/>
                <a:cs typeface="Times New Roman" panose="02020603050405020304" pitchFamily="18" charset="0"/>
              </a:rPr>
              <a:t>Bước 4: Dán tem chú dẫn hàng dễ vỡ và dán phiếu giao nhận hàng lên sản phẩm.</a:t>
            </a:r>
            <a:endParaRPr lang="en-US" sz="2600">
              <a:effectLst/>
              <a:ea typeface="Arial" panose="020B0604020202020204" pitchFamily="34" charset="0"/>
              <a:cs typeface="Times New Roman" panose="02020603050405020304" pitchFamily="18" charset="0"/>
            </a:endParaRPr>
          </a:p>
          <a:p>
            <a:pPr>
              <a:lnSpc>
                <a:spcPct val="115000"/>
              </a:lnSpc>
              <a:spcAft>
                <a:spcPts val="1000"/>
              </a:spcAft>
            </a:pPr>
            <a:endParaRPr lang="en-US" sz="260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6" name="TextBox 5"/>
          <p:cNvSpPr txBox="1"/>
          <p:nvPr/>
        </p:nvSpPr>
        <p:spPr>
          <a:xfrm>
            <a:off x="354563" y="106151"/>
            <a:ext cx="9517225" cy="6087564"/>
          </a:xfrm>
          <a:prstGeom prst="rect">
            <a:avLst/>
          </a:prstGeom>
          <a:noFill/>
        </p:spPr>
        <p:txBody>
          <a:bodyPr wrap="square">
            <a:spAutoFit/>
          </a:bodyPr>
          <a:lstStyle/>
          <a:p>
            <a:pPr algn="just">
              <a:lnSpc>
                <a:spcPct val="115000"/>
              </a:lnSpc>
              <a:spcAft>
                <a:spcPts val="1000"/>
              </a:spcAft>
            </a:pPr>
            <a:r>
              <a:rPr lang="vi-VN" sz="2400">
                <a:solidFill>
                  <a:srgbClr val="000000"/>
                </a:solidFill>
                <a:effectLst/>
                <a:ea typeface="Arial" panose="020B0604020202020204" pitchFamily="34" charset="0"/>
                <a:cs typeface="Times New Roman" panose="02020603050405020304" pitchFamily="18" charset="0"/>
              </a:rPr>
              <a:t>Trong một số trường hợp hàng hóa là các loại chất lỏng có các đặc tính khác thường hoặc có khả năng gây nguy hiểm cho hàng hóa và con  người, khi đóng gói khách hàng cần lưu ý một số điểm sau:</a:t>
            </a:r>
            <a:endParaRPr lang="en-US" sz="2400">
              <a:effectLst/>
              <a:ea typeface="Arial" panose="020B0604020202020204" pitchFamily="34" charset="0"/>
              <a:cs typeface="Times New Roman" panose="02020603050405020304" pitchFamily="18" charset="0"/>
            </a:endParaRPr>
          </a:p>
          <a:p>
            <a:pPr marL="342900" lvl="0" indent="-342900" algn="just">
              <a:spcAft>
                <a:spcPts val="750"/>
              </a:spcAft>
              <a:buFont typeface="Wingdings" panose="05000000000000000000" pitchFamily="2" charset="2"/>
              <a:buChar char=""/>
            </a:pPr>
            <a:r>
              <a:rPr lang="en-US" sz="2400">
                <a:effectLst/>
                <a:ea typeface="Times New Roman" panose="02020603050405020304" pitchFamily="18" charset="0"/>
              </a:rPr>
              <a:t>Khi đóng chai lọ vào trong túi nhựa không hở, khách hàng cần đóng gói cùng các vật liệu có khả năng thấm hút tốt như mùn cưa, vật liệu polyme hút nước...</a:t>
            </a:r>
          </a:p>
          <a:p>
            <a:pPr marL="342900" lvl="0" indent="-342900" algn="just">
              <a:spcAft>
                <a:spcPts val="750"/>
              </a:spcAft>
              <a:buFont typeface="Wingdings" panose="05000000000000000000" pitchFamily="2" charset="2"/>
              <a:buChar char=""/>
            </a:pPr>
            <a:r>
              <a:rPr lang="en-US" sz="2400">
                <a:effectLst/>
                <a:ea typeface="Times New Roman" panose="02020603050405020304" pitchFamily="18" charset="0"/>
              </a:rPr>
              <a:t>Khi đóng gói các túi nhựa vào hộp chứa, cần sử dụng các vật liệu chèn có tính đàn hồi để ngăn cách giữa các túi với nhau. Lấp đầy các khoảng trống bằng bọt xốp hoặc giấy xốp hơi để cố định các chai lọ trong suốt quá trình vận chuyển.</a:t>
            </a:r>
          </a:p>
          <a:p>
            <a:pPr marL="342900" lvl="0" indent="-342900" algn="just">
              <a:spcAft>
                <a:spcPts val="750"/>
              </a:spcAft>
              <a:buFont typeface="Wingdings" panose="05000000000000000000" pitchFamily="2" charset="2"/>
              <a:buChar char=""/>
            </a:pPr>
            <a:r>
              <a:rPr lang="en-US" sz="2400">
                <a:effectLst/>
                <a:ea typeface="Times New Roman" panose="02020603050405020304" pitchFamily="18" charset="0"/>
              </a:rPr>
              <a:t>Đóng hàng hóa vào các thùng gỗ hoặc thùng xốp chịu lực để đảm bảo an toàn tuyệt đối trong quá trình vận chuyển.</a:t>
            </a:r>
          </a:p>
          <a:p>
            <a:pPr marL="342900" lvl="0" indent="-342900" algn="just">
              <a:spcAft>
                <a:spcPts val="750"/>
              </a:spcAft>
              <a:buFont typeface="Wingdings" panose="05000000000000000000" pitchFamily="2" charset="2"/>
              <a:buChar char=""/>
            </a:pPr>
            <a:r>
              <a:rPr lang="en-US" sz="2400">
                <a:effectLst/>
                <a:ea typeface="Times New Roman" panose="02020603050405020304" pitchFamily="18" charset="0"/>
              </a:rPr>
              <a:t>Cần thiết dán ít nhất 1 nhãn ghi chú cảnh báo hàng chai lọ chứa chất lỏng dễ vỡ và hướng đặt hàng hóa.</a:t>
            </a:r>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851" y="0"/>
            <a:ext cx="7908588" cy="393970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429983" cy="393970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939702"/>
            <a:ext cx="6096000" cy="2950724"/>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3939702"/>
            <a:ext cx="6096000" cy="29182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1000" fill="hold"/>
                                        <p:tgtEl>
                                          <p:spTgt spid="17"/>
                                        </p:tgtEl>
                                        <p:attrNameLst>
                                          <p:attrName>ppt_w</p:attrName>
                                        </p:attrNameLst>
                                      </p:cBhvr>
                                      <p:tavLst>
                                        <p:tav tm="0">
                                          <p:val>
                                            <p:fltVal val="0"/>
                                          </p:val>
                                        </p:tav>
                                        <p:tav tm="100000">
                                          <p:val>
                                            <p:strVal val="#ppt_w"/>
                                          </p:val>
                                        </p:tav>
                                      </p:tavLst>
                                    </p:anim>
                                    <p:anim calcmode="lin" valueType="num">
                                      <p:cBhvr>
                                        <p:cTn id="15" dur="1000" fill="hold"/>
                                        <p:tgtEl>
                                          <p:spTgt spid="17"/>
                                        </p:tgtEl>
                                        <p:attrNameLst>
                                          <p:attrName>ppt_h</p:attrName>
                                        </p:attrNameLst>
                                      </p:cBhvr>
                                      <p:tavLst>
                                        <p:tav tm="0">
                                          <p:val>
                                            <p:fltVal val="0"/>
                                          </p:val>
                                        </p:tav>
                                        <p:tav tm="100000">
                                          <p:val>
                                            <p:strVal val="#ppt_h"/>
                                          </p:val>
                                        </p:tav>
                                      </p:tavLst>
                                    </p:anim>
                                    <p:anim calcmode="lin" valueType="num">
                                      <p:cBhvr>
                                        <p:cTn id="16" dur="1000" fill="hold"/>
                                        <p:tgtEl>
                                          <p:spTgt spid="17"/>
                                        </p:tgtEl>
                                        <p:attrNameLst>
                                          <p:attrName>style.rotation</p:attrName>
                                        </p:attrNameLst>
                                      </p:cBhvr>
                                      <p:tavLst>
                                        <p:tav tm="0">
                                          <p:val>
                                            <p:fltVal val="90"/>
                                          </p:val>
                                        </p:tav>
                                        <p:tav tm="100000">
                                          <p:val>
                                            <p:fltVal val="0"/>
                                          </p:val>
                                        </p:tav>
                                      </p:tavLst>
                                    </p:anim>
                                    <p:animEffect transition="in" filter="fade">
                                      <p:cBhvr>
                                        <p:cTn id="17" dur="10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heel(1)">
                                      <p:cBhvr>
                                        <p:cTn id="2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6" name="TextBox 5"/>
          <p:cNvSpPr txBox="1"/>
          <p:nvPr/>
        </p:nvSpPr>
        <p:spPr>
          <a:xfrm>
            <a:off x="422658" y="0"/>
            <a:ext cx="9334186" cy="6500177"/>
          </a:xfrm>
          <a:prstGeom prst="rect">
            <a:avLst/>
          </a:prstGeom>
          <a:noFill/>
        </p:spPr>
        <p:txBody>
          <a:bodyPr wrap="square">
            <a:spAutoFit/>
          </a:bodyPr>
          <a:lstStyle/>
          <a:p>
            <a:pPr>
              <a:lnSpc>
                <a:spcPct val="115000"/>
              </a:lnSpc>
              <a:spcAft>
                <a:spcPts val="1000"/>
              </a:spcAft>
            </a:pPr>
            <a:r>
              <a:rPr lang="vi-VN" sz="18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vi-VN" sz="2500" b="1">
                <a:solidFill>
                  <a:srgbClr val="000000"/>
                </a:solidFill>
                <a:effectLst/>
                <a:ea typeface="Times New Roman" panose="02020603050405020304" pitchFamily="18" charset="0"/>
                <a:cs typeface="Times New Roman" panose="02020603050405020304" pitchFamily="18" charset="0"/>
              </a:rPr>
              <a:t>Với các sản phẩm đặc biệt: xăng dầu, hóa chất, dầu thô…</a:t>
            </a:r>
            <a:endParaRPr lang="en-US" sz="2500">
              <a:effectLst/>
              <a:ea typeface="Arial" panose="020B0604020202020204" pitchFamily="34" charset="0"/>
              <a:cs typeface="Times New Roman" panose="02020603050405020304" pitchFamily="18" charset="0"/>
            </a:endParaRPr>
          </a:p>
          <a:p>
            <a:pPr algn="just">
              <a:lnSpc>
                <a:spcPct val="115000"/>
              </a:lnSpc>
              <a:spcAft>
                <a:spcPts val="1000"/>
              </a:spcAft>
            </a:pPr>
            <a:r>
              <a:rPr lang="vi-VN" sz="2500">
                <a:solidFill>
                  <a:srgbClr val="222222"/>
                </a:solidFill>
                <a:effectLst/>
                <a:ea typeface="Arial" panose="020B0604020202020204" pitchFamily="34" charset="0"/>
                <a:cs typeface="Times New Roman" panose="02020603050405020304" pitchFamily="18" charset="0"/>
              </a:rPr>
              <a:t>Xăng, dầu đóng một vai trò quan trọng trong đời sống hàng ngày của con người. Thế nhưng, để biến dầu mỏ trở thành xăng, dầu thì là cả một quá trình vô cùng phức tạp. NMLD Dung Quất được xây dựng trên diện tích khoảng 956 ha, bao gồm cả diện tích 140 ha mở rộng trong tương lai, trong đó có 485 ha mặt đất và 471 ha mặt biển. Theo quy trình, dầu thô được nhập vào nhà máy lọc dầu để chế biến thông qua hệ thống phao rót SPM. Dầu thô được bơm vào khu bể chứa dầu thô gồm 8 bể có dung tích mỗi bể là 65.000m3. Sau đó dầu thô được bơm vào tháp chưng cất khí quyển (phân xưởng CDU) để tách thành các cấu tử như: Gas, naptha, kerosen, gas oil nặng, gas oil nhẹ và cặn khí quyển.</a:t>
            </a:r>
            <a:endParaRPr lang="en-US" sz="2500">
              <a:effectLst/>
              <a:ea typeface="Arial" panose="020B0604020202020204" pitchFamily="34" charset="0"/>
              <a:cs typeface="Times New Roman" panose="02020603050405020304" pitchFamily="18" charset="0"/>
            </a:endParaRPr>
          </a:p>
          <a:p>
            <a:pPr algn="just">
              <a:lnSpc>
                <a:spcPct val="115000"/>
              </a:lnSpc>
              <a:spcAft>
                <a:spcPts val="1000"/>
              </a:spcAft>
            </a:pPr>
            <a:endParaRPr lang="en-US" sz="2400">
              <a:effectLst/>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Dầu nhớt RUPEDL sản xuất tại Đức - TECHNOLOGY RUPEDL">
            <a:hlinkClick r:id="" action="ppaction://media"/>
          </p:cNvPr>
          <p:cNvPicPr>
            <a:picLocks noGrp="1" noChangeAspect="1"/>
          </p:cNvPicPr>
          <p:nvPr>
            <p:ph idx="1"/>
            <a:videoFile r:link="rId1"/>
            <p:extLst>
              <p:ext uri="{DAA4B4D4-6D71-4841-9C94-3DE7FCFB9230}">
                <p14:media xmlns:p14="http://schemas.microsoft.com/office/powerpoint/2010/main" r:embed="rId2">
                  <p14:trim end="30605"/>
                </p14:media>
              </p:ext>
            </p:extLst>
          </p:nvPr>
        </p:nvPicPr>
        <p:blipFill>
          <a:blip r:embed="rId4"/>
          <a:stretch>
            <a:fillRect/>
          </a:stretch>
        </p:blipFill>
        <p:spPr>
          <a:xfrm>
            <a:off x="0" y="0"/>
            <a:ext cx="12191999" cy="6858000"/>
          </a:xfrm>
        </p:spPr>
      </p:pic>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0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06880" y="1965960"/>
            <a:ext cx="8503920" cy="2560320"/>
          </a:xfrm>
        </p:spPr>
        <p:style>
          <a:lnRef idx="2">
            <a:schemeClr val="accent6"/>
          </a:lnRef>
          <a:fillRef idx="1">
            <a:schemeClr val="lt1"/>
          </a:fillRef>
          <a:effectRef idx="0">
            <a:schemeClr val="accent6"/>
          </a:effectRef>
          <a:fontRef idx="minor">
            <a:schemeClr val="dk1"/>
          </a:fontRef>
        </p:style>
        <p:txBody>
          <a:bodyPr>
            <a:normAutofit lnSpcReduction="10000"/>
          </a:bodyPr>
          <a:lstStyle/>
          <a:p>
            <a:r>
              <a:rPr lang="it-IT" sz="6240" b="1" dirty="0">
                <a:solidFill>
                  <a:srgbClr val="002060"/>
                </a:solidFill>
              </a:rPr>
              <a:t>Đóng gói hàng rời lỏng (Dầu Mỏ và sản phẩm dầu mỏ)</a:t>
            </a:r>
            <a:endParaRPr lang="en-US" sz="6240" b="1" dirty="0">
              <a:solidFill>
                <a:srgbClr val="002060"/>
              </a:solidFill>
            </a:endParaRPr>
          </a:p>
          <a:p>
            <a:endParaRPr lang="en-US" dirty="0"/>
          </a:p>
        </p:txBody>
      </p:sp>
    </p:spTree>
    <p:extLst>
      <p:ext uri="{BB962C8B-B14F-4D97-AF65-F5344CB8AC3E}">
        <p14:creationId xmlns:p14="http://schemas.microsoft.com/office/powerpoint/2010/main" val="4237462193"/>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480" y="502920"/>
            <a:ext cx="10241280" cy="1371600"/>
          </a:xfrm>
        </p:spPr>
        <p:txBody>
          <a:bodyPr>
            <a:noAutofit/>
          </a:bodyPr>
          <a:lstStyle/>
          <a:p>
            <a:r>
              <a:rPr lang="en-US" sz="4800" b="1" dirty="0">
                <a:solidFill>
                  <a:srgbClr val="7030A0"/>
                </a:solidFill>
              </a:rPr>
              <a:t>2.1 </a:t>
            </a:r>
            <a:r>
              <a:rPr lang="en-US" sz="4800" b="1" dirty="0" err="1">
                <a:solidFill>
                  <a:srgbClr val="7030A0"/>
                </a:solidFill>
              </a:rPr>
              <a:t>Đặc</a:t>
            </a:r>
            <a:r>
              <a:rPr lang="en-US" sz="4800" b="1" dirty="0">
                <a:solidFill>
                  <a:srgbClr val="7030A0"/>
                </a:solidFill>
              </a:rPr>
              <a:t> </a:t>
            </a:r>
            <a:r>
              <a:rPr lang="en-US" sz="4800" b="1" dirty="0" err="1">
                <a:solidFill>
                  <a:srgbClr val="7030A0"/>
                </a:solidFill>
              </a:rPr>
              <a:t>điểm</a:t>
            </a:r>
            <a:r>
              <a:rPr lang="en-US" sz="4800" b="1" dirty="0">
                <a:solidFill>
                  <a:srgbClr val="7030A0"/>
                </a:solidFill>
              </a:rPr>
              <a:t> </a:t>
            </a:r>
            <a:r>
              <a:rPr lang="en-US" sz="4800" b="1" dirty="0" err="1">
                <a:solidFill>
                  <a:srgbClr val="7030A0"/>
                </a:solidFill>
              </a:rPr>
              <a:t>thành</a:t>
            </a:r>
            <a:r>
              <a:rPr lang="en-US" sz="4800" b="1" dirty="0">
                <a:solidFill>
                  <a:srgbClr val="7030A0"/>
                </a:solidFill>
              </a:rPr>
              <a:t> </a:t>
            </a:r>
            <a:r>
              <a:rPr lang="en-US" sz="4800" b="1" dirty="0" err="1">
                <a:solidFill>
                  <a:srgbClr val="7030A0"/>
                </a:solidFill>
              </a:rPr>
              <a:t>phần</a:t>
            </a:r>
            <a:r>
              <a:rPr lang="en-US" sz="4800" b="1" dirty="0">
                <a:solidFill>
                  <a:srgbClr val="7030A0"/>
                </a:solidFill>
              </a:rPr>
              <a:t> </a:t>
            </a:r>
            <a:r>
              <a:rPr lang="en-US" sz="4800" b="1" dirty="0" err="1">
                <a:solidFill>
                  <a:srgbClr val="7030A0"/>
                </a:solidFill>
              </a:rPr>
              <a:t>và</a:t>
            </a:r>
            <a:r>
              <a:rPr lang="en-US" sz="4800" b="1" dirty="0">
                <a:solidFill>
                  <a:srgbClr val="7030A0"/>
                </a:solidFill>
              </a:rPr>
              <a:t> </a:t>
            </a:r>
            <a:r>
              <a:rPr lang="en-US" sz="4800" b="1" dirty="0" err="1">
                <a:solidFill>
                  <a:srgbClr val="7030A0"/>
                </a:solidFill>
              </a:rPr>
              <a:t>tính</a:t>
            </a:r>
            <a:r>
              <a:rPr lang="en-US" sz="4800" b="1" dirty="0">
                <a:solidFill>
                  <a:srgbClr val="7030A0"/>
                </a:solidFill>
              </a:rPr>
              <a:t> </a:t>
            </a:r>
            <a:r>
              <a:rPr lang="en-US" sz="4800" b="1" dirty="0" err="1">
                <a:solidFill>
                  <a:srgbClr val="7030A0"/>
                </a:solidFill>
              </a:rPr>
              <a:t>chất</a:t>
            </a:r>
            <a:r>
              <a:rPr lang="en-US" sz="4800" b="1" dirty="0">
                <a:solidFill>
                  <a:srgbClr val="7030A0"/>
                </a:solidFill>
              </a:rPr>
              <a:t> </a:t>
            </a:r>
            <a:r>
              <a:rPr lang="en-US" sz="4800" b="1" dirty="0" err="1">
                <a:solidFill>
                  <a:srgbClr val="7030A0"/>
                </a:solidFill>
              </a:rPr>
              <a:t>của</a:t>
            </a:r>
            <a:r>
              <a:rPr lang="en-US" sz="4800" b="1" dirty="0">
                <a:solidFill>
                  <a:srgbClr val="7030A0"/>
                </a:solidFill>
              </a:rPr>
              <a:t> </a:t>
            </a:r>
            <a:r>
              <a:rPr lang="en-US" sz="4800" b="1" dirty="0" err="1">
                <a:solidFill>
                  <a:srgbClr val="7030A0"/>
                </a:solidFill>
              </a:rPr>
              <a:t>dầu</a:t>
            </a:r>
            <a:r>
              <a:rPr lang="en-US" sz="4800" b="1" dirty="0">
                <a:solidFill>
                  <a:srgbClr val="7030A0"/>
                </a:solidFill>
              </a:rPr>
              <a:t> </a:t>
            </a:r>
            <a:r>
              <a:rPr lang="en-US" sz="4800" b="1" dirty="0" err="1">
                <a:solidFill>
                  <a:srgbClr val="7030A0"/>
                </a:solidFill>
              </a:rPr>
              <a:t>mỏ</a:t>
            </a:r>
            <a:endParaRPr lang="en-US" sz="4800" b="1" dirty="0">
              <a:solidFill>
                <a:srgbClr val="7030A0"/>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 y="2331720"/>
            <a:ext cx="5852160" cy="3937352"/>
          </a:xfrm>
        </p:spPr>
      </p:pic>
      <p:cxnSp>
        <p:nvCxnSpPr>
          <p:cNvPr id="6" name="Straight Arrow Connector 5"/>
          <p:cNvCxnSpPr/>
          <p:nvPr/>
        </p:nvCxnSpPr>
        <p:spPr>
          <a:xfrm>
            <a:off x="6452616" y="3108960"/>
            <a:ext cx="147218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461760" y="4434840"/>
            <a:ext cx="10058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924800" y="2331720"/>
            <a:ext cx="2834640" cy="1088390"/>
          </a:xfrm>
          <a:prstGeom prst="rect">
            <a:avLst/>
          </a:prstGeom>
          <a:noFill/>
          <a:effectLst>
            <a:glow rad="101600">
              <a:schemeClr val="accent4">
                <a:satMod val="175000"/>
                <a:alpha val="40000"/>
              </a:schemeClr>
            </a:glow>
          </a:effectLst>
        </p:spPr>
        <p:txBody>
          <a:bodyPr wrap="square" rtlCol="0">
            <a:spAutoFit/>
          </a:bodyPr>
          <a:lstStyle/>
          <a:p>
            <a:r>
              <a:rPr lang="en-US" sz="6480" b="1" dirty="0" err="1">
                <a:solidFill>
                  <a:srgbClr val="002060"/>
                </a:solidFill>
              </a:rPr>
              <a:t>Cacbon</a:t>
            </a:r>
            <a:endParaRPr lang="en-US" sz="6480" b="1" dirty="0">
              <a:solidFill>
                <a:srgbClr val="002060"/>
              </a:solidFill>
            </a:endParaRPr>
          </a:p>
        </p:txBody>
      </p:sp>
      <p:sp>
        <p:nvSpPr>
          <p:cNvPr id="16" name="TextBox 15"/>
          <p:cNvSpPr txBox="1"/>
          <p:nvPr/>
        </p:nvSpPr>
        <p:spPr>
          <a:xfrm>
            <a:off x="7467600" y="3977640"/>
            <a:ext cx="3017520" cy="1088390"/>
          </a:xfrm>
          <a:prstGeom prst="rect">
            <a:avLst/>
          </a:prstGeom>
          <a:noFill/>
        </p:spPr>
        <p:txBody>
          <a:bodyPr wrap="square" rtlCol="0">
            <a:spAutoFit/>
          </a:bodyPr>
          <a:lstStyle/>
          <a:p>
            <a:r>
              <a:rPr lang="en-US" sz="6480" b="1" dirty="0">
                <a:solidFill>
                  <a:srgbClr val="002060"/>
                </a:solidFill>
              </a:rPr>
              <a:t>Hydro</a:t>
            </a:r>
          </a:p>
        </p:txBody>
      </p:sp>
      <p:sp>
        <p:nvSpPr>
          <p:cNvPr id="17" name="TextBox 16"/>
          <p:cNvSpPr txBox="1"/>
          <p:nvPr/>
        </p:nvSpPr>
        <p:spPr>
          <a:xfrm>
            <a:off x="1190244" y="2435876"/>
            <a:ext cx="5120640" cy="64516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US" sz="3600" dirty="0" err="1"/>
              <a:t>Thành</a:t>
            </a:r>
            <a:r>
              <a:rPr lang="en-US" sz="3600" dirty="0"/>
              <a:t> </a:t>
            </a:r>
            <a:r>
              <a:rPr lang="en-US" sz="3600" dirty="0" err="1"/>
              <a:t>phần</a:t>
            </a:r>
            <a:r>
              <a:rPr lang="en-US" sz="3600" dirty="0"/>
              <a:t> </a:t>
            </a:r>
            <a:r>
              <a:rPr lang="en-US" sz="3600" dirty="0" err="1"/>
              <a:t>của</a:t>
            </a:r>
            <a:r>
              <a:rPr lang="en-US" sz="3600" dirty="0"/>
              <a:t> </a:t>
            </a:r>
            <a:r>
              <a:rPr lang="en-US" sz="3600" dirty="0" err="1"/>
              <a:t>dầu</a:t>
            </a:r>
            <a:r>
              <a:rPr lang="en-US" sz="3600" dirty="0"/>
              <a:t> </a:t>
            </a:r>
            <a:r>
              <a:rPr lang="en-US" sz="3600" dirty="0" err="1"/>
              <a:t>mỏ</a:t>
            </a:r>
            <a:endParaRPr lang="en-US" sz="3600" dirty="0"/>
          </a:p>
        </p:txBody>
      </p:sp>
    </p:spTree>
    <p:extLst>
      <p:ext uri="{BB962C8B-B14F-4D97-AF65-F5344CB8AC3E}">
        <p14:creationId xmlns:p14="http://schemas.microsoft.com/office/powerpoint/2010/main" val="410429538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barn(inVertical)">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down)">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down)">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bldLvl="0" animBg="1"/>
      <p:bldP spid="16" grpId="0"/>
      <p:bldP spid="17"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240" y="228600"/>
            <a:ext cx="9875520" cy="1143001"/>
          </a:xfrm>
        </p:spPr>
        <p:style>
          <a:lnRef idx="1">
            <a:schemeClr val="accent2"/>
          </a:lnRef>
          <a:fillRef idx="2">
            <a:schemeClr val="accent2"/>
          </a:fillRef>
          <a:effectRef idx="1">
            <a:schemeClr val="accent2"/>
          </a:effectRef>
          <a:fontRef idx="minor">
            <a:schemeClr val="dk1"/>
          </a:fontRef>
        </p:style>
        <p:txBody>
          <a:bodyPr/>
          <a:lstStyle/>
          <a:p>
            <a:r>
              <a:rPr lang="en-US" dirty="0" err="1"/>
              <a:t>Trong</a:t>
            </a:r>
            <a:r>
              <a:rPr lang="en-US" dirty="0"/>
              <a:t> </a:t>
            </a:r>
            <a:r>
              <a:rPr lang="en-US" dirty="0" err="1"/>
              <a:t>vận</a:t>
            </a:r>
            <a:r>
              <a:rPr lang="en-US" dirty="0"/>
              <a:t> </a:t>
            </a:r>
            <a:r>
              <a:rPr lang="en-US" dirty="0" err="1"/>
              <a:t>tải</a:t>
            </a:r>
            <a:r>
              <a:rPr lang="en-US" dirty="0"/>
              <a:t> </a:t>
            </a:r>
            <a:r>
              <a:rPr lang="en-US" dirty="0" err="1"/>
              <a:t>chúng</a:t>
            </a:r>
            <a:r>
              <a:rPr lang="en-US" dirty="0"/>
              <a:t> ta </a:t>
            </a:r>
            <a:r>
              <a:rPr lang="en-US" dirty="0" err="1"/>
              <a:t>thường</a:t>
            </a:r>
            <a:r>
              <a:rPr lang="en-US" dirty="0"/>
              <a:t> </a:t>
            </a:r>
            <a:r>
              <a:rPr lang="en-US" dirty="0" err="1"/>
              <a:t>gặp</a:t>
            </a:r>
            <a:endParaRPr lang="en-US" dirty="0"/>
          </a:p>
        </p:txBody>
      </p:sp>
      <p:graphicFrame>
        <p:nvGraphicFramePr>
          <p:cNvPr id="10" name="Content Placeholder 9"/>
          <p:cNvGraphicFramePr>
            <a:graphicFrameLocks noGrp="1"/>
          </p:cNvGraphicFramePr>
          <p:nvPr>
            <p:ph idx="1"/>
          </p:nvPr>
        </p:nvGraphicFramePr>
        <p:xfrm>
          <a:off x="1158240" y="1417320"/>
          <a:ext cx="9966960" cy="6025896"/>
        </p:xfrm>
        <a:graphic>
          <a:graphicData uri="http://schemas.openxmlformats.org/drawingml/2006/table">
            <a:tbl>
              <a:tblPr firstRow="1" bandRow="1">
                <a:tableStyleId>{93296810-A885-4BE3-A3E7-6D5BEEA58F35}</a:tableStyleId>
              </a:tblPr>
              <a:tblGrid>
                <a:gridCol w="4983480">
                  <a:extLst>
                    <a:ext uri="{9D8B030D-6E8A-4147-A177-3AD203B41FA5}">
                      <a16:colId xmlns:a16="http://schemas.microsoft.com/office/drawing/2014/main" val="20000"/>
                    </a:ext>
                  </a:extLst>
                </a:gridCol>
                <a:gridCol w="4983480">
                  <a:extLst>
                    <a:ext uri="{9D8B030D-6E8A-4147-A177-3AD203B41FA5}">
                      <a16:colId xmlns:a16="http://schemas.microsoft.com/office/drawing/2014/main" val="20001"/>
                    </a:ext>
                  </a:extLst>
                </a:gridCol>
              </a:tblGrid>
              <a:tr h="474980">
                <a:tc>
                  <a:txBody>
                    <a:bodyPr/>
                    <a:lstStyle/>
                    <a:p>
                      <a:endParaRPr lang="en-US" sz="2400" dirty="0">
                        <a:solidFill>
                          <a:schemeClr val="tx1"/>
                        </a:solidFill>
                        <a:latin typeface="+mn-lt"/>
                      </a:endParaRPr>
                    </a:p>
                  </a:txBody>
                  <a:tcPr marL="109728" marR="109728" marT="54864" marB="54864"/>
                </a:tc>
                <a:tc>
                  <a:txBody>
                    <a:bodyPr/>
                    <a:lstStyle/>
                    <a:p>
                      <a:endParaRPr lang="en-US" sz="2400" dirty="0"/>
                    </a:p>
                  </a:txBody>
                  <a:tcPr marL="109728" marR="109728" marT="54864" marB="54864"/>
                </a:tc>
                <a:extLst>
                  <a:ext uri="{0D108BD9-81ED-4DB2-BD59-A6C34878D82A}">
                    <a16:rowId xmlns:a16="http://schemas.microsoft.com/office/drawing/2014/main" val="10000"/>
                  </a:ext>
                </a:extLst>
              </a:tr>
              <a:tr h="97409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vi-VN" sz="2400" kern="1200" dirty="0">
                          <a:solidFill>
                            <a:schemeClr val="tx1"/>
                          </a:solidFill>
                          <a:effectLst/>
                          <a:latin typeface="+mn-lt"/>
                        </a:rPr>
                        <a:t>xăng nhiên liệu (máy bay,</a:t>
                      </a:r>
                      <a:r>
                        <a:rPr lang="en-US" sz="2400" kern="1200" dirty="0">
                          <a:solidFill>
                            <a:schemeClr val="tx1"/>
                          </a:solidFill>
                          <a:effectLst/>
                          <a:latin typeface="+mn-lt"/>
                        </a:rPr>
                        <a:t>ô</a:t>
                      </a:r>
                      <a:r>
                        <a:rPr lang="vi-VN" sz="2400" kern="1200" dirty="0">
                          <a:solidFill>
                            <a:schemeClr val="tx1"/>
                          </a:solidFill>
                          <a:effectLst/>
                          <a:latin typeface="+mn-lt"/>
                        </a:rPr>
                        <a:t> t</a:t>
                      </a:r>
                      <a:r>
                        <a:rPr lang="en-US" sz="2400" kern="1200" dirty="0">
                          <a:solidFill>
                            <a:schemeClr val="tx1"/>
                          </a:solidFill>
                          <a:effectLst/>
                          <a:latin typeface="+mn-lt"/>
                        </a:rPr>
                        <a:t>ô</a:t>
                      </a:r>
                      <a:r>
                        <a:rPr lang="vi-VN" sz="2400" kern="1200" dirty="0">
                          <a:solidFill>
                            <a:schemeClr val="tx1"/>
                          </a:solidFill>
                          <a:effectLst/>
                          <a:latin typeface="+mn-lt"/>
                        </a:rPr>
                        <a:t>), </a:t>
                      </a:r>
                      <a:endParaRPr lang="en-US" sz="2400" dirty="0">
                        <a:solidFill>
                          <a:schemeClr val="tx1"/>
                        </a:solidFill>
                        <a:latin typeface="+mn-lt"/>
                      </a:endParaRPr>
                    </a:p>
                  </a:txBody>
                  <a:tcPr marL="109728" marR="109728" marT="54864" marB="54864"/>
                </a:tc>
                <a:tc>
                  <a:txBody>
                    <a:bodyPr/>
                    <a:lstStyle/>
                    <a:p>
                      <a:r>
                        <a:rPr lang="vi-VN" sz="2400" dirty="0"/>
                        <a:t>xăng mối (tương đương xãng 76 của Liên Xô) của Rumani</a:t>
                      </a:r>
                      <a:endParaRPr lang="en-US" sz="2400" dirty="0"/>
                    </a:p>
                  </a:txBody>
                  <a:tcPr marL="109728" marR="109728" marT="54864" marB="54864"/>
                </a:tc>
                <a:extLst>
                  <a:ext uri="{0D108BD9-81ED-4DB2-BD59-A6C34878D82A}">
                    <a16:rowId xmlns:a16="http://schemas.microsoft.com/office/drawing/2014/main" val="10001"/>
                  </a:ext>
                </a:extLst>
              </a:tr>
              <a:tr h="474980">
                <a:tc>
                  <a:txBody>
                    <a:bodyPr/>
                    <a:lstStyle/>
                    <a:p>
                      <a:r>
                        <a:rPr lang="en-US" sz="2400" dirty="0" err="1">
                          <a:solidFill>
                            <a:schemeClr val="tx1"/>
                          </a:solidFill>
                          <a:latin typeface="+mn-lt"/>
                        </a:rPr>
                        <a:t>Dầu</a:t>
                      </a:r>
                      <a:r>
                        <a:rPr lang="vi-VN" sz="2400" dirty="0">
                          <a:solidFill>
                            <a:schemeClr val="tx1"/>
                          </a:solidFill>
                          <a:latin typeface="+mn-lt"/>
                        </a:rPr>
                        <a:t> hỏa thấp</a:t>
                      </a:r>
                      <a:r>
                        <a:rPr lang="en-US" sz="2400" dirty="0">
                          <a:solidFill>
                            <a:schemeClr val="tx1"/>
                          </a:solidFill>
                          <a:latin typeface="+mn-lt"/>
                        </a:rPr>
                        <a:t> </a:t>
                      </a:r>
                      <a:r>
                        <a:rPr lang="vi-VN" sz="2400" dirty="0">
                          <a:solidFill>
                            <a:schemeClr val="tx1"/>
                          </a:solidFill>
                          <a:latin typeface="+mn-lt"/>
                        </a:rPr>
                        <a:t>đèn</a:t>
                      </a:r>
                      <a:r>
                        <a:rPr lang="en-US" sz="2400" dirty="0">
                          <a:solidFill>
                            <a:schemeClr val="tx1"/>
                          </a:solidFill>
                          <a:latin typeface="+mn-lt"/>
                        </a:rPr>
                        <a:t> </a:t>
                      </a:r>
                    </a:p>
                  </a:txBody>
                  <a:tcPr marL="109728" marR="109728" marT="54864" marB="54864"/>
                </a:tc>
                <a:tc>
                  <a:txBody>
                    <a:bodyPr/>
                    <a:lstStyle/>
                    <a:p>
                      <a:r>
                        <a:rPr lang="en-US" sz="2400" dirty="0" err="1"/>
                        <a:t>Angiêri</a:t>
                      </a:r>
                      <a:r>
                        <a:rPr lang="en-US" sz="2400" dirty="0"/>
                        <a:t>, </a:t>
                      </a:r>
                    </a:p>
                  </a:txBody>
                  <a:tcPr marL="109728" marR="109728" marT="54864" marB="54864"/>
                </a:tc>
                <a:extLst>
                  <a:ext uri="{0D108BD9-81ED-4DB2-BD59-A6C34878D82A}">
                    <a16:rowId xmlns:a16="http://schemas.microsoft.com/office/drawing/2014/main" val="10002"/>
                  </a:ext>
                </a:extLst>
              </a:tr>
              <a:tr h="47498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2400" dirty="0" err="1">
                          <a:solidFill>
                            <a:schemeClr val="tx1"/>
                          </a:solidFill>
                          <a:latin typeface="+mn-lt"/>
                        </a:rPr>
                        <a:t>Dầu</a:t>
                      </a:r>
                      <a:r>
                        <a:rPr lang="en-US" sz="2400" dirty="0">
                          <a:solidFill>
                            <a:schemeClr val="tx1"/>
                          </a:solidFill>
                          <a:latin typeface="+mn-lt"/>
                        </a:rPr>
                        <a:t> </a:t>
                      </a:r>
                      <a:r>
                        <a:rPr lang="vi-VN" sz="2400" dirty="0">
                          <a:solidFill>
                            <a:schemeClr val="tx1"/>
                          </a:solidFill>
                          <a:latin typeface="+mn-lt"/>
                        </a:rPr>
                        <a:t>diezen</a:t>
                      </a:r>
                      <a:endParaRPr lang="en-US" sz="2400" dirty="0">
                        <a:solidFill>
                          <a:schemeClr val="tx1"/>
                        </a:solidFill>
                        <a:latin typeface="+mn-lt"/>
                      </a:endParaRPr>
                    </a:p>
                  </a:txBody>
                  <a:tcPr marL="109728" marR="109728" marT="54864" marB="54864"/>
                </a:tc>
                <a:tc>
                  <a:txBody>
                    <a:bodyPr/>
                    <a:lstStyle/>
                    <a:p>
                      <a:r>
                        <a:rPr lang="en-US" sz="2400" dirty="0" err="1"/>
                        <a:t>Coét</a:t>
                      </a:r>
                      <a:endParaRPr lang="en-US" sz="2400" dirty="0"/>
                    </a:p>
                  </a:txBody>
                  <a:tcPr marL="109728" marR="109728" marT="54864" marB="54864"/>
                </a:tc>
                <a:extLst>
                  <a:ext uri="{0D108BD9-81ED-4DB2-BD59-A6C34878D82A}">
                    <a16:rowId xmlns:a16="http://schemas.microsoft.com/office/drawing/2014/main" val="10003"/>
                  </a:ext>
                </a:extLst>
              </a:tr>
              <a:tr h="474980">
                <a:tc>
                  <a:txBody>
                    <a:bodyPr/>
                    <a:lstStyle/>
                    <a:p>
                      <a:r>
                        <a:rPr lang="en-US" sz="2400" dirty="0">
                          <a:solidFill>
                            <a:schemeClr val="tx1"/>
                          </a:solidFill>
                          <a:latin typeface="+mn-lt"/>
                        </a:rPr>
                        <a:t>D</a:t>
                      </a:r>
                      <a:r>
                        <a:rPr lang="vi-VN" sz="2400" dirty="0">
                          <a:solidFill>
                            <a:schemeClr val="tx1"/>
                          </a:solidFill>
                          <a:latin typeface="+mn-lt"/>
                        </a:rPr>
                        <a:t>ầu cơ giới cao tốc</a:t>
                      </a:r>
                      <a:endParaRPr lang="en-US" sz="2400" dirty="0">
                        <a:solidFill>
                          <a:schemeClr val="tx1"/>
                        </a:solidFill>
                        <a:latin typeface="+mn-lt"/>
                      </a:endParaRPr>
                    </a:p>
                  </a:txBody>
                  <a:tcPr marL="109728" marR="109728" marT="54864" marB="54864"/>
                </a:tc>
                <a:tc>
                  <a:txBody>
                    <a:bodyPr/>
                    <a:lstStyle/>
                    <a:p>
                      <a:r>
                        <a:rPr lang="en-US" sz="2400" dirty="0" err="1"/>
                        <a:t>Dầu</a:t>
                      </a:r>
                      <a:r>
                        <a:rPr lang="en-US" sz="2400" dirty="0"/>
                        <a:t> </a:t>
                      </a:r>
                      <a:r>
                        <a:rPr lang="en-US" sz="2400" dirty="0" err="1"/>
                        <a:t>nhờn</a:t>
                      </a:r>
                      <a:r>
                        <a:rPr lang="en-US" sz="2400" dirty="0"/>
                        <a:t> </a:t>
                      </a:r>
                      <a:r>
                        <a:rPr lang="en-US" sz="2400" dirty="0" err="1"/>
                        <a:t>Dgama</a:t>
                      </a:r>
                      <a:r>
                        <a:rPr lang="en-US" sz="2400" dirty="0"/>
                        <a:t> 40 </a:t>
                      </a:r>
                      <a:r>
                        <a:rPr lang="en-US" sz="2400" dirty="0" err="1"/>
                        <a:t>của</a:t>
                      </a:r>
                      <a:r>
                        <a:rPr lang="en-US" sz="2400" dirty="0"/>
                        <a:t> Italia</a:t>
                      </a:r>
                    </a:p>
                  </a:txBody>
                  <a:tcPr marL="109728" marR="109728" marT="54864" marB="54864"/>
                </a:tc>
                <a:extLst>
                  <a:ext uri="{0D108BD9-81ED-4DB2-BD59-A6C34878D82A}">
                    <a16:rowId xmlns:a16="http://schemas.microsoft.com/office/drawing/2014/main" val="10004"/>
                  </a:ext>
                </a:extLst>
              </a:tr>
              <a:tr h="47498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2400" dirty="0">
                          <a:solidFill>
                            <a:schemeClr val="tx1"/>
                          </a:solidFill>
                          <a:latin typeface="+mn-lt"/>
                        </a:rPr>
                        <a:t>D</a:t>
                      </a:r>
                      <a:r>
                        <a:rPr lang="vi-VN" sz="2400" dirty="0">
                          <a:solidFill>
                            <a:schemeClr val="tx1"/>
                          </a:solidFill>
                          <a:latin typeface="+mn-lt"/>
                        </a:rPr>
                        <a:t>ầu vadolin</a:t>
                      </a:r>
                    </a:p>
                  </a:txBody>
                  <a:tcPr marL="109728" marR="109728" marT="54864" marB="54864"/>
                </a:tc>
                <a:tc>
                  <a:txBody>
                    <a:bodyPr/>
                    <a:lstStyle/>
                    <a:p>
                      <a:r>
                        <a:rPr lang="vi-VN" sz="2400" dirty="0"/>
                        <a:t>Xăng dung môi</a:t>
                      </a:r>
                    </a:p>
                  </a:txBody>
                  <a:tcPr marL="109728" marR="109728" marT="54864" marB="54864"/>
                </a:tc>
                <a:extLst>
                  <a:ext uri="{0D108BD9-81ED-4DB2-BD59-A6C34878D82A}">
                    <a16:rowId xmlns:a16="http://schemas.microsoft.com/office/drawing/2014/main" val="10005"/>
                  </a:ext>
                </a:extLst>
              </a:tr>
              <a:tr h="474980">
                <a:tc>
                  <a:txBody>
                    <a:bodyPr/>
                    <a:lstStyle/>
                    <a:p>
                      <a:r>
                        <a:rPr lang="en-US" sz="2400" dirty="0" err="1">
                          <a:solidFill>
                            <a:schemeClr val="tx1"/>
                          </a:solidFill>
                          <a:latin typeface="+mn-lt"/>
                        </a:rPr>
                        <a:t>Dầu</a:t>
                      </a:r>
                      <a:r>
                        <a:rPr lang="vi-VN" sz="2400" dirty="0">
                          <a:solidFill>
                            <a:schemeClr val="tx1"/>
                          </a:solidFill>
                          <a:latin typeface="+mn-lt"/>
                        </a:rPr>
                        <a:t> đồng hồ MB</a:t>
                      </a:r>
                      <a:endParaRPr lang="en-US" sz="2400" dirty="0">
                        <a:solidFill>
                          <a:schemeClr val="tx1"/>
                        </a:solidFill>
                        <a:latin typeface="+mn-lt"/>
                      </a:endParaRPr>
                    </a:p>
                  </a:txBody>
                  <a:tcPr marL="109728" marR="109728" marT="54864" marB="54864"/>
                </a:tc>
                <a:tc>
                  <a:txBody>
                    <a:bodyPr/>
                    <a:lstStyle/>
                    <a:p>
                      <a:endParaRPr lang="en-US" sz="2400"/>
                    </a:p>
                  </a:txBody>
                  <a:tcPr marL="109728" marR="109728" marT="54864" marB="54864"/>
                </a:tc>
                <a:extLst>
                  <a:ext uri="{0D108BD9-81ED-4DB2-BD59-A6C34878D82A}">
                    <a16:rowId xmlns:a16="http://schemas.microsoft.com/office/drawing/2014/main" val="10006"/>
                  </a:ext>
                </a:extLst>
              </a:tr>
              <a:tr h="678815">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2400" dirty="0">
                          <a:solidFill>
                            <a:schemeClr val="tx1"/>
                          </a:solidFill>
                          <a:latin typeface="+mn-lt"/>
                        </a:rPr>
                        <a:t>D</a:t>
                      </a:r>
                      <a:r>
                        <a:rPr lang="vi-VN" sz="2400" dirty="0">
                          <a:solidFill>
                            <a:schemeClr val="tx1"/>
                          </a:solidFill>
                          <a:latin typeface="+mn-lt"/>
                        </a:rPr>
                        <a:t>ầu máy ô tô AK-6, AK-10, AK-1</a:t>
                      </a:r>
                      <a:endParaRPr lang="en-US" sz="2400" dirty="0">
                        <a:solidFill>
                          <a:schemeClr val="tx1"/>
                        </a:solidFill>
                        <a:latin typeface="+mn-lt"/>
                      </a:endParaRPr>
                    </a:p>
                  </a:txBody>
                  <a:tcPr marL="109728" marR="109728" marT="54864" marB="54864"/>
                </a:tc>
                <a:tc>
                  <a:txBody>
                    <a:bodyPr/>
                    <a:lstStyle/>
                    <a:p>
                      <a:endParaRPr lang="en-US" sz="2400"/>
                    </a:p>
                  </a:txBody>
                  <a:tcPr marL="109728" marR="109728" marT="54864" marB="54864"/>
                </a:tc>
                <a:extLst>
                  <a:ext uri="{0D108BD9-81ED-4DB2-BD59-A6C34878D82A}">
                    <a16:rowId xmlns:a16="http://schemas.microsoft.com/office/drawing/2014/main" val="10007"/>
                  </a:ext>
                </a:extLst>
              </a:tr>
              <a:tr h="678815">
                <a:tc>
                  <a:txBody>
                    <a:bodyPr/>
                    <a:lstStyle/>
                    <a:p>
                      <a:r>
                        <a:rPr lang="vi-VN" sz="2400" b="0" i="0" kern="1200" dirty="0">
                          <a:solidFill>
                            <a:schemeClr val="dk1"/>
                          </a:solidFill>
                          <a:effectLst/>
                          <a:latin typeface="+mn-lt"/>
                          <a:ea typeface="+mn-ea"/>
                          <a:cs typeface="+mn-cs"/>
                        </a:rPr>
                        <a:t>dầu xilanh số 1, số 24, số 38, số </a:t>
                      </a:r>
                      <a:r>
                        <a:rPr lang="en-US" sz="2400" b="0" i="0" kern="1200" dirty="0">
                          <a:solidFill>
                            <a:schemeClr val="dk1"/>
                          </a:solidFill>
                          <a:effectLst/>
                          <a:latin typeface="+mn-lt"/>
                          <a:ea typeface="+mn-ea"/>
                          <a:cs typeface="+mn-cs"/>
                        </a:rPr>
                        <a:t>52</a:t>
                      </a:r>
                      <a:endParaRPr lang="en-US" sz="2400" dirty="0"/>
                    </a:p>
                  </a:txBody>
                  <a:tcPr marL="109728" marR="109728" marT="54864" marB="54864"/>
                </a:tc>
                <a:tc>
                  <a:txBody>
                    <a:bodyPr/>
                    <a:lstStyle/>
                    <a:p>
                      <a:endParaRPr lang="en-US" sz="2400"/>
                    </a:p>
                  </a:txBody>
                  <a:tcPr marL="109728" marR="109728" marT="54864" marB="54864"/>
                </a:tc>
                <a:extLst>
                  <a:ext uri="{0D108BD9-81ED-4DB2-BD59-A6C34878D82A}">
                    <a16:rowId xmlns:a16="http://schemas.microsoft.com/office/drawing/2014/main" val="10008"/>
                  </a:ext>
                </a:extLst>
              </a:tr>
              <a:tr h="678815">
                <a:tc>
                  <a:txBody>
                    <a:bodyPr/>
                    <a:lstStyle/>
                    <a:p>
                      <a:r>
                        <a:rPr lang="vi-VN" sz="2400" dirty="0"/>
                        <a:t>dầu phanh Dỏt-2300 của Nhật; </a:t>
                      </a:r>
                      <a:endParaRPr lang="en-US" sz="2400" dirty="0"/>
                    </a:p>
                  </a:txBody>
                  <a:tcPr marL="109728" marR="109728" marT="54864" marB="54864"/>
                </a:tc>
                <a:tc>
                  <a:txBody>
                    <a:bodyPr/>
                    <a:lstStyle/>
                    <a:p>
                      <a:endParaRPr lang="en-US" sz="2400" dirty="0"/>
                    </a:p>
                  </a:txBody>
                  <a:tcPr marL="109728" marR="109728" marT="54864" marB="54864"/>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4876039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a:solidFill>
                  <a:srgbClr val="7030A0"/>
                </a:solidFill>
              </a:rPr>
              <a:t>2.2 </a:t>
            </a:r>
            <a:r>
              <a:rPr lang="en-US" sz="5400" b="1" dirty="0" err="1">
                <a:solidFill>
                  <a:srgbClr val="7030A0"/>
                </a:solidFill>
              </a:rPr>
              <a:t>Tính</a:t>
            </a:r>
            <a:r>
              <a:rPr lang="en-US" sz="5400" b="1" dirty="0">
                <a:solidFill>
                  <a:srgbClr val="7030A0"/>
                </a:solidFill>
              </a:rPr>
              <a:t> </a:t>
            </a:r>
            <a:r>
              <a:rPr lang="en-US" sz="5400" b="1" dirty="0" err="1">
                <a:solidFill>
                  <a:srgbClr val="7030A0"/>
                </a:solidFill>
              </a:rPr>
              <a:t>chất</a:t>
            </a:r>
            <a:r>
              <a:rPr lang="en-US" sz="5400" b="1" dirty="0">
                <a:solidFill>
                  <a:srgbClr val="7030A0"/>
                </a:solidFill>
              </a:rPr>
              <a:t> </a:t>
            </a:r>
            <a:r>
              <a:rPr lang="en-US" sz="5400" b="1" dirty="0" err="1">
                <a:solidFill>
                  <a:srgbClr val="7030A0"/>
                </a:solidFill>
              </a:rPr>
              <a:t>của</a:t>
            </a:r>
            <a:r>
              <a:rPr lang="en-US" sz="5400" b="1" dirty="0">
                <a:solidFill>
                  <a:srgbClr val="7030A0"/>
                </a:solidFill>
              </a:rPr>
              <a:t> </a:t>
            </a:r>
            <a:r>
              <a:rPr lang="en-US" sz="5400" b="1" dirty="0" err="1">
                <a:solidFill>
                  <a:srgbClr val="7030A0"/>
                </a:solidFill>
              </a:rPr>
              <a:t>dầu</a:t>
            </a:r>
            <a:r>
              <a:rPr lang="en-US" sz="5400" b="1" dirty="0">
                <a:solidFill>
                  <a:srgbClr val="7030A0"/>
                </a:solidFill>
              </a:rPr>
              <a:t> </a:t>
            </a:r>
            <a:r>
              <a:rPr lang="en-US" sz="5400" b="1" dirty="0" err="1">
                <a:solidFill>
                  <a:srgbClr val="7030A0"/>
                </a:solidFill>
              </a:rPr>
              <a:t>mỏ</a:t>
            </a:r>
            <a:endParaRPr lang="en-US" sz="5400" b="1" dirty="0">
              <a:solidFill>
                <a:srgbClr val="7030A0"/>
              </a:solidFill>
            </a:endParaRPr>
          </a:p>
        </p:txBody>
      </p:sp>
      <p:graphicFrame>
        <p:nvGraphicFramePr>
          <p:cNvPr id="4" name="Content Placeholder 3"/>
          <p:cNvGraphicFramePr>
            <a:graphicFrameLocks noGrp="1"/>
          </p:cNvGraphicFramePr>
          <p:nvPr>
            <p:ph idx="1"/>
          </p:nvPr>
        </p:nvGraphicFramePr>
        <p:xfrm>
          <a:off x="1706880" y="1508760"/>
          <a:ext cx="9326880" cy="512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568000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240" y="502921"/>
            <a:ext cx="9875520" cy="1005840"/>
          </a:xfrm>
        </p:spPr>
        <p:txBody>
          <a:bodyPr>
            <a:noAutofit/>
          </a:bodyPr>
          <a:lstStyle/>
          <a:p>
            <a:pPr lvl="1" algn="ctr" defTabSz="914400" rtl="0">
              <a:spcBef>
                <a:spcPct val="0"/>
              </a:spcBef>
            </a:pPr>
            <a:r>
              <a:rPr lang="en-US" sz="4800" b="1" dirty="0">
                <a:solidFill>
                  <a:srgbClr val="7030A0"/>
                </a:solidFill>
                <a:latin typeface="+mj-lt"/>
              </a:rPr>
              <a:t>2.3 </a:t>
            </a:r>
            <a:r>
              <a:rPr lang="nb-NO" sz="4800" b="1" dirty="0">
                <a:solidFill>
                  <a:srgbClr val="7030A0"/>
                </a:solidFill>
                <a:latin typeface="+mj-lt"/>
              </a:rPr>
              <a:t>Bảo quản, xếp dỡ, vận chuyển dầu và sản phẩm dầu</a:t>
            </a:r>
            <a:r>
              <a:rPr lang="nb-NO" sz="5400" dirty="0">
                <a:latin typeface="+mj-lt"/>
              </a:rPr>
              <a:t>.</a:t>
            </a:r>
            <a:endParaRPr lang="en-US" sz="5400" dirty="0">
              <a:latin typeface="+mj-lt"/>
            </a:endParaRPr>
          </a:p>
        </p:txBody>
      </p:sp>
      <p:pic>
        <p:nvPicPr>
          <p:cNvPr id="5" name="Content Placeholder 4"/>
          <p:cNvPicPr>
            <a:picLocks noGrp="1" noChangeAspect="1"/>
          </p:cNvPicPr>
          <p:nvPr>
            <p:ph idx="1"/>
          </p:nvPr>
        </p:nvPicPr>
        <p:blipFill>
          <a:blip r:embed="rId3"/>
          <a:stretch>
            <a:fillRect/>
          </a:stretch>
        </p:blipFill>
        <p:spPr>
          <a:xfrm>
            <a:off x="1341120" y="2057400"/>
            <a:ext cx="4486656" cy="4206240"/>
          </a:xfr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7360" y="2240280"/>
            <a:ext cx="5577840" cy="3840480"/>
          </a:xfrm>
          <a:prstGeom prst="rect">
            <a:avLst/>
          </a:prstGeom>
        </p:spPr>
      </p:pic>
    </p:spTree>
    <p:extLst>
      <p:ext uri="{BB962C8B-B14F-4D97-AF65-F5344CB8AC3E}">
        <p14:creationId xmlns:p14="http://schemas.microsoft.com/office/powerpoint/2010/main" val="1217195684"/>
      </p:ext>
    </p:extLst>
  </p:cSld>
  <p:clrMapOvr>
    <a:masterClrMapping/>
  </p:clrMapOvr>
  <p:transition spd="slow">
    <p:pull/>
    <p:sndAc>
      <p:stSnd>
        <p:snd r:embed="rId2" name="hamme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solidFill>
                  <a:srgbClr val="002060"/>
                </a:solidFill>
              </a:rPr>
              <a:t>2.3.1 </a:t>
            </a:r>
            <a:r>
              <a:rPr lang="en-US" dirty="0" err="1">
                <a:solidFill>
                  <a:srgbClr val="002060"/>
                </a:solidFill>
              </a:rPr>
              <a:t>Bảo</a:t>
            </a:r>
            <a:r>
              <a:rPr lang="en-US" dirty="0">
                <a:solidFill>
                  <a:srgbClr val="002060"/>
                </a:solidFill>
              </a:rPr>
              <a:t> </a:t>
            </a:r>
            <a:r>
              <a:rPr lang="en-US" dirty="0" err="1">
                <a:solidFill>
                  <a:srgbClr val="002060"/>
                </a:solidFill>
              </a:rPr>
              <a:t>quản</a:t>
            </a:r>
            <a:endParaRPr lang="en-US" dirty="0">
              <a:solidFill>
                <a:srgbClr val="002060"/>
              </a:solidFill>
            </a:endParaRP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08382" y="1346868"/>
            <a:ext cx="4021974" cy="4782312"/>
          </a:xfrm>
        </p:spPr>
      </p:pic>
      <p:sp>
        <p:nvSpPr>
          <p:cNvPr id="4" name="Cloud 3"/>
          <p:cNvSpPr/>
          <p:nvPr/>
        </p:nvSpPr>
        <p:spPr>
          <a:xfrm rot="19623852">
            <a:off x="-105457" y="1778507"/>
            <a:ext cx="4114800" cy="2286000"/>
          </a:xfrm>
          <a:prstGeom prst="cloud">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160"/>
          </a:p>
        </p:txBody>
      </p:sp>
      <p:sp>
        <p:nvSpPr>
          <p:cNvPr id="5" name="TextBox 4"/>
          <p:cNvSpPr txBox="1"/>
          <p:nvPr/>
        </p:nvSpPr>
        <p:spPr>
          <a:xfrm rot="19495118">
            <a:off x="123143" y="2240280"/>
            <a:ext cx="3657600" cy="1715770"/>
          </a:xfrm>
          <a:prstGeom prst="rect">
            <a:avLst/>
          </a:prstGeom>
          <a:noFill/>
        </p:spPr>
        <p:txBody>
          <a:bodyPr wrap="square" rtlCol="0">
            <a:spAutoFit/>
          </a:bodyPr>
          <a:lstStyle/>
          <a:p>
            <a:pPr algn="ctr"/>
            <a:r>
              <a:rPr lang="en-US" sz="5280" dirty="0" err="1"/>
              <a:t>Cất</a:t>
            </a:r>
            <a:r>
              <a:rPr lang="en-US" sz="5280" dirty="0"/>
              <a:t> </a:t>
            </a:r>
            <a:r>
              <a:rPr lang="en-US" sz="5280" dirty="0" err="1"/>
              <a:t>dầu</a:t>
            </a:r>
            <a:r>
              <a:rPr lang="en-US" sz="5280" dirty="0"/>
              <a:t> ở </a:t>
            </a:r>
            <a:r>
              <a:rPr lang="en-US" sz="5280" dirty="0" err="1"/>
              <a:t>đâu</a:t>
            </a:r>
            <a:r>
              <a:rPr lang="en-US" sz="5280" dirty="0"/>
              <a:t>?</a:t>
            </a: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b="9167"/>
          <a:stretch>
            <a:fillRect/>
          </a:stretch>
        </p:blipFill>
        <p:spPr>
          <a:xfrm>
            <a:off x="3777996" y="1351440"/>
            <a:ext cx="3430386" cy="4777740"/>
          </a:xfrm>
          <a:prstGeom prst="rect">
            <a:avLst/>
          </a:prstGeom>
        </p:spPr>
      </p:pic>
      <p:sp>
        <p:nvSpPr>
          <p:cNvPr id="9" name="TextBox 8"/>
          <p:cNvSpPr txBox="1"/>
          <p:nvPr/>
        </p:nvSpPr>
        <p:spPr>
          <a:xfrm>
            <a:off x="1615440" y="6129180"/>
            <a:ext cx="3566160" cy="534035"/>
          </a:xfrm>
          <a:prstGeom prst="rect">
            <a:avLst/>
          </a:prstGeom>
          <a:noFill/>
        </p:spPr>
        <p:txBody>
          <a:bodyPr wrap="square" rtlCol="0">
            <a:spAutoFit/>
          </a:bodyPr>
          <a:lstStyle/>
          <a:p>
            <a:r>
              <a:rPr lang="en-US" sz="2880" b="1" dirty="0" err="1"/>
              <a:t>Giếng</a:t>
            </a:r>
            <a:r>
              <a:rPr lang="en-US" sz="2880" b="1" dirty="0"/>
              <a:t> </a:t>
            </a:r>
            <a:r>
              <a:rPr lang="en-US" sz="2880" b="1" dirty="0" err="1"/>
              <a:t>dầu</a:t>
            </a:r>
            <a:r>
              <a:rPr lang="en-US" sz="2880" b="1" dirty="0"/>
              <a:t> </a:t>
            </a:r>
            <a:r>
              <a:rPr lang="en-US" sz="2880" b="1" dirty="0" err="1"/>
              <a:t>bằng</a:t>
            </a:r>
            <a:r>
              <a:rPr lang="en-US" sz="2880" b="1" dirty="0"/>
              <a:t> </a:t>
            </a:r>
            <a:r>
              <a:rPr lang="en-US" sz="2880" b="1" dirty="0" err="1"/>
              <a:t>đất</a:t>
            </a:r>
            <a:endParaRPr lang="en-US" sz="2880" b="1" dirty="0"/>
          </a:p>
        </p:txBody>
      </p:sp>
    </p:spTree>
    <p:extLst>
      <p:ext uri="{BB962C8B-B14F-4D97-AF65-F5344CB8AC3E}">
        <p14:creationId xmlns:p14="http://schemas.microsoft.com/office/powerpoint/2010/main" val="495347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ldLvl="0" animBg="1"/>
      <p:bldP spid="5"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 y="1783080"/>
            <a:ext cx="5311183" cy="338328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4560" y="1783080"/>
            <a:ext cx="4937760" cy="3383280"/>
          </a:xfrm>
          <a:prstGeom prst="rect">
            <a:avLst/>
          </a:prstGeom>
        </p:spPr>
      </p:pic>
      <p:sp>
        <p:nvSpPr>
          <p:cNvPr id="8" name="TextBox 7"/>
          <p:cNvSpPr txBox="1"/>
          <p:nvPr/>
        </p:nvSpPr>
        <p:spPr>
          <a:xfrm>
            <a:off x="792480" y="5349240"/>
            <a:ext cx="4480560" cy="829945"/>
          </a:xfrm>
          <a:prstGeom prst="rect">
            <a:avLst/>
          </a:prstGeom>
          <a:noFill/>
        </p:spPr>
        <p:txBody>
          <a:bodyPr wrap="square" rtlCol="0">
            <a:spAutoFit/>
          </a:bodyPr>
          <a:lstStyle/>
          <a:p>
            <a:r>
              <a:rPr lang="en-US" sz="4800" b="1" dirty="0" err="1"/>
              <a:t>Bể</a:t>
            </a:r>
            <a:r>
              <a:rPr lang="en-US" sz="4800" b="1" dirty="0"/>
              <a:t> </a:t>
            </a:r>
            <a:r>
              <a:rPr lang="en-US" sz="4800" b="1" dirty="0" err="1"/>
              <a:t>dầu</a:t>
            </a:r>
            <a:r>
              <a:rPr lang="en-US" sz="4800" b="1" dirty="0"/>
              <a:t> </a:t>
            </a:r>
            <a:r>
              <a:rPr lang="en-US" sz="4800" b="1" dirty="0" err="1"/>
              <a:t>bê</a:t>
            </a:r>
            <a:r>
              <a:rPr lang="en-US" sz="4800" b="1" dirty="0"/>
              <a:t> </a:t>
            </a:r>
            <a:r>
              <a:rPr lang="en-US" sz="4800" b="1" dirty="0" err="1"/>
              <a:t>tông</a:t>
            </a:r>
            <a:endParaRPr lang="en-US" sz="4800" b="1" dirty="0"/>
          </a:p>
        </p:txBody>
      </p:sp>
      <p:sp>
        <p:nvSpPr>
          <p:cNvPr id="9" name="TextBox 8"/>
          <p:cNvSpPr txBox="1"/>
          <p:nvPr/>
        </p:nvSpPr>
        <p:spPr>
          <a:xfrm>
            <a:off x="5913120" y="5349240"/>
            <a:ext cx="5577840" cy="829945"/>
          </a:xfrm>
          <a:prstGeom prst="rect">
            <a:avLst/>
          </a:prstGeom>
          <a:noFill/>
        </p:spPr>
        <p:txBody>
          <a:bodyPr wrap="square" rtlCol="0">
            <a:spAutoFit/>
          </a:bodyPr>
          <a:lstStyle/>
          <a:p>
            <a:r>
              <a:rPr lang="en-US" sz="4800" b="1" dirty="0" err="1"/>
              <a:t>Bể</a:t>
            </a:r>
            <a:r>
              <a:rPr lang="en-US" sz="4800" b="1" dirty="0"/>
              <a:t> </a:t>
            </a:r>
            <a:r>
              <a:rPr lang="en-US" sz="4800" b="1" dirty="0" err="1"/>
              <a:t>dầu</a:t>
            </a:r>
            <a:r>
              <a:rPr lang="en-US" sz="4800" b="1" dirty="0"/>
              <a:t> </a:t>
            </a:r>
            <a:r>
              <a:rPr lang="en-US" sz="4800" b="1" dirty="0" err="1"/>
              <a:t>bằng</a:t>
            </a:r>
            <a:r>
              <a:rPr lang="en-US" sz="4800" b="1" dirty="0"/>
              <a:t> </a:t>
            </a:r>
            <a:r>
              <a:rPr lang="en-US" sz="4800" b="1" dirty="0" err="1"/>
              <a:t>thép</a:t>
            </a:r>
            <a:endParaRPr lang="en-US" sz="4800" b="1" dirty="0"/>
          </a:p>
        </p:txBody>
      </p:sp>
    </p:spTree>
    <p:extLst>
      <p:ext uri="{BB962C8B-B14F-4D97-AF65-F5344CB8AC3E}">
        <p14:creationId xmlns:p14="http://schemas.microsoft.com/office/powerpoint/2010/main" val="19818203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sp>
        <p:nvSpPr>
          <p:cNvPr id="4" name="Right Arrow 3"/>
          <p:cNvSpPr/>
          <p:nvPr/>
        </p:nvSpPr>
        <p:spPr>
          <a:xfrm>
            <a:off x="1615440" y="1508760"/>
            <a:ext cx="9144000" cy="292608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4800" dirty="0" err="1"/>
              <a:t>Yêu</a:t>
            </a:r>
            <a:r>
              <a:rPr lang="en-US" sz="4800" dirty="0"/>
              <a:t> </a:t>
            </a:r>
            <a:r>
              <a:rPr lang="en-US" sz="4800" dirty="0" err="1"/>
              <a:t>cầu</a:t>
            </a:r>
            <a:r>
              <a:rPr lang="en-US" sz="4800" dirty="0"/>
              <a:t> </a:t>
            </a:r>
            <a:r>
              <a:rPr lang="en-US" sz="4800" dirty="0" err="1"/>
              <a:t>phòng</a:t>
            </a:r>
            <a:r>
              <a:rPr lang="en-US" sz="4800" dirty="0"/>
              <a:t> </a:t>
            </a:r>
            <a:r>
              <a:rPr lang="en-US" sz="4800" dirty="0" err="1"/>
              <a:t>hỏa</a:t>
            </a:r>
            <a:r>
              <a:rPr lang="en-US" sz="4800" dirty="0"/>
              <a:t> ở </a:t>
            </a:r>
            <a:r>
              <a:rPr lang="en-US" sz="4800" dirty="0" err="1"/>
              <a:t>kho</a:t>
            </a:r>
            <a:r>
              <a:rPr lang="en-US" sz="4800" dirty="0"/>
              <a:t> </a:t>
            </a:r>
            <a:r>
              <a:rPr lang="en-US" sz="4800" dirty="0" err="1"/>
              <a:t>dầu</a:t>
            </a:r>
            <a:endParaRPr lang="en-US" sz="4800" dirty="0"/>
          </a:p>
        </p:txBody>
      </p:sp>
    </p:spTree>
    <p:extLst>
      <p:ext uri="{BB962C8B-B14F-4D97-AF65-F5344CB8AC3E}">
        <p14:creationId xmlns:p14="http://schemas.microsoft.com/office/powerpoint/2010/main" val="31883637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7030A0"/>
                </a:solidFill>
              </a:rPr>
              <a:t>2.3.2 </a:t>
            </a:r>
            <a:r>
              <a:rPr lang="en-US" dirty="0" err="1">
                <a:solidFill>
                  <a:srgbClr val="7030A0"/>
                </a:solidFill>
              </a:rPr>
              <a:t>Xếp</a:t>
            </a:r>
            <a:r>
              <a:rPr lang="en-US" dirty="0">
                <a:solidFill>
                  <a:srgbClr val="7030A0"/>
                </a:solidFill>
              </a:rPr>
              <a:t> </a:t>
            </a:r>
            <a:r>
              <a:rPr lang="en-US" dirty="0" err="1">
                <a:solidFill>
                  <a:srgbClr val="7030A0"/>
                </a:solidFill>
              </a:rPr>
              <a:t>dỡ</a:t>
            </a:r>
            <a:r>
              <a:rPr lang="en-US" dirty="0">
                <a:solidFill>
                  <a:srgbClr val="7030A0"/>
                </a:solidFill>
              </a:rPr>
              <a:t> </a:t>
            </a:r>
            <a:r>
              <a:rPr lang="en-US" dirty="0" err="1">
                <a:solidFill>
                  <a:srgbClr val="7030A0"/>
                </a:solidFill>
              </a:rPr>
              <a:t>dầu</a:t>
            </a:r>
            <a:endParaRPr lang="en-US" dirty="0">
              <a:solidFill>
                <a:srgbClr val="7030A0"/>
              </a:solidFill>
            </a:endParaRPr>
          </a:p>
        </p:txBody>
      </p:sp>
      <p:sp>
        <p:nvSpPr>
          <p:cNvPr id="5" name="Content Placeholder 4"/>
          <p:cNvSpPr>
            <a:spLocks noGrp="1"/>
          </p:cNvSpPr>
          <p:nvPr>
            <p:ph idx="1"/>
          </p:nvPr>
        </p:nvSpPr>
        <p:spPr>
          <a:xfrm>
            <a:off x="1158240" y="1600201"/>
            <a:ext cx="9875520" cy="2834640"/>
          </a:xfrm>
        </p:spPr>
        <p:style>
          <a:lnRef idx="2">
            <a:schemeClr val="accent4"/>
          </a:lnRef>
          <a:fillRef idx="1">
            <a:schemeClr val="lt1"/>
          </a:fillRef>
          <a:effectRef idx="0">
            <a:schemeClr val="accent4"/>
          </a:effectRef>
          <a:fontRef idx="minor">
            <a:schemeClr val="dk1"/>
          </a:fontRef>
        </p:style>
        <p:txBody>
          <a:bodyPr/>
          <a:lstStyle/>
          <a:p>
            <a:pPr marL="0" indent="0" algn="just">
              <a:buNone/>
            </a:pPr>
            <a:r>
              <a:rPr lang="en-US" dirty="0"/>
              <a:t>Đ</a:t>
            </a:r>
            <a:r>
              <a:rPr lang="vi-VN" dirty="0"/>
              <a:t>ể </a:t>
            </a:r>
            <a:r>
              <a:rPr lang="en-US" dirty="0"/>
              <a:t>x</a:t>
            </a:r>
            <a:r>
              <a:rPr lang="vi-VN" dirty="0"/>
              <a:t>ếp dầu từ tàu lên kho hoạc ngược lại, người ta dùng các hệ thống bơm </a:t>
            </a:r>
            <a:r>
              <a:rPr lang="en-US" dirty="0" err="1"/>
              <a:t>đặt</a:t>
            </a:r>
            <a:r>
              <a:rPr lang="en-US" dirty="0"/>
              <a:t> </a:t>
            </a:r>
            <a:r>
              <a:rPr lang="en-US" dirty="0" err="1"/>
              <a:t>trên</a:t>
            </a:r>
            <a:r>
              <a:rPr lang="en-US" dirty="0"/>
              <a:t> </a:t>
            </a:r>
            <a:r>
              <a:rPr lang="en-US" dirty="0" err="1"/>
              <a:t>bờ</a:t>
            </a:r>
            <a:r>
              <a:rPr lang="vi-VN" dirty="0"/>
              <a:t> hoặc dưới tàu. Năng suất thiết bị bom dầu hiện nay có thể đạt 1000 tấn/giờ.</a:t>
            </a:r>
            <a:endParaRPr lang="en-US" dirty="0"/>
          </a:p>
        </p:txBody>
      </p:sp>
    </p:spTree>
    <p:extLst>
      <p:ext uri="{BB962C8B-B14F-4D97-AF65-F5344CB8AC3E}">
        <p14:creationId xmlns:p14="http://schemas.microsoft.com/office/powerpoint/2010/main" val="232942976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bg/>
                                          </p:spTgt>
                                        </p:tgtEl>
                                        <p:attrNameLst>
                                          <p:attrName>style.visibility</p:attrName>
                                        </p:attrNameLst>
                                      </p:cBhvr>
                                      <p:to>
                                        <p:strVal val="visible"/>
                                      </p:to>
                                    </p:set>
                                    <p:animEffect transition="in" filter="barn(inVertical)">
                                      <p:cBhvr>
                                        <p:cTn id="14" dur="500"/>
                                        <p:tgtEl>
                                          <p:spTgt spid="5">
                                            <p:bg/>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barn(inVertical)">
                                      <p:cBhvr>
                                        <p:cTn id="1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040" y="502920"/>
            <a:ext cx="10149840" cy="5760719"/>
          </a:xfrm>
        </p:spPr>
        <p:style>
          <a:lnRef idx="2">
            <a:schemeClr val="accent2"/>
          </a:lnRef>
          <a:fillRef idx="1">
            <a:schemeClr val="lt1"/>
          </a:fillRef>
          <a:effectRef idx="0">
            <a:schemeClr val="accent2"/>
          </a:effectRef>
          <a:fontRef idx="minor">
            <a:schemeClr val="dk1"/>
          </a:fontRef>
        </p:style>
        <p:txBody>
          <a:bodyPr>
            <a:noAutofit/>
          </a:bodyPr>
          <a:lstStyle/>
          <a:p>
            <a:pPr algn="just">
              <a:spcBef>
                <a:spcPts val="0"/>
              </a:spcBef>
            </a:pPr>
            <a:r>
              <a:rPr lang="vi-VN" sz="3600" dirty="0">
                <a:latin typeface="Calibri" panose="020F0502020204030204" charset="0"/>
                <a:cs typeface="Calibri" panose="020F0502020204030204" charset="0"/>
              </a:rPr>
              <a:t>Trước khi bơm phải nối dây tiếp đất trước, nổi ổng dẫn sau, sau khi bơm tháo </a:t>
            </a:r>
            <a:r>
              <a:rPr lang="en-US" sz="3600" dirty="0" err="1">
                <a:latin typeface="Calibri" panose="020F0502020204030204" charset="0"/>
                <a:cs typeface="Calibri" panose="020F0502020204030204" charset="0"/>
              </a:rPr>
              <a:t>ống</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dẫn</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trước</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ngắt</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dây</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đất</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sau</a:t>
            </a:r>
            <a:r>
              <a:rPr lang="en-US" sz="3600" dirty="0">
                <a:latin typeface="Calibri" panose="020F0502020204030204" charset="0"/>
                <a:cs typeface="Calibri" panose="020F0502020204030204" charset="0"/>
              </a:rPr>
              <a:t>.</a:t>
            </a:r>
          </a:p>
          <a:p>
            <a:pPr algn="just">
              <a:spcBef>
                <a:spcPts val="0"/>
              </a:spcBef>
            </a:pPr>
            <a:r>
              <a:rPr lang="vi-VN" sz="3600" dirty="0">
                <a:latin typeface="Calibri" panose="020F0502020204030204" charset="0"/>
                <a:cs typeface="Calibri" panose="020F0502020204030204" charset="0"/>
              </a:rPr>
              <a:t>Ống dẫn dầu phải có độ dài cần thiết để tránh khi thủy triều lên xuống có thể </a:t>
            </a:r>
            <a:r>
              <a:rPr lang="en-US" sz="3600" dirty="0" err="1">
                <a:latin typeface="Calibri" panose="020F0502020204030204" charset="0"/>
                <a:cs typeface="Calibri" panose="020F0502020204030204" charset="0"/>
              </a:rPr>
              <a:t>làm</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đứt</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ống</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dẫn</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dầu</a:t>
            </a:r>
            <a:endParaRPr lang="vi-VN" sz="3600" dirty="0">
              <a:latin typeface="Calibri" panose="020F0502020204030204" charset="0"/>
              <a:cs typeface="Calibri" panose="020F0502020204030204" charset="0"/>
            </a:endParaRPr>
          </a:p>
          <a:p>
            <a:pPr algn="just">
              <a:spcBef>
                <a:spcPts val="0"/>
              </a:spcBef>
            </a:pPr>
            <a:r>
              <a:rPr lang="vi-VN" sz="3600" dirty="0">
                <a:latin typeface="Calibri" panose="020F0502020204030204" charset="0"/>
                <a:cs typeface="Calibri" panose="020F0502020204030204" charset="0"/>
              </a:rPr>
              <a:t>Phải có đ</a:t>
            </a:r>
            <a:r>
              <a:rPr lang="en-US" sz="3600" dirty="0" err="1">
                <a:latin typeface="Calibri" panose="020F0502020204030204" charset="0"/>
                <a:cs typeface="Calibri" panose="020F0502020204030204" charset="0"/>
              </a:rPr>
              <a:t>ệm</a:t>
            </a:r>
            <a:r>
              <a:rPr lang="vi-VN" sz="3600" dirty="0">
                <a:latin typeface="Calibri" panose="020F0502020204030204" charset="0"/>
                <a:cs typeface="Calibri" panose="020F0502020204030204" charset="0"/>
              </a:rPr>
              <a:t> l</a:t>
            </a:r>
            <a:r>
              <a:rPr lang="en-US" sz="3600" dirty="0">
                <a:latin typeface="Calibri" panose="020F0502020204030204" charset="0"/>
                <a:cs typeface="Calibri" panose="020F0502020204030204" charset="0"/>
              </a:rPr>
              <a:t>ó</a:t>
            </a:r>
            <a:r>
              <a:rPr lang="vi-VN" sz="3600" dirty="0">
                <a:latin typeface="Calibri" panose="020F0502020204030204" charset="0"/>
                <a:cs typeface="Calibri" panose="020F0502020204030204" charset="0"/>
              </a:rPr>
              <a:t>t cách ly </a:t>
            </a:r>
            <a:r>
              <a:rPr lang="en-US" sz="3600" dirty="0" err="1">
                <a:latin typeface="Calibri" panose="020F0502020204030204" charset="0"/>
                <a:cs typeface="Calibri" panose="020F0502020204030204" charset="0"/>
              </a:rPr>
              <a:t>ống</a:t>
            </a:r>
            <a:r>
              <a:rPr lang="vi-VN" sz="3600" dirty="0">
                <a:latin typeface="Calibri" panose="020F0502020204030204" charset="0"/>
                <a:cs typeface="Calibri" panose="020F0502020204030204" charset="0"/>
              </a:rPr>
              <a:t> dân dầu với nến cầu tà</a:t>
            </a:r>
            <a:r>
              <a:rPr lang="en-US" sz="3600" dirty="0">
                <a:latin typeface="Calibri" panose="020F0502020204030204" charset="0"/>
                <a:cs typeface="Calibri" panose="020F0502020204030204" charset="0"/>
              </a:rPr>
              <a:t>u.</a:t>
            </a:r>
            <a:endParaRPr lang="vi-VN" sz="3600" dirty="0">
              <a:latin typeface="Calibri" panose="020F0502020204030204" charset="0"/>
              <a:cs typeface="Calibri" panose="020F0502020204030204" charset="0"/>
            </a:endParaRPr>
          </a:p>
          <a:p>
            <a:pPr algn="just">
              <a:spcBef>
                <a:spcPts val="0"/>
              </a:spcBef>
            </a:pPr>
            <a:r>
              <a:rPr lang="vi-VN" sz="3600" dirty="0">
                <a:latin typeface="Calibri" panose="020F0502020204030204" charset="0"/>
                <a:cs typeface="Calibri" panose="020F0502020204030204" charset="0"/>
              </a:rPr>
              <a:t>Tr</a:t>
            </a:r>
            <a:r>
              <a:rPr lang="en-US" sz="3600" dirty="0">
                <a:latin typeface="Calibri" panose="020F0502020204030204" charset="0"/>
                <a:cs typeface="Calibri" panose="020F0502020204030204" charset="0"/>
              </a:rPr>
              <a:t>o</a:t>
            </a:r>
            <a:r>
              <a:rPr lang="vi-VN" sz="3600" dirty="0">
                <a:latin typeface="Calibri" panose="020F0502020204030204" charset="0"/>
                <a:cs typeface="Calibri" panose="020F0502020204030204" charset="0"/>
              </a:rPr>
              <a:t>ng khi </a:t>
            </a:r>
            <a:r>
              <a:rPr lang="en-US" sz="3600" dirty="0" err="1">
                <a:latin typeface="Calibri" panose="020F0502020204030204" charset="0"/>
                <a:cs typeface="Calibri" panose="020F0502020204030204" charset="0"/>
              </a:rPr>
              <a:t>bơm</a:t>
            </a:r>
            <a:r>
              <a:rPr lang="vi-VN" sz="3600" dirty="0">
                <a:latin typeface="Calibri" panose="020F0502020204030204" charset="0"/>
                <a:cs typeface="Calibri" panose="020F0502020204030204" charset="0"/>
              </a:rPr>
              <a:t> cấm mang </a:t>
            </a:r>
            <a:r>
              <a:rPr lang="en-US" sz="3600" dirty="0" err="1">
                <a:latin typeface="Calibri" panose="020F0502020204030204" charset="0"/>
                <a:cs typeface="Calibri" panose="020F0502020204030204" charset="0"/>
              </a:rPr>
              <a:t>lửa</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đến</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gần</a:t>
            </a:r>
            <a:r>
              <a:rPr lang="en-US" sz="3600" dirty="0">
                <a:latin typeface="Calibri" panose="020F0502020204030204" charset="0"/>
                <a:cs typeface="Calibri" panose="020F0502020204030204" charset="0"/>
              </a:rPr>
              <a:t> </a:t>
            </a:r>
            <a:r>
              <a:rPr lang="vi-VN" sz="3600" dirty="0">
                <a:latin typeface="Calibri" panose="020F0502020204030204" charset="0"/>
                <a:cs typeface="Calibri" panose="020F0502020204030204" charset="0"/>
              </a:rPr>
              <a:t>các hầm tàu, bể chứa ống dẫn,</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gặp</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giông</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tố</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sấm</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sét</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phải</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lập</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tức</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ngừng</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bơm</a:t>
            </a:r>
            <a:r>
              <a:rPr lang="en-US" sz="3600" dirty="0">
                <a:latin typeface="Calibri" panose="020F0502020204030204" charset="0"/>
                <a:cs typeface="Calibri" panose="020F0502020204030204" charset="0"/>
              </a:rPr>
              <a:t>.</a:t>
            </a:r>
            <a:endParaRPr lang="vi-VN" sz="3600" dirty="0">
              <a:latin typeface="Calibri" panose="020F0502020204030204" charset="0"/>
              <a:cs typeface="Calibri" panose="020F0502020204030204" charset="0"/>
            </a:endParaRPr>
          </a:p>
          <a:p>
            <a:pPr>
              <a:spcBef>
                <a:spcPts val="0"/>
              </a:spcBef>
            </a:pPr>
            <a:endParaRPr lang="vi-VN" sz="3600" dirty="0">
              <a:latin typeface="Calibri" panose="020F0502020204030204" charset="0"/>
              <a:cs typeface="Calibri" panose="020F0502020204030204" charset="0"/>
            </a:endParaRPr>
          </a:p>
          <a:p>
            <a:pPr marL="0" indent="0">
              <a:spcBef>
                <a:spcPts val="0"/>
              </a:spcBef>
              <a:buNone/>
            </a:pPr>
            <a:endParaRPr lang="en-US" sz="3600" dirty="0">
              <a:latin typeface="Calibri" panose="020F0502020204030204" charset="0"/>
              <a:cs typeface="Calibri" panose="020F0502020204030204" charset="0"/>
            </a:endParaRPr>
          </a:p>
        </p:txBody>
      </p:sp>
    </p:spTree>
    <p:extLst>
      <p:ext uri="{BB962C8B-B14F-4D97-AF65-F5344CB8AC3E}">
        <p14:creationId xmlns:p14="http://schemas.microsoft.com/office/powerpoint/2010/main" val="18544175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5360" y="502920"/>
            <a:ext cx="10058400" cy="5852160"/>
          </a:xfrm>
        </p:spPr>
        <p:style>
          <a:lnRef idx="2">
            <a:schemeClr val="accent2"/>
          </a:lnRef>
          <a:fillRef idx="1">
            <a:schemeClr val="lt1"/>
          </a:fillRef>
          <a:effectRef idx="0">
            <a:schemeClr val="accent2"/>
          </a:effectRef>
          <a:fontRef idx="minor">
            <a:schemeClr val="dk1"/>
          </a:fontRef>
        </p:style>
        <p:txBody>
          <a:bodyPr>
            <a:noAutofit/>
          </a:bodyPr>
          <a:lstStyle/>
          <a:p>
            <a:pPr algn="just">
              <a:spcBef>
                <a:spcPts val="0"/>
              </a:spcBef>
            </a:pPr>
            <a:r>
              <a:rPr lang="vi-VN" sz="3600" dirty="0">
                <a:latin typeface="Calibri" panose="020F0502020204030204" charset="0"/>
                <a:cs typeface="Calibri" panose="020F0502020204030204" charset="0"/>
              </a:rPr>
              <a:t>Bơm dầu xuống </a:t>
            </a:r>
            <a:r>
              <a:rPr lang="en-US" sz="3600" dirty="0" err="1">
                <a:latin typeface="Calibri" panose="020F0502020204030204" charset="0"/>
                <a:cs typeface="Calibri" panose="020F0502020204030204" charset="0"/>
              </a:rPr>
              <a:t>tàu</a:t>
            </a:r>
            <a:r>
              <a:rPr lang="en-US" sz="3600" dirty="0">
                <a:latin typeface="Calibri" panose="020F0502020204030204" charset="0"/>
                <a:cs typeface="Calibri" panose="020F0502020204030204" charset="0"/>
              </a:rPr>
              <a:t> </a:t>
            </a:r>
            <a:r>
              <a:rPr lang="vi-VN" sz="3600" dirty="0">
                <a:latin typeface="Calibri" panose="020F0502020204030204" charset="0"/>
                <a:cs typeface="Calibri" panose="020F0502020204030204" charset="0"/>
              </a:rPr>
              <a:t>hoặc ngược lại phải theo thứ tự kế hoach đã vach ở sơ đó xếp hàng, </a:t>
            </a:r>
            <a:r>
              <a:rPr lang="en-US" sz="3600" dirty="0" err="1">
                <a:latin typeface="Calibri" panose="020F0502020204030204" charset="0"/>
                <a:cs typeface="Calibri" panose="020F0502020204030204" charset="0"/>
              </a:rPr>
              <a:t>bơm</a:t>
            </a:r>
            <a:r>
              <a:rPr lang="vi-VN" sz="3600" dirty="0">
                <a:latin typeface="Calibri" panose="020F0502020204030204" charset="0"/>
                <a:cs typeface="Calibri" panose="020F0502020204030204" charset="0"/>
              </a:rPr>
              <a:t> xuống các hầm giữa trước cách một hằm </a:t>
            </a:r>
            <a:r>
              <a:rPr lang="en-US" sz="3600" dirty="0" err="1">
                <a:latin typeface="Calibri" panose="020F0502020204030204" charset="0"/>
                <a:cs typeface="Calibri" panose="020F0502020204030204" charset="0"/>
              </a:rPr>
              <a:t>bơm</a:t>
            </a:r>
            <a:r>
              <a:rPr lang="vi-VN" sz="3600" dirty="0">
                <a:latin typeface="Calibri" panose="020F0502020204030204" charset="0"/>
                <a:cs typeface="Calibri" panose="020F0502020204030204" charset="0"/>
              </a:rPr>
              <a:t> một h</a:t>
            </a:r>
            <a:r>
              <a:rPr lang="en-US" sz="3600" dirty="0" err="1">
                <a:latin typeface="Calibri" panose="020F0502020204030204" charset="0"/>
                <a:cs typeface="Calibri" panose="020F0502020204030204" charset="0"/>
              </a:rPr>
              <a:t>ầm</a:t>
            </a:r>
            <a:r>
              <a:rPr lang="en-US" sz="3600" dirty="0">
                <a:latin typeface="Calibri" panose="020F0502020204030204" charset="0"/>
                <a:cs typeface="Calibri" panose="020F0502020204030204" charset="0"/>
              </a:rPr>
              <a:t>.</a:t>
            </a:r>
            <a:endParaRPr lang="vi-VN" sz="3600" dirty="0">
              <a:latin typeface="Calibri" panose="020F0502020204030204" charset="0"/>
              <a:cs typeface="Calibri" panose="020F0502020204030204" charset="0"/>
            </a:endParaRPr>
          </a:p>
          <a:p>
            <a:pPr algn="just">
              <a:spcBef>
                <a:spcPts val="0"/>
              </a:spcBef>
            </a:pPr>
            <a:r>
              <a:rPr lang="vi-VN" sz="3600" dirty="0">
                <a:latin typeface="Calibri" panose="020F0502020204030204" charset="0"/>
                <a:cs typeface="Calibri" panose="020F0502020204030204" charset="0"/>
              </a:rPr>
              <a:t>Tốc độ bơm phải d</a:t>
            </a:r>
            <a:r>
              <a:rPr lang="en-US" sz="3600" dirty="0">
                <a:latin typeface="Calibri" panose="020F0502020204030204" charset="0"/>
                <a:cs typeface="Calibri" panose="020F0502020204030204" charset="0"/>
              </a:rPr>
              <a:t>o</a:t>
            </a:r>
            <a:r>
              <a:rPr lang="vi-VN" sz="3600" dirty="0">
                <a:latin typeface="Calibri" panose="020F0502020204030204" charset="0"/>
                <a:cs typeface="Calibri" panose="020F0502020204030204" charset="0"/>
              </a:rPr>
              <a:t> công nhân chuyên nghiệp theo d</a:t>
            </a:r>
            <a:r>
              <a:rPr lang="en-US" sz="3600" dirty="0" err="1">
                <a:latin typeface="Calibri" panose="020F0502020204030204" charset="0"/>
                <a:cs typeface="Calibri" panose="020F0502020204030204" charset="0"/>
              </a:rPr>
              <a:t>õi</a:t>
            </a:r>
            <a:r>
              <a:rPr lang="vi-VN" sz="3600" dirty="0">
                <a:latin typeface="Calibri" panose="020F0502020204030204" charset="0"/>
                <a:cs typeface="Calibri" panose="020F0502020204030204" charset="0"/>
              </a:rPr>
              <a:t> và điều chinh đúng </a:t>
            </a:r>
            <a:r>
              <a:rPr lang="en-US" sz="3600" dirty="0">
                <a:latin typeface="Calibri" panose="020F0502020204030204" charset="0"/>
                <a:cs typeface="Calibri" panose="020F0502020204030204" charset="0"/>
              </a:rPr>
              <a:t>g</a:t>
            </a:r>
            <a:r>
              <a:rPr lang="vi-VN" sz="3600" dirty="0">
                <a:latin typeface="Calibri" panose="020F0502020204030204" charset="0"/>
                <a:cs typeface="Calibri" panose="020F0502020204030204" charset="0"/>
              </a:rPr>
              <a:t>ốc độ và số lượng </a:t>
            </a:r>
            <a:r>
              <a:rPr lang="en-US" sz="3600" dirty="0" err="1">
                <a:latin typeface="Calibri" panose="020F0502020204030204" charset="0"/>
                <a:cs typeface="Calibri" panose="020F0502020204030204" charset="0"/>
              </a:rPr>
              <a:t>dầu</a:t>
            </a:r>
            <a:r>
              <a:rPr lang="vi-VN" sz="3600" dirty="0">
                <a:latin typeface="Calibri" panose="020F0502020204030204" charset="0"/>
                <a:cs typeface="Calibri" panose="020F0502020204030204" charset="0"/>
              </a:rPr>
              <a:t> cho phép</a:t>
            </a:r>
            <a:r>
              <a:rPr lang="en-US" sz="3600" dirty="0">
                <a:latin typeface="Calibri" panose="020F0502020204030204" charset="0"/>
                <a:cs typeface="Calibri" panose="020F0502020204030204" charset="0"/>
              </a:rPr>
              <a:t>.</a:t>
            </a:r>
          </a:p>
          <a:p>
            <a:pPr algn="just">
              <a:spcBef>
                <a:spcPts val="0"/>
              </a:spcBef>
            </a:pPr>
            <a:r>
              <a:rPr lang="vi-VN" sz="3600" dirty="0">
                <a:latin typeface="Calibri" panose="020F0502020204030204" charset="0"/>
                <a:cs typeface="Calibri" panose="020F0502020204030204" charset="0"/>
              </a:rPr>
              <a:t> Lượng dầu bơm vào thùng, bể tàu không qu</a:t>
            </a:r>
            <a:r>
              <a:rPr lang="en-US" sz="3600" dirty="0">
                <a:latin typeface="Calibri" panose="020F0502020204030204" charset="0"/>
                <a:cs typeface="Calibri" panose="020F0502020204030204" charset="0"/>
              </a:rPr>
              <a:t>á</a:t>
            </a:r>
            <a:r>
              <a:rPr lang="vi-VN" sz="3600" dirty="0">
                <a:latin typeface="Calibri" panose="020F0502020204030204" charset="0"/>
                <a:cs typeface="Calibri" panose="020F0502020204030204" charset="0"/>
              </a:rPr>
              <a:t> đâ</a:t>
            </a:r>
            <a:r>
              <a:rPr lang="en-US" sz="3600" dirty="0">
                <a:latin typeface="Calibri" panose="020F0502020204030204" charset="0"/>
                <a:cs typeface="Calibri" panose="020F0502020204030204" charset="0"/>
              </a:rPr>
              <a:t>ỳ</a:t>
            </a:r>
            <a:r>
              <a:rPr lang="vi-VN" sz="3600" dirty="0">
                <a:latin typeface="Calibri" panose="020F0502020204030204" charset="0"/>
                <a:cs typeface="Calibri" panose="020F0502020204030204" charset="0"/>
              </a:rPr>
              <a:t>, quả v</a:t>
            </a:r>
            <a:r>
              <a:rPr lang="en-US" sz="3600" dirty="0" err="1">
                <a:latin typeface="Calibri" panose="020F0502020204030204" charset="0"/>
                <a:cs typeface="Calibri" panose="020F0502020204030204" charset="0"/>
              </a:rPr>
              <a:t>ơi</a:t>
            </a:r>
            <a:r>
              <a:rPr lang="vi-VN" sz="3600" dirty="0">
                <a:latin typeface="Calibri" panose="020F0502020204030204" charset="0"/>
                <a:cs typeface="Calibri" panose="020F0502020204030204" charset="0"/>
              </a:rPr>
              <a:t> vì để đây qu</a:t>
            </a:r>
            <a:r>
              <a:rPr lang="en-US" sz="3600" dirty="0">
                <a:latin typeface="Calibri" panose="020F0502020204030204" charset="0"/>
                <a:cs typeface="Calibri" panose="020F0502020204030204" charset="0"/>
              </a:rPr>
              <a:t>á </a:t>
            </a:r>
            <a:r>
              <a:rPr lang="en-US" sz="3600" dirty="0" err="1">
                <a:latin typeface="Calibri" panose="020F0502020204030204" charset="0"/>
                <a:cs typeface="Calibri" panose="020F0502020204030204" charset="0"/>
              </a:rPr>
              <a:t>dầu</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trương</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nở</a:t>
            </a:r>
            <a:r>
              <a:rPr lang="en-US" sz="3600" dirty="0">
                <a:latin typeface="Calibri" panose="020F0502020204030204" charset="0"/>
                <a:cs typeface="Calibri" panose="020F0502020204030204" charset="0"/>
              </a:rPr>
              <a:t> </a:t>
            </a:r>
            <a:r>
              <a:rPr lang="vi-VN" sz="3600" dirty="0">
                <a:latin typeface="Calibri" panose="020F0502020204030204" charset="0"/>
                <a:cs typeface="Calibri" panose="020F0502020204030204" charset="0"/>
              </a:rPr>
              <a:t>tràn ra ngoài, nếu đổ v</a:t>
            </a:r>
            <a:r>
              <a:rPr lang="en-US" sz="3600" dirty="0" err="1">
                <a:latin typeface="Calibri" panose="020F0502020204030204" charset="0"/>
                <a:cs typeface="Calibri" panose="020F0502020204030204" charset="0"/>
              </a:rPr>
              <a:t>ơi</a:t>
            </a:r>
            <a:r>
              <a:rPr lang="vi-VN" sz="3600" dirty="0">
                <a:latin typeface="Calibri" panose="020F0502020204030204" charset="0"/>
                <a:cs typeface="Calibri" panose="020F0502020204030204" charset="0"/>
              </a:rPr>
              <a:t> thì hiên tượng cháy còn nguy hiểm hơn do hơi dầu</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gây</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ra.</a:t>
            </a:r>
            <a:endParaRPr lang="vi-VN" sz="3600" dirty="0">
              <a:latin typeface="Calibri" panose="020F0502020204030204" charset="0"/>
              <a:cs typeface="Calibri" panose="020F0502020204030204" charset="0"/>
            </a:endParaRPr>
          </a:p>
        </p:txBody>
      </p:sp>
    </p:spTree>
    <p:extLst>
      <p:ext uri="{BB962C8B-B14F-4D97-AF65-F5344CB8AC3E}">
        <p14:creationId xmlns:p14="http://schemas.microsoft.com/office/powerpoint/2010/main" val="1356586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3000"/>
            <a:ext cx="10789920" cy="3291840"/>
          </a:xfrm>
        </p:spPr>
        <p:style>
          <a:lnRef idx="2">
            <a:schemeClr val="accent2"/>
          </a:lnRef>
          <a:fillRef idx="1">
            <a:schemeClr val="lt1"/>
          </a:fillRef>
          <a:effectRef idx="0">
            <a:schemeClr val="accent2"/>
          </a:effectRef>
          <a:fontRef idx="minor">
            <a:schemeClr val="dk1"/>
          </a:fontRef>
        </p:style>
        <p:txBody>
          <a:bodyPr>
            <a:noAutofit/>
          </a:bodyPr>
          <a:lstStyle/>
          <a:p>
            <a:pPr marL="457200" indent="-457200" algn="just">
              <a:buFont typeface="Arial" panose="020B0604020202020204" pitchFamily="34" charset="0"/>
              <a:buChar char="•"/>
            </a:pPr>
            <a:r>
              <a:rPr lang="vi-VN" sz="3600" dirty="0">
                <a:latin typeface="Calibri" panose="020F0502020204030204" charset="0"/>
                <a:cs typeface="Calibri" panose="020F0502020204030204" charset="0"/>
              </a:rPr>
              <a:t>Đối với dầu nguyên khai, dầ</a:t>
            </a:r>
            <a:r>
              <a:rPr lang="en-US" sz="3600" dirty="0">
                <a:latin typeface="Calibri" panose="020F0502020204030204" charset="0"/>
                <a:cs typeface="Calibri" panose="020F0502020204030204" charset="0"/>
              </a:rPr>
              <a:t>u </a:t>
            </a:r>
            <a:r>
              <a:rPr lang="en-US" sz="3600" dirty="0" err="1">
                <a:latin typeface="Calibri" panose="020F0502020204030204" charset="0"/>
                <a:cs typeface="Calibri" panose="020F0502020204030204" charset="0"/>
              </a:rPr>
              <a:t>nặng</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có</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độ</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dính</a:t>
            </a:r>
            <a:r>
              <a:rPr lang="en-US" sz="3600" dirty="0">
                <a:latin typeface="Calibri" panose="020F0502020204030204" charset="0"/>
                <a:cs typeface="Calibri" panose="020F0502020204030204" charset="0"/>
              </a:rPr>
              <a:t> </a:t>
            </a:r>
            <a:r>
              <a:rPr lang="en-US" sz="3600" dirty="0" err="1">
                <a:latin typeface="Calibri" panose="020F0502020204030204" charset="0"/>
                <a:cs typeface="Calibri" panose="020F0502020204030204" charset="0"/>
              </a:rPr>
              <a:t>lớn</a:t>
            </a:r>
            <a:r>
              <a:rPr lang="en-US" sz="3600" dirty="0">
                <a:latin typeface="Calibri" panose="020F0502020204030204" charset="0"/>
                <a:cs typeface="Calibri" panose="020F0502020204030204" charset="0"/>
              </a:rPr>
              <a:t> </a:t>
            </a:r>
            <a:r>
              <a:rPr lang="vi-VN" sz="3600" dirty="0">
                <a:latin typeface="Calibri" panose="020F0502020204030204" charset="0"/>
                <a:cs typeface="Calibri" panose="020F0502020204030204" charset="0"/>
              </a:rPr>
              <a:t>nếu c</a:t>
            </a:r>
            <a:r>
              <a:rPr lang="en-US" sz="3600" dirty="0" err="1">
                <a:latin typeface="Calibri" panose="020F0502020204030204" charset="0"/>
                <a:cs typeface="Calibri" panose="020F0502020204030204" charset="0"/>
              </a:rPr>
              <a:t>ần</a:t>
            </a:r>
            <a:r>
              <a:rPr lang="vi-VN" sz="3600" dirty="0">
                <a:latin typeface="Calibri" panose="020F0502020204030204" charset="0"/>
                <a:cs typeface="Calibri" panose="020F0502020204030204" charset="0"/>
              </a:rPr>
              <a:t> gia nhiệt thì t</a:t>
            </a:r>
            <a:r>
              <a:rPr lang="en-US" sz="3600" dirty="0" err="1">
                <a:latin typeface="Calibri" panose="020F0502020204030204" charset="0"/>
                <a:cs typeface="Calibri" panose="020F0502020204030204" charset="0"/>
              </a:rPr>
              <a:t>rước</a:t>
            </a:r>
            <a:r>
              <a:rPr lang="vi-VN" sz="3600" dirty="0">
                <a:latin typeface="Calibri" panose="020F0502020204030204" charset="0"/>
                <a:cs typeface="Calibri" panose="020F0502020204030204" charset="0"/>
              </a:rPr>
              <a:t> khi vào cảng phải gia nhiệt để khi c</a:t>
            </a:r>
            <a:r>
              <a:rPr lang="en-US" sz="3600" dirty="0" err="1">
                <a:latin typeface="Calibri" panose="020F0502020204030204" charset="0"/>
                <a:cs typeface="Calibri" panose="020F0502020204030204" charset="0"/>
              </a:rPr>
              <a:t>ập</a:t>
            </a:r>
            <a:r>
              <a:rPr lang="vi-VN" sz="3600" dirty="0">
                <a:latin typeface="Calibri" panose="020F0502020204030204" charset="0"/>
                <a:cs typeface="Calibri" panose="020F0502020204030204" charset="0"/>
              </a:rPr>
              <a:t> bến có thể tến hành bơm được</a:t>
            </a:r>
            <a:r>
              <a:rPr lang="en-US" sz="3600" dirty="0">
                <a:latin typeface="Calibri" panose="020F0502020204030204" charset="0"/>
                <a:cs typeface="Calibri" panose="020F0502020204030204" charset="0"/>
              </a:rPr>
              <a:t> </a:t>
            </a:r>
            <a:r>
              <a:rPr lang="vi-VN" sz="3600" dirty="0">
                <a:latin typeface="Calibri" panose="020F0502020204030204" charset="0"/>
                <a:cs typeface="Calibri" panose="020F0502020204030204" charset="0"/>
              </a:rPr>
              <a:t>ngay</a:t>
            </a:r>
            <a:br>
              <a:rPr lang="vi-VN" sz="3600" dirty="0">
                <a:latin typeface="Calibri" panose="020F0502020204030204" charset="0"/>
                <a:cs typeface="Calibri" panose="020F0502020204030204" charset="0"/>
              </a:rPr>
            </a:br>
            <a:endParaRPr lang="en-US" sz="3600" dirty="0">
              <a:latin typeface="Calibri" panose="020F0502020204030204" charset="0"/>
              <a:cs typeface="Calibri" panose="020F0502020204030204" charset="0"/>
            </a:endParaRPr>
          </a:p>
        </p:txBody>
      </p:sp>
    </p:spTree>
    <p:extLst>
      <p:ext uri="{BB962C8B-B14F-4D97-AF65-F5344CB8AC3E}">
        <p14:creationId xmlns:p14="http://schemas.microsoft.com/office/powerpoint/2010/main" val="131822569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solidFill>
                  <a:srgbClr val="7030A0"/>
                </a:solidFill>
              </a:rPr>
              <a:t>2.3.3 </a:t>
            </a:r>
            <a:r>
              <a:rPr lang="en-US" dirty="0" err="1">
                <a:solidFill>
                  <a:srgbClr val="7030A0"/>
                </a:solidFill>
              </a:rPr>
              <a:t>Vận</a:t>
            </a:r>
            <a:r>
              <a:rPr lang="en-US" dirty="0">
                <a:solidFill>
                  <a:srgbClr val="7030A0"/>
                </a:solidFill>
              </a:rPr>
              <a:t> </a:t>
            </a:r>
            <a:r>
              <a:rPr lang="en-US" dirty="0" err="1">
                <a:solidFill>
                  <a:srgbClr val="7030A0"/>
                </a:solidFill>
              </a:rPr>
              <a:t>chuyển</a:t>
            </a:r>
            <a:r>
              <a:rPr lang="en-US" dirty="0">
                <a:solidFill>
                  <a:srgbClr val="7030A0"/>
                </a:solidFill>
              </a:rPr>
              <a:t> </a:t>
            </a:r>
            <a:r>
              <a:rPr lang="en-US" dirty="0" err="1">
                <a:solidFill>
                  <a:srgbClr val="7030A0"/>
                </a:solidFill>
              </a:rPr>
              <a:t>dầu</a:t>
            </a:r>
            <a:endParaRPr lang="en-US" dirty="0">
              <a:solidFill>
                <a:srgbClr val="7030A0"/>
              </a:solidFill>
            </a:endParaRPr>
          </a:p>
        </p:txBody>
      </p:sp>
      <p:sp>
        <p:nvSpPr>
          <p:cNvPr id="3" name="Content Placeholder 2"/>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760" y="981074"/>
            <a:ext cx="10696576" cy="4893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72668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en-US" sz="4320" u="sng" dirty="0" err="1">
                <a:solidFill>
                  <a:srgbClr val="002060"/>
                </a:solidFill>
              </a:rPr>
              <a:t>Chuẩn</a:t>
            </a:r>
            <a:r>
              <a:rPr lang="en-US" sz="4320" u="sng" dirty="0">
                <a:solidFill>
                  <a:srgbClr val="002060"/>
                </a:solidFill>
              </a:rPr>
              <a:t> </a:t>
            </a:r>
            <a:r>
              <a:rPr lang="en-US" sz="4320" u="sng" dirty="0" err="1">
                <a:solidFill>
                  <a:srgbClr val="002060"/>
                </a:solidFill>
              </a:rPr>
              <a:t>bị</a:t>
            </a:r>
            <a:r>
              <a:rPr lang="en-US" sz="4320" u="sng" dirty="0">
                <a:solidFill>
                  <a:srgbClr val="002060"/>
                </a:solidFill>
              </a:rPr>
              <a:t> </a:t>
            </a:r>
            <a:r>
              <a:rPr lang="en-US" sz="4320" u="sng" dirty="0" err="1">
                <a:solidFill>
                  <a:srgbClr val="002060"/>
                </a:solidFill>
              </a:rPr>
              <a:t>trước</a:t>
            </a:r>
            <a:r>
              <a:rPr lang="en-US" sz="4320" u="sng" dirty="0">
                <a:solidFill>
                  <a:srgbClr val="002060"/>
                </a:solidFill>
              </a:rPr>
              <a:t> </a:t>
            </a:r>
            <a:r>
              <a:rPr lang="en-US" sz="4320" u="sng" dirty="0" err="1">
                <a:solidFill>
                  <a:srgbClr val="002060"/>
                </a:solidFill>
              </a:rPr>
              <a:t>khi</a:t>
            </a:r>
            <a:r>
              <a:rPr lang="en-US" sz="4320" u="sng" dirty="0">
                <a:solidFill>
                  <a:srgbClr val="002060"/>
                </a:solidFill>
              </a:rPr>
              <a:t> </a:t>
            </a:r>
            <a:r>
              <a:rPr lang="en-US" sz="4320" u="sng" dirty="0" err="1">
                <a:solidFill>
                  <a:srgbClr val="002060"/>
                </a:solidFill>
              </a:rPr>
              <a:t>bơm</a:t>
            </a:r>
            <a:r>
              <a:rPr lang="en-US" sz="4320" u="sng" dirty="0">
                <a:solidFill>
                  <a:srgbClr val="002060"/>
                </a:solidFill>
              </a:rPr>
              <a:t> </a:t>
            </a:r>
            <a:r>
              <a:rPr lang="en-US" sz="4320" u="sng" dirty="0" err="1">
                <a:solidFill>
                  <a:srgbClr val="002060"/>
                </a:solidFill>
              </a:rPr>
              <a:t>dầu</a:t>
            </a:r>
            <a:r>
              <a:rPr lang="en-US" sz="4320" u="sng" dirty="0">
                <a:solidFill>
                  <a:srgbClr val="002060"/>
                </a:solidFill>
              </a:rPr>
              <a:t> </a:t>
            </a:r>
            <a:r>
              <a:rPr lang="en-US" sz="4320" u="sng" dirty="0" err="1">
                <a:solidFill>
                  <a:srgbClr val="002060"/>
                </a:solidFill>
              </a:rPr>
              <a:t>xuống</a:t>
            </a:r>
            <a:r>
              <a:rPr lang="en-US" sz="4320" u="sng" dirty="0">
                <a:solidFill>
                  <a:srgbClr val="002060"/>
                </a:solidFill>
              </a:rPr>
              <a:t> </a:t>
            </a:r>
            <a:r>
              <a:rPr lang="en-US" sz="4320" u="sng" dirty="0" err="1">
                <a:solidFill>
                  <a:srgbClr val="002060"/>
                </a:solidFill>
              </a:rPr>
              <a:t>tàu</a:t>
            </a:r>
            <a:endParaRPr lang="en-US" sz="4320" u="sng" dirty="0">
              <a:solidFill>
                <a:srgbClr val="002060"/>
              </a:solidFill>
            </a:endParaRPr>
          </a:p>
        </p:txBody>
      </p:sp>
      <p:graphicFrame>
        <p:nvGraphicFramePr>
          <p:cNvPr id="6" name="Content Placeholder 5"/>
          <p:cNvGraphicFramePr>
            <a:graphicFrameLocks noGrp="1"/>
          </p:cNvGraphicFramePr>
          <p:nvPr>
            <p:ph idx="1"/>
          </p:nvPr>
        </p:nvGraphicFramePr>
        <p:xfrm>
          <a:off x="1158240" y="1600200"/>
          <a:ext cx="9875520" cy="4526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60081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u="sng" dirty="0" err="1">
                <a:solidFill>
                  <a:srgbClr val="002060"/>
                </a:solidFill>
              </a:rPr>
              <a:t>Bơm</a:t>
            </a:r>
            <a:r>
              <a:rPr lang="en-US" u="sng" dirty="0">
                <a:solidFill>
                  <a:srgbClr val="002060"/>
                </a:solidFill>
              </a:rPr>
              <a:t> </a:t>
            </a:r>
            <a:r>
              <a:rPr lang="en-US" u="sng" dirty="0" err="1">
                <a:solidFill>
                  <a:srgbClr val="002060"/>
                </a:solidFill>
              </a:rPr>
              <a:t>dầu</a:t>
            </a:r>
            <a:r>
              <a:rPr lang="en-US" u="sng" dirty="0">
                <a:solidFill>
                  <a:srgbClr val="002060"/>
                </a:solidFill>
              </a:rPr>
              <a:t> </a:t>
            </a:r>
            <a:r>
              <a:rPr lang="en-US" u="sng" dirty="0" err="1">
                <a:solidFill>
                  <a:srgbClr val="002060"/>
                </a:solidFill>
              </a:rPr>
              <a:t>xuống</a:t>
            </a:r>
            <a:r>
              <a:rPr lang="en-US" u="sng" dirty="0">
                <a:solidFill>
                  <a:srgbClr val="002060"/>
                </a:solidFill>
              </a:rPr>
              <a:t> </a:t>
            </a:r>
            <a:r>
              <a:rPr lang="en-US" u="sng" dirty="0" err="1">
                <a:solidFill>
                  <a:srgbClr val="002060"/>
                </a:solidFill>
              </a:rPr>
              <a:t>tàu</a:t>
            </a:r>
            <a:endParaRPr lang="en-US" u="sng" dirty="0">
              <a:solidFill>
                <a:srgbClr val="002060"/>
              </a:solidFill>
            </a:endParaRPr>
          </a:p>
        </p:txBody>
      </p:sp>
      <p:sp>
        <p:nvSpPr>
          <p:cNvPr id="3" name="Content Placeholder 2"/>
          <p:cNvSpPr>
            <a:spLocks noGrp="1"/>
          </p:cNvSpPr>
          <p:nvPr>
            <p:ph idx="1"/>
          </p:nvPr>
        </p:nvSpPr>
        <p:spPr/>
        <p:style>
          <a:lnRef idx="2">
            <a:schemeClr val="accent1"/>
          </a:lnRef>
          <a:fillRef idx="1">
            <a:schemeClr val="lt1"/>
          </a:fillRef>
          <a:effectRef idx="0">
            <a:schemeClr val="accent1"/>
          </a:effectRef>
          <a:fontRef idx="minor">
            <a:schemeClr val="dk1"/>
          </a:fontRef>
        </p:style>
        <p:txBody>
          <a:bodyPr/>
          <a:lstStyle/>
          <a:p>
            <a:pPr marL="0" indent="0">
              <a:buNone/>
            </a:pPr>
            <a:r>
              <a:rPr lang="en-US" dirty="0" err="1"/>
              <a:t>Chú</a:t>
            </a:r>
            <a:r>
              <a:rPr lang="en-US" dirty="0"/>
              <a:t> ý </a:t>
            </a:r>
            <a:r>
              <a:rPr lang="en-US" dirty="0" err="1"/>
              <a:t>đến</a:t>
            </a:r>
            <a:r>
              <a:rPr lang="en-US" dirty="0"/>
              <a:t> </a:t>
            </a:r>
            <a:r>
              <a:rPr lang="en-US" dirty="0" err="1"/>
              <a:t>độ</a:t>
            </a:r>
            <a:r>
              <a:rPr lang="en-US" dirty="0"/>
              <a:t> </a:t>
            </a:r>
            <a:r>
              <a:rPr lang="en-US" dirty="0" err="1"/>
              <a:t>ổn</a:t>
            </a:r>
            <a:r>
              <a:rPr lang="en-US" dirty="0"/>
              <a:t> </a:t>
            </a:r>
            <a:r>
              <a:rPr lang="en-US" dirty="0" err="1"/>
              <a:t>định</a:t>
            </a:r>
            <a:r>
              <a:rPr lang="en-US" dirty="0"/>
              <a:t> </a:t>
            </a:r>
            <a:r>
              <a:rPr lang="en-US" dirty="0" err="1"/>
              <a:t>của</a:t>
            </a:r>
            <a:r>
              <a:rPr lang="en-US" dirty="0"/>
              <a:t> </a:t>
            </a:r>
            <a:r>
              <a:rPr lang="en-US" dirty="0" err="1"/>
              <a:t>tàu</a:t>
            </a:r>
            <a:r>
              <a:rPr lang="en-US" dirty="0"/>
              <a:t>, </a:t>
            </a:r>
            <a:r>
              <a:rPr lang="en-US" dirty="0" err="1"/>
              <a:t>mớn</a:t>
            </a:r>
            <a:r>
              <a:rPr lang="en-US" dirty="0"/>
              <a:t> </a:t>
            </a:r>
            <a:r>
              <a:rPr lang="en-US" dirty="0" err="1"/>
              <a:t>nước</a:t>
            </a:r>
            <a:r>
              <a:rPr lang="en-US" dirty="0"/>
              <a:t> </a:t>
            </a:r>
            <a:r>
              <a:rPr lang="en-US" dirty="0" err="1"/>
              <a:t>mũi</a:t>
            </a:r>
            <a:r>
              <a:rPr lang="en-US" dirty="0"/>
              <a:t>, </a:t>
            </a:r>
            <a:r>
              <a:rPr lang="en-US" dirty="0" err="1"/>
              <a:t>lái</a:t>
            </a:r>
            <a:r>
              <a:rPr lang="en-US" dirty="0"/>
              <a:t>, </a:t>
            </a:r>
            <a:r>
              <a:rPr lang="en-US" dirty="0" err="1"/>
              <a:t>cường</a:t>
            </a:r>
            <a:r>
              <a:rPr lang="en-US" dirty="0"/>
              <a:t> </a:t>
            </a:r>
            <a:r>
              <a:rPr lang="en-US" dirty="0" err="1"/>
              <a:t>độ</a:t>
            </a:r>
            <a:r>
              <a:rPr lang="en-US" dirty="0"/>
              <a:t> </a:t>
            </a:r>
            <a:r>
              <a:rPr lang="en-US" dirty="0" err="1"/>
              <a:t>dọc</a:t>
            </a:r>
            <a:r>
              <a:rPr lang="en-US" dirty="0"/>
              <a:t>, </a:t>
            </a:r>
            <a:r>
              <a:rPr lang="en-US" dirty="0" err="1"/>
              <a:t>cường</a:t>
            </a:r>
            <a:r>
              <a:rPr lang="en-US" dirty="0"/>
              <a:t> </a:t>
            </a:r>
            <a:r>
              <a:rPr lang="en-US" dirty="0" err="1"/>
              <a:t>độ</a:t>
            </a:r>
            <a:r>
              <a:rPr lang="en-US" dirty="0"/>
              <a:t> </a:t>
            </a:r>
            <a:r>
              <a:rPr lang="en-US" dirty="0" err="1"/>
              <a:t>ngang</a:t>
            </a:r>
            <a:r>
              <a:rPr lang="en-US" dirty="0"/>
              <a:t>, </a:t>
            </a:r>
            <a:r>
              <a:rPr lang="en-US" dirty="0" err="1"/>
              <a:t>lượng</a:t>
            </a:r>
            <a:r>
              <a:rPr lang="en-US" dirty="0"/>
              <a:t> </a:t>
            </a:r>
            <a:r>
              <a:rPr lang="en-US" dirty="0" err="1"/>
              <a:t>dầu</a:t>
            </a:r>
            <a:r>
              <a:rPr lang="en-US" dirty="0"/>
              <a:t> </a:t>
            </a:r>
            <a:r>
              <a:rPr lang="en-US" dirty="0" err="1"/>
              <a:t>cần</a:t>
            </a:r>
            <a:r>
              <a:rPr lang="en-US" dirty="0"/>
              <a:t> </a:t>
            </a:r>
            <a:r>
              <a:rPr lang="en-US" dirty="0" err="1"/>
              <a:t>xếp</a:t>
            </a:r>
            <a:r>
              <a:rPr lang="en-US" dirty="0"/>
              <a:t>.</a:t>
            </a:r>
          </a:p>
          <a:p>
            <a:pPr marL="0" indent="0">
              <a:buNone/>
            </a:pPr>
            <a:r>
              <a:rPr lang="en-US" dirty="0" err="1"/>
              <a:t>Có</a:t>
            </a:r>
            <a:r>
              <a:rPr lang="en-US" dirty="0"/>
              <a:t> </a:t>
            </a:r>
            <a:r>
              <a:rPr lang="en-US" dirty="0" err="1"/>
              <a:t>sơ</a:t>
            </a:r>
            <a:r>
              <a:rPr lang="en-US" dirty="0"/>
              <a:t> </a:t>
            </a:r>
            <a:r>
              <a:rPr lang="en-US" dirty="0" err="1"/>
              <a:t>đồ</a:t>
            </a:r>
            <a:r>
              <a:rPr lang="en-US" dirty="0"/>
              <a:t> </a:t>
            </a:r>
            <a:r>
              <a:rPr lang="en-US" dirty="0" err="1"/>
              <a:t>cụ</a:t>
            </a:r>
            <a:r>
              <a:rPr lang="en-US" dirty="0"/>
              <a:t> </a:t>
            </a:r>
            <a:r>
              <a:rPr lang="en-US" dirty="0" err="1"/>
              <a:t>thể</a:t>
            </a:r>
            <a:r>
              <a:rPr lang="en-US" dirty="0"/>
              <a:t>, </a:t>
            </a:r>
            <a:r>
              <a:rPr lang="en-US" dirty="0" err="1"/>
              <a:t>rõ</a:t>
            </a:r>
            <a:r>
              <a:rPr lang="en-US" dirty="0"/>
              <a:t> </a:t>
            </a:r>
            <a:r>
              <a:rPr lang="en-US" dirty="0" err="1"/>
              <a:t>ràng</a:t>
            </a:r>
            <a:r>
              <a:rPr lang="en-US" dirty="0"/>
              <a:t> </a:t>
            </a:r>
            <a:r>
              <a:rPr lang="en-US" dirty="0" err="1"/>
              <a:t>trình</a:t>
            </a:r>
            <a:r>
              <a:rPr lang="en-US" dirty="0"/>
              <a:t> </a:t>
            </a:r>
            <a:r>
              <a:rPr lang="en-US" dirty="0" err="1"/>
              <a:t>tự</a:t>
            </a:r>
            <a:r>
              <a:rPr lang="en-US" dirty="0"/>
              <a:t> </a:t>
            </a:r>
            <a:r>
              <a:rPr lang="en-US" dirty="0" err="1"/>
              <a:t>bơm</a:t>
            </a:r>
            <a:r>
              <a:rPr lang="en-US" dirty="0"/>
              <a:t>, </a:t>
            </a:r>
            <a:r>
              <a:rPr lang="en-US" dirty="0" err="1"/>
              <a:t>kế</a:t>
            </a:r>
            <a:r>
              <a:rPr lang="en-US" dirty="0"/>
              <a:t> </a:t>
            </a:r>
            <a:r>
              <a:rPr lang="en-US" dirty="0" err="1"/>
              <a:t>hoạch</a:t>
            </a:r>
            <a:r>
              <a:rPr lang="en-US" dirty="0"/>
              <a:t> </a:t>
            </a:r>
            <a:r>
              <a:rPr lang="en-US" dirty="0" err="1"/>
              <a:t>sử</a:t>
            </a:r>
            <a:r>
              <a:rPr lang="en-US" dirty="0"/>
              <a:t> </a:t>
            </a:r>
            <a:r>
              <a:rPr lang="en-US" dirty="0" err="1"/>
              <a:t>dụng</a:t>
            </a:r>
            <a:r>
              <a:rPr lang="en-US" dirty="0"/>
              <a:t> </a:t>
            </a:r>
            <a:r>
              <a:rPr lang="en-US" dirty="0" err="1"/>
              <a:t>các</a:t>
            </a:r>
            <a:r>
              <a:rPr lang="en-US" dirty="0"/>
              <a:t> </a:t>
            </a:r>
            <a:r>
              <a:rPr lang="en-US" dirty="0" err="1"/>
              <a:t>loại</a:t>
            </a:r>
            <a:r>
              <a:rPr lang="en-US" dirty="0"/>
              <a:t> </a:t>
            </a:r>
            <a:r>
              <a:rPr lang="en-US" dirty="0" err="1"/>
              <a:t>bơm</a:t>
            </a:r>
            <a:r>
              <a:rPr lang="en-US" dirty="0"/>
              <a:t> </a:t>
            </a:r>
            <a:r>
              <a:rPr lang="en-US" dirty="0" err="1"/>
              <a:t>tránh</a:t>
            </a:r>
            <a:r>
              <a:rPr lang="en-US" dirty="0"/>
              <a:t> </a:t>
            </a:r>
            <a:r>
              <a:rPr lang="en-US" dirty="0" err="1"/>
              <a:t>tình</a:t>
            </a:r>
            <a:r>
              <a:rPr lang="en-US" dirty="0"/>
              <a:t> </a:t>
            </a:r>
            <a:r>
              <a:rPr lang="en-US" dirty="0" err="1"/>
              <a:t>trạng</a:t>
            </a:r>
            <a:r>
              <a:rPr lang="en-US" dirty="0"/>
              <a:t> </a:t>
            </a:r>
            <a:r>
              <a:rPr lang="en-US" dirty="0" err="1"/>
              <a:t>nhầm</a:t>
            </a:r>
            <a:r>
              <a:rPr lang="en-US" dirty="0"/>
              <a:t> </a:t>
            </a:r>
            <a:r>
              <a:rPr lang="en-US" dirty="0" err="1"/>
              <a:t>lẫn</a:t>
            </a:r>
            <a:r>
              <a:rPr lang="en-US" dirty="0"/>
              <a:t> </a:t>
            </a:r>
            <a:r>
              <a:rPr lang="en-US" dirty="0" err="1"/>
              <a:t>gây</a:t>
            </a:r>
            <a:r>
              <a:rPr lang="en-US" dirty="0"/>
              <a:t> </a:t>
            </a:r>
            <a:r>
              <a:rPr lang="en-US" dirty="0" err="1"/>
              <a:t>nổ</a:t>
            </a:r>
            <a:r>
              <a:rPr lang="en-US" dirty="0"/>
              <a:t> </a:t>
            </a:r>
            <a:r>
              <a:rPr lang="en-US" dirty="0" err="1"/>
              <a:t>đáng</a:t>
            </a:r>
            <a:r>
              <a:rPr lang="en-US" dirty="0"/>
              <a:t> </a:t>
            </a:r>
            <a:r>
              <a:rPr lang="en-US" dirty="0" err="1"/>
              <a:t>tiếc</a:t>
            </a:r>
            <a:r>
              <a:rPr lang="en-US" dirty="0"/>
              <a:t>.</a:t>
            </a:r>
          </a:p>
        </p:txBody>
      </p:sp>
    </p:spTree>
    <p:extLst>
      <p:ext uri="{BB962C8B-B14F-4D97-AF65-F5344CB8AC3E}">
        <p14:creationId xmlns:p14="http://schemas.microsoft.com/office/powerpoint/2010/main" val="130964506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barn(inVertical)">
                                      <p:cBhvr>
                                        <p:cTn id="13" dur="5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arn(inVertical)">
                                      <p:cBhvr>
                                        <p:cTn id="2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err="1">
                <a:solidFill>
                  <a:srgbClr val="002060"/>
                </a:solidFill>
              </a:rPr>
              <a:t>Chú</a:t>
            </a:r>
            <a:r>
              <a:rPr lang="en-US" dirty="0">
                <a:solidFill>
                  <a:srgbClr val="002060"/>
                </a:solidFill>
              </a:rPr>
              <a:t> ý </a:t>
            </a:r>
            <a:r>
              <a:rPr lang="en-US" dirty="0" err="1">
                <a:solidFill>
                  <a:srgbClr val="002060"/>
                </a:solidFill>
              </a:rPr>
              <a:t>khi</a:t>
            </a:r>
            <a:r>
              <a:rPr lang="en-US" dirty="0">
                <a:solidFill>
                  <a:srgbClr val="002060"/>
                </a:solidFill>
              </a:rPr>
              <a:t> </a:t>
            </a:r>
            <a:r>
              <a:rPr lang="en-US" dirty="0" err="1">
                <a:solidFill>
                  <a:srgbClr val="002060"/>
                </a:solidFill>
              </a:rPr>
              <a:t>chạy</a:t>
            </a:r>
            <a:r>
              <a:rPr lang="en-US" dirty="0">
                <a:solidFill>
                  <a:srgbClr val="002060"/>
                </a:solidFill>
              </a:rPr>
              <a:t> </a:t>
            </a:r>
            <a:r>
              <a:rPr lang="en-US" dirty="0" err="1">
                <a:solidFill>
                  <a:srgbClr val="002060"/>
                </a:solidFill>
              </a:rPr>
              <a:t>tàu</a:t>
            </a:r>
            <a:endParaRPr lang="en-US" dirty="0">
              <a:solidFill>
                <a:srgbClr val="002060"/>
              </a:solidFill>
            </a:endParaRPr>
          </a:p>
        </p:txBody>
      </p:sp>
      <p:sp>
        <p:nvSpPr>
          <p:cNvPr id="3" name="Content Placeholder 2"/>
          <p:cNvSpPr>
            <a:spLocks noGrp="1"/>
          </p:cNvSpPr>
          <p:nvPr>
            <p:ph idx="1"/>
          </p:nvPr>
        </p:nvSpPr>
        <p:spPr/>
        <p:style>
          <a:lnRef idx="2">
            <a:schemeClr val="accent1"/>
          </a:lnRef>
          <a:fillRef idx="1">
            <a:schemeClr val="lt1"/>
          </a:fillRef>
          <a:effectRef idx="0">
            <a:schemeClr val="accent1"/>
          </a:effectRef>
          <a:fontRef idx="minor">
            <a:schemeClr val="dk1"/>
          </a:fontRef>
        </p:style>
        <p:txBody>
          <a:bodyPr/>
          <a:lstStyle/>
          <a:p>
            <a:pPr marL="0" indent="0">
              <a:buNone/>
            </a:pPr>
            <a:r>
              <a:rPr lang="en-US" dirty="0" err="1"/>
              <a:t>Cấm</a:t>
            </a:r>
            <a:r>
              <a:rPr lang="en-US" dirty="0"/>
              <a:t> </a:t>
            </a:r>
            <a:r>
              <a:rPr lang="en-US" dirty="0" err="1"/>
              <a:t>không</a:t>
            </a:r>
            <a:r>
              <a:rPr lang="en-US" dirty="0"/>
              <a:t> </a:t>
            </a:r>
            <a:r>
              <a:rPr lang="en-US" dirty="0" err="1"/>
              <a:t>dùng</a:t>
            </a:r>
            <a:r>
              <a:rPr lang="en-US" dirty="0"/>
              <a:t> </a:t>
            </a:r>
            <a:r>
              <a:rPr lang="en-US" dirty="0" err="1"/>
              <a:t>kim</a:t>
            </a:r>
            <a:r>
              <a:rPr lang="en-US" dirty="0"/>
              <a:t> </a:t>
            </a:r>
            <a:r>
              <a:rPr lang="en-US" dirty="0" err="1"/>
              <a:t>loại</a:t>
            </a:r>
            <a:r>
              <a:rPr lang="en-US" dirty="0"/>
              <a:t> </a:t>
            </a:r>
            <a:r>
              <a:rPr lang="en-US" dirty="0" err="1"/>
              <a:t>gõ</a:t>
            </a:r>
            <a:r>
              <a:rPr lang="en-US" dirty="0"/>
              <a:t> </a:t>
            </a:r>
            <a:r>
              <a:rPr lang="en-US" dirty="0" err="1"/>
              <a:t>lên</a:t>
            </a:r>
            <a:r>
              <a:rPr lang="en-US" dirty="0"/>
              <a:t> </a:t>
            </a:r>
            <a:r>
              <a:rPr lang="en-US" dirty="0" err="1"/>
              <a:t>boong</a:t>
            </a:r>
            <a:r>
              <a:rPr lang="en-US" dirty="0"/>
              <a:t> </a:t>
            </a:r>
            <a:r>
              <a:rPr lang="en-US" dirty="0" err="1"/>
              <a:t>tàu</a:t>
            </a:r>
            <a:r>
              <a:rPr lang="en-US" dirty="0"/>
              <a:t> </a:t>
            </a:r>
            <a:r>
              <a:rPr lang="en-US" dirty="0" err="1"/>
              <a:t>vì</a:t>
            </a:r>
            <a:r>
              <a:rPr lang="en-US" dirty="0"/>
              <a:t> </a:t>
            </a:r>
            <a:r>
              <a:rPr lang="en-US" dirty="0" err="1"/>
              <a:t>dễ</a:t>
            </a:r>
            <a:r>
              <a:rPr lang="en-US" dirty="0"/>
              <a:t> </a:t>
            </a:r>
            <a:r>
              <a:rPr lang="en-US" dirty="0" err="1"/>
              <a:t>sinh</a:t>
            </a:r>
            <a:r>
              <a:rPr lang="en-US" dirty="0"/>
              <a:t> </a:t>
            </a:r>
            <a:r>
              <a:rPr lang="en-US" dirty="0" err="1"/>
              <a:t>tia</a:t>
            </a:r>
            <a:r>
              <a:rPr lang="en-US" dirty="0"/>
              <a:t> </a:t>
            </a:r>
            <a:r>
              <a:rPr lang="en-US" dirty="0" err="1"/>
              <a:t>lửa</a:t>
            </a:r>
            <a:endParaRPr lang="en-US" dirty="0"/>
          </a:p>
          <a:p>
            <a:pPr marL="0" indent="0">
              <a:buNone/>
            </a:pPr>
            <a:r>
              <a:rPr lang="en-US" dirty="0" err="1"/>
              <a:t>Nếu</a:t>
            </a:r>
            <a:r>
              <a:rPr lang="en-US" dirty="0"/>
              <a:t> </a:t>
            </a:r>
            <a:r>
              <a:rPr lang="en-US" dirty="0" err="1"/>
              <a:t>nhiệt</a:t>
            </a:r>
            <a:r>
              <a:rPr lang="en-US" dirty="0"/>
              <a:t> </a:t>
            </a:r>
            <a:r>
              <a:rPr lang="en-US" dirty="0" err="1"/>
              <a:t>độ</a:t>
            </a:r>
            <a:r>
              <a:rPr lang="en-US" dirty="0"/>
              <a:t> </a:t>
            </a:r>
            <a:r>
              <a:rPr lang="en-US" dirty="0" err="1"/>
              <a:t>bên</a:t>
            </a:r>
            <a:r>
              <a:rPr lang="en-US" dirty="0"/>
              <a:t> </a:t>
            </a:r>
            <a:r>
              <a:rPr lang="en-US" dirty="0" err="1"/>
              <a:t>ngoài</a:t>
            </a:r>
            <a:r>
              <a:rPr lang="en-US" dirty="0"/>
              <a:t> </a:t>
            </a:r>
            <a:r>
              <a:rPr lang="en-US" dirty="0" err="1"/>
              <a:t>cao</a:t>
            </a:r>
            <a:r>
              <a:rPr lang="en-US" dirty="0"/>
              <a:t> </a:t>
            </a:r>
            <a:r>
              <a:rPr lang="en-US" dirty="0" err="1"/>
              <a:t>phải</a:t>
            </a:r>
            <a:r>
              <a:rPr lang="en-US" dirty="0"/>
              <a:t> </a:t>
            </a:r>
            <a:r>
              <a:rPr lang="en-US" dirty="0" err="1"/>
              <a:t>phun</a:t>
            </a:r>
            <a:r>
              <a:rPr lang="en-US" dirty="0"/>
              <a:t> </a:t>
            </a:r>
            <a:r>
              <a:rPr lang="en-US" dirty="0" err="1"/>
              <a:t>nước</a:t>
            </a:r>
            <a:r>
              <a:rPr lang="en-US" dirty="0"/>
              <a:t> </a:t>
            </a:r>
            <a:r>
              <a:rPr lang="en-US" dirty="0" err="1"/>
              <a:t>lên</a:t>
            </a:r>
            <a:r>
              <a:rPr lang="en-US" dirty="0"/>
              <a:t> </a:t>
            </a:r>
            <a:r>
              <a:rPr lang="en-US" dirty="0" err="1"/>
              <a:t>mặt</a:t>
            </a:r>
            <a:r>
              <a:rPr lang="en-US" dirty="0"/>
              <a:t> </a:t>
            </a:r>
            <a:r>
              <a:rPr lang="en-US" dirty="0" err="1"/>
              <a:t>boong</a:t>
            </a:r>
            <a:r>
              <a:rPr lang="en-US" dirty="0"/>
              <a:t> </a:t>
            </a:r>
            <a:r>
              <a:rPr lang="en-US" dirty="0" err="1"/>
              <a:t>tàu</a:t>
            </a:r>
            <a:r>
              <a:rPr lang="en-US" dirty="0"/>
              <a:t> </a:t>
            </a:r>
            <a:r>
              <a:rPr lang="en-US" dirty="0" err="1"/>
              <a:t>để</a:t>
            </a:r>
            <a:r>
              <a:rPr lang="en-US" dirty="0"/>
              <a:t> </a:t>
            </a:r>
            <a:r>
              <a:rPr lang="en-US" dirty="0" err="1"/>
              <a:t>giảm</a:t>
            </a:r>
            <a:r>
              <a:rPr lang="en-US" dirty="0"/>
              <a:t> </a:t>
            </a:r>
            <a:r>
              <a:rPr lang="en-US" dirty="0" err="1"/>
              <a:t>nhiệt</a:t>
            </a:r>
            <a:r>
              <a:rPr lang="en-US" dirty="0"/>
              <a:t> </a:t>
            </a:r>
            <a:r>
              <a:rPr lang="en-US" dirty="0" err="1"/>
              <a:t>độ</a:t>
            </a:r>
            <a:endParaRPr lang="en-US" dirty="0"/>
          </a:p>
          <a:p>
            <a:pPr marL="0" indent="0">
              <a:buNone/>
            </a:pPr>
            <a:r>
              <a:rPr lang="en-US" dirty="0" err="1"/>
              <a:t>Đề</a:t>
            </a:r>
            <a:r>
              <a:rPr lang="en-US" dirty="0"/>
              <a:t> </a:t>
            </a:r>
            <a:r>
              <a:rPr lang="en-US" dirty="0" err="1"/>
              <a:t>phòng</a:t>
            </a:r>
            <a:r>
              <a:rPr lang="en-US" dirty="0"/>
              <a:t> </a:t>
            </a:r>
            <a:r>
              <a:rPr lang="en-US" dirty="0" err="1"/>
              <a:t>ngộ</a:t>
            </a:r>
            <a:r>
              <a:rPr lang="en-US" dirty="0"/>
              <a:t> </a:t>
            </a:r>
            <a:r>
              <a:rPr lang="en-US" dirty="0" err="1"/>
              <a:t>độc</a:t>
            </a:r>
            <a:r>
              <a:rPr lang="en-US" dirty="0"/>
              <a:t> </a:t>
            </a:r>
            <a:r>
              <a:rPr lang="en-US" dirty="0" err="1"/>
              <a:t>khi</a:t>
            </a:r>
            <a:r>
              <a:rPr lang="en-US" dirty="0"/>
              <a:t> </a:t>
            </a:r>
            <a:r>
              <a:rPr lang="en-US" dirty="0" err="1"/>
              <a:t>đỗ</a:t>
            </a:r>
            <a:r>
              <a:rPr lang="en-US" dirty="0"/>
              <a:t> </a:t>
            </a:r>
          </a:p>
          <a:p>
            <a:pPr marL="0" indent="0">
              <a:buNone/>
            </a:pPr>
            <a:r>
              <a:rPr lang="en-US" dirty="0" err="1"/>
              <a:t>Cấm</a:t>
            </a:r>
            <a:r>
              <a:rPr lang="en-US" dirty="0"/>
              <a:t> </a:t>
            </a:r>
            <a:r>
              <a:rPr lang="en-US" dirty="0" err="1"/>
              <a:t>đi</a:t>
            </a:r>
            <a:r>
              <a:rPr lang="en-US" dirty="0"/>
              <a:t> </a:t>
            </a:r>
            <a:r>
              <a:rPr lang="en-US" dirty="0" err="1"/>
              <a:t>giày</a:t>
            </a:r>
            <a:r>
              <a:rPr lang="en-US" dirty="0"/>
              <a:t> </a:t>
            </a:r>
            <a:r>
              <a:rPr lang="en-US" dirty="0" err="1"/>
              <a:t>đóng</a:t>
            </a:r>
            <a:r>
              <a:rPr lang="en-US" dirty="0"/>
              <a:t> </a:t>
            </a:r>
            <a:r>
              <a:rPr lang="en-US" dirty="0" err="1"/>
              <a:t>cá</a:t>
            </a:r>
            <a:r>
              <a:rPr lang="en-US" dirty="0"/>
              <a:t>, </a:t>
            </a:r>
            <a:r>
              <a:rPr lang="en-US" dirty="0" err="1"/>
              <a:t>hút</a:t>
            </a:r>
            <a:r>
              <a:rPr lang="en-US" dirty="0"/>
              <a:t> </a:t>
            </a:r>
            <a:r>
              <a:rPr lang="en-US" dirty="0" err="1"/>
              <a:t>thuốc</a:t>
            </a:r>
            <a:r>
              <a:rPr lang="en-US" dirty="0"/>
              <a:t> </a:t>
            </a:r>
            <a:r>
              <a:rPr lang="en-US" dirty="0" err="1"/>
              <a:t>lá</a:t>
            </a:r>
            <a:endParaRPr lang="en-US" dirty="0"/>
          </a:p>
        </p:txBody>
      </p:sp>
    </p:spTree>
    <p:extLst>
      <p:ext uri="{BB962C8B-B14F-4D97-AF65-F5344CB8AC3E}">
        <p14:creationId xmlns:p14="http://schemas.microsoft.com/office/powerpoint/2010/main" val="4232645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wipe(down)">
                                      <p:cBhvr>
                                        <p:cTn id="13" dur="5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wipe(down)">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wipe(down)">
                                      <p:cBhvr>
                                        <p:cTn id="3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240" y="502920"/>
            <a:ext cx="9875520" cy="1143001"/>
          </a:xfrm>
        </p:spPr>
        <p:txBody>
          <a:bodyPr>
            <a:normAutofit fontScale="90000"/>
          </a:bodyPr>
          <a:lstStyle/>
          <a:p>
            <a:pPr algn="just"/>
            <a:r>
              <a:rPr lang="en-US" b="1" dirty="0">
                <a:solidFill>
                  <a:srgbClr val="7030A0"/>
                </a:solidFill>
              </a:rPr>
              <a:t>2.4 </a:t>
            </a:r>
            <a:r>
              <a:rPr lang="en-US" b="1" dirty="0" err="1">
                <a:solidFill>
                  <a:srgbClr val="7030A0"/>
                </a:solidFill>
              </a:rPr>
              <a:t>Nguyên</a:t>
            </a:r>
            <a:r>
              <a:rPr lang="en-US" b="1" dirty="0">
                <a:solidFill>
                  <a:srgbClr val="7030A0"/>
                </a:solidFill>
              </a:rPr>
              <a:t> </a:t>
            </a:r>
            <a:r>
              <a:rPr lang="en-US" b="1" dirty="0" err="1">
                <a:solidFill>
                  <a:srgbClr val="7030A0"/>
                </a:solidFill>
              </a:rPr>
              <a:t>nhân</a:t>
            </a:r>
            <a:r>
              <a:rPr lang="en-US" b="1" dirty="0">
                <a:solidFill>
                  <a:srgbClr val="7030A0"/>
                </a:solidFill>
              </a:rPr>
              <a:t> </a:t>
            </a:r>
            <a:r>
              <a:rPr lang="en-US" b="1" dirty="0" err="1">
                <a:solidFill>
                  <a:srgbClr val="7030A0"/>
                </a:solidFill>
              </a:rPr>
              <a:t>tổn</a:t>
            </a:r>
            <a:r>
              <a:rPr lang="en-US" b="1" dirty="0">
                <a:solidFill>
                  <a:srgbClr val="7030A0"/>
                </a:solidFill>
              </a:rPr>
              <a:t> </a:t>
            </a:r>
            <a:r>
              <a:rPr lang="en-US" b="1" dirty="0" err="1">
                <a:solidFill>
                  <a:srgbClr val="7030A0"/>
                </a:solidFill>
              </a:rPr>
              <a:t>thất</a:t>
            </a:r>
            <a:r>
              <a:rPr lang="en-US" b="1" dirty="0">
                <a:solidFill>
                  <a:srgbClr val="7030A0"/>
                </a:solidFill>
              </a:rPr>
              <a:t> </a:t>
            </a:r>
            <a:r>
              <a:rPr lang="en-US" b="1" dirty="0" err="1">
                <a:solidFill>
                  <a:srgbClr val="7030A0"/>
                </a:solidFill>
              </a:rPr>
              <a:t>và</a:t>
            </a:r>
            <a:r>
              <a:rPr lang="en-US" b="1" dirty="0">
                <a:solidFill>
                  <a:srgbClr val="7030A0"/>
                </a:solidFill>
              </a:rPr>
              <a:t> </a:t>
            </a:r>
            <a:r>
              <a:rPr lang="en-US" b="1" dirty="0" err="1">
                <a:solidFill>
                  <a:srgbClr val="7030A0"/>
                </a:solidFill>
              </a:rPr>
              <a:t>biện</a:t>
            </a:r>
            <a:r>
              <a:rPr lang="en-US" b="1" dirty="0">
                <a:solidFill>
                  <a:srgbClr val="7030A0"/>
                </a:solidFill>
              </a:rPr>
              <a:t> </a:t>
            </a:r>
            <a:r>
              <a:rPr lang="en-US" b="1" dirty="0" err="1">
                <a:solidFill>
                  <a:srgbClr val="7030A0"/>
                </a:solidFill>
              </a:rPr>
              <a:t>pháp</a:t>
            </a:r>
            <a:r>
              <a:rPr lang="en-US" b="1" dirty="0">
                <a:solidFill>
                  <a:srgbClr val="7030A0"/>
                </a:solidFill>
              </a:rPr>
              <a:t> </a:t>
            </a:r>
            <a:r>
              <a:rPr lang="en-US" b="1" dirty="0" err="1">
                <a:solidFill>
                  <a:srgbClr val="7030A0"/>
                </a:solidFill>
              </a:rPr>
              <a:t>khắc</a:t>
            </a:r>
            <a:r>
              <a:rPr lang="en-US" b="1" dirty="0">
                <a:solidFill>
                  <a:srgbClr val="7030A0"/>
                </a:solidFill>
              </a:rPr>
              <a:t> </a:t>
            </a:r>
            <a:r>
              <a:rPr lang="en-US" b="1" dirty="0" err="1">
                <a:solidFill>
                  <a:srgbClr val="7030A0"/>
                </a:solidFill>
              </a:rPr>
              <a:t>phục</a:t>
            </a:r>
            <a:endParaRPr lang="en-US" b="1" dirty="0">
              <a:solidFill>
                <a:srgbClr val="7030A0"/>
              </a:solidFill>
            </a:endParaRPr>
          </a:p>
        </p:txBody>
      </p:sp>
      <p:graphicFrame>
        <p:nvGraphicFramePr>
          <p:cNvPr id="9" name="Content Placeholder 8"/>
          <p:cNvGraphicFramePr>
            <a:graphicFrameLocks noGrp="1"/>
          </p:cNvGraphicFramePr>
          <p:nvPr>
            <p:ph idx="1"/>
          </p:nvPr>
        </p:nvGraphicFramePr>
        <p:xfrm>
          <a:off x="1158240" y="1783080"/>
          <a:ext cx="9875520" cy="4526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021224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9" grpId="0">
        <p:bldAsOne/>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Content Placeholder 5" descr="disaster2010.ZhongXing10"/>
          <p:cNvPicPr>
            <a:picLocks noGrp="1" noChangeAspect="1"/>
          </p:cNvPicPr>
          <p:nvPr>
            <p:ph sz="half" idx="1"/>
          </p:nvPr>
        </p:nvPicPr>
        <p:blipFill>
          <a:blip r:embed="rId3"/>
          <a:stretch>
            <a:fillRect/>
          </a:stretch>
        </p:blipFill>
        <p:spPr>
          <a:xfrm>
            <a:off x="2208213" y="1206500"/>
            <a:ext cx="7380287" cy="4921250"/>
          </a:xfrm>
        </p:spPr>
      </p:pic>
      <p:sp>
        <p:nvSpPr>
          <p:cNvPr id="4098" name="Title 3"/>
          <p:cNvSpPr>
            <a:spLocks noGrp="1"/>
          </p:cNvSpPr>
          <p:nvPr/>
        </p:nvSpPr>
        <p:spPr>
          <a:xfrm>
            <a:off x="1774825" y="333375"/>
            <a:ext cx="7112000" cy="533400"/>
          </a:xfrm>
          <a:prstGeom prst="rect">
            <a:avLst/>
          </a:prstGeom>
          <a:noFill/>
          <a:ln w="9525">
            <a:noFill/>
          </a:ln>
        </p:spPr>
        <p:txBody>
          <a:bodyPr anchor="ctr" anchorCtr="0"/>
          <a:lstStyle/>
          <a:p>
            <a:pPr algn="ctr"/>
            <a:r>
              <a:rPr lang="vi-VN" altLang="en-US" sz="3600" b="1">
                <a:latin typeface="Arial" panose="020B0604020202020204" pitchFamily="34" charset="0"/>
                <a:ea typeface="SimSun" panose="02010600030101010101" pitchFamily="2" charset="-122"/>
              </a:rPr>
              <a:t>GỖ VÀ SẢN PHẨM GỖ</a:t>
            </a:r>
          </a:p>
        </p:txBody>
      </p:sp>
    </p:spTree>
    <p:extLst>
      <p:ext uri="{BB962C8B-B14F-4D97-AF65-F5344CB8AC3E}">
        <p14:creationId xmlns:p14="http://schemas.microsoft.com/office/powerpoint/2010/main" val="9256303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Content Placeholder 4"/>
          <p:cNvSpPr>
            <a:spLocks noGrp="1"/>
          </p:cNvSpPr>
          <p:nvPr>
            <p:ph sz="half" idx="1"/>
          </p:nvPr>
        </p:nvSpPr>
        <p:spPr>
          <a:xfrm>
            <a:off x="1981200" y="1174750"/>
            <a:ext cx="7772400" cy="4953000"/>
          </a:xfrm>
        </p:spPr>
        <p:txBody>
          <a:bodyPr anchor="t" anchorCtr="0"/>
          <a:lstStyle/>
          <a:p>
            <a:pPr marL="0" indent="0">
              <a:buClrTx/>
              <a:buSzTx/>
              <a:buFontTx/>
              <a:buNone/>
            </a:pPr>
            <a:r>
              <a:rPr lang="vi-VN" altLang="en-US" u="sng"/>
              <a:t>1. Đặc điểm</a:t>
            </a:r>
          </a:p>
          <a:p>
            <a:pPr marL="0" indent="0">
              <a:buClrTx/>
              <a:buSzTx/>
              <a:buFontTx/>
              <a:buNone/>
            </a:pPr>
            <a:r>
              <a:rPr lang="vi-VN" altLang="en-US"/>
              <a:t>Căn cứ vào tính chất: </a:t>
            </a:r>
            <a:endParaRPr lang="vi-VN" altLang="en-US" u="sng"/>
          </a:p>
        </p:txBody>
      </p:sp>
      <p:pic>
        <p:nvPicPr>
          <p:cNvPr id="6146" name="Content Placeholder 6" descr="cach-nhan-biet-cac-loai-go-quy-1-"/>
          <p:cNvPicPr>
            <a:picLocks noGrp="1" noChangeAspect="1"/>
          </p:cNvPicPr>
          <p:nvPr>
            <p:ph sz="half" idx="2"/>
          </p:nvPr>
        </p:nvPicPr>
        <p:blipFill>
          <a:blip r:embed="rId2"/>
          <a:stretch>
            <a:fillRect/>
          </a:stretch>
        </p:blipFill>
        <p:spPr>
          <a:xfrm>
            <a:off x="1981200" y="2420938"/>
            <a:ext cx="4222750" cy="3324225"/>
          </a:xfrm>
        </p:spPr>
      </p:pic>
      <p:sp>
        <p:nvSpPr>
          <p:cNvPr id="6147" name="Text Box 7"/>
          <p:cNvSpPr txBox="1"/>
          <p:nvPr/>
        </p:nvSpPr>
        <p:spPr>
          <a:xfrm>
            <a:off x="2009775" y="5938838"/>
            <a:ext cx="4373563" cy="460375"/>
          </a:xfrm>
          <a:prstGeom prst="rect">
            <a:avLst/>
          </a:prstGeom>
          <a:noFill/>
          <a:ln w="9525">
            <a:noFill/>
          </a:ln>
        </p:spPr>
        <p:txBody>
          <a:bodyPr wrap="square" anchor="t" anchorCtr="0">
            <a:spAutoFit/>
          </a:bodyPr>
          <a:lstStyle/>
          <a:p>
            <a:pPr algn="ctr"/>
            <a:r>
              <a:rPr lang="vi-VN" altLang="en-US" sz="2400" b="1">
                <a:latin typeface="Arial" panose="020B0604020202020204" pitchFamily="34" charset="0"/>
              </a:rPr>
              <a:t>gỗ quý</a:t>
            </a:r>
          </a:p>
        </p:txBody>
      </p:sp>
      <p:pic>
        <p:nvPicPr>
          <p:cNvPr id="6148" name="Picture 8" descr="download"/>
          <p:cNvPicPr>
            <a:picLocks noChangeAspect="1"/>
          </p:cNvPicPr>
          <p:nvPr/>
        </p:nvPicPr>
        <p:blipFill>
          <a:blip r:embed="rId3"/>
          <a:stretch>
            <a:fillRect/>
          </a:stretch>
        </p:blipFill>
        <p:spPr>
          <a:xfrm>
            <a:off x="6311900" y="2463800"/>
            <a:ext cx="4381500" cy="3281363"/>
          </a:xfrm>
          <a:prstGeom prst="rect">
            <a:avLst/>
          </a:prstGeom>
          <a:noFill/>
          <a:ln w="9525">
            <a:noFill/>
          </a:ln>
        </p:spPr>
      </p:pic>
      <p:sp>
        <p:nvSpPr>
          <p:cNvPr id="6149" name="Text Box 9"/>
          <p:cNvSpPr txBox="1"/>
          <p:nvPr/>
        </p:nvSpPr>
        <p:spPr>
          <a:xfrm>
            <a:off x="7248525" y="5984875"/>
            <a:ext cx="2959100" cy="492125"/>
          </a:xfrm>
          <a:prstGeom prst="rect">
            <a:avLst/>
          </a:prstGeom>
          <a:noFill/>
          <a:ln w="9525">
            <a:noFill/>
          </a:ln>
        </p:spPr>
        <p:txBody>
          <a:bodyPr wrap="square" anchor="t" anchorCtr="0">
            <a:spAutoFit/>
          </a:bodyPr>
          <a:lstStyle/>
          <a:p>
            <a:pPr algn="ctr"/>
            <a:r>
              <a:rPr lang="vi-VN" altLang="en-US" sz="2600" b="1">
                <a:latin typeface="Arial" panose="020B0604020202020204" pitchFamily="34" charset="0"/>
              </a:rPr>
              <a:t>gỗ tạp</a:t>
            </a:r>
          </a:p>
        </p:txBody>
      </p:sp>
      <p:sp>
        <p:nvSpPr>
          <p:cNvPr id="6150" name="Title 10"/>
          <p:cNvSpPr>
            <a:spLocks noGrp="1"/>
          </p:cNvSpPr>
          <p:nvPr>
            <p:ph type="title"/>
          </p:nvPr>
        </p:nvSpPr>
        <p:spPr/>
        <p:txBody>
          <a:bodyPr anchor="ctr" anchorCtr="0"/>
          <a:lstStyle/>
          <a:p>
            <a:endParaRPr lang="en-US" altLang="zh-CN"/>
          </a:p>
        </p:txBody>
      </p:sp>
    </p:spTree>
    <p:extLst>
      <p:ext uri="{BB962C8B-B14F-4D97-AF65-F5344CB8AC3E}">
        <p14:creationId xmlns:p14="http://schemas.microsoft.com/office/powerpoint/2010/main" val="41897770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title"/>
          </p:nvPr>
        </p:nvSpPr>
        <p:spPr>
          <a:xfrm>
            <a:off x="1631950" y="404813"/>
            <a:ext cx="8229600" cy="582612"/>
          </a:xfrm>
        </p:spPr>
        <p:txBody>
          <a:bodyPr anchor="ctr" anchorCtr="0">
            <a:normAutofit fontScale="90000"/>
          </a:bodyPr>
          <a:lstStyle/>
          <a:p>
            <a:pPr algn="ctr"/>
            <a:r>
              <a:rPr lang="vi-VN" altLang="en-US"/>
              <a:t>pallet gỗ tạp </a:t>
            </a:r>
          </a:p>
        </p:txBody>
      </p:sp>
      <p:pic>
        <p:nvPicPr>
          <p:cNvPr id="7170" name="Content Placeholder 5" descr="download (1)"/>
          <p:cNvPicPr>
            <a:picLocks noGrp="1" noChangeAspect="1"/>
          </p:cNvPicPr>
          <p:nvPr>
            <p:ph sz="half" idx="2"/>
          </p:nvPr>
        </p:nvPicPr>
        <p:blipFill>
          <a:blip r:embed="rId2"/>
          <a:stretch>
            <a:fillRect/>
          </a:stretch>
        </p:blipFill>
        <p:spPr>
          <a:xfrm>
            <a:off x="6096000" y="1773238"/>
            <a:ext cx="4222750" cy="3405187"/>
          </a:xfrm>
        </p:spPr>
      </p:pic>
      <p:pic>
        <p:nvPicPr>
          <p:cNvPr id="7171" name="Content Placeholder 4" descr="pallet-go-tap"/>
          <p:cNvPicPr>
            <a:picLocks noGrp="1" noChangeAspect="1"/>
          </p:cNvPicPr>
          <p:nvPr>
            <p:ph sz="half" idx="1"/>
          </p:nvPr>
        </p:nvPicPr>
        <p:blipFill>
          <a:blip r:embed="rId3"/>
          <a:stretch>
            <a:fillRect/>
          </a:stretch>
        </p:blipFill>
        <p:spPr>
          <a:xfrm>
            <a:off x="1533525" y="1763713"/>
            <a:ext cx="4486275" cy="3430587"/>
          </a:xfrm>
        </p:spPr>
      </p:pic>
    </p:spTree>
    <p:extLst>
      <p:ext uri="{BB962C8B-B14F-4D97-AF65-F5344CB8AC3E}">
        <p14:creationId xmlns:p14="http://schemas.microsoft.com/office/powerpoint/2010/main" val="37058492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p:txBody>
          <a:bodyPr anchor="ctr" anchorCtr="0"/>
          <a:lstStyle/>
          <a:p>
            <a:endParaRPr lang="en-US" altLang="zh-CN"/>
          </a:p>
        </p:txBody>
      </p:sp>
      <p:pic>
        <p:nvPicPr>
          <p:cNvPr id="5" name="Khám phá top 10 loại gỗ -đắt- nhất trên thế giới!">
            <a:hlinkClick r:id="" action="ppaction://media"/>
          </p:cNvPr>
          <p:cNvPicPr>
            <a:picLocks noGrp="1"/>
          </p:cNvPicPr>
          <p:nvPr>
            <p:ph sz="half" idx="1"/>
            <a:videoFile r:link="rId2"/>
            <p:extLst>
              <p:ext uri="{DAA4B4D4-6D71-4841-9C94-3DE7FCFB9230}">
                <p14:media xmlns:p14="http://schemas.microsoft.com/office/powerpoint/2010/main" r:link="rId1"/>
              </p:ext>
            </p:extLst>
          </p:nvPr>
        </p:nvPicPr>
        <p:blipFill>
          <a:blip r:embed="rId4"/>
          <a:stretch>
            <a:fillRect/>
          </a:stretch>
        </p:blipFill>
        <p:spPr>
          <a:xfrm>
            <a:off x="-25400" y="0"/>
            <a:ext cx="12304713" cy="6884988"/>
          </a:xfrm>
        </p:spPr>
      </p:pic>
      <p:sp>
        <p:nvSpPr>
          <p:cNvPr id="8195" name="Content Placeholder 3"/>
          <p:cNvSpPr>
            <a:spLocks noGrp="1"/>
          </p:cNvSpPr>
          <p:nvPr>
            <p:ph sz="half" idx="2"/>
          </p:nvPr>
        </p:nvSpPr>
        <p:spPr/>
        <p:txBody>
          <a:bodyPr anchor="t" anchorCtr="0"/>
          <a:lstStyle/>
          <a:p>
            <a:pPr>
              <a:buClrTx/>
              <a:buSzTx/>
              <a:buFontTx/>
            </a:pPr>
            <a:endParaRPr lang="en-US" altLang="zh-CN"/>
          </a:p>
        </p:txBody>
      </p:sp>
    </p:spTree>
    <p:extLst>
      <p:ext uri="{BB962C8B-B14F-4D97-AF65-F5344CB8AC3E}">
        <p14:creationId xmlns:p14="http://schemas.microsoft.com/office/powerpoint/2010/main" val="3659957242"/>
      </p:ext>
    </p:extLst>
  </p:cSld>
  <p:clrMapOvr>
    <a:masterClrMapping/>
  </p:clrMapOvr>
  <p:timing>
    <p:tnLst>
      <p:par>
        <p:cTn id="1" dur="indefinite" restart="never" nodeType="tmRoot">
          <p:childTnLst>
            <p:video>
              <p:cMediaNode>
                <p:cTn id="2" fill="hold" display="1">
                  <p:stCondLst>
                    <p:cond delay="indefinite"/>
                  </p:stCondLst>
                  <p:endCondLst>
                    <p:cond evt="onNext" delay="0">
                      <p:tgtEl>
                        <p:sldTgt/>
                      </p:tgtEl>
                    </p:cond>
                    <p:cond evt="onPrev" delay="0">
                      <p:tgtEl>
                        <p:sldTgt/>
                      </p:tgtEl>
                    </p:cond>
                  </p:endCondLst>
                </p:cTn>
                <p:tgtEl>
                  <p:spTgt spid="5"/>
                </p:tgtEl>
              </p:cMediaNode>
            </p:video>
            <p:seq concurrent="1" nextAc="seek">
              <p:cTn id="3" restart="whenNotActive" fill="hold" evtFilter="cancelBubble" nodeType="interactiveSeq">
                <p:stCondLst>
                  <p:cond evt="onClick" delay="0">
                    <p:tgtEl>
                      <p:spTgt spid="5"/>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p:cTn id="7"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p:cNvSpPr>
            <a:spLocks noGrp="1"/>
          </p:cNvSpPr>
          <p:nvPr>
            <p:ph type="title"/>
          </p:nvPr>
        </p:nvSpPr>
        <p:spPr/>
        <p:txBody>
          <a:bodyPr anchor="ctr" anchorCtr="0"/>
          <a:lstStyle/>
          <a:p>
            <a:r>
              <a:rPr lang="vi-VN" altLang="en-US" u="sng"/>
              <a:t>2.Tính chất của gỗ</a:t>
            </a:r>
          </a:p>
        </p:txBody>
      </p:sp>
      <p:sp>
        <p:nvSpPr>
          <p:cNvPr id="9218" name="Content Placeholder 2"/>
          <p:cNvSpPr>
            <a:spLocks noGrp="1"/>
          </p:cNvSpPr>
          <p:nvPr>
            <p:ph sz="half" idx="1"/>
          </p:nvPr>
        </p:nvSpPr>
        <p:spPr/>
        <p:txBody>
          <a:bodyPr anchor="t" anchorCtr="0"/>
          <a:lstStyle/>
          <a:p>
            <a:pPr>
              <a:buClrTx/>
              <a:buSzTx/>
              <a:buFontTx/>
            </a:pPr>
            <a:r>
              <a:rPr lang="vi-VN" altLang="en-US"/>
              <a:t>dễ hút ẩm và dễ bốc hơi nước</a:t>
            </a:r>
          </a:p>
          <a:p>
            <a:pPr>
              <a:buClrTx/>
              <a:buSzTx/>
              <a:buFontTx/>
            </a:pPr>
            <a:r>
              <a:rPr lang="vi-VN" altLang="en-US"/>
              <a:t>dễ bị nứt nẻ, cong vênh, khi đó gỗ mất giá trị</a:t>
            </a:r>
          </a:p>
          <a:p>
            <a:pPr>
              <a:buClrTx/>
              <a:buSzTx/>
              <a:buFontTx/>
            </a:pPr>
            <a:endParaRPr lang="vi-VN" altLang="en-US"/>
          </a:p>
          <a:p>
            <a:pPr>
              <a:buClrTx/>
              <a:buSzTx/>
              <a:buFontTx/>
            </a:pPr>
            <a:endParaRPr lang="vi-VN" altLang="en-US"/>
          </a:p>
        </p:txBody>
      </p:sp>
      <p:sp>
        <p:nvSpPr>
          <p:cNvPr id="9219" name="Content Placeholder 3"/>
          <p:cNvSpPr>
            <a:spLocks noGrp="1"/>
          </p:cNvSpPr>
          <p:nvPr>
            <p:ph sz="half" idx="2"/>
          </p:nvPr>
        </p:nvSpPr>
        <p:spPr/>
        <p:txBody>
          <a:bodyPr anchor="t" anchorCtr="0"/>
          <a:lstStyle/>
          <a:p>
            <a:pPr>
              <a:buClrTx/>
              <a:buSzTx/>
              <a:buFontTx/>
            </a:pPr>
            <a:r>
              <a:rPr lang="vi-VN" altLang="en-US"/>
              <a:t>dễ bị mục nát</a:t>
            </a:r>
          </a:p>
          <a:p>
            <a:pPr>
              <a:buClrTx/>
              <a:buSzTx/>
              <a:buFontTx/>
            </a:pPr>
            <a:r>
              <a:rPr lang="vi-VN" altLang="en-US"/>
              <a:t>dễ bị mối mọt phá hoại</a:t>
            </a:r>
          </a:p>
          <a:p>
            <a:pPr>
              <a:buClrTx/>
              <a:buSzTx/>
              <a:buFontTx/>
            </a:pPr>
            <a:r>
              <a:rPr lang="vi-VN" altLang="en-US"/>
              <a:t>dễ cháy</a:t>
            </a:r>
            <a:endParaRPr lang="en-US" altLang="zh-CN"/>
          </a:p>
        </p:txBody>
      </p:sp>
    </p:spTree>
    <p:extLst>
      <p:ext uri="{BB962C8B-B14F-4D97-AF65-F5344CB8AC3E}">
        <p14:creationId xmlns:p14="http://schemas.microsoft.com/office/powerpoint/2010/main" val="2250901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1"/>
          <p:cNvSpPr>
            <a:spLocks noGrp="1"/>
          </p:cNvSpPr>
          <p:nvPr>
            <p:ph type="title"/>
          </p:nvPr>
        </p:nvSpPr>
        <p:spPr/>
        <p:txBody>
          <a:bodyPr anchor="ctr" anchorCtr="0"/>
          <a:lstStyle/>
          <a:p>
            <a:r>
              <a:rPr lang="vi-VN" altLang="en-US"/>
              <a:t>3. Vận chuyển gỗ</a:t>
            </a:r>
          </a:p>
        </p:txBody>
      </p:sp>
      <p:pic>
        <p:nvPicPr>
          <p:cNvPr id="10242" name="Content Placeholder 4" descr="go-lau"/>
          <p:cNvPicPr>
            <a:picLocks noGrp="1" noChangeAspect="1"/>
          </p:cNvPicPr>
          <p:nvPr>
            <p:ph sz="half" idx="1"/>
          </p:nvPr>
        </p:nvPicPr>
        <p:blipFill>
          <a:blip r:embed="rId2"/>
          <a:stretch>
            <a:fillRect/>
          </a:stretch>
        </p:blipFill>
        <p:spPr>
          <a:xfrm>
            <a:off x="1679575" y="1325563"/>
            <a:ext cx="4532313" cy="3173412"/>
          </a:xfrm>
        </p:spPr>
      </p:pic>
      <p:pic>
        <p:nvPicPr>
          <p:cNvPr id="10243" name="Content Placeholder 5" descr="disaster2010.ZhongXing10"/>
          <p:cNvPicPr>
            <a:picLocks noGrp="1" noChangeAspect="1"/>
          </p:cNvPicPr>
          <p:nvPr>
            <p:ph sz="half" idx="2"/>
          </p:nvPr>
        </p:nvPicPr>
        <p:blipFill>
          <a:blip r:embed="rId3"/>
          <a:stretch>
            <a:fillRect/>
          </a:stretch>
        </p:blipFill>
        <p:spPr>
          <a:xfrm>
            <a:off x="6240463" y="1362075"/>
            <a:ext cx="4268787" cy="3138488"/>
          </a:xfrm>
        </p:spPr>
      </p:pic>
      <p:sp>
        <p:nvSpPr>
          <p:cNvPr id="10244" name="Text Box 6"/>
          <p:cNvSpPr txBox="1"/>
          <p:nvPr/>
        </p:nvSpPr>
        <p:spPr>
          <a:xfrm>
            <a:off x="1816100" y="4797425"/>
            <a:ext cx="4260850" cy="520700"/>
          </a:xfrm>
          <a:prstGeom prst="rect">
            <a:avLst/>
          </a:prstGeom>
          <a:noFill/>
          <a:ln w="9525">
            <a:noFill/>
          </a:ln>
        </p:spPr>
        <p:txBody>
          <a:bodyPr wrap="square" anchor="t" anchorCtr="0">
            <a:spAutoFit/>
          </a:bodyPr>
          <a:lstStyle/>
          <a:p>
            <a:pPr algn="ctr"/>
            <a:r>
              <a:rPr lang="vi-VN" altLang="en-US" sz="2800">
                <a:latin typeface="Arial" panose="020B0604020202020204" pitchFamily="34" charset="0"/>
              </a:rPr>
              <a:t>bè mảng</a:t>
            </a:r>
          </a:p>
        </p:txBody>
      </p:sp>
      <p:sp>
        <p:nvSpPr>
          <p:cNvPr id="10245" name="Text Box 7"/>
          <p:cNvSpPr txBox="1"/>
          <p:nvPr/>
        </p:nvSpPr>
        <p:spPr>
          <a:xfrm>
            <a:off x="6267450" y="4960938"/>
            <a:ext cx="4292600" cy="522287"/>
          </a:xfrm>
          <a:prstGeom prst="rect">
            <a:avLst/>
          </a:prstGeom>
          <a:noFill/>
          <a:ln w="9525">
            <a:noFill/>
          </a:ln>
        </p:spPr>
        <p:txBody>
          <a:bodyPr wrap="square" anchor="t" anchorCtr="0">
            <a:spAutoFit/>
          </a:bodyPr>
          <a:lstStyle/>
          <a:p>
            <a:pPr algn="ctr"/>
            <a:r>
              <a:rPr lang="vi-VN" altLang="en-US" sz="2800">
                <a:latin typeface="Arial" panose="020B0604020202020204" pitchFamily="34" charset="0"/>
              </a:rPr>
              <a:t>tàu chở gỗ</a:t>
            </a:r>
          </a:p>
        </p:txBody>
      </p:sp>
    </p:spTree>
    <p:extLst>
      <p:ext uri="{BB962C8B-B14F-4D97-AF65-F5344CB8AC3E}">
        <p14:creationId xmlns:p14="http://schemas.microsoft.com/office/powerpoint/2010/main" val="40013286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itle 1"/>
          <p:cNvSpPr>
            <a:spLocks noGrp="1"/>
          </p:cNvSpPr>
          <p:nvPr>
            <p:ph type="title"/>
          </p:nvPr>
        </p:nvSpPr>
        <p:spPr/>
        <p:txBody>
          <a:bodyPr anchor="ctr" anchorCtr="0"/>
          <a:lstStyle/>
          <a:p>
            <a:r>
              <a:rPr lang="vi-VN" altLang="en-US"/>
              <a:t>Lưu ý khi vận chuyển gỗ lên tàu </a:t>
            </a:r>
          </a:p>
        </p:txBody>
      </p:sp>
      <p:sp>
        <p:nvSpPr>
          <p:cNvPr id="11266" name="Content Placeholder 2"/>
          <p:cNvSpPr>
            <a:spLocks noGrp="1"/>
          </p:cNvSpPr>
          <p:nvPr>
            <p:ph sz="half" idx="1"/>
          </p:nvPr>
        </p:nvSpPr>
        <p:spPr>
          <a:xfrm>
            <a:off x="3143250" y="1773238"/>
            <a:ext cx="4038600" cy="2559050"/>
          </a:xfrm>
        </p:spPr>
        <p:txBody>
          <a:bodyPr anchor="t" anchorCtr="0"/>
          <a:lstStyle/>
          <a:p>
            <a:pPr>
              <a:buClrTx/>
              <a:buSzTx/>
              <a:buFontTx/>
            </a:pPr>
            <a:r>
              <a:rPr lang="vi-VN" altLang="en-US"/>
              <a:t>xếp 60% - 70% vào hầm tàu</a:t>
            </a:r>
          </a:p>
          <a:p>
            <a:pPr>
              <a:buClrTx/>
              <a:buSzTx/>
              <a:buFontTx/>
            </a:pPr>
            <a:r>
              <a:rPr lang="vi-VN" altLang="en-US"/>
              <a:t>xếp 40% - 60% lêb boong tàu.</a:t>
            </a:r>
          </a:p>
        </p:txBody>
      </p:sp>
    </p:spTree>
    <p:extLst>
      <p:ext uri="{BB962C8B-B14F-4D97-AF65-F5344CB8AC3E}">
        <p14:creationId xmlns:p14="http://schemas.microsoft.com/office/powerpoint/2010/main" val="32338138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A1DCFA"/>
            </a:gs>
            <a:gs pos="74000">
              <a:srgbClr val="C9DDF2"/>
            </a:gs>
            <a:gs pos="100000">
              <a:srgbClr val="CEE0F3"/>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127248"/>
            <a:ext cx="12192000" cy="3730752"/>
          </a:xfrm>
          <a:prstGeom prst="rect">
            <a:avLst/>
          </a:prstGeom>
        </p:spPr>
      </p:pic>
      <p:sp>
        <p:nvSpPr>
          <p:cNvPr id="6" name="TextBox 5"/>
          <p:cNvSpPr txBox="1"/>
          <p:nvPr/>
        </p:nvSpPr>
        <p:spPr>
          <a:xfrm>
            <a:off x="627434" y="1434477"/>
            <a:ext cx="10937132" cy="1692771"/>
          </a:xfrm>
          <a:prstGeom prst="rect">
            <a:avLst/>
          </a:prstGeom>
          <a:noFill/>
        </p:spPr>
        <p:txBody>
          <a:bodyPr wrap="square">
            <a:spAutoFit/>
          </a:bodyPr>
          <a:lstStyle/>
          <a:p>
            <a:pPr algn="just"/>
            <a:r>
              <a:rPr lang="en-US" sz="2600">
                <a:effectLst/>
                <a:latin typeface="Arial" panose="020B0604020202020204" pitchFamily="34" charset="0"/>
                <a:ea typeface="Times New Roman" panose="02020603050405020304" pitchFamily="18" charset="0"/>
              </a:rPr>
              <a:t>Những trang thiết bị sử dụng trong quy trình xếp dỡ hàng rời là những trang thiết bị hiện đại có tính năng chuyên môn riêng biệt. Đây là một trong những thế hiện cho sự nâng cấp cơ sở hạ tầng trang thiết bị của cảng biển chung trong nước hiện nay.</a:t>
            </a:r>
            <a:endParaRPr lang="en-US" sz="2600"/>
          </a:p>
        </p:txBody>
      </p:sp>
      <p:sp>
        <p:nvSpPr>
          <p:cNvPr id="7" name="Rectangle 6"/>
          <p:cNvSpPr/>
          <p:nvPr/>
        </p:nvSpPr>
        <p:spPr>
          <a:xfrm>
            <a:off x="2215771" y="511147"/>
            <a:ext cx="7760458" cy="923330"/>
          </a:xfrm>
          <a:prstGeom prst="rect">
            <a:avLst/>
          </a:prstGeom>
          <a:noFill/>
        </p:spPr>
        <p:txBody>
          <a:bodyPr wrap="none" lIns="91440" tIns="45720" rIns="91440" bIns="45720">
            <a:spAutoFit/>
          </a:bodyPr>
          <a:lstStyle/>
          <a:p>
            <a:pPr algn="ctr"/>
            <a:r>
              <a:rPr lang="en-U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Các phương tiện làm hàng</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A1DCFA"/>
            </a:gs>
            <a:gs pos="74000">
              <a:srgbClr val="C9DDF2"/>
            </a:gs>
            <a:gs pos="100000">
              <a:srgbClr val="CEE0F3"/>
            </a:gs>
          </a:gsLst>
          <a:lin ang="5400000" scaled="1"/>
        </a:gra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3258766"/>
            <a:ext cx="12192000" cy="3599234"/>
          </a:xfrm>
          <a:prstGeom prst="rect">
            <a:avLst/>
          </a:prstGeom>
        </p:spPr>
      </p:pic>
      <p:sp>
        <p:nvSpPr>
          <p:cNvPr id="8" name="TextBox 7"/>
          <p:cNvSpPr txBox="1"/>
          <p:nvPr/>
        </p:nvSpPr>
        <p:spPr>
          <a:xfrm>
            <a:off x="369651" y="261795"/>
            <a:ext cx="11381361" cy="2482090"/>
          </a:xfrm>
          <a:prstGeom prst="rect">
            <a:avLst/>
          </a:prstGeom>
          <a:noFill/>
        </p:spPr>
        <p:txBody>
          <a:bodyPr wrap="square">
            <a:spAutoFit/>
          </a:bodyPr>
          <a:lstStyle/>
          <a:p>
            <a:pPr marL="228600" algn="just">
              <a:lnSpc>
                <a:spcPct val="115000"/>
              </a:lnSpc>
              <a:spcAft>
                <a:spcPts val="1000"/>
              </a:spcAft>
            </a:pPr>
            <a:r>
              <a:rPr lang="en-US" sz="2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Cần trục chân đế:</a:t>
            </a:r>
            <a:endParaRPr lang="en-US" sz="2600">
              <a:latin typeface="Arial" panose="020B0604020202020204" pitchFamily="34" charset="0"/>
              <a:ea typeface="Times New Roman" panose="02020603050405020304" pitchFamily="18" charset="0"/>
              <a:cs typeface="Arial" panose="020B0604020202020204" pitchFamily="34" charset="0"/>
            </a:endParaRPr>
          </a:p>
          <a:p>
            <a:pPr marL="228600" algn="just">
              <a:lnSpc>
                <a:spcPct val="115000"/>
              </a:lnSpc>
              <a:spcAft>
                <a:spcPts val="1000"/>
              </a:spcAft>
            </a:pPr>
            <a:r>
              <a:rPr lang="en-US" sz="2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Đây là loại thiết bị cầu tàu phục vụ cho việc xếp dỡ các loại hàng hóa xuất nhập khẩu trong cảng như hàng bách hóa, bao kiện, hàng rời… Tuy nhiên năng suất mà nó mang lại hơi thấp. Cần trục chân đế có tầm với xa, khả năng xoay linh động nên được sử dụng khá phổ biến khi xếp dỡ hàng rời.</a:t>
            </a:r>
            <a:endParaRPr lang="en-US" sz="2600">
              <a:effectLst/>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4105469" cy="6871996"/>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5468" y="0"/>
            <a:ext cx="8086532" cy="6871996"/>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
                                          </p:val>
                                        </p:tav>
                                        <p:tav tm="100000">
                                          <p:val>
                                            <p:strVal val="#ppt_w"/>
                                          </p:val>
                                        </p:tav>
                                      </p:tavLst>
                                    </p:anim>
                                    <p:anim calcmode="lin" valueType="num">
                                      <p:cBhvr>
                                        <p:cTn id="13" dur="1000" fill="hold"/>
                                        <p:tgtEl>
                                          <p:spTgt spid="7"/>
                                        </p:tgtEl>
                                        <p:attrNameLst>
                                          <p:attrName>ppt_h</p:attrName>
                                        </p:attrNameLst>
                                      </p:cBhvr>
                                      <p:tavLst>
                                        <p:tav tm="0">
                                          <p:val>
                                            <p:fltVal val="0"/>
                                          </p:val>
                                        </p:tav>
                                        <p:tav tm="100000">
                                          <p:val>
                                            <p:strVal val="#ppt_h"/>
                                          </p:val>
                                        </p:tav>
                                      </p:tavLst>
                                    </p:anim>
                                    <p:anim calcmode="lin" valueType="num">
                                      <p:cBhvr>
                                        <p:cTn id="14" dur="1000" fill="hold"/>
                                        <p:tgtEl>
                                          <p:spTgt spid="7"/>
                                        </p:tgtEl>
                                        <p:attrNameLst>
                                          <p:attrName>style.rotation</p:attrName>
                                        </p:attrNameLst>
                                      </p:cBhvr>
                                      <p:tavLst>
                                        <p:tav tm="0">
                                          <p:val>
                                            <p:fltVal val="90"/>
                                          </p:val>
                                        </p:tav>
                                        <p:tav tm="100000">
                                          <p:val>
                                            <p:fltVal val="0"/>
                                          </p:val>
                                        </p:tav>
                                      </p:tavLst>
                                    </p:anim>
                                    <p:animEffect transition="in" filter="fade">
                                      <p:cBhvr>
                                        <p:cTn id="1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a:gsLst>
            <a:gs pos="0">
              <a:srgbClr val="A1DCFA"/>
            </a:gs>
            <a:gs pos="74000">
              <a:srgbClr val="C9DDF2"/>
            </a:gs>
            <a:gs pos="100000">
              <a:srgbClr val="CEE0F3"/>
            </a:gs>
          </a:gsLst>
          <a:lin ang="5400000" scaled="1"/>
        </a:gradFill>
        <a:effectLst/>
      </p:bgPr>
    </p:bg>
    <p:spTree>
      <p:nvGrpSpPr>
        <p:cNvPr id="1" name=""/>
        <p:cNvGrpSpPr/>
        <p:nvPr/>
      </p:nvGrpSpPr>
      <p:grpSpPr>
        <a:xfrm>
          <a:off x="0" y="0"/>
          <a:ext cx="0" cy="0"/>
          <a:chOff x="0" y="0"/>
          <a:chExt cx="0" cy="0"/>
        </a:xfrm>
      </p:grpSpPr>
      <p:sp>
        <p:nvSpPr>
          <p:cNvPr id="5" name="TextBox 4"/>
          <p:cNvSpPr txBox="1"/>
          <p:nvPr/>
        </p:nvSpPr>
        <p:spPr>
          <a:xfrm>
            <a:off x="170234" y="235723"/>
            <a:ext cx="11851531" cy="4118948"/>
          </a:xfrm>
          <a:prstGeom prst="rect">
            <a:avLst/>
          </a:prstGeom>
          <a:noFill/>
        </p:spPr>
        <p:txBody>
          <a:bodyPr wrap="square">
            <a:spAutoFit/>
          </a:bodyPr>
          <a:lstStyle/>
          <a:p>
            <a:pPr marL="228600" algn="just">
              <a:lnSpc>
                <a:spcPct val="115000"/>
              </a:lnSpc>
              <a:spcAft>
                <a:spcPts val="1000"/>
              </a:spcAft>
            </a:pPr>
            <a:r>
              <a:rPr lang="en-US" sz="2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Cầu ngoạm:</a:t>
            </a:r>
            <a:endParaRPr lang="en-US" sz="2600">
              <a:latin typeface="Arial" panose="020B0604020202020204" pitchFamily="34" charset="0"/>
              <a:ea typeface="Times New Roman" panose="02020603050405020304" pitchFamily="18" charset="0"/>
              <a:cs typeface="Arial" panose="020B0604020202020204" pitchFamily="34" charset="0"/>
            </a:endParaRPr>
          </a:p>
          <a:p>
            <a:pPr marL="228600" algn="just">
              <a:lnSpc>
                <a:spcPct val="115000"/>
              </a:lnSpc>
              <a:spcAft>
                <a:spcPts val="1000"/>
              </a:spcAft>
            </a:pPr>
            <a:r>
              <a:rPr lang="en-US" sz="2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Cầu ngoạm là thiết bị chuyên dùng để xếp dỡ những loại hàng rời có khối lượng nhẹ với kết cấu không dính định như cát, quặng, bông…ra khỏi các hầm tàu biển.</a:t>
            </a:r>
            <a:endParaRPr lang="en-US" sz="2600">
              <a:effectLst/>
              <a:latin typeface="Arial" panose="020B0604020202020204" pitchFamily="34" charset="0"/>
              <a:ea typeface="Arial" panose="020B0604020202020204" pitchFamily="34" charset="0"/>
              <a:cs typeface="Arial" panose="020B0604020202020204" pitchFamily="34" charset="0"/>
            </a:endParaRPr>
          </a:p>
          <a:p>
            <a:pPr marL="228600" algn="just">
              <a:lnSpc>
                <a:spcPct val="115000"/>
              </a:lnSpc>
              <a:spcAft>
                <a:spcPts val="1000"/>
              </a:spcAft>
            </a:pPr>
            <a:r>
              <a:rPr lang="en-US" sz="2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Xe nâng:</a:t>
            </a:r>
            <a:endParaRPr lang="en-US" sz="260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228600" algn="just">
              <a:lnSpc>
                <a:spcPct val="115000"/>
              </a:lnSpc>
              <a:spcAft>
                <a:spcPts val="1000"/>
              </a:spcAft>
            </a:pPr>
            <a:r>
              <a:rPr lang="en-US" sz="2600">
                <a:effectLst/>
                <a:latin typeface="Arial" panose="020B0604020202020204" pitchFamily="34" charset="0"/>
                <a:ea typeface="Times New Roman" panose="02020603050405020304" pitchFamily="18" charset="0"/>
                <a:cs typeface="Arial" panose="020B0604020202020204" pitchFamily="34" charset="0"/>
              </a:rPr>
              <a:t>Đây là loại xe chạy bằng điện hoặc bằng xăng chuyên dùng để phục vụ nâng hạ, di chuyển các loại hàng hóa đến vị trí xác định trước, ở độ cao nhất định, tùy mục đích của người sử dụng.</a:t>
            </a:r>
            <a:endParaRPr lang="en-US" sz="260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0" y="4260601"/>
            <a:ext cx="12192000" cy="25973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270171"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0170" y="0"/>
            <a:ext cx="5921829"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rgbClr val="A1DCFA"/>
            </a:gs>
            <a:gs pos="74000">
              <a:srgbClr val="C9DDF2"/>
            </a:gs>
            <a:gs pos="100000">
              <a:srgbClr val="CEE0F3"/>
            </a:gs>
          </a:gsLst>
          <a:lin ang="5400000" scaled="1"/>
        </a:gradFill>
        <a:effectLst/>
      </p:bgPr>
    </p:bg>
    <p:spTree>
      <p:nvGrpSpPr>
        <p:cNvPr id="1" name=""/>
        <p:cNvGrpSpPr/>
        <p:nvPr/>
      </p:nvGrpSpPr>
      <p:grpSpPr>
        <a:xfrm>
          <a:off x="0" y="0"/>
          <a:ext cx="0" cy="0"/>
          <a:chOff x="0" y="0"/>
          <a:chExt cx="0" cy="0"/>
        </a:xfrm>
      </p:grpSpPr>
      <p:sp>
        <p:nvSpPr>
          <p:cNvPr id="5" name="TextBox 4"/>
          <p:cNvSpPr txBox="1"/>
          <p:nvPr/>
        </p:nvSpPr>
        <p:spPr>
          <a:xfrm>
            <a:off x="170234" y="235723"/>
            <a:ext cx="11851531" cy="3082254"/>
          </a:xfrm>
          <a:prstGeom prst="rect">
            <a:avLst/>
          </a:prstGeom>
          <a:noFill/>
        </p:spPr>
        <p:txBody>
          <a:bodyPr wrap="square">
            <a:spAutoFit/>
          </a:bodyPr>
          <a:lstStyle/>
          <a:p>
            <a:pPr marL="228600" algn="just">
              <a:lnSpc>
                <a:spcPct val="115000"/>
              </a:lnSpc>
              <a:spcAft>
                <a:spcPts val="1000"/>
              </a:spcAft>
            </a:pPr>
            <a:r>
              <a:rPr lang="en-US" sz="2600">
                <a:latin typeface="Arial" panose="020B0604020202020204" pitchFamily="34" charset="0"/>
                <a:cs typeface="Arial" panose="020B0604020202020204" pitchFamily="34" charset="0"/>
              </a:rPr>
              <a:t>Cao bản:</a:t>
            </a:r>
          </a:p>
          <a:p>
            <a:pPr marL="228600">
              <a:lnSpc>
                <a:spcPct val="115000"/>
              </a:lnSpc>
              <a:spcAft>
                <a:spcPts val="1000"/>
              </a:spcAft>
            </a:pPr>
            <a:r>
              <a:rPr lang="en-US" sz="2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Cao bản đóng vai trò như một giá đỡ hàng trong xếp dỡ hàng rời. Cao bảng giúp tạo một mặt phẳng để xếp hàng lên, kết nối với dây cáp hoặc xe nâng để nâng hạ hàng, tránh rơi hàng trong quá trình xếp dỡ</a:t>
            </a:r>
            <a:r>
              <a:rPr lang="en-US" sz="2600">
                <a:solidFill>
                  <a:srgbClr val="000000"/>
                </a:solidFill>
                <a:latin typeface="Arial" panose="020B0604020202020204" pitchFamily="34" charset="0"/>
                <a:ea typeface="Times New Roman" panose="02020603050405020304" pitchFamily="18" charset="0"/>
                <a:cs typeface="Arial" panose="020B0604020202020204" pitchFamily="34" charset="0"/>
              </a:rPr>
              <a:t>.</a:t>
            </a:r>
          </a:p>
          <a:p>
            <a:pPr marL="228600">
              <a:lnSpc>
                <a:spcPct val="115000"/>
              </a:lnSpc>
              <a:spcAft>
                <a:spcPts val="1000"/>
              </a:spcAft>
            </a:pPr>
            <a:r>
              <a:rPr lang="en-US" sz="2600">
                <a:effectLst/>
                <a:latin typeface="Arial" panose="020B0604020202020204" pitchFamily="34" charset="0"/>
                <a:ea typeface="Times New Roman" panose="02020603050405020304" pitchFamily="18" charset="0"/>
                <a:cs typeface="Arial" panose="020B0604020202020204" pitchFamily="34" charset="0"/>
              </a:rPr>
              <a:t>Ngoài ra, tùy vào tính chất từng loại hàng và yêu cầu của chủ hàng mà cảng sẽ bố trí các trang thiết bị hỗ trợ khác phù hợp.</a:t>
            </a:r>
            <a:endParaRPr lang="en-US" sz="260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0" y="4260601"/>
            <a:ext cx="12192000" cy="25973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rgbClr val="A1DCFA"/>
            </a:gs>
            <a:gs pos="74000">
              <a:srgbClr val="C9DDF2"/>
            </a:gs>
            <a:gs pos="100000">
              <a:srgbClr val="CEE0F3"/>
            </a:gs>
          </a:gsLst>
          <a:lin ang="5400000" scaled="1"/>
        </a:gradFill>
        <a:effectLst/>
      </p:bgPr>
    </p:bg>
    <p:spTree>
      <p:nvGrpSpPr>
        <p:cNvPr id="1" name=""/>
        <p:cNvGrpSpPr/>
        <p:nvPr/>
      </p:nvGrpSpPr>
      <p:grpSpPr>
        <a:xfrm>
          <a:off x="0" y="0"/>
          <a:ext cx="0" cy="0"/>
          <a:chOff x="0" y="0"/>
          <a:chExt cx="0" cy="0"/>
        </a:xfrm>
      </p:grpSpPr>
      <p:sp>
        <p:nvSpPr>
          <p:cNvPr id="5" name="TextBox 4"/>
          <p:cNvSpPr txBox="1"/>
          <p:nvPr/>
        </p:nvSpPr>
        <p:spPr>
          <a:xfrm>
            <a:off x="0" y="0"/>
            <a:ext cx="12192000" cy="5754139"/>
          </a:xfrm>
          <a:prstGeom prst="rect">
            <a:avLst/>
          </a:prstGeom>
          <a:noFill/>
        </p:spPr>
        <p:txBody>
          <a:bodyPr wrap="square">
            <a:spAutoFit/>
          </a:bodyPr>
          <a:lstStyle/>
          <a:p>
            <a:pPr marL="228600" algn="just">
              <a:lnSpc>
                <a:spcPct val="115000"/>
              </a:lnSpc>
              <a:spcAft>
                <a:spcPts val="1000"/>
              </a:spcAft>
            </a:pPr>
            <a:r>
              <a:rPr lang="en-US" sz="2400">
                <a:effectLst/>
                <a:latin typeface="Arial" panose="020B0604020202020204" pitchFamily="34" charset="0"/>
                <a:ea typeface="Times New Roman" panose="02020603050405020304" pitchFamily="18" charset="0"/>
                <a:cs typeface="Arial" panose="020B0604020202020204" pitchFamily="34" charset="0"/>
              </a:rPr>
              <a:t>Yêu cầu vận hành:</a:t>
            </a:r>
            <a:endParaRPr lang="en-US" sz="2400">
              <a:effectLst/>
              <a:latin typeface="Arial" panose="020B0604020202020204" pitchFamily="34" charset="0"/>
              <a:ea typeface="Arial" panose="020B0604020202020204" pitchFamily="34" charset="0"/>
              <a:cs typeface="Arial" panose="020B0604020202020204" pitchFamily="34" charset="0"/>
            </a:endParaRPr>
          </a:p>
          <a:p>
            <a:pPr marL="228600" algn="just">
              <a:lnSpc>
                <a:spcPct val="115000"/>
              </a:lnSpc>
              <a:spcAft>
                <a:spcPts val="1000"/>
              </a:spcAft>
            </a:pPr>
            <a:r>
              <a:rPr lang="en-US" sz="2400">
                <a:effectLst/>
                <a:latin typeface="Arial" panose="020B0604020202020204" pitchFamily="34" charset="0"/>
                <a:ea typeface="Times New Roman" panose="02020603050405020304" pitchFamily="18" charset="0"/>
                <a:cs typeface="Arial" panose="020B0604020202020204" pitchFamily="34" charset="0"/>
              </a:rPr>
              <a:t>Mỗi tàu cần xếp dỡ làm hàng sẽ có tổng cộng từ 5 đến 7 công nhân hỗ trợ, tham gia việc xếp dỡ do cảng bố trí. Thông thường những người công nhân này sẽ được sắp xếp vị trí làm việc như sau:</a:t>
            </a:r>
            <a:endParaRPr lang="en-US" sz="2400">
              <a:effectLst/>
              <a:latin typeface="Arial" panose="020B0604020202020204" pitchFamily="34" charset="0"/>
              <a:ea typeface="Arial" panose="020B0604020202020204" pitchFamily="34" charset="0"/>
              <a:cs typeface="Arial" panose="020B0604020202020204" pitchFamily="34" charset="0"/>
            </a:endParaRPr>
          </a:p>
          <a:p>
            <a:pPr marL="342900" indent="-342900" algn="just">
              <a:lnSpc>
                <a:spcPct val="115000"/>
              </a:lnSpc>
              <a:spcAft>
                <a:spcPts val="1000"/>
              </a:spcAft>
              <a:buFont typeface="Wingdings" panose="05000000000000000000" pitchFamily="2" charset="2"/>
              <a:buChar char="ü"/>
            </a:pPr>
            <a:r>
              <a:rPr lang="en-US" sz="2400">
                <a:effectLst/>
                <a:latin typeface="Arial" panose="020B0604020202020204" pitchFamily="34" charset="0"/>
                <a:ea typeface="Times New Roman" panose="02020603050405020304" pitchFamily="18" charset="0"/>
                <a:cs typeface="Arial" panose="020B0604020202020204" pitchFamily="34" charset="0"/>
              </a:rPr>
              <a:t>1 công nhân điều khiển cầu ngoạm</a:t>
            </a:r>
            <a:endParaRPr lang="en-US" sz="2400">
              <a:effectLst/>
              <a:latin typeface="Arial" panose="020B0604020202020204" pitchFamily="34" charset="0"/>
              <a:ea typeface="Arial" panose="020B0604020202020204" pitchFamily="34" charset="0"/>
              <a:cs typeface="Arial" panose="020B0604020202020204" pitchFamily="34" charset="0"/>
            </a:endParaRPr>
          </a:p>
          <a:p>
            <a:pPr marL="342900" indent="-342900" algn="just">
              <a:lnSpc>
                <a:spcPct val="115000"/>
              </a:lnSpc>
              <a:spcAft>
                <a:spcPts val="1000"/>
              </a:spcAft>
              <a:buFont typeface="Wingdings" panose="05000000000000000000" pitchFamily="2" charset="2"/>
              <a:buChar char="ü"/>
            </a:pPr>
            <a:r>
              <a:rPr lang="en-US" sz="2400">
                <a:effectLst/>
                <a:latin typeface="Arial" panose="020B0604020202020204" pitchFamily="34" charset="0"/>
                <a:ea typeface="Times New Roman" panose="02020603050405020304" pitchFamily="18" charset="0"/>
                <a:cs typeface="Arial" panose="020B0604020202020204" pitchFamily="34" charset="0"/>
              </a:rPr>
              <a:t>1 công nhân điều khiển tín hiệu</a:t>
            </a:r>
            <a:endParaRPr lang="en-US" sz="2400">
              <a:effectLst/>
              <a:latin typeface="Arial" panose="020B0604020202020204" pitchFamily="34" charset="0"/>
              <a:ea typeface="Arial" panose="020B0604020202020204" pitchFamily="34" charset="0"/>
              <a:cs typeface="Arial" panose="020B0604020202020204" pitchFamily="34" charset="0"/>
            </a:endParaRPr>
          </a:p>
          <a:p>
            <a:pPr marL="342900" indent="-342900" algn="just">
              <a:lnSpc>
                <a:spcPct val="115000"/>
              </a:lnSpc>
              <a:spcAft>
                <a:spcPts val="1000"/>
              </a:spcAft>
              <a:buFont typeface="Wingdings" panose="05000000000000000000" pitchFamily="2" charset="2"/>
              <a:buChar char="ü"/>
            </a:pPr>
            <a:r>
              <a:rPr lang="en-US" sz="2400">
                <a:effectLst/>
                <a:latin typeface="Arial" panose="020B0604020202020204" pitchFamily="34" charset="0"/>
                <a:ea typeface="Times New Roman" panose="02020603050405020304" pitchFamily="18" charset="0"/>
                <a:cs typeface="Arial" panose="020B0604020202020204" pitchFamily="34" charset="0"/>
              </a:rPr>
              <a:t>1 công nhân điều khiển nâng</a:t>
            </a:r>
            <a:endParaRPr lang="en-US" sz="2400">
              <a:effectLst/>
              <a:latin typeface="Arial" panose="020B0604020202020204" pitchFamily="34" charset="0"/>
              <a:ea typeface="Arial" panose="020B0604020202020204" pitchFamily="34" charset="0"/>
              <a:cs typeface="Arial" panose="020B0604020202020204" pitchFamily="34" charset="0"/>
            </a:endParaRPr>
          </a:p>
          <a:p>
            <a:pPr marL="342900" indent="-342900" algn="just">
              <a:lnSpc>
                <a:spcPct val="115000"/>
              </a:lnSpc>
              <a:spcAft>
                <a:spcPts val="1000"/>
              </a:spcAft>
              <a:buFont typeface="Wingdings" panose="05000000000000000000" pitchFamily="2" charset="2"/>
              <a:buChar char="ü"/>
            </a:pPr>
            <a:r>
              <a:rPr lang="en-US" sz="2400">
                <a:effectLst/>
                <a:latin typeface="Arial" panose="020B0604020202020204" pitchFamily="34" charset="0"/>
                <a:ea typeface="Times New Roman" panose="02020603050405020304" pitchFamily="18" charset="0"/>
                <a:cs typeface="Arial" panose="020B0604020202020204" pitchFamily="34" charset="0"/>
              </a:rPr>
              <a:t>2 công nhân xếp hàng vào hầm tàu</a:t>
            </a:r>
            <a:endParaRPr lang="en-US" sz="2400">
              <a:effectLst/>
              <a:latin typeface="Arial" panose="020B0604020202020204" pitchFamily="34" charset="0"/>
              <a:ea typeface="Arial" panose="020B0604020202020204" pitchFamily="34" charset="0"/>
              <a:cs typeface="Arial" panose="020B0604020202020204" pitchFamily="34" charset="0"/>
            </a:endParaRPr>
          </a:p>
          <a:p>
            <a:pPr marL="342900" indent="-342900" algn="just">
              <a:lnSpc>
                <a:spcPct val="115000"/>
              </a:lnSpc>
              <a:spcAft>
                <a:spcPts val="1000"/>
              </a:spcAft>
              <a:buFont typeface="Wingdings" panose="05000000000000000000" pitchFamily="2" charset="2"/>
              <a:buChar char="ü"/>
            </a:pPr>
            <a:r>
              <a:rPr lang="en-US" sz="2400">
                <a:effectLst/>
                <a:latin typeface="Arial" panose="020B0604020202020204" pitchFamily="34" charset="0"/>
                <a:ea typeface="Times New Roman" panose="02020603050405020304" pitchFamily="18" charset="0"/>
                <a:cs typeface="Arial" panose="020B0604020202020204" pitchFamily="34" charset="0"/>
              </a:rPr>
              <a:t>2 công nhân lắp, tháo dây cáp</a:t>
            </a:r>
            <a:endParaRPr lang="en-US" sz="2400">
              <a:effectLst/>
              <a:latin typeface="Arial" panose="020B0604020202020204" pitchFamily="34" charset="0"/>
              <a:ea typeface="Arial" panose="020B0604020202020204" pitchFamily="34" charset="0"/>
              <a:cs typeface="Arial" panose="020B0604020202020204" pitchFamily="34" charset="0"/>
            </a:endParaRPr>
          </a:p>
          <a:p>
            <a:pPr marL="342900" indent="-342900" algn="just">
              <a:lnSpc>
                <a:spcPct val="115000"/>
              </a:lnSpc>
              <a:spcAft>
                <a:spcPts val="1000"/>
              </a:spcAft>
              <a:buFont typeface="Wingdings" panose="05000000000000000000" pitchFamily="2" charset="2"/>
              <a:buChar char="ü"/>
            </a:pPr>
            <a:r>
              <a:rPr lang="en-US" sz="2400">
                <a:effectLst/>
                <a:latin typeface="Arial" panose="020B0604020202020204" pitchFamily="34" charset="0"/>
                <a:ea typeface="Times New Roman" panose="02020603050405020304" pitchFamily="18" charset="0"/>
                <a:cs typeface="Arial" panose="020B0604020202020204" pitchFamily="34" charset="0"/>
              </a:rPr>
              <a:t>2 công nhân dỡ hàng xuống xe tải</a:t>
            </a:r>
            <a:endParaRPr lang="en-US" sz="2400">
              <a:effectLst/>
              <a:latin typeface="Arial" panose="020B0604020202020204" pitchFamily="34" charset="0"/>
              <a:ea typeface="Arial" panose="020B0604020202020204" pitchFamily="34" charset="0"/>
              <a:cs typeface="Arial" panose="020B0604020202020204" pitchFamily="34" charset="0"/>
            </a:endParaRPr>
          </a:p>
          <a:p>
            <a:pPr marL="228600" algn="just">
              <a:lnSpc>
                <a:spcPct val="115000"/>
              </a:lnSpc>
              <a:spcAft>
                <a:spcPts val="1000"/>
              </a:spcAft>
            </a:pPr>
            <a:endParaRPr lang="en-US" sz="240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2704289" y="3767920"/>
            <a:ext cx="9479094" cy="309008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550</TotalTime>
  <Words>2864</Words>
  <Application>Microsoft Office PowerPoint</Application>
  <PresentationFormat>Widescreen</PresentationFormat>
  <Paragraphs>201</Paragraphs>
  <Slides>62</Slides>
  <Notes>3</Notes>
  <HiddenSlides>0</HiddenSlides>
  <MMClips>4</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62</vt:i4>
      </vt:variant>
    </vt:vector>
  </HeadingPairs>
  <TitlesOfParts>
    <vt:vector size="78" baseType="lpstr">
      <vt:lpstr>SimSun</vt:lpstr>
      <vt:lpstr>SimSun</vt:lpstr>
      <vt:lpstr>Arial</vt:lpstr>
      <vt:lpstr>Calibri</vt:lpstr>
      <vt:lpstr>Calibri Light</vt:lpstr>
      <vt:lpstr>等线</vt:lpstr>
      <vt:lpstr>等线 Light</vt:lpstr>
      <vt:lpstr>Franklin Gothic Book</vt:lpstr>
      <vt:lpstr>Perpetua</vt:lpstr>
      <vt:lpstr>Symbol</vt:lpstr>
      <vt:lpstr>Times New Roman</vt:lpstr>
      <vt:lpstr>Webdings</vt:lpstr>
      <vt:lpstr>Wingdings</vt:lpstr>
      <vt:lpstr>Wingdings 2</vt:lpstr>
      <vt:lpstr>Equity</vt:lpstr>
      <vt:lpstr>Office Theme</vt:lpstr>
      <vt:lpstr>Chương 2: Hàng rời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2.1 Đặc điểm thành phần và tính chất của dầu mỏ</vt:lpstr>
      <vt:lpstr>Trong vận tải chúng ta thường gặp</vt:lpstr>
      <vt:lpstr>2.2 Tính chất của dầu mỏ</vt:lpstr>
      <vt:lpstr>2.3 Bảo quản, xếp dỡ, vận chuyển dầu và sản phẩm dầu.</vt:lpstr>
      <vt:lpstr>2.3.1 Bảo quản</vt:lpstr>
      <vt:lpstr>PowerPoint Presentation</vt:lpstr>
      <vt:lpstr>PowerPoint Presentation</vt:lpstr>
      <vt:lpstr>2.3.2 Xếp dỡ dầu</vt:lpstr>
      <vt:lpstr>PowerPoint Presentation</vt:lpstr>
      <vt:lpstr>PowerPoint Presentation</vt:lpstr>
      <vt:lpstr>Đối với dầu nguyên khai, dầu nặng có độ dính lớn nếu cần gia nhiệt thì trước khi vào cảng phải gia nhiệt để khi cập bến có thể tến hành bơm được ngay </vt:lpstr>
      <vt:lpstr>2.3.3 Vận chuyển dầu</vt:lpstr>
      <vt:lpstr>Chuẩn bị trước khi bơm dầu xuống tàu</vt:lpstr>
      <vt:lpstr>Bơm dầu xuống tàu</vt:lpstr>
      <vt:lpstr>Chú ý khi chạy tàu</vt:lpstr>
      <vt:lpstr>2.4 Nguyên nhân tổn thất và biện pháp khắc phục</vt:lpstr>
      <vt:lpstr>PowerPoint Presentation</vt:lpstr>
      <vt:lpstr>PowerPoint Presentation</vt:lpstr>
      <vt:lpstr>pallet gỗ tạp </vt:lpstr>
      <vt:lpstr>PowerPoint Presentation</vt:lpstr>
      <vt:lpstr>2.Tính chất của gỗ</vt:lpstr>
      <vt:lpstr>3. Vận chuyển gỗ</vt:lpstr>
      <vt:lpstr>Lưu ý khi vận chuyển gỗ lên tàu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Sang</dc:creator>
  <cp:lastModifiedBy>huynhchigioi@gmail.com</cp:lastModifiedBy>
  <cp:revision>53</cp:revision>
  <cp:lastPrinted>2021-09-11T13:57:13Z</cp:lastPrinted>
  <dcterms:created xsi:type="dcterms:W3CDTF">2020-09-19T09:29:00Z</dcterms:created>
  <dcterms:modified xsi:type="dcterms:W3CDTF">2021-09-11T15:19:10Z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1033-11.2.0.10078</vt:lpwstr>
  </property>
</Properties>
</file>