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294" r:id="rId2"/>
    <p:sldId id="295" r:id="rId3"/>
    <p:sldId id="296" r:id="rId4"/>
    <p:sldId id="297" r:id="rId5"/>
    <p:sldId id="298" r:id="rId6"/>
    <p:sldId id="299" r:id="rId7"/>
    <p:sldId id="300" r:id="rId8"/>
    <p:sldId id="301" r:id="rId9"/>
    <p:sldId id="302" r:id="rId10"/>
    <p:sldId id="303" r:id="rId11"/>
    <p:sldId id="304" r:id="rId12"/>
    <p:sldId id="305" r:id="rId13"/>
    <p:sldId id="306" r:id="rId14"/>
    <p:sldId id="307" r:id="rId15"/>
    <p:sldId id="309" r:id="rId16"/>
    <p:sldId id="310" r:id="rId17"/>
    <p:sldId id="311" r:id="rId18"/>
    <p:sldId id="312" r:id="rId19"/>
    <p:sldId id="324" r:id="rId20"/>
    <p:sldId id="325" r:id="rId21"/>
    <p:sldId id="326" r:id="rId22"/>
    <p:sldId id="313" r:id="rId23"/>
    <p:sldId id="314" r:id="rId24"/>
    <p:sldId id="315" r:id="rId25"/>
    <p:sldId id="316" r:id="rId26"/>
    <p:sldId id="317" r:id="rId27"/>
    <p:sldId id="318" r:id="rId28"/>
    <p:sldId id="319" r:id="rId29"/>
    <p:sldId id="327" r:id="rId30"/>
    <p:sldId id="320" r:id="rId31"/>
    <p:sldId id="328" r:id="rId32"/>
    <p:sldId id="321" r:id="rId33"/>
    <p:sldId id="322" r:id="rId34"/>
    <p:sldId id="32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CC99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7" autoAdjust="0"/>
    <p:restoredTop sz="95332" autoAdjust="0"/>
  </p:normalViewPr>
  <p:slideViewPr>
    <p:cSldViewPr>
      <p:cViewPr varScale="1">
        <p:scale>
          <a:sx n="50" d="100"/>
          <a:sy n="50" d="100"/>
        </p:scale>
        <p:origin x="734" y="2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11/11/2024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4) Full Perimeter Base Pallet </a:t>
            </a:r>
            <a:r>
              <a:rPr lang="en-US" b="1" baseline="0" dirty="0"/>
              <a:t> - </a:t>
            </a:r>
            <a:r>
              <a:rPr lang="en-US" b="1" dirty="0"/>
              <a:t>1200 x 1000 mm - </a:t>
            </a:r>
          </a:p>
          <a:p>
            <a:endParaRPr lang="en-US" dirty="0"/>
          </a:p>
        </p:txBody>
      </p:sp>
      <p:sp>
        <p:nvSpPr>
          <p:cNvPr id="4" name="Slide Number Placeholder 3"/>
          <p:cNvSpPr>
            <a:spLocks noGrp="1"/>
          </p:cNvSpPr>
          <p:nvPr>
            <p:ph type="sldNum" sz="quarter" idx="10"/>
          </p:nvPr>
        </p:nvSpPr>
        <p:spPr/>
        <p:txBody>
          <a:bodyPr/>
          <a:lstStyle/>
          <a:p>
            <a:fld id="{21B2AA4F-B828-4D7C-AFD3-893933DAFCB4}" type="slidenum">
              <a:rPr lang="en-US" smtClean="0"/>
              <a:t>6</a:t>
            </a:fld>
            <a:endParaRPr lang="en-US"/>
          </a:p>
        </p:txBody>
      </p:sp>
    </p:spTree>
    <p:extLst>
      <p:ext uri="{BB962C8B-B14F-4D97-AF65-F5344CB8AC3E}">
        <p14:creationId xmlns:p14="http://schemas.microsoft.com/office/powerpoint/2010/main" val="2380427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a:t>pallet giấy </a:t>
            </a:r>
            <a:r>
              <a:rPr lang="vi-VN" dirty="0"/>
              <a:t>thường được sử dụng với những tải trọng nhẹ, nhưng pallet giấy đang ngày càng được sử dụng cùng với pallet gỗ vì pallet giấy có thể được sử dụng nơi tái chế và dễ xử lý tiêu hủy khi hết công dụng sử dụng. </a:t>
            </a:r>
            <a:endParaRPr lang="en-US" b="1" dirty="0"/>
          </a:p>
          <a:p>
            <a:r>
              <a:rPr lang="vi-VN" b="1" dirty="0"/>
              <a:t>Pallet nhựa </a:t>
            </a:r>
            <a:r>
              <a:rPr lang="vi-VN" dirty="0"/>
              <a:t>được sản xuất từ ​​vật liệu polyethylene cứng và bền, cấp thực phẩm và rất thích hợp để sử dụng trong các ứng dụng công nghiệp, hạng nặng. Tải trọng khuyến nghị cho pallet nhựa </a:t>
            </a:r>
            <a:r>
              <a:rPr lang="vi-VN" b="1" dirty="0"/>
              <a:t>này là tải trọng tĩnh là 5000 kg, tải trọng động là 2500 kg và tải trọng có thể xếp được là 1250 kg.</a:t>
            </a:r>
            <a:endParaRPr lang="en-US" b="1" dirty="0"/>
          </a:p>
        </p:txBody>
      </p:sp>
      <p:sp>
        <p:nvSpPr>
          <p:cNvPr id="4" name="Slide Number Placeholder 3"/>
          <p:cNvSpPr>
            <a:spLocks noGrp="1"/>
          </p:cNvSpPr>
          <p:nvPr>
            <p:ph type="sldNum" sz="quarter" idx="10"/>
          </p:nvPr>
        </p:nvSpPr>
        <p:spPr/>
        <p:txBody>
          <a:bodyPr/>
          <a:lstStyle/>
          <a:p>
            <a:fld id="{21B2AA4F-B828-4D7C-AFD3-893933DAFCB4}" type="slidenum">
              <a:rPr lang="en-US" smtClean="0"/>
              <a:t>7</a:t>
            </a:fld>
            <a:endParaRPr lang="en-US"/>
          </a:p>
        </p:txBody>
      </p:sp>
    </p:spTree>
    <p:extLst>
      <p:ext uri="{BB962C8B-B14F-4D97-AF65-F5344CB8AC3E}">
        <p14:creationId xmlns:p14="http://schemas.microsoft.com/office/powerpoint/2010/main" val="33985652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a:t>Vì vậy, các nhà sản xuất như chúng tôi phải phân loại các loại gỗ cứng và mềm để dễ sử dụng. Tuy nhiên, trong số tổng hợp các loại gỗ thì có 2 loại gỗ được tìm thấy và sử dụng rộng rãi tại nước ta là gỗ thông và gỗ tràm ( hay được gọi là keo).</a:t>
            </a:r>
          </a:p>
          <a:p>
            <a:endParaRPr lang="en-US" dirty="0"/>
          </a:p>
        </p:txBody>
      </p:sp>
      <p:sp>
        <p:nvSpPr>
          <p:cNvPr id="4" name="Slide Number Placeholder 3"/>
          <p:cNvSpPr>
            <a:spLocks noGrp="1"/>
          </p:cNvSpPr>
          <p:nvPr>
            <p:ph type="sldNum" sz="quarter" idx="10"/>
          </p:nvPr>
        </p:nvSpPr>
        <p:spPr/>
        <p:txBody>
          <a:bodyPr/>
          <a:lstStyle/>
          <a:p>
            <a:fld id="{21B2AA4F-B828-4D7C-AFD3-893933DAFCB4}" type="slidenum">
              <a:rPr lang="en-US" smtClean="0"/>
              <a:t>8</a:t>
            </a:fld>
            <a:endParaRPr lang="en-US"/>
          </a:p>
        </p:txBody>
      </p:sp>
    </p:spTree>
    <p:extLst>
      <p:ext uri="{BB962C8B-B14F-4D97-AF65-F5344CB8AC3E}">
        <p14:creationId xmlns:p14="http://schemas.microsoft.com/office/powerpoint/2010/main" val="3450149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Wingdings" panose="05000000000000000000" pitchFamily="2" charset="2"/>
              <a:buChar char="v"/>
            </a:pPr>
            <a:r>
              <a:rPr lang="en-US" sz="1600" b="1" dirty="0">
                <a:effectLst/>
                <a:latin typeface="Times New Roman" panose="02020603050405020304" pitchFamily="18" charset="0"/>
                <a:cs typeface="Times New Roman" panose="02020603050405020304" pitchFamily="18" charset="0"/>
              </a:rPr>
              <a:t>T</a:t>
            </a:r>
            <a:r>
              <a:rPr lang="vi-VN" sz="1600" b="1" dirty="0">
                <a:effectLst/>
                <a:latin typeface="Times New Roman" panose="02020603050405020304" pitchFamily="18" charset="0"/>
                <a:cs typeface="Times New Roman" panose="02020603050405020304" pitchFamily="18" charset="0"/>
              </a:rPr>
              <a:t>ùy theo loài mà tràm thuộc loại cây bụi hoặc cây thân gỗ, có hoa màu trắng, trắng xanh hoặc trắng vàng… hay thường gọi là tràm bông vàng, tràm bông trắng, tràm gió hay tràm bông xanh.</a:t>
            </a:r>
            <a:r>
              <a:rPr lang="vi-VN" sz="1600" b="1" dirty="0">
                <a:latin typeface="Times New Roman" panose="02020603050405020304" pitchFamily="18" charset="0"/>
                <a:cs typeface="Times New Roman" panose="02020603050405020304" pitchFamily="18" charset="0"/>
              </a:rPr>
              <a:t> </a:t>
            </a:r>
            <a:r>
              <a:rPr lang="vi-VN" sz="1600" b="1" dirty="0">
                <a:effectLst/>
                <a:latin typeface="Times New Roman" panose="02020603050405020304" pitchFamily="18" charset="0"/>
                <a:cs typeface="Times New Roman" panose="02020603050405020304" pitchFamily="18" charset="0"/>
              </a:rPr>
              <a:t>Gỗ tràm có thân gỗ trung bình, cây gỗ tràm có nhiều tác dụng, có thẻ sử dụng các bộ phận như hoa, lá, vỏ, gỗ vào nhiều mục đích khác nhau phục vụ cho đời sống.</a:t>
            </a:r>
            <a:endParaRPr lang="en-US" sz="1600" b="1" dirty="0">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vi-VN" sz="1600" b="1" dirty="0">
                <a:effectLst/>
                <a:latin typeface="Times New Roman" panose="02020603050405020304" pitchFamily="18" charset="0"/>
                <a:cs typeface="Times New Roman" panose="02020603050405020304" pitchFamily="18" charset="0"/>
              </a:rPr>
              <a:t>Gỗ tràm được ứng dụng trong ngành công nghiệp giấy, chiếm tỷ lệ 80% số lượng gỗ tràm tiêu thụ hàng năm. Những cây gỗ to được dùng để chế tác những món đồ nội thất gỗ như salon, tủ quần áo, giường ngủ... nhưng chất lượng thường không cao. </a:t>
            </a:r>
            <a:endParaRPr lang="en-US" sz="1600" b="1" dirty="0">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vi-VN" sz="1600" b="1" dirty="0">
                <a:effectLst/>
                <a:latin typeface="Times New Roman" panose="02020603050405020304" pitchFamily="18" charset="0"/>
                <a:cs typeface="Times New Roman" panose="02020603050405020304" pitchFamily="18" charset="0"/>
              </a:rPr>
              <a:t>Lá tràm được tinh chế để làm tinh dầu tràm rất có lợi trong việc bảo vệ sức khỏe con người. </a:t>
            </a:r>
            <a:endParaRPr lang="en-US" sz="1600" b="1" dirty="0">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vi-VN" sz="1600" b="1" dirty="0">
                <a:effectLst/>
                <a:latin typeface="Times New Roman" panose="02020603050405020304" pitchFamily="18" charset="0"/>
                <a:cs typeface="Times New Roman" panose="02020603050405020304" pitchFamily="18" charset="0"/>
              </a:rPr>
              <a:t>Ngoài ra giá trị kinh tế trong lâm nghiệp của tràm cũng được đánh giá rất cao, bởi khả năng phát triển nhanh, thu hồi vốn dễ, dễ trồng mới, thích nghi với nhiều loại đất khác nhau.</a:t>
            </a:r>
            <a:endParaRPr lang="en-US" sz="1600"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1B2AA4F-B828-4D7C-AFD3-893933DAFCB4}" type="slidenum">
              <a:rPr lang="en-US" smtClean="0"/>
              <a:t>10</a:t>
            </a:fld>
            <a:endParaRPr lang="en-US"/>
          </a:p>
        </p:txBody>
      </p:sp>
    </p:spTree>
    <p:extLst>
      <p:ext uri="{BB962C8B-B14F-4D97-AF65-F5344CB8AC3E}">
        <p14:creationId xmlns:p14="http://schemas.microsoft.com/office/powerpoint/2010/main" val="1107014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1B2AA4F-B828-4D7C-AFD3-893933DAFCB4}" type="slidenum">
              <a:rPr lang="en-US" smtClean="0"/>
              <a:t>15</a:t>
            </a:fld>
            <a:endParaRPr lang="en-US"/>
          </a:p>
        </p:txBody>
      </p:sp>
    </p:spTree>
    <p:extLst>
      <p:ext uri="{BB962C8B-B14F-4D97-AF65-F5344CB8AC3E}">
        <p14:creationId xmlns:p14="http://schemas.microsoft.com/office/powerpoint/2010/main" val="3571645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ƯU</a:t>
            </a:r>
            <a:r>
              <a:rPr lang="en-US" b="1" baseline="0" dirty="0"/>
              <a:t> DDIEMR PALLET KIM LOẠI</a:t>
            </a:r>
          </a:p>
          <a:p>
            <a:r>
              <a:rPr lang="en-US" b="1" dirty="0"/>
              <a:t>https://longquyen.info/product/pallet-kim-loai/</a:t>
            </a:r>
          </a:p>
          <a:p>
            <a:r>
              <a:rPr lang="vi-VN" b="1" dirty="0"/>
              <a:t>Trong một số trường hợp pallet kim loại được sản xuất từ ​​nhôm tái chế , đó là nguyên liệu luôn luôn có thể tái chế </a:t>
            </a:r>
            <a:r>
              <a:rPr lang="vi-VN" dirty="0"/>
              <a:t>, vì vậy khi một pallet là vào cuối vòng đời của nó, nó có thể được sử dụng để tạo ra nhiều pallet nhôm khác .</a:t>
            </a:r>
            <a:endParaRPr lang="en-US" dirty="0"/>
          </a:p>
          <a:p>
            <a:r>
              <a:rPr lang="vi-VN" dirty="0"/>
              <a:t>Một số pallet kim loại được làm từ thép không gỉ, để phù hợp với một số ngành công nghiệp :bệnh viện , dược phẩm, chế biến thực phẩm , và năng lượng hạt nhân . </a:t>
            </a:r>
            <a:endParaRPr lang="en-US" dirty="0"/>
          </a:p>
          <a:p>
            <a:r>
              <a:rPr lang="vi-VN" dirty="0"/>
              <a:t>Các ngành công nghiệp sử dụng thép không gỉ như họ có thể dễ dàng vệ sinh , tăng hiệu quả của quá trình bảo quản lạnh, cấu trúc nhẹ cho phép xử lý dễ dàng bởi một người, và thường được sử dụng nhiều trong các nhà kho sử dụng trong các hệ thống ARS .</a:t>
            </a:r>
            <a:endParaRPr lang="en-US" dirty="0"/>
          </a:p>
          <a:p>
            <a:r>
              <a:rPr lang="vi-VN" dirty="0"/>
              <a:t>Mặc dù giá của một pallet kim loại cao hơn của pallet gỗ ,nhưng có một số lợi ích khác chẳng hạn như với các lô hàng quốc tế</a:t>
            </a:r>
            <a:r>
              <a:rPr lang="vi-VN" b="1" dirty="0"/>
              <a:t> trong lượng của các pallet kim loại như nhôm hay thép tôn mỏng dập định hình sẽ nhỏ hơn các pallet gỗ làm giảm chi phí vận chuyển</a:t>
            </a:r>
            <a:r>
              <a:rPr lang="vi-VN" dirty="0"/>
              <a:t>, </a:t>
            </a:r>
            <a:r>
              <a:rPr lang="vi-VN" b="1" dirty="0"/>
              <a:t>không gây nguy cơ hỏa hoạn , không gây ô nhiễm của hàng hóa , và làm giảm lượng khí thải carbon so với pallet gỗ và nhựa.</a:t>
            </a:r>
            <a:endParaRPr lang="en-US" b="1" dirty="0"/>
          </a:p>
        </p:txBody>
      </p:sp>
      <p:sp>
        <p:nvSpPr>
          <p:cNvPr id="4" name="Slide Number Placeholder 3"/>
          <p:cNvSpPr>
            <a:spLocks noGrp="1"/>
          </p:cNvSpPr>
          <p:nvPr>
            <p:ph type="sldNum" sz="quarter" idx="10"/>
          </p:nvPr>
        </p:nvSpPr>
        <p:spPr/>
        <p:txBody>
          <a:bodyPr/>
          <a:lstStyle/>
          <a:p>
            <a:fld id="{21B2AA4F-B828-4D7C-AFD3-893933DAFCB4}" type="slidenum">
              <a:rPr lang="en-US" smtClean="0"/>
              <a:t>16</a:t>
            </a:fld>
            <a:endParaRPr lang="en-US"/>
          </a:p>
        </p:txBody>
      </p:sp>
    </p:spTree>
    <p:extLst>
      <p:ext uri="{BB962C8B-B14F-4D97-AF65-F5344CB8AC3E}">
        <p14:creationId xmlns:p14="http://schemas.microsoft.com/office/powerpoint/2010/main" val="38667935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Decabromodiphenyl</a:t>
            </a:r>
            <a:r>
              <a:rPr lang="en-US" dirty="0"/>
              <a:t> ether (</a:t>
            </a:r>
            <a:r>
              <a:rPr lang="en-US" i="1" dirty="0" err="1"/>
              <a:t>DecaBDE</a:t>
            </a:r>
            <a:r>
              <a:rPr lang="en-US" dirty="0"/>
              <a:t>). ; </a:t>
            </a:r>
            <a:r>
              <a:rPr lang="en-US" dirty="0" err="1"/>
              <a:t>một</a:t>
            </a:r>
            <a:r>
              <a:rPr lang="en-US" dirty="0"/>
              <a:t> </a:t>
            </a:r>
            <a:r>
              <a:rPr lang="en-US" dirty="0" err="1"/>
              <a:t>chất</a:t>
            </a:r>
            <a:r>
              <a:rPr lang="en-US" dirty="0"/>
              <a:t> </a:t>
            </a:r>
            <a:r>
              <a:rPr lang="en-US" dirty="0" err="1"/>
              <a:t>làm</a:t>
            </a:r>
            <a:r>
              <a:rPr lang="en-US" dirty="0"/>
              <a:t> </a:t>
            </a:r>
            <a:r>
              <a:rPr lang="en-US" dirty="0" err="1"/>
              <a:t>chậm</a:t>
            </a:r>
            <a:r>
              <a:rPr lang="en-US" dirty="0"/>
              <a:t> </a:t>
            </a:r>
            <a:r>
              <a:rPr lang="en-US" dirty="0" err="1"/>
              <a:t>cháy</a:t>
            </a:r>
            <a:r>
              <a:rPr lang="en-US" dirty="0"/>
              <a:t> </a:t>
            </a:r>
            <a:r>
              <a:rPr lang="en-US" dirty="0" err="1"/>
              <a:t>brôm</a:t>
            </a:r>
            <a:r>
              <a:rPr lang="en-US" dirty="0"/>
              <a:t>, </a:t>
            </a:r>
            <a:r>
              <a:rPr lang="en-US" dirty="0" err="1"/>
              <a:t>thuộc</a:t>
            </a:r>
            <a:r>
              <a:rPr lang="en-US" dirty="0"/>
              <a:t> </a:t>
            </a:r>
            <a:r>
              <a:rPr lang="en-US" dirty="0" err="1"/>
              <a:t>nhóm</a:t>
            </a:r>
            <a:r>
              <a:rPr lang="en-US" dirty="0"/>
              <a:t> </a:t>
            </a:r>
            <a:r>
              <a:rPr lang="en-US" dirty="0" err="1"/>
              <a:t>ete</a:t>
            </a:r>
            <a:r>
              <a:rPr lang="en-US" dirty="0"/>
              <a:t> diphenyl </a:t>
            </a:r>
            <a:r>
              <a:rPr lang="en-US" dirty="0" err="1"/>
              <a:t>polybrominated</a:t>
            </a:r>
            <a:endParaRPr lang="en-US" dirty="0"/>
          </a:p>
        </p:txBody>
      </p:sp>
      <p:sp>
        <p:nvSpPr>
          <p:cNvPr id="4" name="Slide Number Placeholder 3"/>
          <p:cNvSpPr>
            <a:spLocks noGrp="1"/>
          </p:cNvSpPr>
          <p:nvPr>
            <p:ph type="sldNum" sz="quarter" idx="10"/>
          </p:nvPr>
        </p:nvSpPr>
        <p:spPr/>
        <p:txBody>
          <a:bodyPr/>
          <a:lstStyle/>
          <a:p>
            <a:fld id="{21B2AA4F-B828-4D7C-AFD3-893933DAFCB4}" type="slidenum">
              <a:rPr lang="en-US" smtClean="0"/>
              <a:t>17</a:t>
            </a:fld>
            <a:endParaRPr lang="en-US"/>
          </a:p>
        </p:txBody>
      </p:sp>
    </p:spTree>
    <p:extLst>
      <p:ext uri="{BB962C8B-B14F-4D97-AF65-F5344CB8AC3E}">
        <p14:creationId xmlns:p14="http://schemas.microsoft.com/office/powerpoint/2010/main" val="2753059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83EAB40C-6F76-4355-B903-1CA310AE1743}" type="datetimeFigureOut">
              <a:rPr lang="en-US" smtClean="0"/>
              <a:t>11/11/2024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9273933-9722-4956-BC36-6894AC461BEB}" type="slidenum">
              <a:rPr lang="en-US" smtClean="0"/>
              <a:t>‹#›</a:t>
            </a:fld>
            <a:endParaRPr lang="en-US"/>
          </a:p>
        </p:txBody>
      </p:sp>
      <p:sp>
        <p:nvSpPr>
          <p:cNvPr id="7" name="Rectangle 6"/>
          <p:cNvSpPr/>
          <p:nvPr/>
        </p:nvSpPr>
        <p:spPr>
          <a:xfrm>
            <a:off x="83908" y="1449303"/>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83908"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83908"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1505930"/>
            <a:ext cx="109728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83EAB40C-6F76-4355-B903-1CA310AE1743}"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63084" y="952500"/>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3EAB40C-6F76-4355-B903-1CA310AE1743}" type="datetimeFigureOut">
              <a:rPr lang="en-US" smtClean="0"/>
              <a:t>11/11/2024</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49"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2195" y="2341475"/>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83EAB40C-6F76-4355-B903-1CA310AE1743}" type="datetimeFigureOut">
              <a:rPr lang="en-US" smtClean="0"/>
              <a:t>11/11/2024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83EAB40C-6F76-4355-B903-1CA310AE1743}" type="datetimeFigureOut">
              <a:rPr lang="en-US" smtClean="0"/>
              <a:t>11/11/2024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3EAB40C-6F76-4355-B903-1CA310AE1743}" type="datetimeFigureOut">
              <a:rPr lang="en-US" smtClean="0"/>
              <a:t>11/11/2024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AB40C-6F76-4355-B903-1CA310AE1743}" type="datetimeFigureOut">
              <a:rPr lang="en-US" smtClean="0"/>
              <a:t>11/11/2024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11/11/2024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11/11/2024</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91344" y="4650474"/>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91347" y="4773224"/>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91077" y="66675"/>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0"/>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83EAB40C-6F76-4355-B903-1CA310AE1743}" type="datetimeFigureOut">
              <a:rPr lang="en-US" smtClean="0"/>
              <a:t>11/11/2024</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9273933-9722-4956-BC36-6894AC461BE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panose="05020102010507070707"/>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panose="05020102010507070707"/>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panose="05020102010507070707"/>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panose="05020102010507070707"/>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4.xml"/><Relationship Id="rId1" Type="http://schemas.openxmlformats.org/officeDocument/2006/relationships/tags" Target="../tags/tag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notesSlide" Target="../notesSlides/notesSlide3.xml"/><Relationship Id="rId7" Type="http://schemas.openxmlformats.org/officeDocument/2006/relationships/image" Target="../media/image10.jpeg"/><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a:t>Chương 4: Đóng pallet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1" name="Group 170"/>
          <p:cNvGrpSpPr/>
          <p:nvPr/>
        </p:nvGrpSpPr>
        <p:grpSpPr>
          <a:xfrm>
            <a:off x="7381875" y="3438525"/>
            <a:ext cx="2216785" cy="2280285"/>
            <a:chOff x="9228" y="4817"/>
            <a:chExt cx="1920" cy="2130"/>
          </a:xfrm>
        </p:grpSpPr>
        <p:sp>
          <p:nvSpPr>
            <p:cNvPr id="126" name="Freeform 125"/>
            <p:cNvSpPr/>
            <p:nvPr/>
          </p:nvSpPr>
          <p:spPr>
            <a:xfrm>
              <a:off x="9228" y="4817"/>
              <a:ext cx="847" cy="1349"/>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847" h="1349">
                  <a:moveTo>
                    <a:pt x="417" y="0"/>
                  </a:moveTo>
                  <a:lnTo>
                    <a:pt x="847" y="0"/>
                  </a:lnTo>
                  <a:lnTo>
                    <a:pt x="847" y="13"/>
                  </a:lnTo>
                  <a:cubicBezTo>
                    <a:pt x="847" y="516"/>
                    <a:pt x="646" y="975"/>
                    <a:pt x="316" y="1320"/>
                  </a:cubicBezTo>
                  <a:lnTo>
                    <a:pt x="288" y="1349"/>
                  </a:lnTo>
                  <a:lnTo>
                    <a:pt x="0" y="1051"/>
                  </a:lnTo>
                  <a:lnTo>
                    <a:pt x="24" y="1025"/>
                  </a:lnTo>
                  <a:cubicBezTo>
                    <a:pt x="269" y="762"/>
                    <a:pt x="418" y="418"/>
                    <a:pt x="418" y="42"/>
                  </a:cubicBezTo>
                  <a:cubicBezTo>
                    <a:pt x="418" y="29"/>
                    <a:pt x="418" y="16"/>
                    <a:pt x="417" y="3"/>
                  </a:cubicBezTo>
                  <a:lnTo>
                    <a:pt x="417" y="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27" name="Freeform 126"/>
            <p:cNvSpPr/>
            <p:nvPr/>
          </p:nvSpPr>
          <p:spPr>
            <a:xfrm>
              <a:off x="9516" y="4817"/>
              <a:ext cx="1632" cy="2131"/>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632" h="2131">
                  <a:moveTo>
                    <a:pt x="559" y="0"/>
                  </a:moveTo>
                  <a:lnTo>
                    <a:pt x="1632" y="0"/>
                  </a:lnTo>
                  <a:lnTo>
                    <a:pt x="1632" y="4"/>
                  </a:lnTo>
                  <a:cubicBezTo>
                    <a:pt x="1632" y="17"/>
                    <a:pt x="1632" y="30"/>
                    <a:pt x="1632" y="42"/>
                  </a:cubicBezTo>
                  <a:cubicBezTo>
                    <a:pt x="1632" y="846"/>
                    <a:pt x="1305" y="1576"/>
                    <a:pt x="772" y="2115"/>
                  </a:cubicBezTo>
                  <a:lnTo>
                    <a:pt x="755" y="2131"/>
                  </a:lnTo>
                  <a:lnTo>
                    <a:pt x="0" y="1349"/>
                  </a:lnTo>
                  <a:lnTo>
                    <a:pt x="28" y="1320"/>
                  </a:lnTo>
                  <a:cubicBezTo>
                    <a:pt x="358" y="975"/>
                    <a:pt x="559" y="516"/>
                    <a:pt x="559" y="13"/>
                  </a:cubicBezTo>
                  <a:lnTo>
                    <a:pt x="559" y="0"/>
                  </a:lnTo>
                  <a:close/>
                </a:path>
              </a:pathLst>
            </a:custGeom>
            <a:gradFill>
              <a:gsLst>
                <a:gs pos="0">
                  <a:srgbClr val="FE4444"/>
                </a:gs>
                <a:gs pos="100000">
                  <a:srgbClr val="832B2B"/>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grpSp>
      <p:grpSp>
        <p:nvGrpSpPr>
          <p:cNvPr id="170" name="Group 169"/>
          <p:cNvGrpSpPr/>
          <p:nvPr/>
        </p:nvGrpSpPr>
        <p:grpSpPr>
          <a:xfrm>
            <a:off x="7279640" y="1196340"/>
            <a:ext cx="2311400" cy="2072640"/>
            <a:chOff x="9139" y="2722"/>
            <a:chExt cx="2002" cy="1936"/>
          </a:xfrm>
        </p:grpSpPr>
        <p:sp>
          <p:nvSpPr>
            <p:cNvPr id="130" name="Freeform 129"/>
            <p:cNvSpPr/>
            <p:nvPr/>
          </p:nvSpPr>
          <p:spPr>
            <a:xfrm>
              <a:off x="9139" y="3448"/>
              <a:ext cx="928" cy="1210"/>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928" h="1210">
                  <a:moveTo>
                    <a:pt x="330" y="0"/>
                  </a:moveTo>
                  <a:lnTo>
                    <a:pt x="338" y="7"/>
                  </a:lnTo>
                  <a:cubicBezTo>
                    <a:pt x="661" y="315"/>
                    <a:pt x="877" y="726"/>
                    <a:pt x="925" y="1183"/>
                  </a:cubicBezTo>
                  <a:lnTo>
                    <a:pt x="928" y="1210"/>
                  </a:lnTo>
                  <a:lnTo>
                    <a:pt x="492" y="1210"/>
                  </a:lnTo>
                  <a:lnTo>
                    <a:pt x="487" y="1176"/>
                  </a:lnTo>
                  <a:cubicBezTo>
                    <a:pt x="431" y="843"/>
                    <a:pt x="257" y="546"/>
                    <a:pt x="6" y="324"/>
                  </a:cubicBezTo>
                  <a:lnTo>
                    <a:pt x="0" y="319"/>
                  </a:lnTo>
                  <a:lnTo>
                    <a:pt x="330" y="0"/>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31" name="Freeform 130"/>
            <p:cNvSpPr/>
            <p:nvPr/>
          </p:nvSpPr>
          <p:spPr>
            <a:xfrm>
              <a:off x="9469" y="2722"/>
              <a:ext cx="1672" cy="1936"/>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672" h="1936">
                  <a:moveTo>
                    <a:pt x="752" y="0"/>
                  </a:moveTo>
                  <a:lnTo>
                    <a:pt x="766" y="13"/>
                  </a:lnTo>
                  <a:cubicBezTo>
                    <a:pt x="1277" y="506"/>
                    <a:pt x="1612" y="1169"/>
                    <a:pt x="1670" y="1906"/>
                  </a:cubicBezTo>
                  <a:lnTo>
                    <a:pt x="1672" y="1936"/>
                  </a:lnTo>
                  <a:lnTo>
                    <a:pt x="598" y="1936"/>
                  </a:lnTo>
                  <a:lnTo>
                    <a:pt x="596" y="1909"/>
                  </a:lnTo>
                  <a:cubicBezTo>
                    <a:pt x="547" y="1452"/>
                    <a:pt x="331" y="1041"/>
                    <a:pt x="8" y="733"/>
                  </a:cubicBezTo>
                  <a:lnTo>
                    <a:pt x="0" y="726"/>
                  </a:lnTo>
                  <a:lnTo>
                    <a:pt x="752" y="0"/>
                  </a:lnTo>
                  <a:close/>
                </a:path>
              </a:pathLst>
            </a:custGeom>
            <a:gradFill>
              <a:gsLst>
                <a:gs pos="0">
                  <a:srgbClr val="14CD68"/>
                </a:gs>
                <a:gs pos="100000">
                  <a:srgbClr val="0B6E38"/>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grpSp>
      <p:grpSp>
        <p:nvGrpSpPr>
          <p:cNvPr id="168" name="Group 167"/>
          <p:cNvGrpSpPr/>
          <p:nvPr/>
        </p:nvGrpSpPr>
        <p:grpSpPr>
          <a:xfrm>
            <a:off x="3690620" y="270510"/>
            <a:ext cx="2615565" cy="3592195"/>
            <a:chOff x="6031" y="1857"/>
            <a:chExt cx="2265" cy="3356"/>
          </a:xfrm>
        </p:grpSpPr>
        <p:sp>
          <p:nvSpPr>
            <p:cNvPr id="97" name="Freeform 96"/>
            <p:cNvSpPr/>
            <p:nvPr/>
          </p:nvSpPr>
          <p:spPr>
            <a:xfrm>
              <a:off x="7390" y="4885"/>
              <a:ext cx="906" cy="329"/>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906" h="329">
                  <a:moveTo>
                    <a:pt x="0" y="0"/>
                  </a:moveTo>
                  <a:lnTo>
                    <a:pt x="31" y="2"/>
                  </a:lnTo>
                  <a:cubicBezTo>
                    <a:pt x="353" y="25"/>
                    <a:pt x="648" y="138"/>
                    <a:pt x="887" y="314"/>
                  </a:cubicBezTo>
                  <a:lnTo>
                    <a:pt x="906" y="328"/>
                  </a:lnTo>
                  <a:lnTo>
                    <a:pt x="905" y="329"/>
                  </a:lnTo>
                  <a:lnTo>
                    <a:pt x="875" y="308"/>
                  </a:lnTo>
                  <a:cubicBezTo>
                    <a:pt x="631" y="138"/>
                    <a:pt x="333" y="31"/>
                    <a:pt x="10" y="13"/>
                  </a:cubicBezTo>
                  <a:lnTo>
                    <a:pt x="0" y="12"/>
                  </a:lnTo>
                  <a:lnTo>
                    <a:pt x="0" y="0"/>
                  </a:lnTo>
                  <a:close/>
                </a:path>
              </a:pathLst>
            </a:custGeom>
            <a:gradFill>
              <a:gsLst>
                <a:gs pos="0">
                  <a:srgbClr val="FE4444"/>
                </a:gs>
                <a:gs pos="100000">
                  <a:srgbClr val="832B2B"/>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24" name="Freeform 123"/>
            <p:cNvSpPr/>
            <p:nvPr/>
          </p:nvSpPr>
          <p:spPr>
            <a:xfrm>
              <a:off x="7940" y="2886"/>
              <a:ext cx="183" cy="462"/>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83" h="462">
                  <a:moveTo>
                    <a:pt x="92" y="0"/>
                  </a:moveTo>
                  <a:cubicBezTo>
                    <a:pt x="110" y="0"/>
                    <a:pt x="127" y="0"/>
                    <a:pt x="145" y="1"/>
                  </a:cubicBezTo>
                  <a:lnTo>
                    <a:pt x="183" y="2"/>
                  </a:lnTo>
                  <a:lnTo>
                    <a:pt x="183" y="462"/>
                  </a:lnTo>
                  <a:lnTo>
                    <a:pt x="174" y="461"/>
                  </a:lnTo>
                  <a:cubicBezTo>
                    <a:pt x="147" y="460"/>
                    <a:pt x="119" y="459"/>
                    <a:pt x="92" y="459"/>
                  </a:cubicBezTo>
                  <a:cubicBezTo>
                    <a:pt x="65" y="459"/>
                    <a:pt x="37" y="460"/>
                    <a:pt x="10" y="461"/>
                  </a:cubicBezTo>
                  <a:lnTo>
                    <a:pt x="0" y="462"/>
                  </a:lnTo>
                  <a:lnTo>
                    <a:pt x="0" y="2"/>
                  </a:lnTo>
                  <a:lnTo>
                    <a:pt x="39" y="1"/>
                  </a:lnTo>
                  <a:cubicBezTo>
                    <a:pt x="57" y="0"/>
                    <a:pt x="74" y="0"/>
                    <a:pt x="92" y="0"/>
                  </a:cubicBezTo>
                  <a:close/>
                </a:path>
              </a:pathLst>
            </a:custGeom>
            <a:gradFill>
              <a:gsLst>
                <a:gs pos="0">
                  <a:srgbClr val="FE4444"/>
                </a:gs>
                <a:gs pos="100000">
                  <a:srgbClr val="832B2B"/>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34" name="Freeform 133"/>
            <p:cNvSpPr/>
            <p:nvPr/>
          </p:nvSpPr>
          <p:spPr>
            <a:xfrm>
              <a:off x="6758" y="2888"/>
              <a:ext cx="1182" cy="755"/>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182" h="755">
                  <a:moveTo>
                    <a:pt x="1182" y="0"/>
                  </a:moveTo>
                  <a:lnTo>
                    <a:pt x="1182" y="460"/>
                  </a:lnTo>
                  <a:lnTo>
                    <a:pt x="1152" y="461"/>
                  </a:lnTo>
                  <a:cubicBezTo>
                    <a:pt x="843" y="483"/>
                    <a:pt x="560" y="588"/>
                    <a:pt x="326" y="752"/>
                  </a:cubicBezTo>
                  <a:lnTo>
                    <a:pt x="322" y="755"/>
                  </a:lnTo>
                  <a:lnTo>
                    <a:pt x="0" y="422"/>
                  </a:lnTo>
                  <a:lnTo>
                    <a:pt x="12" y="413"/>
                  </a:lnTo>
                  <a:cubicBezTo>
                    <a:pt x="334" y="172"/>
                    <a:pt x="733" y="21"/>
                    <a:pt x="1168" y="0"/>
                  </a:cubicBezTo>
                  <a:lnTo>
                    <a:pt x="1182" y="0"/>
                  </a:lnTo>
                  <a:close/>
                </a:path>
              </a:pathLst>
            </a:custGeom>
            <a:gradFill>
              <a:gsLst>
                <a:gs pos="0">
                  <a:srgbClr val="7B32B2"/>
                </a:gs>
                <a:gs pos="100000">
                  <a:srgbClr val="401A5D"/>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35" name="Freeform 134"/>
            <p:cNvSpPr/>
            <p:nvPr/>
          </p:nvSpPr>
          <p:spPr>
            <a:xfrm>
              <a:off x="6031" y="1857"/>
              <a:ext cx="1909" cy="1453"/>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909" h="1453">
                  <a:moveTo>
                    <a:pt x="1909" y="0"/>
                  </a:moveTo>
                  <a:lnTo>
                    <a:pt x="1909" y="1031"/>
                  </a:lnTo>
                  <a:lnTo>
                    <a:pt x="1896" y="1032"/>
                  </a:lnTo>
                  <a:cubicBezTo>
                    <a:pt x="1461" y="1053"/>
                    <a:pt x="1061" y="1203"/>
                    <a:pt x="740" y="1444"/>
                  </a:cubicBezTo>
                  <a:lnTo>
                    <a:pt x="727" y="1453"/>
                  </a:lnTo>
                  <a:lnTo>
                    <a:pt x="0" y="700"/>
                  </a:lnTo>
                  <a:lnTo>
                    <a:pt x="19" y="684"/>
                  </a:lnTo>
                  <a:cubicBezTo>
                    <a:pt x="524" y="283"/>
                    <a:pt x="1162" y="31"/>
                    <a:pt x="1861" y="2"/>
                  </a:cubicBezTo>
                  <a:lnTo>
                    <a:pt x="1909" y="0"/>
                  </a:lnTo>
                  <a:close/>
                </a:path>
              </a:pathLst>
            </a:custGeom>
            <a:gradFill>
              <a:gsLst>
                <a:gs pos="0">
                  <a:srgbClr val="7B32B2"/>
                </a:gs>
                <a:gs pos="100000">
                  <a:srgbClr val="401A5D"/>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36" name="Freeform 135"/>
            <p:cNvSpPr/>
            <p:nvPr/>
          </p:nvSpPr>
          <p:spPr>
            <a:xfrm>
              <a:off x="7413" y="4901"/>
              <a:ext cx="860" cy="297"/>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860" h="297">
                  <a:moveTo>
                    <a:pt x="860" y="0"/>
                  </a:moveTo>
                  <a:lnTo>
                    <a:pt x="860" y="12"/>
                  </a:lnTo>
                  <a:lnTo>
                    <a:pt x="855" y="12"/>
                  </a:lnTo>
                  <a:cubicBezTo>
                    <a:pt x="544" y="30"/>
                    <a:pt x="257" y="129"/>
                    <a:pt x="18" y="287"/>
                  </a:cubicBezTo>
                  <a:lnTo>
                    <a:pt x="2" y="297"/>
                  </a:lnTo>
                  <a:lnTo>
                    <a:pt x="0" y="295"/>
                  </a:lnTo>
                  <a:lnTo>
                    <a:pt x="4" y="292"/>
                  </a:lnTo>
                  <a:cubicBezTo>
                    <a:pt x="238" y="129"/>
                    <a:pt x="522" y="24"/>
                    <a:pt x="830" y="2"/>
                  </a:cubicBezTo>
                  <a:lnTo>
                    <a:pt x="860" y="0"/>
                  </a:lnTo>
                  <a:close/>
                </a:path>
              </a:pathLst>
            </a:custGeom>
            <a:gradFill>
              <a:gsLst>
                <a:gs pos="0">
                  <a:srgbClr val="FE4444"/>
                </a:gs>
                <a:gs pos="100000">
                  <a:srgbClr val="832B2B"/>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40" name="Isosceles Triangle 139"/>
            <p:cNvSpPr/>
            <p:nvPr/>
          </p:nvSpPr>
          <p:spPr>
            <a:xfrm rot="9300000">
              <a:off x="7290" y="3426"/>
              <a:ext cx="560" cy="688"/>
            </a:xfrm>
            <a:prstGeom prs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9" name="Group 168"/>
          <p:cNvGrpSpPr/>
          <p:nvPr/>
        </p:nvGrpSpPr>
        <p:grpSpPr>
          <a:xfrm>
            <a:off x="6105525" y="270510"/>
            <a:ext cx="2300605" cy="2388235"/>
            <a:chOff x="8123" y="1857"/>
            <a:chExt cx="1992" cy="2231"/>
          </a:xfrm>
        </p:grpSpPr>
        <p:sp>
          <p:nvSpPr>
            <p:cNvPr id="137" name="Freeform 136"/>
            <p:cNvSpPr/>
            <p:nvPr/>
          </p:nvSpPr>
          <p:spPr>
            <a:xfrm>
              <a:off x="8123" y="2888"/>
              <a:ext cx="1239" cy="788"/>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239" h="788">
                  <a:moveTo>
                    <a:pt x="0" y="0"/>
                  </a:moveTo>
                  <a:lnTo>
                    <a:pt x="14" y="1"/>
                  </a:lnTo>
                  <a:cubicBezTo>
                    <a:pt x="467" y="22"/>
                    <a:pt x="881" y="184"/>
                    <a:pt x="1209" y="442"/>
                  </a:cubicBezTo>
                  <a:lnTo>
                    <a:pt x="1239" y="466"/>
                  </a:lnTo>
                  <a:lnTo>
                    <a:pt x="906" y="788"/>
                  </a:lnTo>
                  <a:lnTo>
                    <a:pt x="887" y="774"/>
                  </a:lnTo>
                  <a:cubicBezTo>
                    <a:pt x="648" y="597"/>
                    <a:pt x="353" y="484"/>
                    <a:pt x="31" y="461"/>
                  </a:cubicBezTo>
                  <a:lnTo>
                    <a:pt x="0" y="459"/>
                  </a:lnTo>
                  <a:lnTo>
                    <a:pt x="0" y="0"/>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38" name="Freeform 137"/>
            <p:cNvSpPr/>
            <p:nvPr/>
          </p:nvSpPr>
          <p:spPr>
            <a:xfrm>
              <a:off x="8123" y="1857"/>
              <a:ext cx="1993" cy="1497"/>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993" h="1497">
                  <a:moveTo>
                    <a:pt x="0" y="0"/>
                  </a:moveTo>
                  <a:lnTo>
                    <a:pt x="18" y="1"/>
                  </a:lnTo>
                  <a:cubicBezTo>
                    <a:pt x="755" y="25"/>
                    <a:pt x="1427" y="296"/>
                    <a:pt x="1948" y="731"/>
                  </a:cubicBezTo>
                  <a:lnTo>
                    <a:pt x="1993" y="769"/>
                  </a:lnTo>
                  <a:lnTo>
                    <a:pt x="1239" y="1497"/>
                  </a:lnTo>
                  <a:lnTo>
                    <a:pt x="1209" y="1473"/>
                  </a:lnTo>
                  <a:cubicBezTo>
                    <a:pt x="881" y="1215"/>
                    <a:pt x="467" y="1053"/>
                    <a:pt x="14" y="1032"/>
                  </a:cubicBezTo>
                  <a:lnTo>
                    <a:pt x="0" y="1031"/>
                  </a:lnTo>
                  <a:lnTo>
                    <a:pt x="0" y="0"/>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58" name="Isosceles Triangle 157"/>
            <p:cNvSpPr/>
            <p:nvPr/>
          </p:nvSpPr>
          <p:spPr>
            <a:xfrm rot="12420000">
              <a:off x="8186" y="3400"/>
              <a:ext cx="560" cy="688"/>
            </a:xfrm>
            <a:prstGeom prs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6" name="Group 165"/>
          <p:cNvGrpSpPr/>
          <p:nvPr/>
        </p:nvGrpSpPr>
        <p:grpSpPr>
          <a:xfrm>
            <a:off x="2402205" y="3438525"/>
            <a:ext cx="2402205" cy="2198370"/>
            <a:chOff x="4916" y="4817"/>
            <a:chExt cx="2080" cy="2054"/>
          </a:xfrm>
        </p:grpSpPr>
        <p:sp>
          <p:nvSpPr>
            <p:cNvPr id="128" name="Freeform 127"/>
            <p:cNvSpPr/>
            <p:nvPr/>
          </p:nvSpPr>
          <p:spPr>
            <a:xfrm>
              <a:off x="5989" y="4817"/>
              <a:ext cx="810" cy="1300"/>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810" h="1300">
                  <a:moveTo>
                    <a:pt x="0" y="0"/>
                  </a:moveTo>
                  <a:lnTo>
                    <a:pt x="429" y="0"/>
                  </a:lnTo>
                  <a:lnTo>
                    <a:pt x="429" y="3"/>
                  </a:lnTo>
                  <a:cubicBezTo>
                    <a:pt x="429" y="16"/>
                    <a:pt x="429" y="29"/>
                    <a:pt x="429" y="42"/>
                  </a:cubicBezTo>
                  <a:cubicBezTo>
                    <a:pt x="429" y="405"/>
                    <a:pt x="567" y="738"/>
                    <a:pt x="797" y="998"/>
                  </a:cubicBezTo>
                  <a:lnTo>
                    <a:pt x="810" y="1012"/>
                  </a:lnTo>
                  <a:lnTo>
                    <a:pt x="512" y="1300"/>
                  </a:lnTo>
                  <a:lnTo>
                    <a:pt x="498" y="1285"/>
                  </a:lnTo>
                  <a:cubicBezTo>
                    <a:pt x="188" y="944"/>
                    <a:pt x="0" y="499"/>
                    <a:pt x="0" y="13"/>
                  </a:cubicBez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29" name="Freeform 128"/>
            <p:cNvSpPr/>
            <p:nvPr/>
          </p:nvSpPr>
          <p:spPr>
            <a:xfrm>
              <a:off x="4916" y="4817"/>
              <a:ext cx="1585" cy="2055"/>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585" h="2055">
                  <a:moveTo>
                    <a:pt x="0" y="0"/>
                  </a:moveTo>
                  <a:lnTo>
                    <a:pt x="1073" y="0"/>
                  </a:lnTo>
                  <a:lnTo>
                    <a:pt x="1073" y="13"/>
                  </a:lnTo>
                  <a:cubicBezTo>
                    <a:pt x="1073" y="499"/>
                    <a:pt x="1261" y="944"/>
                    <a:pt x="1571" y="1285"/>
                  </a:cubicBezTo>
                  <a:lnTo>
                    <a:pt x="1585" y="1300"/>
                  </a:lnTo>
                  <a:lnTo>
                    <a:pt x="803" y="2055"/>
                  </a:lnTo>
                  <a:lnTo>
                    <a:pt x="760" y="2008"/>
                  </a:lnTo>
                  <a:cubicBezTo>
                    <a:pt x="286" y="1481"/>
                    <a:pt x="0" y="794"/>
                    <a:pt x="0" y="42"/>
                  </a:cubicBezTo>
                  <a:cubicBezTo>
                    <a:pt x="0" y="29"/>
                    <a:pt x="0" y="16"/>
                    <a:pt x="0" y="2"/>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60" name="Isosceles Triangle 159"/>
            <p:cNvSpPr/>
            <p:nvPr/>
          </p:nvSpPr>
          <p:spPr>
            <a:xfrm rot="4080000">
              <a:off x="6421" y="5011"/>
              <a:ext cx="560" cy="590"/>
            </a:xfrm>
            <a:prstGeom prst="triangl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7" name="Group 166"/>
          <p:cNvGrpSpPr/>
          <p:nvPr/>
        </p:nvGrpSpPr>
        <p:grpSpPr>
          <a:xfrm>
            <a:off x="2402205" y="1144270"/>
            <a:ext cx="2493010" cy="2122170"/>
            <a:chOff x="4923" y="2675"/>
            <a:chExt cx="2159" cy="1983"/>
          </a:xfrm>
        </p:grpSpPr>
        <p:sp>
          <p:nvSpPr>
            <p:cNvPr id="132" name="Freeform 131"/>
            <p:cNvSpPr/>
            <p:nvPr/>
          </p:nvSpPr>
          <p:spPr>
            <a:xfrm>
              <a:off x="5997" y="3426"/>
              <a:ext cx="940" cy="1232"/>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940" h="1232">
                  <a:moveTo>
                    <a:pt x="622" y="0"/>
                  </a:moveTo>
                  <a:lnTo>
                    <a:pt x="940" y="330"/>
                  </a:lnTo>
                  <a:lnTo>
                    <a:pt x="921" y="346"/>
                  </a:lnTo>
                  <a:cubicBezTo>
                    <a:pt x="671" y="568"/>
                    <a:pt x="497" y="865"/>
                    <a:pt x="441" y="1197"/>
                  </a:cubicBezTo>
                  <a:lnTo>
                    <a:pt x="435" y="1232"/>
                  </a:lnTo>
                  <a:lnTo>
                    <a:pt x="0" y="1232"/>
                  </a:lnTo>
                  <a:lnTo>
                    <a:pt x="2" y="1205"/>
                  </a:lnTo>
                  <a:cubicBezTo>
                    <a:pt x="51" y="747"/>
                    <a:pt x="267" y="337"/>
                    <a:pt x="590" y="29"/>
                  </a:cubicBezTo>
                  <a:lnTo>
                    <a:pt x="622"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33" name="Freeform 132"/>
            <p:cNvSpPr/>
            <p:nvPr/>
          </p:nvSpPr>
          <p:spPr>
            <a:xfrm>
              <a:off x="4923" y="2675"/>
              <a:ext cx="1696" cy="1983"/>
            </a:xfrm>
            <a:custGeom>
              <a:avLst/>
              <a:gdLst>
                <a:gd name="adj" fmla="val 25000"/>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696" h="1983">
                  <a:moveTo>
                    <a:pt x="970" y="0"/>
                  </a:moveTo>
                  <a:lnTo>
                    <a:pt x="1696" y="751"/>
                  </a:lnTo>
                  <a:lnTo>
                    <a:pt x="1664" y="780"/>
                  </a:lnTo>
                  <a:cubicBezTo>
                    <a:pt x="1341" y="1088"/>
                    <a:pt x="1125" y="1499"/>
                    <a:pt x="1077" y="1956"/>
                  </a:cubicBezTo>
                  <a:lnTo>
                    <a:pt x="1074" y="1983"/>
                  </a:lnTo>
                  <a:lnTo>
                    <a:pt x="0" y="1983"/>
                  </a:lnTo>
                  <a:lnTo>
                    <a:pt x="3" y="1946"/>
                  </a:lnTo>
                  <a:cubicBezTo>
                    <a:pt x="65" y="1186"/>
                    <a:pt x="420" y="506"/>
                    <a:pt x="959" y="10"/>
                  </a:cubicBezTo>
                  <a:lnTo>
                    <a:pt x="97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lt1"/>
                  </a:solidFill>
                  <a:latin typeface="Arial" panose="020B0604020202020204" pitchFamily="34" charset="0"/>
                  <a:ea typeface="+mn-ea"/>
                  <a:cs typeface="+mn-cs"/>
                </a:defRPr>
              </a:lvl9pPr>
            </a:lstStyle>
            <a:p>
              <a:pPr algn="ctr"/>
              <a:endParaRPr lang="en-US">
                <a:solidFill>
                  <a:schemeClr val="tx1"/>
                </a:solidFill>
              </a:endParaRPr>
            </a:p>
          </p:txBody>
        </p:sp>
        <p:sp>
          <p:nvSpPr>
            <p:cNvPr id="163" name="Isosceles Triangle 162"/>
            <p:cNvSpPr/>
            <p:nvPr/>
          </p:nvSpPr>
          <p:spPr>
            <a:xfrm rot="6960000">
              <a:off x="6467" y="4037"/>
              <a:ext cx="560" cy="67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2" name="Text Box 171"/>
          <p:cNvSpPr txBox="1"/>
          <p:nvPr/>
        </p:nvSpPr>
        <p:spPr>
          <a:xfrm>
            <a:off x="2547620" y="3520440"/>
            <a:ext cx="1295400" cy="1323439"/>
          </a:xfrm>
          <a:prstGeom prst="rect">
            <a:avLst/>
          </a:prstGeom>
          <a:noFill/>
        </p:spPr>
        <p:txBody>
          <a:bodyPr wrap="square" rtlCol="0">
            <a:spAutoFit/>
          </a:bodyPr>
          <a:lstStyle/>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01</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Tìm hiểu chung về pallet</a:t>
            </a:r>
          </a:p>
        </p:txBody>
      </p:sp>
      <p:sp>
        <p:nvSpPr>
          <p:cNvPr id="173" name="Text Box 172"/>
          <p:cNvSpPr txBox="1"/>
          <p:nvPr/>
        </p:nvSpPr>
        <p:spPr>
          <a:xfrm>
            <a:off x="2547620" y="1577340"/>
            <a:ext cx="2162175" cy="2062103"/>
          </a:xfrm>
          <a:prstGeom prst="rect">
            <a:avLst/>
          </a:prstGeom>
          <a:noFill/>
        </p:spPr>
        <p:txBody>
          <a:bodyPr wrap="square" rtlCol="0">
            <a:spAutoFit/>
          </a:bodyPr>
          <a:lstStyle/>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02 </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Phân loại </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pallet</a:t>
            </a:r>
          </a:p>
          <a:p>
            <a:pPr algn="ctr"/>
            <a:endParaRPr lang="en-US" sz="2400">
              <a:ln>
                <a:solidFill>
                  <a:schemeClr val="tx1"/>
                </a:solidFill>
              </a:ln>
              <a:solidFill>
                <a:schemeClr val="tx1"/>
              </a:solidFill>
            </a:endParaRPr>
          </a:p>
          <a:p>
            <a:pPr algn="ctr"/>
            <a:endParaRPr lang="en-US" sz="2400">
              <a:ln>
                <a:solidFill>
                  <a:schemeClr val="tx1"/>
                </a:solidFill>
              </a:ln>
              <a:solidFill>
                <a:schemeClr val="tx1"/>
              </a:solidFill>
            </a:endParaRPr>
          </a:p>
          <a:p>
            <a:pPr algn="ctr"/>
            <a:endParaRPr lang="en-US" sz="2000">
              <a:ln>
                <a:solidFill>
                  <a:schemeClr val="tx1"/>
                </a:solidFill>
              </a:ln>
              <a:solidFill>
                <a:schemeClr val="tx1"/>
              </a:solidFill>
              <a:latin typeface="Times New Roman" panose="02020603050405020304" pitchFamily="18" charset="0"/>
              <a:cs typeface="Times New Roman" panose="02020603050405020304" pitchFamily="18" charset="0"/>
            </a:endParaRPr>
          </a:p>
        </p:txBody>
      </p:sp>
      <p:sp>
        <p:nvSpPr>
          <p:cNvPr id="174" name="Text Box 173"/>
          <p:cNvSpPr txBox="1"/>
          <p:nvPr/>
        </p:nvSpPr>
        <p:spPr>
          <a:xfrm>
            <a:off x="4053205" y="377190"/>
            <a:ext cx="2045335" cy="1754326"/>
          </a:xfrm>
          <a:prstGeom prst="rect">
            <a:avLst/>
          </a:prstGeom>
          <a:noFill/>
        </p:spPr>
        <p:txBody>
          <a:bodyPr wrap="square" rtlCol="0">
            <a:spAutoFit/>
          </a:bodyPr>
          <a:lstStyle/>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03</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Ưu nhược</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điểm</a:t>
            </a:r>
          </a:p>
          <a:p>
            <a:pPr algn="ctr"/>
            <a:endParaRPr lang="en-US" sz="2400">
              <a:ln>
                <a:solidFill>
                  <a:schemeClr val="tx1"/>
                </a:solidFill>
              </a:ln>
              <a:solidFill>
                <a:schemeClr val="tx1"/>
              </a:solidFill>
            </a:endParaRPr>
          </a:p>
          <a:p>
            <a:endParaRPr lang="en-US" sz="2400">
              <a:ln>
                <a:solidFill>
                  <a:schemeClr val="tx1"/>
                </a:solidFill>
              </a:ln>
              <a:solidFill>
                <a:schemeClr val="tx1"/>
              </a:solidFill>
            </a:endParaRPr>
          </a:p>
        </p:txBody>
      </p:sp>
      <p:sp>
        <p:nvSpPr>
          <p:cNvPr id="175" name="Text Box 174"/>
          <p:cNvSpPr txBox="1"/>
          <p:nvPr/>
        </p:nvSpPr>
        <p:spPr>
          <a:xfrm>
            <a:off x="5988050" y="449580"/>
            <a:ext cx="2106930" cy="1446550"/>
          </a:xfrm>
          <a:prstGeom prst="rect">
            <a:avLst/>
          </a:prstGeom>
          <a:noFill/>
        </p:spPr>
        <p:txBody>
          <a:bodyPr wrap="square" rtlCol="0">
            <a:spAutoFit/>
          </a:bodyPr>
          <a:lstStyle/>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04</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Công dụng</a:t>
            </a:r>
          </a:p>
          <a:p>
            <a:pPr algn="ctr"/>
            <a:endParaRPr lang="en-US" sz="2400">
              <a:ln>
                <a:solidFill>
                  <a:schemeClr val="tx1"/>
                </a:solidFill>
              </a:ln>
              <a:solidFill>
                <a:schemeClr val="tx1"/>
              </a:solidFill>
            </a:endParaRPr>
          </a:p>
          <a:p>
            <a:endParaRPr lang="en-US" sz="2400">
              <a:ln>
                <a:solidFill>
                  <a:schemeClr val="tx1"/>
                </a:solidFill>
              </a:ln>
              <a:solidFill>
                <a:schemeClr val="tx1"/>
              </a:solidFill>
            </a:endParaRPr>
          </a:p>
        </p:txBody>
      </p:sp>
      <p:sp>
        <p:nvSpPr>
          <p:cNvPr id="176" name="Text Box 175"/>
          <p:cNvSpPr txBox="1"/>
          <p:nvPr/>
        </p:nvSpPr>
        <p:spPr>
          <a:xfrm>
            <a:off x="7279640" y="1825625"/>
            <a:ext cx="2392680" cy="1015663"/>
          </a:xfrm>
          <a:prstGeom prst="rect">
            <a:avLst/>
          </a:prstGeom>
          <a:noFill/>
        </p:spPr>
        <p:txBody>
          <a:bodyPr wrap="square" rtlCol="0">
            <a:spAutoFit/>
          </a:bodyPr>
          <a:lstStyle/>
          <a:p>
            <a:pPr algn="ctr"/>
            <a:r>
              <a:rPr lang="en-US" sz="2000">
                <a:ln>
                  <a:solidFill>
                    <a:schemeClr val="tx1"/>
                  </a:solidFill>
                </a:ln>
                <a:latin typeface="Times New Roman" panose="02020603050405020304" pitchFamily="18" charset="0"/>
                <a:cs typeface="Times New Roman" panose="02020603050405020304" pitchFamily="18" charset="0"/>
              </a:rPr>
              <a:t>05</a:t>
            </a:r>
          </a:p>
          <a:p>
            <a:pPr algn="ctr"/>
            <a:r>
              <a:rPr lang="en-US" sz="2000">
                <a:ln>
                  <a:solidFill>
                    <a:schemeClr val="tx1"/>
                  </a:solidFill>
                </a:ln>
                <a:latin typeface="Times New Roman" panose="02020603050405020304" pitchFamily="18" charset="0"/>
                <a:cs typeface="Times New Roman" panose="02020603050405020304" pitchFamily="18" charset="0"/>
              </a:rPr>
              <a:t>Quy trình đóng </a:t>
            </a:r>
          </a:p>
          <a:p>
            <a:pPr algn="ctr"/>
            <a:r>
              <a:rPr lang="en-US" sz="2000">
                <a:ln>
                  <a:solidFill>
                    <a:schemeClr val="tx1"/>
                  </a:solidFill>
                </a:ln>
                <a:latin typeface="Times New Roman" panose="02020603050405020304" pitchFamily="18" charset="0"/>
                <a:cs typeface="Times New Roman" panose="02020603050405020304" pitchFamily="18" charset="0"/>
              </a:rPr>
              <a:t>một pallet</a:t>
            </a:r>
          </a:p>
        </p:txBody>
      </p:sp>
      <p:sp>
        <p:nvSpPr>
          <p:cNvPr id="177" name="Text Box 176"/>
          <p:cNvSpPr txBox="1"/>
          <p:nvPr/>
        </p:nvSpPr>
        <p:spPr>
          <a:xfrm>
            <a:off x="7626350" y="3785235"/>
            <a:ext cx="2002790" cy="1631216"/>
          </a:xfrm>
          <a:prstGeom prst="rect">
            <a:avLst/>
          </a:prstGeom>
          <a:noFill/>
        </p:spPr>
        <p:txBody>
          <a:bodyPr wrap="square" rtlCol="0">
            <a:spAutoFit/>
          </a:bodyPr>
          <a:lstStyle/>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06</a:t>
            </a:r>
          </a:p>
          <a:p>
            <a:pPr algn="ctr"/>
            <a:r>
              <a:rPr lang="en-US" sz="2000">
                <a:ln>
                  <a:solidFill>
                    <a:schemeClr val="tx1"/>
                  </a:solidFill>
                </a:ln>
                <a:solidFill>
                  <a:schemeClr val="tx1"/>
                </a:solidFill>
                <a:latin typeface="Times New Roman" panose="02020603050405020304" pitchFamily="18" charset="0"/>
                <a:cs typeface="Times New Roman" panose="02020603050405020304" pitchFamily="18" charset="0"/>
              </a:rPr>
              <a:t>Ứng dụng</a:t>
            </a:r>
          </a:p>
          <a:p>
            <a:pPr algn="ctr"/>
            <a:endParaRPr lang="en-US" sz="2400">
              <a:ln>
                <a:solidFill>
                  <a:schemeClr val="tx1"/>
                </a:solidFill>
              </a:ln>
              <a:solidFill>
                <a:schemeClr val="tx1"/>
              </a:solidFill>
            </a:endParaRPr>
          </a:p>
          <a:p>
            <a:pPr algn="ctr"/>
            <a:endParaRPr lang="en-US">
              <a:ln>
                <a:solidFill>
                  <a:schemeClr val="tx1"/>
                </a:solidFill>
              </a:ln>
              <a:solidFill>
                <a:schemeClr val="tx1"/>
              </a:solidFill>
            </a:endParaRPr>
          </a:p>
          <a:p>
            <a:endParaRPr lang="en-US">
              <a:ln>
                <a:solidFill>
                  <a:schemeClr val="tx1"/>
                </a:solidFill>
              </a:ln>
              <a:solidFill>
                <a:schemeClr val="tx1"/>
              </a:solidFill>
            </a:endParaRPr>
          </a:p>
        </p:txBody>
      </p:sp>
      <p:cxnSp>
        <p:nvCxnSpPr>
          <p:cNvPr id="179" name="Straight Connector 178"/>
          <p:cNvCxnSpPr/>
          <p:nvPr/>
        </p:nvCxnSpPr>
        <p:spPr>
          <a:xfrm>
            <a:off x="2983230" y="1960880"/>
            <a:ext cx="1052195" cy="1270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2668905" y="3938905"/>
            <a:ext cx="1052195" cy="1270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a:off x="4549775" y="761365"/>
            <a:ext cx="1052195" cy="1270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a:off x="7950200" y="2226310"/>
            <a:ext cx="1052195" cy="1270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a:off x="6515735" y="845185"/>
            <a:ext cx="1052195" cy="1270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211" name="Group 210"/>
          <p:cNvGrpSpPr/>
          <p:nvPr/>
        </p:nvGrpSpPr>
        <p:grpSpPr>
          <a:xfrm>
            <a:off x="7076440" y="2573655"/>
            <a:ext cx="2070735" cy="1671955"/>
            <a:chOff x="11144" y="4053"/>
            <a:chExt cx="3261" cy="2633"/>
          </a:xfrm>
        </p:grpSpPr>
        <p:sp>
          <p:nvSpPr>
            <p:cNvPr id="161" name="Isosceles Triangle 160"/>
            <p:cNvSpPr/>
            <p:nvPr/>
          </p:nvSpPr>
          <p:spPr>
            <a:xfrm rot="14880000">
              <a:off x="11228" y="3988"/>
              <a:ext cx="944" cy="1074"/>
            </a:xfrm>
            <a:prstGeom prst="triangle">
              <a:avLst/>
            </a:prstGeom>
            <a:gradFill>
              <a:gsLst>
                <a:gs pos="0">
                  <a:srgbClr val="14CD68"/>
                </a:gs>
                <a:gs pos="100000">
                  <a:srgbClr val="0B6E38"/>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Isosceles Triangle 163"/>
            <p:cNvSpPr/>
            <p:nvPr/>
          </p:nvSpPr>
          <p:spPr>
            <a:xfrm rot="17760000">
              <a:off x="11230" y="5655"/>
              <a:ext cx="944" cy="1117"/>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6" name="Straight Connector 185"/>
            <p:cNvCxnSpPr/>
            <p:nvPr/>
          </p:nvCxnSpPr>
          <p:spPr>
            <a:xfrm>
              <a:off x="12748" y="6543"/>
              <a:ext cx="1657" cy="2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88" name="Freeform 187"/>
          <p:cNvSpPr/>
          <p:nvPr/>
        </p:nvSpPr>
        <p:spPr>
          <a:xfrm>
            <a:off x="2935141" y="5489575"/>
            <a:ext cx="6523819" cy="1294130"/>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274" h="2038">
                <a:moveTo>
                  <a:pt x="9337" y="250"/>
                </a:moveTo>
                <a:cubicBezTo>
                  <a:pt x="9574" y="249"/>
                  <a:pt x="9774" y="332"/>
                  <a:pt x="9878" y="498"/>
                </a:cubicBezTo>
                <a:cubicBezTo>
                  <a:pt x="9913" y="554"/>
                  <a:pt x="9935" y="615"/>
                  <a:pt x="9944" y="679"/>
                </a:cubicBezTo>
                <a:lnTo>
                  <a:pt x="9946" y="696"/>
                </a:lnTo>
                <a:lnTo>
                  <a:pt x="9946" y="696"/>
                </a:lnTo>
                <a:cubicBezTo>
                  <a:pt x="10148" y="821"/>
                  <a:pt x="10274" y="998"/>
                  <a:pt x="10274" y="1194"/>
                </a:cubicBezTo>
                <a:cubicBezTo>
                  <a:pt x="10274" y="1574"/>
                  <a:pt x="9801" y="1882"/>
                  <a:pt x="9218" y="1882"/>
                </a:cubicBezTo>
                <a:cubicBezTo>
                  <a:pt x="9104" y="1882"/>
                  <a:pt x="8994" y="1870"/>
                  <a:pt x="8891" y="1849"/>
                </a:cubicBezTo>
                <a:lnTo>
                  <a:pt x="8860" y="1841"/>
                </a:lnTo>
                <a:lnTo>
                  <a:pt x="8853" y="1843"/>
                </a:lnTo>
                <a:cubicBezTo>
                  <a:pt x="8668" y="1880"/>
                  <a:pt x="8493" y="1873"/>
                  <a:pt x="8351" y="1822"/>
                </a:cubicBezTo>
                <a:lnTo>
                  <a:pt x="8341" y="1818"/>
                </a:lnTo>
                <a:lnTo>
                  <a:pt x="8314" y="1822"/>
                </a:lnTo>
                <a:cubicBezTo>
                  <a:pt x="8239" y="1833"/>
                  <a:pt x="8161" y="1839"/>
                  <a:pt x="8082" y="1839"/>
                </a:cubicBezTo>
                <a:cubicBezTo>
                  <a:pt x="7754" y="1839"/>
                  <a:pt x="7461" y="1742"/>
                  <a:pt x="7267" y="1589"/>
                </a:cubicBezTo>
                <a:lnTo>
                  <a:pt x="7260" y="1583"/>
                </a:lnTo>
                <a:lnTo>
                  <a:pt x="7247" y="1586"/>
                </a:lnTo>
                <a:cubicBezTo>
                  <a:pt x="7127" y="1617"/>
                  <a:pt x="6996" y="1634"/>
                  <a:pt x="6860" y="1634"/>
                </a:cubicBezTo>
                <a:cubicBezTo>
                  <a:pt x="6277" y="1634"/>
                  <a:pt x="5804" y="1326"/>
                  <a:pt x="5804" y="946"/>
                </a:cubicBezTo>
                <a:cubicBezTo>
                  <a:pt x="5804" y="566"/>
                  <a:pt x="6277" y="258"/>
                  <a:pt x="6860" y="258"/>
                </a:cubicBezTo>
                <a:cubicBezTo>
                  <a:pt x="7188" y="258"/>
                  <a:pt x="7481" y="355"/>
                  <a:pt x="7675" y="508"/>
                </a:cubicBezTo>
                <a:lnTo>
                  <a:pt x="7682" y="514"/>
                </a:lnTo>
                <a:lnTo>
                  <a:pt x="7695" y="511"/>
                </a:lnTo>
                <a:cubicBezTo>
                  <a:pt x="7814" y="480"/>
                  <a:pt x="7945" y="463"/>
                  <a:pt x="8082" y="463"/>
                </a:cubicBezTo>
                <a:cubicBezTo>
                  <a:pt x="8238" y="463"/>
                  <a:pt x="8387" y="485"/>
                  <a:pt x="8521" y="525"/>
                </a:cubicBezTo>
                <a:lnTo>
                  <a:pt x="8536" y="530"/>
                </a:lnTo>
                <a:lnTo>
                  <a:pt x="8550" y="519"/>
                </a:lnTo>
                <a:cubicBezTo>
                  <a:pt x="8572" y="504"/>
                  <a:pt x="8595" y="489"/>
                  <a:pt x="8618" y="475"/>
                </a:cubicBezTo>
                <a:cubicBezTo>
                  <a:pt x="8858" y="325"/>
                  <a:pt x="9114" y="250"/>
                  <a:pt x="9337" y="250"/>
                </a:cubicBezTo>
                <a:close/>
                <a:moveTo>
                  <a:pt x="4547" y="0"/>
                </a:moveTo>
                <a:lnTo>
                  <a:pt x="5414" y="0"/>
                </a:lnTo>
                <a:lnTo>
                  <a:pt x="5754" y="1360"/>
                </a:lnTo>
                <a:lnTo>
                  <a:pt x="5429" y="1360"/>
                </a:lnTo>
                <a:lnTo>
                  <a:pt x="5428" y="1368"/>
                </a:lnTo>
                <a:cubicBezTo>
                  <a:pt x="5414" y="1740"/>
                  <a:pt x="4947" y="2038"/>
                  <a:pt x="4373" y="2038"/>
                </a:cubicBezTo>
                <a:cubicBezTo>
                  <a:pt x="4081" y="2038"/>
                  <a:pt x="3817" y="1961"/>
                  <a:pt x="3626" y="1836"/>
                </a:cubicBezTo>
                <a:lnTo>
                  <a:pt x="3613" y="1828"/>
                </a:lnTo>
                <a:lnTo>
                  <a:pt x="3607" y="1829"/>
                </a:lnTo>
                <a:cubicBezTo>
                  <a:pt x="3395" y="1841"/>
                  <a:pt x="3150" y="1792"/>
                  <a:pt x="2912" y="1676"/>
                </a:cubicBezTo>
                <a:cubicBezTo>
                  <a:pt x="2814" y="1628"/>
                  <a:pt x="2724" y="1572"/>
                  <a:pt x="2643" y="1511"/>
                </a:cubicBezTo>
                <a:lnTo>
                  <a:pt x="2625" y="1496"/>
                </a:lnTo>
                <a:lnTo>
                  <a:pt x="2613" y="1507"/>
                </a:lnTo>
                <a:cubicBezTo>
                  <a:pt x="2419" y="1667"/>
                  <a:pt x="2119" y="1770"/>
                  <a:pt x="1782" y="1770"/>
                </a:cubicBezTo>
                <a:cubicBezTo>
                  <a:pt x="1745" y="1770"/>
                  <a:pt x="1709" y="1769"/>
                  <a:pt x="1674" y="1766"/>
                </a:cubicBezTo>
                <a:lnTo>
                  <a:pt x="1650" y="1765"/>
                </a:lnTo>
                <a:lnTo>
                  <a:pt x="1648" y="1766"/>
                </a:lnTo>
                <a:cubicBezTo>
                  <a:pt x="1400" y="1856"/>
                  <a:pt x="1058" y="1835"/>
                  <a:pt x="725" y="1687"/>
                </a:cubicBezTo>
                <a:cubicBezTo>
                  <a:pt x="192" y="1449"/>
                  <a:pt x="-115" y="976"/>
                  <a:pt x="40" y="628"/>
                </a:cubicBezTo>
                <a:cubicBezTo>
                  <a:pt x="195" y="281"/>
                  <a:pt x="752" y="192"/>
                  <a:pt x="1285" y="429"/>
                </a:cubicBezTo>
                <a:cubicBezTo>
                  <a:pt x="1301" y="437"/>
                  <a:pt x="1318" y="445"/>
                  <a:pt x="1334" y="452"/>
                </a:cubicBezTo>
                <a:lnTo>
                  <a:pt x="1342" y="457"/>
                </a:lnTo>
                <a:lnTo>
                  <a:pt x="1371" y="448"/>
                </a:lnTo>
                <a:cubicBezTo>
                  <a:pt x="1497" y="413"/>
                  <a:pt x="1636" y="394"/>
                  <a:pt x="1782" y="394"/>
                </a:cubicBezTo>
                <a:cubicBezTo>
                  <a:pt x="1982" y="394"/>
                  <a:pt x="2170" y="430"/>
                  <a:pt x="2329" y="494"/>
                </a:cubicBezTo>
                <a:lnTo>
                  <a:pt x="2331" y="494"/>
                </a:lnTo>
                <a:lnTo>
                  <a:pt x="2333" y="493"/>
                </a:lnTo>
                <a:cubicBezTo>
                  <a:pt x="2453" y="357"/>
                  <a:pt x="2654" y="285"/>
                  <a:pt x="2888" y="286"/>
                </a:cubicBezTo>
                <a:cubicBezTo>
                  <a:pt x="3084" y="286"/>
                  <a:pt x="3302" y="336"/>
                  <a:pt x="3515" y="440"/>
                </a:cubicBezTo>
                <a:cubicBezTo>
                  <a:pt x="3671" y="516"/>
                  <a:pt x="3806" y="612"/>
                  <a:pt x="3914" y="718"/>
                </a:cubicBezTo>
                <a:lnTo>
                  <a:pt x="3924" y="727"/>
                </a:lnTo>
                <a:lnTo>
                  <a:pt x="3962" y="716"/>
                </a:lnTo>
                <a:cubicBezTo>
                  <a:pt x="4088" y="681"/>
                  <a:pt x="4227" y="662"/>
                  <a:pt x="4373" y="662"/>
                </a:cubicBezTo>
                <a:lnTo>
                  <a:pt x="4381" y="662"/>
                </a:lnTo>
                <a:lnTo>
                  <a:pt x="4547"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6" name="Oval 195"/>
          <p:cNvSpPr/>
          <p:nvPr/>
        </p:nvSpPr>
        <p:spPr>
          <a:xfrm rot="19800000">
            <a:off x="6156325" y="5915025"/>
            <a:ext cx="1341120" cy="87376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p:cNvGrpSpPr/>
          <p:nvPr/>
        </p:nvGrpSpPr>
        <p:grpSpPr>
          <a:xfrm>
            <a:off x="5073650" y="2649855"/>
            <a:ext cx="1882775" cy="3486785"/>
            <a:chOff x="7286" y="1543"/>
            <a:chExt cx="4346" cy="8723"/>
          </a:xfrm>
        </p:grpSpPr>
        <p:grpSp>
          <p:nvGrpSpPr>
            <p:cNvPr id="33" name="Group 32"/>
            <p:cNvGrpSpPr/>
            <p:nvPr/>
          </p:nvGrpSpPr>
          <p:grpSpPr>
            <a:xfrm>
              <a:off x="8967" y="7862"/>
              <a:ext cx="1459" cy="2404"/>
              <a:chOff x="1855" y="3290"/>
              <a:chExt cx="2152" cy="3352"/>
            </a:xfrm>
          </p:grpSpPr>
          <p:sp>
            <p:nvSpPr>
              <p:cNvPr id="26" name="Freeform 25"/>
              <p:cNvSpPr/>
              <p:nvPr/>
            </p:nvSpPr>
            <p:spPr>
              <a:xfrm rot="10800000">
                <a:off x="1855" y="3290"/>
                <a:ext cx="2152" cy="3352"/>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t>d</a:t>
                </a:r>
              </a:p>
            </p:txBody>
          </p:sp>
          <p:grpSp>
            <p:nvGrpSpPr>
              <p:cNvPr id="32" name="Group 31"/>
              <p:cNvGrpSpPr/>
              <p:nvPr/>
            </p:nvGrpSpPr>
            <p:grpSpPr>
              <a:xfrm>
                <a:off x="2179" y="3290"/>
                <a:ext cx="1502" cy="2485"/>
                <a:chOff x="2186" y="3289"/>
                <a:chExt cx="1502" cy="2485"/>
              </a:xfrm>
            </p:grpSpPr>
            <p:sp>
              <p:nvSpPr>
                <p:cNvPr id="30" name="Freeform 29"/>
                <p:cNvSpPr/>
                <p:nvPr/>
              </p:nvSpPr>
              <p:spPr>
                <a:xfrm rot="10800000">
                  <a:off x="2186" y="3290"/>
                  <a:ext cx="1503" cy="2484"/>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p:cNvSpPr/>
                <p:nvPr/>
              </p:nvSpPr>
              <p:spPr>
                <a:xfrm rot="10800000">
                  <a:off x="2289" y="3289"/>
                  <a:ext cx="1298" cy="1879"/>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39" name="Group 38"/>
            <p:cNvGrpSpPr/>
            <p:nvPr/>
          </p:nvGrpSpPr>
          <p:grpSpPr>
            <a:xfrm rot="2160000">
              <a:off x="8372" y="7568"/>
              <a:ext cx="1191" cy="1605"/>
              <a:chOff x="1855" y="3290"/>
              <a:chExt cx="2152" cy="3352"/>
            </a:xfrm>
          </p:grpSpPr>
          <p:sp>
            <p:nvSpPr>
              <p:cNvPr id="40" name="Freeform 39"/>
              <p:cNvSpPr/>
              <p:nvPr/>
            </p:nvSpPr>
            <p:spPr>
              <a:xfrm rot="10800000">
                <a:off x="1855" y="3290"/>
                <a:ext cx="2152" cy="3352"/>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t>d</a:t>
                </a:r>
              </a:p>
            </p:txBody>
          </p:sp>
          <p:grpSp>
            <p:nvGrpSpPr>
              <p:cNvPr id="41" name="Group 40"/>
              <p:cNvGrpSpPr/>
              <p:nvPr/>
            </p:nvGrpSpPr>
            <p:grpSpPr>
              <a:xfrm>
                <a:off x="2179" y="3290"/>
                <a:ext cx="1502" cy="2485"/>
                <a:chOff x="2186" y="3289"/>
                <a:chExt cx="1502" cy="2485"/>
              </a:xfrm>
            </p:grpSpPr>
            <p:sp>
              <p:nvSpPr>
                <p:cNvPr id="42" name="Freeform 41"/>
                <p:cNvSpPr/>
                <p:nvPr/>
              </p:nvSpPr>
              <p:spPr>
                <a:xfrm rot="10800000">
                  <a:off x="2186" y="3290"/>
                  <a:ext cx="1503" cy="2484"/>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42"/>
                <p:cNvSpPr/>
                <p:nvPr/>
              </p:nvSpPr>
              <p:spPr>
                <a:xfrm rot="10800000">
                  <a:off x="2289" y="3289"/>
                  <a:ext cx="1298" cy="1879"/>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44" name="Group 43"/>
            <p:cNvGrpSpPr/>
            <p:nvPr/>
          </p:nvGrpSpPr>
          <p:grpSpPr>
            <a:xfrm rot="19620000">
              <a:off x="9843" y="7569"/>
              <a:ext cx="1234" cy="1780"/>
              <a:chOff x="1855" y="3290"/>
              <a:chExt cx="2152" cy="3352"/>
            </a:xfrm>
          </p:grpSpPr>
          <p:sp>
            <p:nvSpPr>
              <p:cNvPr id="45" name="Freeform 44"/>
              <p:cNvSpPr/>
              <p:nvPr/>
            </p:nvSpPr>
            <p:spPr>
              <a:xfrm rot="10800000">
                <a:off x="1855" y="3290"/>
                <a:ext cx="2152" cy="3352"/>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t>d</a:t>
                </a:r>
              </a:p>
            </p:txBody>
          </p:sp>
          <p:grpSp>
            <p:nvGrpSpPr>
              <p:cNvPr id="46" name="Group 45"/>
              <p:cNvGrpSpPr/>
              <p:nvPr/>
            </p:nvGrpSpPr>
            <p:grpSpPr>
              <a:xfrm>
                <a:off x="2179" y="3290"/>
                <a:ext cx="1502" cy="2485"/>
                <a:chOff x="2186" y="3289"/>
                <a:chExt cx="1502" cy="2485"/>
              </a:xfrm>
            </p:grpSpPr>
            <p:sp>
              <p:nvSpPr>
                <p:cNvPr id="47" name="Freeform 46"/>
                <p:cNvSpPr/>
                <p:nvPr/>
              </p:nvSpPr>
              <p:spPr>
                <a:xfrm rot="10800000">
                  <a:off x="2186" y="3290"/>
                  <a:ext cx="1503" cy="2484"/>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47"/>
                <p:cNvSpPr/>
                <p:nvPr/>
              </p:nvSpPr>
              <p:spPr>
                <a:xfrm rot="10800000">
                  <a:off x="2289" y="3289"/>
                  <a:ext cx="1298" cy="1879"/>
                </a:xfrm>
                <a:custGeom>
                  <a:avLst/>
                  <a:gdLst>
                    <a:gd name="adj" fmla="val 50000"/>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2152" h="3352">
                      <a:moveTo>
                        <a:pt x="1076" y="0"/>
                      </a:moveTo>
                      <a:lnTo>
                        <a:pt x="2112" y="2728"/>
                      </a:lnTo>
                      <a:lnTo>
                        <a:pt x="2114" y="2732"/>
                      </a:lnTo>
                      <a:cubicBezTo>
                        <a:pt x="2176" y="2853"/>
                        <a:pt x="2163" y="3003"/>
                        <a:pt x="2071" y="3113"/>
                      </a:cubicBezTo>
                      <a:lnTo>
                        <a:pt x="1871" y="3352"/>
                      </a:lnTo>
                      <a:lnTo>
                        <a:pt x="309" y="3352"/>
                      </a:lnTo>
                      <a:lnTo>
                        <a:pt x="124" y="3196"/>
                      </a:lnTo>
                      <a:cubicBezTo>
                        <a:pt x="9" y="3100"/>
                        <a:pt x="-28" y="2946"/>
                        <a:pt x="21" y="2813"/>
                      </a:cubicBezTo>
                      <a:lnTo>
                        <a:pt x="22" y="2808"/>
                      </a:lnTo>
                      <a:lnTo>
                        <a:pt x="10" y="2808"/>
                      </a:lnTo>
                      <a:lnTo>
                        <a:pt x="10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25" name="Group 24"/>
            <p:cNvGrpSpPr/>
            <p:nvPr/>
          </p:nvGrpSpPr>
          <p:grpSpPr>
            <a:xfrm>
              <a:off x="7286" y="1543"/>
              <a:ext cx="4346" cy="6318"/>
              <a:chOff x="7159" y="785"/>
              <a:chExt cx="5484" cy="7820"/>
            </a:xfrm>
          </p:grpSpPr>
          <p:sp>
            <p:nvSpPr>
              <p:cNvPr id="5" name="Freeform 4"/>
              <p:cNvSpPr/>
              <p:nvPr/>
            </p:nvSpPr>
            <p:spPr>
              <a:xfrm rot="180000">
                <a:off x="7159" y="785"/>
                <a:ext cx="5485" cy="6623"/>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423" h="6623">
                    <a:moveTo>
                      <a:pt x="2712" y="0"/>
                    </a:moveTo>
                    <a:cubicBezTo>
                      <a:pt x="4209" y="0"/>
                      <a:pt x="5423" y="1156"/>
                      <a:pt x="5423" y="2583"/>
                    </a:cubicBezTo>
                    <a:cubicBezTo>
                      <a:pt x="5423" y="2924"/>
                      <a:pt x="5353" y="3250"/>
                      <a:pt x="5227" y="3549"/>
                    </a:cubicBezTo>
                    <a:lnTo>
                      <a:pt x="5214" y="3578"/>
                    </a:lnTo>
                    <a:lnTo>
                      <a:pt x="4593" y="6556"/>
                    </a:lnTo>
                    <a:lnTo>
                      <a:pt x="3076" y="6579"/>
                    </a:lnTo>
                    <a:lnTo>
                      <a:pt x="1767" y="6623"/>
                    </a:lnTo>
                    <a:lnTo>
                      <a:pt x="480" y="4049"/>
                    </a:lnTo>
                    <a:lnTo>
                      <a:pt x="463" y="4026"/>
                    </a:lnTo>
                    <a:cubicBezTo>
                      <a:pt x="311" y="3812"/>
                      <a:pt x="192" y="3574"/>
                      <a:pt x="112" y="3320"/>
                    </a:cubicBezTo>
                    <a:lnTo>
                      <a:pt x="108" y="3305"/>
                    </a:lnTo>
                    <a:lnTo>
                      <a:pt x="106" y="3302"/>
                    </a:lnTo>
                    <a:lnTo>
                      <a:pt x="107" y="3302"/>
                    </a:lnTo>
                    <a:lnTo>
                      <a:pt x="103" y="3289"/>
                    </a:lnTo>
                    <a:cubicBezTo>
                      <a:pt x="36" y="3065"/>
                      <a:pt x="0" y="2828"/>
                      <a:pt x="0" y="2583"/>
                    </a:cubicBezTo>
                    <a:cubicBezTo>
                      <a:pt x="0" y="1156"/>
                      <a:pt x="1214" y="0"/>
                      <a:pt x="271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8"/>
              <p:cNvSpPr/>
              <p:nvPr/>
            </p:nvSpPr>
            <p:spPr>
              <a:xfrm>
                <a:off x="8760" y="7260"/>
                <a:ext cx="2878" cy="1202"/>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194" h="775">
                    <a:moveTo>
                      <a:pt x="0" y="0"/>
                    </a:moveTo>
                    <a:lnTo>
                      <a:pt x="3194" y="0"/>
                    </a:lnTo>
                    <a:lnTo>
                      <a:pt x="3194" y="535"/>
                    </a:lnTo>
                    <a:cubicBezTo>
                      <a:pt x="3194" y="668"/>
                      <a:pt x="3087" y="775"/>
                      <a:pt x="2954" y="775"/>
                    </a:cubicBezTo>
                    <a:lnTo>
                      <a:pt x="240" y="775"/>
                    </a:lnTo>
                    <a:cubicBezTo>
                      <a:pt x="107" y="775"/>
                      <a:pt x="0" y="668"/>
                      <a:pt x="0" y="535"/>
                    </a:cubicBezTo>
                    <a:lnTo>
                      <a:pt x="0" y="0"/>
                    </a:lnTo>
                    <a:close/>
                  </a:path>
                </a:pathLst>
              </a:cu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Rounded Rectangle 10"/>
              <p:cNvSpPr/>
              <p:nvPr/>
            </p:nvSpPr>
            <p:spPr>
              <a:xfrm>
                <a:off x="8664" y="7419"/>
                <a:ext cx="3070" cy="128"/>
              </a:xfrm>
              <a:prstGeom prst="roundRect">
                <a:avLst>
                  <a:gd name="adj" fmla="val 50000"/>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8664" y="7741"/>
                <a:ext cx="3070" cy="129"/>
              </a:xfrm>
              <a:prstGeom prst="roundRect">
                <a:avLst>
                  <a:gd name="adj" fmla="val 50000"/>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8664" y="8035"/>
                <a:ext cx="3071" cy="135"/>
              </a:xfrm>
              <a:prstGeom prst="roundRect">
                <a:avLst>
                  <a:gd name="adj" fmla="val 50000"/>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9479" y="8351"/>
                <a:ext cx="1440" cy="255"/>
              </a:xfrm>
              <a:prstGeom prst="roundRect">
                <a:avLst>
                  <a:gd name="adj" fmla="val 50000"/>
                </a:avLst>
              </a:prstGeom>
              <a:solidFill>
                <a:schemeClr val="accent3">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3060000">
                <a:off x="7902" y="4530"/>
                <a:ext cx="2016" cy="157"/>
              </a:xfrm>
              <a:prstGeom prst="roundRect">
                <a:avLst>
                  <a:gd name="adj" fmla="val 50000"/>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rot="18480000" flipH="1">
                <a:off x="10163" y="4531"/>
                <a:ext cx="2016" cy="144"/>
              </a:xfrm>
              <a:prstGeom prst="roundRect">
                <a:avLst>
                  <a:gd name="adj" fmla="val 50000"/>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5400000">
                <a:off x="8545" y="6199"/>
                <a:ext cx="1995" cy="127"/>
              </a:xfrm>
              <a:prstGeom prst="roundRect">
                <a:avLst>
                  <a:gd name="adj" fmla="val 50000"/>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5400000">
                <a:off x="9556" y="6202"/>
                <a:ext cx="1995" cy="120"/>
              </a:xfrm>
              <a:prstGeom prst="roundRect">
                <a:avLst>
                  <a:gd name="adj" fmla="val 50000"/>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rot="1440000">
                <a:off x="8685" y="3476"/>
                <a:ext cx="617" cy="999"/>
              </a:xfrm>
              <a:prstGeom prst="ellipse">
                <a:avLst/>
              </a:prstGeom>
              <a:noFill/>
              <a:ln w="38100">
                <a:solidFill>
                  <a:schemeClr val="accent6">
                    <a:lumMod val="50000"/>
                  </a:schemeClr>
                </a:solidFill>
              </a:ln>
              <a:extLst>
                <a:ext uri="{909E8E84-426E-40DD-AFC4-6F175D3DCCD1}">
                  <a14:hiddenFill xmlns:a14="http://schemas.microsoft.com/office/drawing/2010/main">
                    <a:solidFill>
                      <a:schemeClr val="accent6">
                        <a:lumMod val="5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rot="19740000">
                <a:off x="10015" y="3319"/>
                <a:ext cx="696" cy="998"/>
              </a:xfrm>
              <a:prstGeom prst="ellipse">
                <a:avLst/>
              </a:prstGeom>
              <a:noFill/>
              <a:ln w="38100">
                <a:solidFill>
                  <a:schemeClr val="accent6">
                    <a:lumMod val="5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rot="20220000">
                <a:off x="10782" y="3462"/>
                <a:ext cx="679" cy="997"/>
              </a:xfrm>
              <a:prstGeom prst="ellipse">
                <a:avLst/>
              </a:prstGeom>
              <a:noFill/>
              <a:ln w="38100">
                <a:solidFill>
                  <a:schemeClr val="accent6">
                    <a:lumMod val="5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rot="1620000">
                <a:off x="9299" y="3324"/>
                <a:ext cx="696" cy="997"/>
              </a:xfrm>
              <a:prstGeom prst="ellipse">
                <a:avLst/>
              </a:prstGeom>
              <a:noFill/>
              <a:ln w="38100">
                <a:solidFill>
                  <a:schemeClr val="accent6">
                    <a:lumMod val="5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rot="18060000">
                <a:off x="10690" y="1081"/>
                <a:ext cx="747" cy="1119"/>
              </a:xfrm>
              <a:prstGeom prst="ellipse">
                <a:avLst/>
              </a:prstGeom>
              <a:solidFill>
                <a:srgbClr val="FFE3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98" name="Freeform 197"/>
          <p:cNvSpPr/>
          <p:nvPr/>
        </p:nvSpPr>
        <p:spPr>
          <a:xfrm>
            <a:off x="335280" y="683260"/>
            <a:ext cx="2194560" cy="1320800"/>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3456" h="2080">
                <a:moveTo>
                  <a:pt x="1624" y="0"/>
                </a:moveTo>
                <a:cubicBezTo>
                  <a:pt x="1784" y="0"/>
                  <a:pt x="1931" y="40"/>
                  <a:pt x="2050" y="106"/>
                </a:cubicBezTo>
                <a:lnTo>
                  <a:pt x="2054" y="109"/>
                </a:lnTo>
                <a:lnTo>
                  <a:pt x="2083" y="104"/>
                </a:lnTo>
                <a:cubicBezTo>
                  <a:pt x="2175" y="88"/>
                  <a:pt x="2274" y="80"/>
                  <a:pt x="2376" y="80"/>
                </a:cubicBezTo>
                <a:cubicBezTo>
                  <a:pt x="2919" y="80"/>
                  <a:pt x="3360" y="316"/>
                  <a:pt x="3360" y="608"/>
                </a:cubicBezTo>
                <a:cubicBezTo>
                  <a:pt x="3360" y="708"/>
                  <a:pt x="3308" y="802"/>
                  <a:pt x="3218" y="882"/>
                </a:cubicBezTo>
                <a:lnTo>
                  <a:pt x="3209" y="890"/>
                </a:lnTo>
                <a:lnTo>
                  <a:pt x="3226" y="898"/>
                </a:lnTo>
                <a:cubicBezTo>
                  <a:pt x="3371" y="968"/>
                  <a:pt x="3456" y="1053"/>
                  <a:pt x="3456" y="1144"/>
                </a:cubicBezTo>
                <a:cubicBezTo>
                  <a:pt x="3456" y="1357"/>
                  <a:pt x="2995" y="1534"/>
                  <a:pt x="2383" y="1575"/>
                </a:cubicBezTo>
                <a:lnTo>
                  <a:pt x="2378" y="1575"/>
                </a:lnTo>
                <a:lnTo>
                  <a:pt x="2378" y="1577"/>
                </a:lnTo>
                <a:cubicBezTo>
                  <a:pt x="2317" y="1860"/>
                  <a:pt x="1809" y="2080"/>
                  <a:pt x="1192" y="2080"/>
                </a:cubicBezTo>
                <a:cubicBezTo>
                  <a:pt x="534" y="2080"/>
                  <a:pt x="0" y="1829"/>
                  <a:pt x="0" y="1520"/>
                </a:cubicBezTo>
                <a:cubicBezTo>
                  <a:pt x="0" y="1341"/>
                  <a:pt x="178" y="1182"/>
                  <a:pt x="456" y="1079"/>
                </a:cubicBezTo>
                <a:lnTo>
                  <a:pt x="459" y="1078"/>
                </a:lnTo>
                <a:lnTo>
                  <a:pt x="454" y="1072"/>
                </a:lnTo>
                <a:cubicBezTo>
                  <a:pt x="399" y="1006"/>
                  <a:pt x="368" y="930"/>
                  <a:pt x="368" y="848"/>
                </a:cubicBezTo>
                <a:cubicBezTo>
                  <a:pt x="368" y="624"/>
                  <a:pt x="603" y="438"/>
                  <a:pt x="911" y="405"/>
                </a:cubicBezTo>
                <a:lnTo>
                  <a:pt x="934" y="403"/>
                </a:lnTo>
                <a:lnTo>
                  <a:pt x="934" y="402"/>
                </a:lnTo>
                <a:cubicBezTo>
                  <a:pt x="1013" y="171"/>
                  <a:pt x="1292" y="0"/>
                  <a:pt x="1624"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3" name="Freeform 202"/>
          <p:cNvSpPr/>
          <p:nvPr/>
        </p:nvSpPr>
        <p:spPr>
          <a:xfrm>
            <a:off x="81280" y="4391660"/>
            <a:ext cx="2286000" cy="1188720"/>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3600" h="1872">
                <a:moveTo>
                  <a:pt x="2104" y="0"/>
                </a:moveTo>
                <a:cubicBezTo>
                  <a:pt x="2541" y="0"/>
                  <a:pt x="2896" y="322"/>
                  <a:pt x="2896" y="720"/>
                </a:cubicBezTo>
                <a:cubicBezTo>
                  <a:pt x="2896" y="813"/>
                  <a:pt x="2877" y="902"/>
                  <a:pt x="2841" y="984"/>
                </a:cubicBezTo>
                <a:lnTo>
                  <a:pt x="2839" y="989"/>
                </a:lnTo>
                <a:lnTo>
                  <a:pt x="2841" y="991"/>
                </a:lnTo>
                <a:cubicBezTo>
                  <a:pt x="2877" y="1037"/>
                  <a:pt x="2896" y="1086"/>
                  <a:pt x="2896" y="1136"/>
                </a:cubicBezTo>
                <a:cubicBezTo>
                  <a:pt x="2896" y="1195"/>
                  <a:pt x="2869" y="1252"/>
                  <a:pt x="2820" y="1305"/>
                </a:cubicBezTo>
                <a:lnTo>
                  <a:pt x="2816" y="1309"/>
                </a:lnTo>
                <a:lnTo>
                  <a:pt x="2865" y="1313"/>
                </a:lnTo>
                <a:cubicBezTo>
                  <a:pt x="3294" y="1354"/>
                  <a:pt x="3600" y="1460"/>
                  <a:pt x="3600" y="1584"/>
                </a:cubicBezTo>
                <a:cubicBezTo>
                  <a:pt x="3600" y="1743"/>
                  <a:pt x="3099" y="1872"/>
                  <a:pt x="2480" y="1872"/>
                </a:cubicBezTo>
                <a:cubicBezTo>
                  <a:pt x="1977" y="1872"/>
                  <a:pt x="1552" y="1787"/>
                  <a:pt x="1410" y="1670"/>
                </a:cubicBezTo>
                <a:lnTo>
                  <a:pt x="1403" y="1664"/>
                </a:lnTo>
                <a:lnTo>
                  <a:pt x="1373" y="1663"/>
                </a:lnTo>
                <a:cubicBezTo>
                  <a:pt x="608" y="1649"/>
                  <a:pt x="0" y="1418"/>
                  <a:pt x="0" y="1136"/>
                </a:cubicBezTo>
                <a:cubicBezTo>
                  <a:pt x="0" y="972"/>
                  <a:pt x="205" y="825"/>
                  <a:pt x="527" y="729"/>
                </a:cubicBezTo>
                <a:lnTo>
                  <a:pt x="532" y="727"/>
                </a:lnTo>
                <a:lnTo>
                  <a:pt x="533" y="724"/>
                </a:lnTo>
                <a:cubicBezTo>
                  <a:pt x="580" y="470"/>
                  <a:pt x="970" y="270"/>
                  <a:pt x="1454" y="257"/>
                </a:cubicBezTo>
                <a:lnTo>
                  <a:pt x="1499" y="256"/>
                </a:lnTo>
                <a:lnTo>
                  <a:pt x="1518" y="236"/>
                </a:lnTo>
                <a:cubicBezTo>
                  <a:pt x="1663" y="91"/>
                  <a:pt x="1872" y="0"/>
                  <a:pt x="2104"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7" name="Cloud 206"/>
          <p:cNvSpPr/>
          <p:nvPr/>
        </p:nvSpPr>
        <p:spPr>
          <a:xfrm>
            <a:off x="9347200" y="561340"/>
            <a:ext cx="2245360" cy="10160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 name="Cloud 207"/>
          <p:cNvSpPr/>
          <p:nvPr/>
        </p:nvSpPr>
        <p:spPr>
          <a:xfrm>
            <a:off x="10058400" y="3924300"/>
            <a:ext cx="1513840" cy="79248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Cloud 208"/>
          <p:cNvSpPr/>
          <p:nvPr/>
        </p:nvSpPr>
        <p:spPr>
          <a:xfrm>
            <a:off x="10322560" y="4330700"/>
            <a:ext cx="1757680" cy="75184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Cloud 209"/>
          <p:cNvSpPr/>
          <p:nvPr/>
        </p:nvSpPr>
        <p:spPr>
          <a:xfrm>
            <a:off x="9458960" y="4290060"/>
            <a:ext cx="1645920" cy="83312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5="http://schemas.microsoft.com/office/powerpoint/2012/main">
    <mc:Choice Requires="p15">
      <p:transition>
        <p15:prstTrans prst="airplan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1000" fill="hold"/>
                                        <p:tgtEl>
                                          <p:spTgt spid="188"/>
                                        </p:tgtEl>
                                        <p:attrNameLst>
                                          <p:attrName>ppt_w</p:attrName>
                                        </p:attrNameLst>
                                      </p:cBhvr>
                                      <p:tavLst>
                                        <p:tav tm="0">
                                          <p:val>
                                            <p:fltVal val="0"/>
                                          </p:val>
                                        </p:tav>
                                        <p:tav tm="100000">
                                          <p:val>
                                            <p:strVal val="#ppt_w"/>
                                          </p:val>
                                        </p:tav>
                                      </p:tavLst>
                                    </p:anim>
                                    <p:anim calcmode="lin" valueType="num">
                                      <p:cBhvr>
                                        <p:cTn id="13" dur="1000" fill="hold"/>
                                        <p:tgtEl>
                                          <p:spTgt spid="188"/>
                                        </p:tgtEl>
                                        <p:attrNameLst>
                                          <p:attrName>ppt_h</p:attrName>
                                        </p:attrNameLst>
                                      </p:cBhvr>
                                      <p:tavLst>
                                        <p:tav tm="0">
                                          <p:val>
                                            <p:fltVal val="0"/>
                                          </p:val>
                                        </p:tav>
                                        <p:tav tm="100000">
                                          <p:val>
                                            <p:strVal val="#ppt_h"/>
                                          </p:val>
                                        </p:tav>
                                      </p:tavLst>
                                    </p:anim>
                                    <p:anim calcmode="lin" valueType="num">
                                      <p:cBhvr>
                                        <p:cTn id="14" dur="1000" fill="hold"/>
                                        <p:tgtEl>
                                          <p:spTgt spid="188"/>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8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6"/>
                                        </p:tgtEl>
                                        <p:attrNameLst>
                                          <p:attrName>style.visibility</p:attrName>
                                        </p:attrNameLst>
                                      </p:cBhvr>
                                      <p:to>
                                        <p:strVal val="visible"/>
                                      </p:to>
                                    </p:set>
                                    <p:anim calcmode="lin" valueType="num">
                                      <p:cBhvr>
                                        <p:cTn id="20" dur="500" fill="hold"/>
                                        <p:tgtEl>
                                          <p:spTgt spid="166"/>
                                        </p:tgtEl>
                                        <p:attrNameLst>
                                          <p:attrName>ppt_w</p:attrName>
                                        </p:attrNameLst>
                                      </p:cBhvr>
                                      <p:tavLst>
                                        <p:tav tm="0">
                                          <p:val>
                                            <p:fltVal val="0"/>
                                          </p:val>
                                        </p:tav>
                                        <p:tav tm="100000">
                                          <p:val>
                                            <p:strVal val="#ppt_w"/>
                                          </p:val>
                                        </p:tav>
                                      </p:tavLst>
                                    </p:anim>
                                    <p:anim calcmode="lin" valueType="num">
                                      <p:cBhvr>
                                        <p:cTn id="21" dur="500" fill="hold"/>
                                        <p:tgtEl>
                                          <p:spTgt spid="166"/>
                                        </p:tgtEl>
                                        <p:attrNameLst>
                                          <p:attrName>ppt_h</p:attrName>
                                        </p:attrNameLst>
                                      </p:cBhvr>
                                      <p:tavLst>
                                        <p:tav tm="0">
                                          <p:val>
                                            <p:fltVal val="0"/>
                                          </p:val>
                                        </p:tav>
                                        <p:tav tm="100000">
                                          <p:val>
                                            <p:strVal val="#ppt_h"/>
                                          </p:val>
                                        </p:tav>
                                      </p:tavLst>
                                    </p:anim>
                                    <p:animEffect transition="in" filter="fade">
                                      <p:cBhvr>
                                        <p:cTn id="22" dur="500"/>
                                        <p:tgtEl>
                                          <p:spTgt spid="166"/>
                                        </p:tgtEl>
                                      </p:cBhvr>
                                    </p:animEffect>
                                  </p:childTnLst>
                                </p:cTn>
                              </p:par>
                            </p:childTnLst>
                          </p:cTn>
                        </p:par>
                        <p:par>
                          <p:cTn id="23" fill="hold">
                            <p:stCondLst>
                              <p:cond delay="500"/>
                            </p:stCondLst>
                            <p:childTnLst>
                              <p:par>
                                <p:cTn id="24" presetID="15" presetClass="entr" presetSubtype="0" fill="hold" grpId="0" nodeType="afterEffect">
                                  <p:stCondLst>
                                    <p:cond delay="0"/>
                                  </p:stCondLst>
                                  <p:childTnLst>
                                    <p:set>
                                      <p:cBhvr>
                                        <p:cTn id="25" dur="1" fill="hold">
                                          <p:stCondLst>
                                            <p:cond delay="0"/>
                                          </p:stCondLst>
                                        </p:cTn>
                                        <p:tgtEl>
                                          <p:spTgt spid="172"/>
                                        </p:tgtEl>
                                        <p:attrNameLst>
                                          <p:attrName>style.visibility</p:attrName>
                                        </p:attrNameLst>
                                      </p:cBhvr>
                                      <p:to>
                                        <p:strVal val="visible"/>
                                      </p:to>
                                    </p:set>
                                    <p:anim calcmode="lin" valueType="num">
                                      <p:cBhvr>
                                        <p:cTn id="26" dur="1000" fill="hold"/>
                                        <p:tgtEl>
                                          <p:spTgt spid="172"/>
                                        </p:tgtEl>
                                        <p:attrNameLst>
                                          <p:attrName>ppt_w</p:attrName>
                                        </p:attrNameLst>
                                      </p:cBhvr>
                                      <p:tavLst>
                                        <p:tav tm="0">
                                          <p:val>
                                            <p:fltVal val="0"/>
                                          </p:val>
                                        </p:tav>
                                        <p:tav tm="100000">
                                          <p:val>
                                            <p:strVal val="#ppt_w"/>
                                          </p:val>
                                        </p:tav>
                                      </p:tavLst>
                                    </p:anim>
                                    <p:anim calcmode="lin" valueType="num">
                                      <p:cBhvr>
                                        <p:cTn id="27" dur="1000" fill="hold"/>
                                        <p:tgtEl>
                                          <p:spTgt spid="172"/>
                                        </p:tgtEl>
                                        <p:attrNameLst>
                                          <p:attrName>ppt_h</p:attrName>
                                        </p:attrNameLst>
                                      </p:cBhvr>
                                      <p:tavLst>
                                        <p:tav tm="0">
                                          <p:val>
                                            <p:fltVal val="0"/>
                                          </p:val>
                                        </p:tav>
                                        <p:tav tm="100000">
                                          <p:val>
                                            <p:strVal val="#ppt_h"/>
                                          </p:val>
                                        </p:tav>
                                      </p:tavLst>
                                    </p:anim>
                                    <p:anim calcmode="lin" valueType="num">
                                      <p:cBhvr>
                                        <p:cTn id="28" dur="1000" fill="hold"/>
                                        <p:tgtEl>
                                          <p:spTgt spid="172"/>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1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167"/>
                                        </p:tgtEl>
                                        <p:attrNameLst>
                                          <p:attrName>style.visibility</p:attrName>
                                        </p:attrNameLst>
                                      </p:cBhvr>
                                      <p:to>
                                        <p:strVal val="visible"/>
                                      </p:to>
                                    </p:set>
                                    <p:animEffect transition="in" filter="blinds(horizontal)">
                                      <p:cBhvr>
                                        <p:cTn id="34" dur="500"/>
                                        <p:tgtEl>
                                          <p:spTgt spid="167"/>
                                        </p:tgtEl>
                                      </p:cBhvr>
                                    </p:animEffect>
                                  </p:childTnLst>
                                </p:cTn>
                              </p:par>
                            </p:childTnLst>
                          </p:cTn>
                        </p:par>
                        <p:par>
                          <p:cTn id="35" fill="hold">
                            <p:stCondLst>
                              <p:cond delay="500"/>
                            </p:stCondLst>
                            <p:childTnLst>
                              <p:par>
                                <p:cTn id="36" presetID="4" presetClass="entr" presetSubtype="16" fill="hold" grpId="0" nodeType="afterEffect">
                                  <p:stCondLst>
                                    <p:cond delay="0"/>
                                  </p:stCondLst>
                                  <p:childTnLst>
                                    <p:set>
                                      <p:cBhvr>
                                        <p:cTn id="37" dur="1" fill="hold">
                                          <p:stCondLst>
                                            <p:cond delay="0"/>
                                          </p:stCondLst>
                                        </p:cTn>
                                        <p:tgtEl>
                                          <p:spTgt spid="173"/>
                                        </p:tgtEl>
                                        <p:attrNameLst>
                                          <p:attrName>style.visibility</p:attrName>
                                        </p:attrNameLst>
                                      </p:cBhvr>
                                      <p:to>
                                        <p:strVal val="visible"/>
                                      </p:to>
                                    </p:set>
                                    <p:animEffect transition="in" filter="box(in)">
                                      <p:cBhvr>
                                        <p:cTn id="38" dur="2000"/>
                                        <p:tgtEl>
                                          <p:spTgt spid="173"/>
                                        </p:tgtEl>
                                      </p:cBhvr>
                                    </p:animEffect>
                                  </p:childTnLst>
                                </p:cTn>
                              </p:par>
                            </p:childTnLst>
                          </p:cTn>
                        </p:par>
                      </p:childTnLst>
                    </p:cTn>
                  </p:par>
                  <p:par>
                    <p:cTn id="39" fill="hold">
                      <p:stCondLst>
                        <p:cond delay="indefinite"/>
                      </p:stCondLst>
                      <p:childTnLst>
                        <p:par>
                          <p:cTn id="40" fill="hold">
                            <p:stCondLst>
                              <p:cond delay="0"/>
                            </p:stCondLst>
                            <p:childTnLst>
                              <p:par>
                                <p:cTn id="41" presetID="15" presetClass="entr" presetSubtype="0" fill="hold" nodeType="clickEffect">
                                  <p:stCondLst>
                                    <p:cond delay="0"/>
                                  </p:stCondLst>
                                  <p:childTnLst>
                                    <p:set>
                                      <p:cBhvr>
                                        <p:cTn id="42" dur="1" fill="hold">
                                          <p:stCondLst>
                                            <p:cond delay="0"/>
                                          </p:stCondLst>
                                        </p:cTn>
                                        <p:tgtEl>
                                          <p:spTgt spid="168"/>
                                        </p:tgtEl>
                                        <p:attrNameLst>
                                          <p:attrName>style.visibility</p:attrName>
                                        </p:attrNameLst>
                                      </p:cBhvr>
                                      <p:to>
                                        <p:strVal val="visible"/>
                                      </p:to>
                                    </p:set>
                                    <p:anim calcmode="lin" valueType="num">
                                      <p:cBhvr>
                                        <p:cTn id="43" dur="1000" fill="hold"/>
                                        <p:tgtEl>
                                          <p:spTgt spid="168"/>
                                        </p:tgtEl>
                                        <p:attrNameLst>
                                          <p:attrName>ppt_w</p:attrName>
                                        </p:attrNameLst>
                                      </p:cBhvr>
                                      <p:tavLst>
                                        <p:tav tm="0">
                                          <p:val>
                                            <p:fltVal val="0"/>
                                          </p:val>
                                        </p:tav>
                                        <p:tav tm="100000">
                                          <p:val>
                                            <p:strVal val="#ppt_w"/>
                                          </p:val>
                                        </p:tav>
                                      </p:tavLst>
                                    </p:anim>
                                    <p:anim calcmode="lin" valueType="num">
                                      <p:cBhvr>
                                        <p:cTn id="44" dur="1000" fill="hold"/>
                                        <p:tgtEl>
                                          <p:spTgt spid="168"/>
                                        </p:tgtEl>
                                        <p:attrNameLst>
                                          <p:attrName>ppt_h</p:attrName>
                                        </p:attrNameLst>
                                      </p:cBhvr>
                                      <p:tavLst>
                                        <p:tav tm="0">
                                          <p:val>
                                            <p:fltVal val="0"/>
                                          </p:val>
                                        </p:tav>
                                        <p:tav tm="100000">
                                          <p:val>
                                            <p:strVal val="#ppt_h"/>
                                          </p:val>
                                        </p:tav>
                                      </p:tavLst>
                                    </p:anim>
                                    <p:anim calcmode="lin" valueType="num">
                                      <p:cBhvr>
                                        <p:cTn id="45" dur="1000" fill="hold"/>
                                        <p:tgtEl>
                                          <p:spTgt spid="168"/>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68"/>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1000"/>
                            </p:stCondLst>
                            <p:childTnLst>
                              <p:par>
                                <p:cTn id="48" presetID="53" presetClass="entr" presetSubtype="16"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 calcmode="lin" valueType="num">
                                      <p:cBhvr>
                                        <p:cTn id="50" dur="500" fill="hold"/>
                                        <p:tgtEl>
                                          <p:spTgt spid="174"/>
                                        </p:tgtEl>
                                        <p:attrNameLst>
                                          <p:attrName>ppt_w</p:attrName>
                                        </p:attrNameLst>
                                      </p:cBhvr>
                                      <p:tavLst>
                                        <p:tav tm="0">
                                          <p:val>
                                            <p:fltVal val="0"/>
                                          </p:val>
                                        </p:tav>
                                        <p:tav tm="100000">
                                          <p:val>
                                            <p:strVal val="#ppt_w"/>
                                          </p:val>
                                        </p:tav>
                                      </p:tavLst>
                                    </p:anim>
                                    <p:anim calcmode="lin" valueType="num">
                                      <p:cBhvr>
                                        <p:cTn id="51" dur="500" fill="hold"/>
                                        <p:tgtEl>
                                          <p:spTgt spid="174"/>
                                        </p:tgtEl>
                                        <p:attrNameLst>
                                          <p:attrName>ppt_h</p:attrName>
                                        </p:attrNameLst>
                                      </p:cBhvr>
                                      <p:tavLst>
                                        <p:tav tm="0">
                                          <p:val>
                                            <p:fltVal val="0"/>
                                          </p:val>
                                        </p:tav>
                                        <p:tav tm="100000">
                                          <p:val>
                                            <p:strVal val="#ppt_h"/>
                                          </p:val>
                                        </p:tav>
                                      </p:tavLst>
                                    </p:anim>
                                    <p:animEffect transition="in" filter="fade">
                                      <p:cBhvr>
                                        <p:cTn id="52" dur="500"/>
                                        <p:tgtEl>
                                          <p:spTgt spid="174"/>
                                        </p:tgtEl>
                                      </p:cBhvr>
                                    </p:animEffect>
                                  </p:childTnLst>
                                </p:cTn>
                              </p:par>
                            </p:childTnLst>
                          </p:cTn>
                        </p:par>
                      </p:childTnLst>
                    </p:cTn>
                  </p:par>
                  <p:par>
                    <p:cTn id="53" fill="hold">
                      <p:stCondLst>
                        <p:cond delay="indefinite"/>
                      </p:stCondLst>
                      <p:childTnLst>
                        <p:par>
                          <p:cTn id="54" fill="hold">
                            <p:stCondLst>
                              <p:cond delay="0"/>
                            </p:stCondLst>
                            <p:childTnLst>
                              <p:par>
                                <p:cTn id="55" presetID="55" presetClass="entr" presetSubtype="0" fill="hold" nodeType="clickEffect">
                                  <p:stCondLst>
                                    <p:cond delay="0"/>
                                  </p:stCondLst>
                                  <p:childTnLst>
                                    <p:set>
                                      <p:cBhvr>
                                        <p:cTn id="56" dur="1" fill="hold">
                                          <p:stCondLst>
                                            <p:cond delay="0"/>
                                          </p:stCondLst>
                                        </p:cTn>
                                        <p:tgtEl>
                                          <p:spTgt spid="169"/>
                                        </p:tgtEl>
                                        <p:attrNameLst>
                                          <p:attrName>style.visibility</p:attrName>
                                        </p:attrNameLst>
                                      </p:cBhvr>
                                      <p:to>
                                        <p:strVal val="visible"/>
                                      </p:to>
                                    </p:set>
                                    <p:anim calcmode="lin" valueType="num">
                                      <p:cBhvr>
                                        <p:cTn id="57" dur="1000" fill="hold"/>
                                        <p:tgtEl>
                                          <p:spTgt spid="169"/>
                                        </p:tgtEl>
                                        <p:attrNameLst>
                                          <p:attrName>ppt_w</p:attrName>
                                        </p:attrNameLst>
                                      </p:cBhvr>
                                      <p:tavLst>
                                        <p:tav tm="0">
                                          <p:val>
                                            <p:strVal val="#ppt_w*0.70"/>
                                          </p:val>
                                        </p:tav>
                                        <p:tav tm="100000">
                                          <p:val>
                                            <p:strVal val="#ppt_w"/>
                                          </p:val>
                                        </p:tav>
                                      </p:tavLst>
                                    </p:anim>
                                    <p:anim calcmode="lin" valueType="num">
                                      <p:cBhvr>
                                        <p:cTn id="58" dur="1000" fill="hold"/>
                                        <p:tgtEl>
                                          <p:spTgt spid="169"/>
                                        </p:tgtEl>
                                        <p:attrNameLst>
                                          <p:attrName>ppt_h</p:attrName>
                                        </p:attrNameLst>
                                      </p:cBhvr>
                                      <p:tavLst>
                                        <p:tav tm="0">
                                          <p:val>
                                            <p:strVal val="#ppt_h"/>
                                          </p:val>
                                        </p:tav>
                                        <p:tav tm="100000">
                                          <p:val>
                                            <p:strVal val="#ppt_h"/>
                                          </p:val>
                                        </p:tav>
                                      </p:tavLst>
                                    </p:anim>
                                    <p:animEffect transition="in" filter="fade">
                                      <p:cBhvr>
                                        <p:cTn id="59" dur="1000"/>
                                        <p:tgtEl>
                                          <p:spTgt spid="169"/>
                                        </p:tgtEl>
                                      </p:cBhvr>
                                    </p:animEffect>
                                  </p:childTnLst>
                                </p:cTn>
                              </p:par>
                            </p:childTnLst>
                          </p:cTn>
                        </p:par>
                        <p:par>
                          <p:cTn id="60" fill="hold">
                            <p:stCondLst>
                              <p:cond delay="1000"/>
                            </p:stCondLst>
                            <p:childTnLst>
                              <p:par>
                                <p:cTn id="61" presetID="53" presetClass="entr" presetSubtype="16" fill="hold" grpId="0" nodeType="afterEffect">
                                  <p:stCondLst>
                                    <p:cond delay="0"/>
                                  </p:stCondLst>
                                  <p:childTnLst>
                                    <p:set>
                                      <p:cBhvr>
                                        <p:cTn id="62" dur="1" fill="hold">
                                          <p:stCondLst>
                                            <p:cond delay="0"/>
                                          </p:stCondLst>
                                        </p:cTn>
                                        <p:tgtEl>
                                          <p:spTgt spid="175"/>
                                        </p:tgtEl>
                                        <p:attrNameLst>
                                          <p:attrName>style.visibility</p:attrName>
                                        </p:attrNameLst>
                                      </p:cBhvr>
                                      <p:to>
                                        <p:strVal val="visible"/>
                                      </p:to>
                                    </p:set>
                                    <p:anim calcmode="lin" valueType="num">
                                      <p:cBhvr>
                                        <p:cTn id="63" dur="500" fill="hold"/>
                                        <p:tgtEl>
                                          <p:spTgt spid="175"/>
                                        </p:tgtEl>
                                        <p:attrNameLst>
                                          <p:attrName>ppt_w</p:attrName>
                                        </p:attrNameLst>
                                      </p:cBhvr>
                                      <p:tavLst>
                                        <p:tav tm="0">
                                          <p:val>
                                            <p:fltVal val="0"/>
                                          </p:val>
                                        </p:tav>
                                        <p:tav tm="100000">
                                          <p:val>
                                            <p:strVal val="#ppt_w"/>
                                          </p:val>
                                        </p:tav>
                                      </p:tavLst>
                                    </p:anim>
                                    <p:anim calcmode="lin" valueType="num">
                                      <p:cBhvr>
                                        <p:cTn id="64" dur="500" fill="hold"/>
                                        <p:tgtEl>
                                          <p:spTgt spid="175"/>
                                        </p:tgtEl>
                                        <p:attrNameLst>
                                          <p:attrName>ppt_h</p:attrName>
                                        </p:attrNameLst>
                                      </p:cBhvr>
                                      <p:tavLst>
                                        <p:tav tm="0">
                                          <p:val>
                                            <p:fltVal val="0"/>
                                          </p:val>
                                        </p:tav>
                                        <p:tav tm="100000">
                                          <p:val>
                                            <p:strVal val="#ppt_h"/>
                                          </p:val>
                                        </p:tav>
                                      </p:tavLst>
                                    </p:anim>
                                    <p:animEffect transition="in" filter="fade">
                                      <p:cBhvr>
                                        <p:cTn id="65" dur="500"/>
                                        <p:tgtEl>
                                          <p:spTgt spid="175"/>
                                        </p:tgtEl>
                                      </p:cBhvr>
                                    </p:animEffect>
                                  </p:childTnLst>
                                </p:cTn>
                              </p:par>
                            </p:childTnLst>
                          </p:cTn>
                        </p:par>
                      </p:childTnLst>
                    </p:cTn>
                  </p:par>
                  <p:par>
                    <p:cTn id="66" fill="hold">
                      <p:stCondLst>
                        <p:cond delay="indefinite"/>
                      </p:stCondLst>
                      <p:childTnLst>
                        <p:par>
                          <p:cTn id="67" fill="hold">
                            <p:stCondLst>
                              <p:cond delay="0"/>
                            </p:stCondLst>
                            <p:childTnLst>
                              <p:par>
                                <p:cTn id="68" presetID="50" presetClass="entr" presetSubtype="0" decel="100000" fill="hold" nodeType="clickEffect">
                                  <p:stCondLst>
                                    <p:cond delay="0"/>
                                  </p:stCondLst>
                                  <p:childTnLst>
                                    <p:set>
                                      <p:cBhvr>
                                        <p:cTn id="69" dur="1" fill="hold">
                                          <p:stCondLst>
                                            <p:cond delay="0"/>
                                          </p:stCondLst>
                                        </p:cTn>
                                        <p:tgtEl>
                                          <p:spTgt spid="170"/>
                                        </p:tgtEl>
                                        <p:attrNameLst>
                                          <p:attrName>style.visibility</p:attrName>
                                        </p:attrNameLst>
                                      </p:cBhvr>
                                      <p:to>
                                        <p:strVal val="visible"/>
                                      </p:to>
                                    </p:set>
                                    <p:anim calcmode="lin" valueType="num">
                                      <p:cBhvr>
                                        <p:cTn id="70" dur="1000" fill="hold"/>
                                        <p:tgtEl>
                                          <p:spTgt spid="170"/>
                                        </p:tgtEl>
                                        <p:attrNameLst>
                                          <p:attrName>ppt_w</p:attrName>
                                        </p:attrNameLst>
                                      </p:cBhvr>
                                      <p:tavLst>
                                        <p:tav tm="0">
                                          <p:val>
                                            <p:strVal val="#ppt_w+.3"/>
                                          </p:val>
                                        </p:tav>
                                        <p:tav tm="100000">
                                          <p:val>
                                            <p:strVal val="#ppt_w"/>
                                          </p:val>
                                        </p:tav>
                                      </p:tavLst>
                                    </p:anim>
                                    <p:anim calcmode="lin" valueType="num">
                                      <p:cBhvr>
                                        <p:cTn id="71" dur="1000" fill="hold"/>
                                        <p:tgtEl>
                                          <p:spTgt spid="170"/>
                                        </p:tgtEl>
                                        <p:attrNameLst>
                                          <p:attrName>ppt_h</p:attrName>
                                        </p:attrNameLst>
                                      </p:cBhvr>
                                      <p:tavLst>
                                        <p:tav tm="0">
                                          <p:val>
                                            <p:strVal val="#ppt_h"/>
                                          </p:val>
                                        </p:tav>
                                        <p:tav tm="100000">
                                          <p:val>
                                            <p:strVal val="#ppt_h"/>
                                          </p:val>
                                        </p:tav>
                                      </p:tavLst>
                                    </p:anim>
                                    <p:animEffect transition="in" filter="fade">
                                      <p:cBhvr>
                                        <p:cTn id="72" dur="1000"/>
                                        <p:tgtEl>
                                          <p:spTgt spid="170"/>
                                        </p:tgtEl>
                                      </p:cBhvr>
                                    </p:animEffect>
                                  </p:childTnLst>
                                </p:cTn>
                              </p:par>
                            </p:childTnLst>
                          </p:cTn>
                        </p:par>
                        <p:par>
                          <p:cTn id="73" fill="hold">
                            <p:stCondLst>
                              <p:cond delay="1000"/>
                            </p:stCondLst>
                            <p:childTnLst>
                              <p:par>
                                <p:cTn id="74" presetID="4" presetClass="entr" presetSubtype="16" fill="hold" grpId="0" nodeType="afterEffect">
                                  <p:stCondLst>
                                    <p:cond delay="0"/>
                                  </p:stCondLst>
                                  <p:childTnLst>
                                    <p:set>
                                      <p:cBhvr>
                                        <p:cTn id="75" dur="1" fill="hold">
                                          <p:stCondLst>
                                            <p:cond delay="0"/>
                                          </p:stCondLst>
                                        </p:cTn>
                                        <p:tgtEl>
                                          <p:spTgt spid="176"/>
                                        </p:tgtEl>
                                        <p:attrNameLst>
                                          <p:attrName>style.visibility</p:attrName>
                                        </p:attrNameLst>
                                      </p:cBhvr>
                                      <p:to>
                                        <p:strVal val="visible"/>
                                      </p:to>
                                    </p:set>
                                    <p:animEffect transition="in" filter="box(in)">
                                      <p:cBhvr>
                                        <p:cTn id="76" dur="2000"/>
                                        <p:tgtEl>
                                          <p:spTgt spid="176"/>
                                        </p:tgtEl>
                                      </p:cBhvr>
                                    </p:animEffect>
                                  </p:childTnLst>
                                </p:cTn>
                              </p:par>
                            </p:childTnLst>
                          </p:cTn>
                        </p:par>
                      </p:childTnLst>
                    </p:cTn>
                  </p:par>
                  <p:par>
                    <p:cTn id="77" fill="hold">
                      <p:stCondLst>
                        <p:cond delay="indefinite"/>
                      </p:stCondLst>
                      <p:childTnLst>
                        <p:par>
                          <p:cTn id="78" fill="hold">
                            <p:stCondLst>
                              <p:cond delay="0"/>
                            </p:stCondLst>
                            <p:childTnLst>
                              <p:par>
                                <p:cTn id="79" presetID="9" presetClass="entr" presetSubtype="0" fill="hold" nodeType="clickEffect">
                                  <p:stCondLst>
                                    <p:cond delay="0"/>
                                  </p:stCondLst>
                                  <p:childTnLst>
                                    <p:set>
                                      <p:cBhvr>
                                        <p:cTn id="80" dur="1" fill="hold">
                                          <p:stCondLst>
                                            <p:cond delay="0"/>
                                          </p:stCondLst>
                                        </p:cTn>
                                        <p:tgtEl>
                                          <p:spTgt spid="171"/>
                                        </p:tgtEl>
                                        <p:attrNameLst>
                                          <p:attrName>style.visibility</p:attrName>
                                        </p:attrNameLst>
                                      </p:cBhvr>
                                      <p:to>
                                        <p:strVal val="visible"/>
                                      </p:to>
                                    </p:set>
                                    <p:animEffect transition="in" filter="dissolve">
                                      <p:cBhvr>
                                        <p:cTn id="81" dur="500"/>
                                        <p:tgtEl>
                                          <p:spTgt spid="171"/>
                                        </p:tgtEl>
                                      </p:cBhvr>
                                    </p:animEffect>
                                  </p:childTnLst>
                                </p:cTn>
                              </p:par>
                            </p:childTnLst>
                          </p:cTn>
                        </p:par>
                        <p:par>
                          <p:cTn id="82" fill="hold">
                            <p:stCondLst>
                              <p:cond delay="500"/>
                            </p:stCondLst>
                            <p:childTnLst>
                              <p:par>
                                <p:cTn id="83" presetID="27" presetClass="entr" presetSubtype="0" fill="hold" grpId="0" nodeType="afterEffect">
                                  <p:stCondLst>
                                    <p:cond delay="0"/>
                                  </p:stCondLst>
                                  <p:iterate type="lt">
                                    <p:tmPct val="50000"/>
                                  </p:iterate>
                                  <p:childTnLst>
                                    <p:set>
                                      <p:cBhvr>
                                        <p:cTn id="84" dur="1" fill="hold">
                                          <p:stCondLst>
                                            <p:cond delay="0"/>
                                          </p:stCondLst>
                                        </p:cTn>
                                        <p:tgtEl>
                                          <p:spTgt spid="177"/>
                                        </p:tgtEl>
                                        <p:attrNameLst>
                                          <p:attrName>style.visibility</p:attrName>
                                        </p:attrNameLst>
                                      </p:cBhvr>
                                      <p:to>
                                        <p:strVal val="visible"/>
                                      </p:to>
                                    </p:set>
                                    <p:anim calcmode="discrete" valueType="clr">
                                      <p:cBhvr override="childStyle">
                                        <p:cTn id="85" dur="80"/>
                                        <p:tgtEl>
                                          <p:spTgt spid="177"/>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177"/>
                                        </p:tgtEl>
                                        <p:attrNameLst>
                                          <p:attrName>fillcolor</p:attrName>
                                        </p:attrNameLst>
                                      </p:cBhvr>
                                      <p:tavLst>
                                        <p:tav tm="0">
                                          <p:val>
                                            <p:clrVal>
                                              <a:schemeClr val="accent2"/>
                                            </p:clrVal>
                                          </p:val>
                                        </p:tav>
                                        <p:tav tm="50000">
                                          <p:val>
                                            <p:clrVal>
                                              <a:schemeClr val="hlink"/>
                                            </p:clrVal>
                                          </p:val>
                                        </p:tav>
                                      </p:tavLst>
                                    </p:anim>
                                    <p:set>
                                      <p:cBhvr>
                                        <p:cTn id="87" dur="80"/>
                                        <p:tgtEl>
                                          <p:spTgt spid="17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2" grpId="1"/>
      <p:bldP spid="173" grpId="0"/>
      <p:bldP spid="173" grpId="1"/>
      <p:bldP spid="174" grpId="0"/>
      <p:bldP spid="174" grpId="1"/>
      <p:bldP spid="175" grpId="0"/>
      <p:bldP spid="175" grpId="1"/>
      <p:bldP spid="176" grpId="0"/>
      <p:bldP spid="176" grpId="1"/>
      <p:bldP spid="177" grpId="0"/>
      <p:bldP spid="177" grpId="1"/>
      <p:bldP spid="188" grpId="0" bldLvl="0" animBg="1"/>
      <p:bldP spid="188"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01_"/>
          <p:cNvPicPr>
            <a:picLocks noGrp="1" noChangeAspect="1"/>
          </p:cNvPicPr>
          <p:nvPr>
            <p:ph sz="half" idx="1"/>
          </p:nvPr>
        </p:nvPicPr>
        <p:blipFill>
          <a:blip r:embed="rId2"/>
          <a:stretch>
            <a:fillRect/>
          </a:stretch>
        </p:blipFill>
        <p:spPr>
          <a:xfrm>
            <a:off x="635" y="635"/>
            <a:ext cx="12191365" cy="6858635"/>
          </a:xfrm>
          <a:prstGeom prst="rect">
            <a:avLst/>
          </a:prstGeom>
        </p:spPr>
      </p:pic>
      <p:sp>
        <p:nvSpPr>
          <p:cNvPr id="2" name="Title 1"/>
          <p:cNvSpPr>
            <a:spLocks noGrp="1"/>
          </p:cNvSpPr>
          <p:nvPr>
            <p:ph type="title"/>
          </p:nvPr>
        </p:nvSpPr>
        <p:spPr>
          <a:xfrm>
            <a:off x="-62230" y="-117474"/>
            <a:ext cx="12254230" cy="703578"/>
          </a:xfrm>
        </p:spPr>
        <p:txBody>
          <a:bodyPr>
            <a:normAutofit fontScale="90000"/>
          </a:bodyPr>
          <a:lstStyle/>
          <a:p>
            <a:pPr algn="l"/>
            <a:r>
              <a:rPr lang="en-US" sz="4000" dirty="0">
                <a:solidFill>
                  <a:srgbClr val="FF0000"/>
                </a:solidFill>
                <a:latin typeface="Times New Roman" panose="02020603050405020304" pitchFamily="18" charset="0"/>
                <a:cs typeface="Times New Roman" panose="02020603050405020304" pitchFamily="18" charset="0"/>
              </a:rPr>
              <a:t>1.Tìm </a:t>
            </a:r>
            <a:r>
              <a:rPr lang="en-US" sz="4000" dirty="0" err="1">
                <a:solidFill>
                  <a:srgbClr val="FF0000"/>
                </a:solidFill>
                <a:latin typeface="Times New Roman" panose="02020603050405020304" pitchFamily="18" charset="0"/>
                <a:cs typeface="Times New Roman" panose="02020603050405020304" pitchFamily="18" charset="0"/>
              </a:rPr>
              <a:t>hiểu</a:t>
            </a:r>
            <a:r>
              <a:rPr lang="en-US" sz="4000" dirty="0">
                <a:solidFill>
                  <a:srgbClr val="FF0000"/>
                </a:solidFill>
                <a:latin typeface="Times New Roman" panose="02020603050405020304" pitchFamily="18" charset="0"/>
                <a:cs typeface="Times New Roman" panose="02020603050405020304" pitchFamily="18" charset="0"/>
              </a:rPr>
              <a:t> </a:t>
            </a:r>
            <a:r>
              <a:rPr lang="en-US" sz="4000" dirty="0" err="1">
                <a:solidFill>
                  <a:srgbClr val="FF0000"/>
                </a:solidFill>
                <a:latin typeface="Times New Roman" panose="02020603050405020304" pitchFamily="18" charset="0"/>
                <a:cs typeface="Times New Roman" panose="02020603050405020304" pitchFamily="18" charset="0"/>
              </a:rPr>
              <a:t>chung</a:t>
            </a:r>
            <a:r>
              <a:rPr lang="en-US" sz="4000" dirty="0">
                <a:solidFill>
                  <a:srgbClr val="FF0000"/>
                </a:solidFill>
                <a:latin typeface="Times New Roman" panose="02020603050405020304" pitchFamily="18" charset="0"/>
                <a:cs typeface="Times New Roman" panose="02020603050405020304" pitchFamily="18" charset="0"/>
              </a:rPr>
              <a:t> </a:t>
            </a:r>
            <a:r>
              <a:rPr lang="en-US" sz="4000" dirty="0" err="1">
                <a:solidFill>
                  <a:srgbClr val="FF0000"/>
                </a:solidFill>
                <a:latin typeface="Times New Roman" panose="02020603050405020304" pitchFamily="18" charset="0"/>
                <a:cs typeface="Times New Roman" panose="02020603050405020304" pitchFamily="18" charset="0"/>
              </a:rPr>
              <a:t>về</a:t>
            </a:r>
            <a:r>
              <a:rPr lang="en-US" sz="4000" dirty="0">
                <a:solidFill>
                  <a:srgbClr val="FF0000"/>
                </a:solidFill>
                <a:latin typeface="Times New Roman" panose="02020603050405020304" pitchFamily="18" charset="0"/>
                <a:cs typeface="Times New Roman" panose="02020603050405020304" pitchFamily="18" charset="0"/>
              </a:rPr>
              <a:t> pallet:</a:t>
            </a:r>
          </a:p>
        </p:txBody>
      </p:sp>
      <p:sp>
        <p:nvSpPr>
          <p:cNvPr id="8" name="Text Box 7"/>
          <p:cNvSpPr txBox="1"/>
          <p:nvPr/>
        </p:nvSpPr>
        <p:spPr>
          <a:xfrm>
            <a:off x="516436" y="697682"/>
            <a:ext cx="5524500" cy="3323987"/>
          </a:xfrm>
          <a:prstGeom prst="rect">
            <a:avLst/>
          </a:prstGeom>
          <a:noFill/>
        </p:spPr>
        <p:txBody>
          <a:bodyPr wrap="square" rtlCol="0">
            <a:spAutoFit/>
          </a:bodyPr>
          <a:lstStyle/>
          <a:p>
            <a:pPr>
              <a:lnSpc>
                <a:spcPct val="150000"/>
              </a:lnSpc>
            </a:pPr>
            <a:r>
              <a:rPr lang="en-US" sz="2000" b="1" dirty="0">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 </a:t>
            </a:r>
            <a:r>
              <a:rPr lang="en-US" sz="2000" b="1" dirty="0" err="1">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Khái</a:t>
            </a:r>
            <a:r>
              <a:rPr lang="en-US" sz="2000" b="1" dirty="0">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a:t>
            </a:r>
            <a:r>
              <a:rPr lang="en-US" sz="2000" b="1" dirty="0" err="1">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niệm</a:t>
            </a:r>
            <a:r>
              <a:rPr lang="en-US" sz="2000" b="1" dirty="0">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t>
            </a:r>
          </a:p>
          <a:p>
            <a:pPr>
              <a:lnSpc>
                <a:spcPct val="150000"/>
              </a:lnSpc>
            </a:pPr>
            <a:r>
              <a:rPr lang="en-US" sz="2000" dirty="0">
                <a:solidFill>
                  <a:schemeClr val="tx1"/>
                </a:solidFill>
                <a:latin typeface="Times New Roman" panose="02020603050405020304" pitchFamily="18" charset="0"/>
                <a:cs typeface="Times New Roman" panose="02020603050405020304" pitchFamily="18" charset="0"/>
                <a:sym typeface="+mn-ea"/>
              </a:rPr>
              <a:t>-Pallet </a:t>
            </a:r>
            <a:r>
              <a:rPr lang="en-US" sz="2000" dirty="0" err="1">
                <a:solidFill>
                  <a:schemeClr val="tx1"/>
                </a:solidFill>
                <a:latin typeface="Times New Roman" panose="02020603050405020304" pitchFamily="18" charset="0"/>
                <a:cs typeface="Times New Roman" panose="02020603050405020304" pitchFamily="18" charset="0"/>
                <a:sym typeface="+mn-ea"/>
              </a:rPr>
              <a:t>là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một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sản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phẩm</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sử</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dụng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rộng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rãi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trong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nghành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công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nghiệp</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trong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vận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vận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chuyển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hóa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Nhờ</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có</a:t>
            </a:r>
            <a:r>
              <a:rPr lang="en-US" sz="2000" dirty="0">
                <a:latin typeface="Times New Roman" panose="02020603050405020304" pitchFamily="18" charset="0"/>
                <a:cs typeface="Times New Roman" panose="02020603050405020304" pitchFamily="18" charset="0"/>
                <a:sym typeface="+mn-ea"/>
              </a:rPr>
              <a:t> pallet </a:t>
            </a:r>
            <a:r>
              <a:rPr lang="en-US" sz="2000" dirty="0" err="1">
                <a:latin typeface="Times New Roman" panose="02020603050405020304" pitchFamily="18" charset="0"/>
                <a:cs typeface="Times New Roman" panose="02020603050405020304" pitchFamily="18" charset="0"/>
                <a:sym typeface="+mn-ea"/>
              </a:rPr>
              <a:t>mà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việc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vận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chuyển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bốc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xếp</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hóa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thực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hiện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nhanh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chóng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dễ</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hơn</a:t>
            </a:r>
            <a:r>
              <a:rPr lang="en-US" sz="2000" dirty="0">
                <a:latin typeface="Times New Roman" panose="02020603050405020304" pitchFamily="18" charset="0"/>
                <a:cs typeface="Times New Roman" panose="02020603050405020304" pitchFamily="18" charset="0"/>
                <a:sym typeface="+mn-ea"/>
              </a:rPr>
              <a:t>.</a:t>
            </a:r>
            <a:endParaRPr lang="en-US" sz="2000"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grpSp>
        <p:nvGrpSpPr>
          <p:cNvPr id="14" name="Group 13"/>
          <p:cNvGrpSpPr/>
          <p:nvPr/>
        </p:nvGrpSpPr>
        <p:grpSpPr>
          <a:xfrm>
            <a:off x="6148705" y="739140"/>
            <a:ext cx="5764212" cy="4560570"/>
            <a:chOff x="10583" y="1306"/>
            <a:chExt cx="7962" cy="7182"/>
          </a:xfrm>
          <a:blipFill rotWithShape="1">
            <a:blip r:embed="rId3"/>
            <a:stretch>
              <a:fillRect/>
            </a:stretch>
          </a:blipFill>
        </p:grpSpPr>
        <p:sp>
          <p:nvSpPr>
            <p:cNvPr id="11" name="Oval 10"/>
            <p:cNvSpPr/>
            <p:nvPr/>
          </p:nvSpPr>
          <p:spPr>
            <a:xfrm rot="19020000">
              <a:off x="10583" y="1841"/>
              <a:ext cx="4143" cy="4539"/>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13002" y="4628"/>
              <a:ext cx="4143" cy="38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14402" y="1306"/>
              <a:ext cx="4143" cy="3718"/>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1000"/>
                                        <p:tgtEl>
                                          <p:spTgt spid="8">
                                            <p:txEl>
                                              <p:pRg st="1" end="1"/>
                                            </p:txEl>
                                          </p:spTgt>
                                        </p:tgtEl>
                                      </p:cBhvr>
                                    </p:animEffect>
                                    <p:anim calcmode="lin" valueType="num">
                                      <p:cBhvr>
                                        <p:cTn id="1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1000" fill="hold"/>
                                        <p:tgtEl>
                                          <p:spTgt spid="14"/>
                                        </p:tgtEl>
                                        <p:attrNameLst>
                                          <p:attrName>ppt_x</p:attrName>
                                        </p:attrNameLst>
                                      </p:cBhvr>
                                      <p:tavLst>
                                        <p:tav tm="0">
                                          <p:val>
                                            <p:strVal val="#ppt_x-.2"/>
                                          </p:val>
                                        </p:tav>
                                        <p:tav tm="100000">
                                          <p:val>
                                            <p:strVal val="#ppt_x"/>
                                          </p:val>
                                        </p:tav>
                                      </p:tavLst>
                                    </p:anim>
                                    <p:anim calcmode="lin" valueType="num">
                                      <p:cBhvr>
                                        <p:cTn id="20"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01_"/>
          <p:cNvPicPr>
            <a:picLocks noGrp="1" noChangeAspect="1"/>
          </p:cNvPicPr>
          <p:nvPr>
            <p:ph sz="half" idx="1"/>
          </p:nvPr>
        </p:nvPicPr>
        <p:blipFill>
          <a:blip r:embed="rId3"/>
          <a:stretch>
            <a:fillRect/>
          </a:stretch>
        </p:blipFill>
        <p:spPr>
          <a:xfrm>
            <a:off x="0" y="635"/>
            <a:ext cx="12191365" cy="6858000"/>
          </a:xfrm>
          <a:prstGeom prst="rect">
            <a:avLst/>
          </a:prstGeom>
        </p:spPr>
      </p:pic>
      <p:sp>
        <p:nvSpPr>
          <p:cNvPr id="2" name="Title 1"/>
          <p:cNvSpPr>
            <a:spLocks noGrp="1"/>
          </p:cNvSpPr>
          <p:nvPr>
            <p:ph type="title"/>
          </p:nvPr>
        </p:nvSpPr>
        <p:spPr>
          <a:xfrm>
            <a:off x="0" y="635"/>
            <a:ext cx="11582400" cy="656590"/>
          </a:xfrm>
        </p:spPr>
        <p:txBody>
          <a:bodyPr/>
          <a:lstStyle/>
          <a:p>
            <a:pPr algn="l"/>
            <a:r>
              <a:rPr lang="en-US" sz="2000" b="1" dirty="0" err="1">
                <a:solidFill>
                  <a:srgbClr val="FF0000"/>
                </a:solidFill>
                <a:latin typeface="Times New Roman" panose="02020603050405020304" pitchFamily="18" charset="0"/>
                <a:cs typeface="Times New Roman" panose="02020603050405020304" pitchFamily="18" charset="0"/>
              </a:rPr>
              <a:t>B.Lịch</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sử</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phát</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triển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của</a:t>
            </a:r>
            <a:r>
              <a:rPr lang="en-US" sz="2000" b="1" dirty="0">
                <a:solidFill>
                  <a:srgbClr val="FF0000"/>
                </a:solidFill>
                <a:latin typeface="Times New Roman" panose="02020603050405020304" pitchFamily="18" charset="0"/>
                <a:cs typeface="Times New Roman" panose="02020603050405020304" pitchFamily="18" charset="0"/>
              </a:rPr>
              <a:t> pallet:</a:t>
            </a:r>
          </a:p>
        </p:txBody>
      </p:sp>
      <p:pic>
        <p:nvPicPr>
          <p:cNvPr id="8" name="Content Placeholder 7" descr="dd-20-1508454870_750x0"/>
          <p:cNvPicPr>
            <a:picLocks noGrp="1" noChangeAspect="1"/>
          </p:cNvPicPr>
          <p:nvPr>
            <p:ph sz="half" idx="2"/>
          </p:nvPr>
        </p:nvPicPr>
        <p:blipFill>
          <a:blip r:embed="rId4"/>
          <a:stretch>
            <a:fillRect/>
          </a:stretch>
        </p:blipFill>
        <p:spPr>
          <a:xfrm>
            <a:off x="151130" y="905510"/>
            <a:ext cx="6736080" cy="3147060"/>
          </a:xfrm>
          <a:prstGeom prst="rect">
            <a:avLst/>
          </a:prstGeom>
        </p:spPr>
      </p:pic>
      <p:sp>
        <p:nvSpPr>
          <p:cNvPr id="7" name="Text Box 6"/>
          <p:cNvSpPr txBox="1"/>
          <p:nvPr>
            <p:custDataLst>
              <p:tags r:id="rId1"/>
            </p:custDataLst>
          </p:nvPr>
        </p:nvSpPr>
        <p:spPr>
          <a:xfrm>
            <a:off x="6850265" y="76200"/>
            <a:ext cx="5113135" cy="6038641"/>
          </a:xfrm>
          <a:prstGeom prst="rect">
            <a:avLst/>
          </a:prstGeom>
          <a:noFill/>
        </p:spPr>
        <p:txBody>
          <a:bodyPr wrap="square" rtlCol="0">
            <a:spAutoFit/>
          </a:bodyPr>
          <a:lstStyle/>
          <a:p>
            <a:pPr marL="342900" indent="-342900">
              <a:lnSpc>
                <a:spcPct val="150000"/>
              </a:lnSpc>
              <a:buFontTx/>
              <a:buChar char="-"/>
            </a:pPr>
            <a:r>
              <a:rPr lang="en-US" sz="2000" dirty="0">
                <a:latin typeface="Times New Roman" panose="02020603050405020304" pitchFamily="18" charset="0"/>
                <a:cs typeface="Times New Roman" panose="02020603050405020304" pitchFamily="18" charset="0"/>
                <a:sym typeface="+mn-ea"/>
              </a:rPr>
              <a:t>Pallet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từng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biết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đến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trong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suốt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đầu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thế</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kỷ</a:t>
            </a:r>
            <a:r>
              <a:rPr lang="en-US" sz="2000" dirty="0">
                <a:latin typeface="Times New Roman" panose="02020603050405020304" pitchFamily="18" charset="0"/>
                <a:cs typeface="Times New Roman" panose="02020603050405020304" pitchFamily="18" charset="0"/>
                <a:sym typeface="+mn-ea"/>
              </a:rPr>
              <a:t> XX. </a:t>
            </a:r>
            <a:r>
              <a:rPr lang="en-US" sz="2000" dirty="0" err="1">
                <a:latin typeface="Times New Roman" panose="02020603050405020304" pitchFamily="18" charset="0"/>
                <a:cs typeface="Times New Roman" panose="02020603050405020304" pitchFamily="18" charset="0"/>
                <a:sym typeface="+mn-ea"/>
              </a:rPr>
              <a:t>Vào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thời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điểm</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đó</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hộp</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gỗ</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thùng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gỗ</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thường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sử</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dụng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để</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bảo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vệ</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lưu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trữ</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vận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chuyển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hoá</a:t>
            </a:r>
            <a:r>
              <a:rPr lang="en-US" sz="2000" dirty="0">
                <a:latin typeface="Times New Roman" panose="02020603050405020304" pitchFamily="18" charset="0"/>
                <a:cs typeface="Times New Roman" panose="02020603050405020304" pitchFamily="18" charset="0"/>
                <a:sym typeface="+mn-ea"/>
              </a:rPr>
              <a:t>. </a:t>
            </a:r>
          </a:p>
          <a:p>
            <a:pPr marL="342900" indent="-342900">
              <a:lnSpc>
                <a:spcPct val="150000"/>
              </a:lnSpc>
              <a:buFontTx/>
              <a:buChar char="-"/>
            </a:pPr>
            <a:r>
              <a:rPr lang="en-US" sz="2000" dirty="0" err="1">
                <a:latin typeface="Times New Roman" panose="02020603050405020304" pitchFamily="18" charset="0"/>
                <a:cs typeface="Times New Roman" panose="02020603050405020304" pitchFamily="18" charset="0"/>
                <a:sym typeface="+mn-ea"/>
              </a:rPr>
              <a:t>Tiền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thân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của</a:t>
            </a:r>
            <a:r>
              <a:rPr lang="en-US" sz="2000" dirty="0">
                <a:latin typeface="Times New Roman" panose="02020603050405020304" pitchFamily="18" charset="0"/>
                <a:cs typeface="Times New Roman" panose="02020603050405020304" pitchFamily="18" charset="0"/>
                <a:sym typeface="+mn-ea"/>
              </a:rPr>
              <a:t> pallet </a:t>
            </a:r>
            <a:r>
              <a:rPr lang="en-US" sz="2000" dirty="0" err="1">
                <a:latin typeface="Times New Roman" panose="02020603050405020304" pitchFamily="18" charset="0"/>
                <a:cs typeface="Times New Roman" panose="02020603050405020304" pitchFamily="18" charset="0"/>
                <a:sym typeface="+mn-ea"/>
              </a:rPr>
              <a:t>gỗ</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hiện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ngày</a:t>
            </a:r>
            <a:r>
              <a:rPr lang="en-US" sz="2000" dirty="0">
                <a:latin typeface="Times New Roman" panose="02020603050405020304" pitchFamily="18" charset="0"/>
                <a:cs typeface="Times New Roman" panose="02020603050405020304" pitchFamily="18" charset="0"/>
                <a:sym typeface="+mn-ea"/>
              </a:rPr>
              <a:t> nay </a:t>
            </a:r>
            <a:r>
              <a:rPr lang="en-US" sz="2000" dirty="0" err="1">
                <a:latin typeface="Times New Roman" panose="02020603050405020304" pitchFamily="18" charset="0"/>
                <a:cs typeface="Times New Roman" panose="02020603050405020304" pitchFamily="18" charset="0"/>
                <a:sym typeface="+mn-ea"/>
              </a:rPr>
              <a:t>là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một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tấm</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kê</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đơn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giản</a:t>
            </a:r>
            <a:r>
              <a:rPr lang="en-US" sz="2000" dirty="0">
                <a:latin typeface="Times New Roman" panose="02020603050405020304" pitchFamily="18" charset="0"/>
                <a:cs typeface="Times New Roman" panose="02020603050405020304" pitchFamily="18" charset="0"/>
                <a:sym typeface="+mn-ea"/>
              </a:rPr>
              <a:t>. </a:t>
            </a:r>
          </a:p>
          <a:p>
            <a:pPr marL="342900" indent="-342900">
              <a:lnSpc>
                <a:spcPct val="150000"/>
              </a:lnSpc>
              <a:buFontTx/>
              <a:buChar char="-"/>
            </a:pPr>
            <a:r>
              <a:rPr lang="en-US" sz="2000" dirty="0" err="1">
                <a:latin typeface="Times New Roman" panose="02020603050405020304" pitchFamily="18" charset="0"/>
                <a:cs typeface="Times New Roman" panose="02020603050405020304" pitchFamily="18" charset="0"/>
                <a:sym typeface="+mn-ea"/>
              </a:rPr>
              <a:t>Chúng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chỉ</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gồm</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thanh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gỗ</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dài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gắn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chặt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một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lớp</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bề</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mặt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bên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trên</a:t>
            </a:r>
            <a:r>
              <a:rPr lang="en-US" sz="2000" dirty="0">
                <a:latin typeface="Times New Roman" panose="02020603050405020304" pitchFamily="18" charset="0"/>
                <a:cs typeface="Times New Roman" panose="02020603050405020304" pitchFamily="18" charset="0"/>
                <a:sym typeface="+mn-ea"/>
              </a:rPr>
              <a:t>. </a:t>
            </a:r>
          </a:p>
          <a:p>
            <a:pPr marL="342900" indent="-342900">
              <a:lnSpc>
                <a:spcPct val="150000"/>
              </a:lnSpc>
              <a:buFontTx/>
              <a:buChar char="-"/>
            </a:pPr>
            <a:r>
              <a:rPr lang="en-US" sz="2000" dirty="0">
                <a:latin typeface="Times New Roman" panose="02020603050405020304" pitchFamily="18" charset="0"/>
                <a:cs typeface="Times New Roman" panose="02020603050405020304" pitchFamily="18" charset="0"/>
                <a:sym typeface="+mn-ea"/>
              </a:rPr>
              <a:t>Pallet </a:t>
            </a:r>
            <a:r>
              <a:rPr lang="en-US" sz="2000" dirty="0" err="1">
                <a:latin typeface="Times New Roman" panose="02020603050405020304" pitchFamily="18" charset="0"/>
                <a:cs typeface="Times New Roman" panose="02020603050405020304" pitchFamily="18" charset="0"/>
                <a:sym typeface="+mn-ea"/>
              </a:rPr>
              <a:t>đầu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tiên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xuất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hiện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trong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máy</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của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Mỹ</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cùng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với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loại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xe</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tay</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cổ</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Một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xe</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tay</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thô</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sơ</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phát</a:t>
            </a:r>
            <a:r>
              <a:rPr lang="en-US" sz="2000" dirty="0">
                <a:latin typeface="Times New Roman" panose="02020603050405020304" pitchFamily="18" charset="0"/>
                <a:cs typeface="Times New Roman" panose="02020603050405020304" pitchFamily="18" charset="0"/>
                <a:sym typeface="+mn-ea"/>
              </a:rPr>
              <a:t> minh </a:t>
            </a:r>
            <a:r>
              <a:rPr lang="en-US" sz="2000" dirty="0" err="1">
                <a:latin typeface="Times New Roman" panose="02020603050405020304" pitchFamily="18" charset="0"/>
                <a:cs typeface="Times New Roman" panose="02020603050405020304" pitchFamily="18" charset="0"/>
                <a:sym typeface="+mn-ea"/>
              </a:rPr>
              <a:t>vào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năm</a:t>
            </a:r>
            <a:r>
              <a:rPr lang="en-US" sz="2000" dirty="0">
                <a:latin typeface="Times New Roman" panose="02020603050405020304" pitchFamily="18" charset="0"/>
                <a:cs typeface="Times New Roman" panose="02020603050405020304" pitchFamily="18" charset="0"/>
                <a:sym typeface="+mn-ea"/>
              </a:rPr>
              <a:t> 1887 </a:t>
            </a:r>
            <a:r>
              <a:rPr lang="en-US" sz="2000" dirty="0" err="1">
                <a:latin typeface="Times New Roman" panose="02020603050405020304" pitchFamily="18" charset="0"/>
                <a:cs typeface="Times New Roman" panose="02020603050405020304" pitchFamily="18" charset="0"/>
                <a:sym typeface="+mn-ea"/>
              </a:rPr>
              <a:t>và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tân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tiến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chiếc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xe</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máy</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giới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thiệu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năm</a:t>
            </a:r>
            <a:r>
              <a:rPr lang="en-US" sz="2000" dirty="0">
                <a:latin typeface="Times New Roman" panose="02020603050405020304" pitchFamily="18" charset="0"/>
                <a:cs typeface="Times New Roman" panose="02020603050405020304" pitchFamily="18" charset="0"/>
                <a:sym typeface="+mn-ea"/>
              </a:rPr>
              <a:t> 1909).</a:t>
            </a: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800" decel="100000"/>
                                        <p:tgtEl>
                                          <p:spTgt spid="8"/>
                                        </p:tgtEl>
                                      </p:cBhvr>
                                    </p:animEffect>
                                    <p:anim calcmode="lin" valueType="num">
                                      <p:cBhvr>
                                        <p:cTn id="8" dur="800" decel="100000" fill="hold"/>
                                        <p:tgtEl>
                                          <p:spTgt spid="8"/>
                                        </p:tgtEl>
                                        <p:attrNameLst>
                                          <p:attrName>style.rotation</p:attrName>
                                        </p:attrNameLst>
                                      </p:cBhvr>
                                      <p:tavLst>
                                        <p:tav tm="0">
                                          <p:val>
                                            <p:fltVal val="-90"/>
                                          </p:val>
                                        </p:tav>
                                        <p:tav tm="100000">
                                          <p:val>
                                            <p:fltVal val="0"/>
                                          </p:val>
                                        </p:tav>
                                      </p:tavLst>
                                    </p:anim>
                                    <p:anim calcmode="lin" valueType="num">
                                      <p:cBhvr>
                                        <p:cTn id="9" dur="800" decel="100000" fill="hold"/>
                                        <p:tgtEl>
                                          <p:spTgt spid="8"/>
                                        </p:tgtEl>
                                        <p:attrNameLst>
                                          <p:attrName>ppt_x</p:attrName>
                                        </p:attrNameLst>
                                      </p:cBhvr>
                                      <p:tavLst>
                                        <p:tav tm="0">
                                          <p:val>
                                            <p:strVal val="#ppt_x+0.4"/>
                                          </p:val>
                                        </p:tav>
                                        <p:tav tm="100000">
                                          <p:val>
                                            <p:strVal val="#ppt_x-0.05"/>
                                          </p:val>
                                        </p:tav>
                                      </p:tavLst>
                                    </p:anim>
                                    <p:anim calcmode="lin" valueType="num">
                                      <p:cBhvr>
                                        <p:cTn id="10" dur="800" decel="100000" fill="hold"/>
                                        <p:tgtEl>
                                          <p:spTgt spid="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9" presetClass="entr" presetSubtype="0" decel="10000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 calcmode="lin" valueType="num">
                                      <p:cBhvr>
                                        <p:cTn id="19" dur="500" fill="hold"/>
                                        <p:tgtEl>
                                          <p:spTgt spid="7"/>
                                        </p:tgtEl>
                                        <p:attrNameLst>
                                          <p:attrName>style.rotation</p:attrName>
                                        </p:attrNameLst>
                                      </p:cBhvr>
                                      <p:tavLst>
                                        <p:tav tm="0">
                                          <p:val>
                                            <p:fltVal val="360"/>
                                          </p:val>
                                        </p:tav>
                                        <p:tav tm="100000">
                                          <p:val>
                                            <p:fltVal val="0"/>
                                          </p:val>
                                        </p:tav>
                                      </p:tavLst>
                                    </p:anim>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barn(inVertical)">
                                      <p:cBhvr>
                                        <p:cTn id="25" dur="500"/>
                                        <p:tgtEl>
                                          <p:spTgt spid="7">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
                                            <p:txEl>
                                              <p:pRg st="2" end="2"/>
                                            </p:txEl>
                                          </p:spTgt>
                                        </p:tgtEl>
                                        <p:attrNameLst>
                                          <p:attrName>style.visibility</p:attrName>
                                        </p:attrNameLst>
                                      </p:cBhvr>
                                      <p:to>
                                        <p:strVal val="visible"/>
                                      </p:to>
                                    </p:set>
                                    <p:animEffect transition="in" filter="barn(inVertical)">
                                      <p:cBhvr>
                                        <p:cTn id="30" dur="500"/>
                                        <p:tgtEl>
                                          <p:spTgt spid="7">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barn(inVertical)">
                                      <p:cBhvr>
                                        <p:cTn id="35"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Content Placeholder 24" descr="pngtree-yellow-border-blue-book-pick-up-book-cartoon-illustration-png-image_410990"/>
          <p:cNvPicPr>
            <a:picLocks noGrp="1" noChangeAspect="1"/>
          </p:cNvPicPr>
          <p:nvPr>
            <p:ph sz="half" idx="2"/>
          </p:nvPr>
        </p:nvPicPr>
        <p:blipFill>
          <a:blip r:embed="rId2"/>
          <a:stretch>
            <a:fillRect/>
          </a:stretch>
        </p:blipFill>
        <p:spPr>
          <a:xfrm>
            <a:off x="-30480" y="0"/>
            <a:ext cx="12252960" cy="6857365"/>
          </a:xfrm>
          <a:prstGeom prst="rect">
            <a:avLst/>
          </a:prstGeom>
        </p:spPr>
      </p:pic>
      <p:sp>
        <p:nvSpPr>
          <p:cNvPr id="2" name="Title 1"/>
          <p:cNvSpPr>
            <a:spLocks noGrp="1"/>
          </p:cNvSpPr>
          <p:nvPr>
            <p:ph type="title"/>
          </p:nvPr>
        </p:nvSpPr>
        <p:spPr>
          <a:xfrm>
            <a:off x="0" y="0"/>
            <a:ext cx="11582400" cy="606425"/>
          </a:xfrm>
        </p:spPr>
        <p:txBody>
          <a:bodyPr>
            <a:normAutofit fontScale="90000"/>
          </a:bodyPr>
          <a:lstStyle/>
          <a:p>
            <a:pPr algn="l"/>
            <a:r>
              <a:rPr lang="en-US" sz="3200">
                <a:solidFill>
                  <a:srgbClr val="FF0000"/>
                </a:solidFill>
              </a:rPr>
              <a:t>2.Phân loại pallet:</a:t>
            </a:r>
          </a:p>
        </p:txBody>
      </p:sp>
      <p:sp>
        <p:nvSpPr>
          <p:cNvPr id="6" name="Text Box 5"/>
          <p:cNvSpPr txBox="1"/>
          <p:nvPr/>
        </p:nvSpPr>
        <p:spPr>
          <a:xfrm>
            <a:off x="-111125" y="606425"/>
            <a:ext cx="7517765" cy="1383665"/>
          </a:xfrm>
          <a:prstGeom prst="rect">
            <a:avLst/>
          </a:prstGeom>
          <a:noFill/>
        </p:spPr>
        <p:txBody>
          <a:bodyPr wrap="square" rtlCol="0">
            <a:spAutoFit/>
          </a:bodyPr>
          <a:lstStyle/>
          <a:p>
            <a:r>
              <a:rPr lang="en-US" sz="2800">
                <a:solidFill>
                  <a:srgbClr val="00B050"/>
                </a:solidFill>
              </a:rPr>
              <a:t>A.Phân loại pallet về thiết kế và công năng:</a:t>
            </a:r>
          </a:p>
          <a:p>
            <a:endParaRPr lang="en-US" sz="2800">
              <a:solidFill>
                <a:srgbClr val="00B050"/>
              </a:solidFill>
            </a:endParaRPr>
          </a:p>
          <a:p>
            <a:endParaRPr lang="en-US" sz="2800">
              <a:solidFill>
                <a:srgbClr val="00B050"/>
              </a:solidFill>
            </a:endParaRPr>
          </a:p>
        </p:txBody>
      </p:sp>
      <p:sp>
        <p:nvSpPr>
          <p:cNvPr id="20" name="Text Box 19"/>
          <p:cNvSpPr txBox="1"/>
          <p:nvPr/>
        </p:nvSpPr>
        <p:spPr>
          <a:xfrm>
            <a:off x="1163320" y="1623695"/>
            <a:ext cx="4441190" cy="1323439"/>
          </a:xfrm>
          <a:prstGeom prst="rect">
            <a:avLst/>
          </a:prstGeom>
          <a:noFill/>
        </p:spPr>
        <p:txBody>
          <a:bodyPr wrap="square" rtlCol="0">
            <a:spAutoFit/>
          </a:bodyPr>
          <a:lstStyle/>
          <a:p>
            <a:pPr marL="0" indent="0">
              <a:buNone/>
            </a:pP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Có</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nhiều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phân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loại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nhưng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nếu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dựa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thiết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kế</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công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năng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của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loại</a:t>
            </a:r>
            <a:r>
              <a:rPr lang="en-US" sz="2000" dirty="0">
                <a:latin typeface="Times New Roman" panose="02020603050405020304" pitchFamily="18" charset="0"/>
                <a:cs typeface="Times New Roman" panose="02020603050405020304" pitchFamily="18" charset="0"/>
                <a:sym typeface="+mn-ea"/>
              </a:rPr>
              <a:t> pallet </a:t>
            </a:r>
            <a:r>
              <a:rPr lang="en-US" sz="2000" dirty="0" err="1">
                <a:latin typeface="Times New Roman" panose="02020603050405020304" pitchFamily="18" charset="0"/>
                <a:cs typeface="Times New Roman" panose="02020603050405020304" pitchFamily="18" charset="0"/>
                <a:sym typeface="+mn-ea"/>
              </a:rPr>
              <a:t>thì</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công</a:t>
            </a:r>
            <a:r>
              <a:rPr lang="en-US" sz="2000" dirty="0">
                <a:latin typeface="Times New Roman" panose="02020603050405020304" pitchFamily="18" charset="0"/>
                <a:cs typeface="Times New Roman" panose="02020603050405020304" pitchFamily="18" charset="0"/>
                <a:sym typeface="+mn-ea"/>
              </a:rPr>
              <a:t> ty </a:t>
            </a:r>
            <a:r>
              <a:rPr lang="en-US" sz="2000" dirty="0" err="1">
                <a:latin typeface="Times New Roman" panose="02020603050405020304" pitchFamily="18" charset="0"/>
                <a:cs typeface="Times New Roman" panose="02020603050405020304" pitchFamily="18" charset="0"/>
                <a:sym typeface="+mn-ea"/>
              </a:rPr>
              <a:t>sản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xuất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phân</a:t>
            </a:r>
            <a:r>
              <a:rPr lang="en-US" sz="2000" dirty="0">
                <a:latin typeface="Times New Roman" panose="02020603050405020304" pitchFamily="18" charset="0"/>
                <a:cs typeface="Times New Roman" panose="02020603050405020304" pitchFamily="18" charset="0"/>
                <a:sym typeface="+mn-ea"/>
              </a:rPr>
              <a:t> chia </a:t>
            </a:r>
            <a:r>
              <a:rPr lang="en-US" sz="2000" dirty="0" err="1">
                <a:latin typeface="Times New Roman" panose="02020603050405020304" pitchFamily="18" charset="0"/>
                <a:cs typeface="Times New Roman" panose="02020603050405020304" pitchFamily="18" charset="0"/>
                <a:sym typeface="+mn-ea"/>
              </a:rPr>
              <a:t>ra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làm</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những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loại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cơ</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bản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như</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sau</a:t>
            </a:r>
            <a:r>
              <a:rPr lang="en-US" sz="2000" dirty="0">
                <a:latin typeface="Times New Roman" panose="02020603050405020304" pitchFamily="18" charset="0"/>
                <a:cs typeface="Times New Roman" panose="02020603050405020304" pitchFamily="18" charset="0"/>
                <a:sym typeface="+mn-ea"/>
              </a:rPr>
              <a:t>:</a:t>
            </a:r>
          </a:p>
        </p:txBody>
      </p:sp>
      <p:sp>
        <p:nvSpPr>
          <p:cNvPr id="21" name="Text Box 20"/>
          <p:cNvSpPr txBox="1"/>
          <p:nvPr/>
        </p:nvSpPr>
        <p:spPr>
          <a:xfrm>
            <a:off x="5622961" y="1623695"/>
            <a:ext cx="5419725" cy="2769989"/>
          </a:xfrm>
          <a:prstGeom prst="rect">
            <a:avLst/>
          </a:prstGeom>
          <a:noFill/>
        </p:spPr>
        <p:txBody>
          <a:bodyPr wrap="square" rtlCol="0">
            <a:spAutoFit/>
          </a:bodyPr>
          <a:lstStyle/>
          <a:p>
            <a:pPr marL="0" indent="0">
              <a:lnSpc>
                <a:spcPct val="150000"/>
              </a:lnSpc>
              <a:buNone/>
            </a:pPr>
            <a:r>
              <a:rPr lang="en-US" sz="2000" b="1" dirty="0">
                <a:solidFill>
                  <a:srgbClr val="FF0000"/>
                </a:solidFill>
                <a:latin typeface="Times New Roman" panose="02020603050405020304" pitchFamily="18" charset="0"/>
                <a:cs typeface="Times New Roman" panose="02020603050405020304" pitchFamily="18" charset="0"/>
                <a:sym typeface="+mn-ea"/>
              </a:rPr>
              <a:t>Theo </a:t>
            </a:r>
            <a:r>
              <a:rPr lang="en-US" sz="2000" b="1" dirty="0" err="1">
                <a:solidFill>
                  <a:srgbClr val="FF0000"/>
                </a:solidFill>
                <a:latin typeface="Times New Roman" panose="02020603050405020304" pitchFamily="18" charset="0"/>
                <a:cs typeface="Times New Roman" panose="02020603050405020304" pitchFamily="18" charset="0"/>
                <a:sym typeface="+mn-ea"/>
              </a:rPr>
              <a:t>thiết</a:t>
            </a:r>
            <a:r>
              <a:rPr lang="en-US" sz="2000" b="1" dirty="0">
                <a:solidFill>
                  <a:srgbClr val="FF0000"/>
                </a:solidFill>
                <a:latin typeface="Times New Roman" panose="02020603050405020304" pitchFamily="18" charset="0"/>
                <a:cs typeface="Times New Roman" panose="02020603050405020304" pitchFamily="18" charset="0"/>
                <a:sym typeface="+mn-ea"/>
              </a:rPr>
              <a:t> </a:t>
            </a:r>
            <a:r>
              <a:rPr lang="en-US" sz="2000" b="1" dirty="0" err="1">
                <a:solidFill>
                  <a:srgbClr val="FF0000"/>
                </a:solidFill>
                <a:latin typeface="Times New Roman" panose="02020603050405020304" pitchFamily="18" charset="0"/>
                <a:cs typeface="Times New Roman" panose="02020603050405020304" pitchFamily="18" charset="0"/>
                <a:sym typeface="+mn-ea"/>
              </a:rPr>
              <a:t>kế</a:t>
            </a:r>
            <a:r>
              <a:rPr lang="en-US" sz="2000" b="1" dirty="0">
                <a:solidFill>
                  <a:srgbClr val="FF0000"/>
                </a:solidFill>
                <a:latin typeface="Times New Roman" panose="02020603050405020304" pitchFamily="18" charset="0"/>
                <a:cs typeface="Times New Roman" panose="02020603050405020304" pitchFamily="18" charset="0"/>
                <a:sym typeface="+mn-ea"/>
              </a:rPr>
              <a:t> </a:t>
            </a:r>
            <a:r>
              <a:rPr lang="en-US" sz="2000" b="1" dirty="0" err="1">
                <a:solidFill>
                  <a:srgbClr val="FF0000"/>
                </a:solidFill>
                <a:latin typeface="Times New Roman" panose="02020603050405020304" pitchFamily="18" charset="0"/>
                <a:cs typeface="Times New Roman" panose="02020603050405020304" pitchFamily="18" charset="0"/>
                <a:sym typeface="+mn-ea"/>
              </a:rPr>
              <a:t>yêu</a:t>
            </a:r>
            <a:r>
              <a:rPr lang="en-US" sz="2000" b="1" dirty="0">
                <a:solidFill>
                  <a:srgbClr val="FF0000"/>
                </a:solidFill>
                <a:latin typeface="Times New Roman" panose="02020603050405020304" pitchFamily="18" charset="0"/>
                <a:cs typeface="Times New Roman" panose="02020603050405020304" pitchFamily="18" charset="0"/>
                <a:sym typeface="+mn-ea"/>
              </a:rPr>
              <a:t> </a:t>
            </a:r>
            <a:r>
              <a:rPr lang="en-US" sz="2000" b="1" dirty="0" err="1">
                <a:solidFill>
                  <a:srgbClr val="FF0000"/>
                </a:solidFill>
                <a:latin typeface="Times New Roman" panose="02020603050405020304" pitchFamily="18" charset="0"/>
                <a:cs typeface="Times New Roman" panose="02020603050405020304" pitchFamily="18" charset="0"/>
                <a:sym typeface="+mn-ea"/>
              </a:rPr>
              <a:t>cầu</a:t>
            </a:r>
            <a:r>
              <a:rPr lang="en-US" sz="2000" b="1" dirty="0">
                <a:solidFill>
                  <a:srgbClr val="FF0000"/>
                </a:solidFill>
                <a:latin typeface="Times New Roman" panose="02020603050405020304" pitchFamily="18" charset="0"/>
                <a:cs typeface="Times New Roman" panose="02020603050405020304" pitchFamily="18" charset="0"/>
                <a:sym typeface="+mn-ea"/>
              </a:rPr>
              <a:t> </a:t>
            </a:r>
            <a:r>
              <a:rPr lang="en-US" sz="2000" b="1" dirty="0" err="1">
                <a:solidFill>
                  <a:srgbClr val="FF0000"/>
                </a:solidFill>
                <a:latin typeface="Times New Roman" panose="02020603050405020304" pitchFamily="18" charset="0"/>
                <a:cs typeface="Times New Roman" panose="02020603050405020304" pitchFamily="18" charset="0"/>
                <a:sym typeface="+mn-ea"/>
              </a:rPr>
              <a:t>các</a:t>
            </a:r>
            <a:r>
              <a:rPr lang="en-US" sz="2000" b="1" dirty="0">
                <a:solidFill>
                  <a:srgbClr val="FF0000"/>
                </a:solidFill>
                <a:latin typeface="Times New Roman" panose="02020603050405020304" pitchFamily="18" charset="0"/>
                <a:cs typeface="Times New Roman" panose="02020603050405020304" pitchFamily="18" charset="0"/>
                <a:sym typeface="+mn-ea"/>
              </a:rPr>
              <a:t> </a:t>
            </a:r>
            <a:r>
              <a:rPr lang="en-US" sz="2000" b="1" dirty="0" err="1">
                <a:solidFill>
                  <a:srgbClr val="FF0000"/>
                </a:solidFill>
                <a:latin typeface="Times New Roman" panose="02020603050405020304" pitchFamily="18" charset="0"/>
                <a:cs typeface="Times New Roman" panose="02020603050405020304" pitchFamily="18" charset="0"/>
                <a:sym typeface="+mn-ea"/>
              </a:rPr>
              <a:t>loại</a:t>
            </a:r>
            <a:r>
              <a:rPr lang="en-US" sz="2000" b="1" dirty="0">
                <a:solidFill>
                  <a:srgbClr val="FF0000"/>
                </a:solidFill>
                <a:latin typeface="Times New Roman" panose="02020603050405020304" pitchFamily="18" charset="0"/>
                <a:cs typeface="Times New Roman" panose="02020603050405020304" pitchFamily="18" charset="0"/>
                <a:sym typeface="+mn-ea"/>
              </a:rPr>
              <a:t> pallet</a:t>
            </a:r>
            <a:endParaRPr lang="en-US" sz="2000" b="1" dirty="0">
              <a:solidFill>
                <a:srgbClr val="FF0000"/>
              </a:solidFill>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Cấu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tạo</a:t>
            </a:r>
            <a:r>
              <a:rPr lang="en-US" sz="2000" dirty="0">
                <a:latin typeface="Times New Roman" panose="02020603050405020304" pitchFamily="18" charset="0"/>
                <a:cs typeface="Times New Roman" panose="02020603050405020304" pitchFamily="18" charset="0"/>
                <a:sym typeface="+mn-ea"/>
              </a:rPr>
              <a:t> 1 </a:t>
            </a:r>
            <a:r>
              <a:rPr lang="en-US" sz="2000" dirty="0" err="1">
                <a:latin typeface="Times New Roman" panose="02020603050405020304" pitchFamily="18" charset="0"/>
                <a:cs typeface="Times New Roman" panose="02020603050405020304" pitchFamily="18" charset="0"/>
                <a:sym typeface="+mn-ea"/>
              </a:rPr>
              <a:t>mặt</a:t>
            </a:r>
            <a:r>
              <a:rPr lang="en-US" sz="2000" dirty="0">
                <a:latin typeface="Times New Roman" panose="02020603050405020304" pitchFamily="18" charset="0"/>
                <a:cs typeface="Times New Roman" panose="02020603050405020304" pitchFamily="18" charset="0"/>
                <a:sym typeface="+mn-ea"/>
              </a:rPr>
              <a:t> 2 </a:t>
            </a:r>
            <a:r>
              <a:rPr lang="en-US" sz="2000" dirty="0" err="1">
                <a:latin typeface="Times New Roman" panose="02020603050405020304" pitchFamily="18" charset="0"/>
                <a:cs typeface="Times New Roman" panose="02020603050405020304" pitchFamily="18" charset="0"/>
                <a:sym typeface="+mn-ea"/>
              </a:rPr>
              <a:t>chiều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r>
              <a:rPr lang="en-US" sz="2000" dirty="0">
                <a:latin typeface="Times New Roman" panose="02020603050405020304" pitchFamily="18" charset="0"/>
                <a:cs typeface="Times New Roman" panose="02020603050405020304" pitchFamily="18" charset="0"/>
                <a:sym typeface="+mn-ea"/>
              </a:rPr>
              <a:t>,</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Cấu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tạo</a:t>
            </a:r>
            <a:r>
              <a:rPr lang="en-US" sz="2000" dirty="0">
                <a:latin typeface="Times New Roman" panose="02020603050405020304" pitchFamily="18" charset="0"/>
                <a:cs typeface="Times New Roman" panose="02020603050405020304" pitchFamily="18" charset="0"/>
                <a:sym typeface="+mn-ea"/>
              </a:rPr>
              <a:t> 1 </a:t>
            </a:r>
            <a:r>
              <a:rPr lang="en-US" sz="2000" dirty="0" err="1">
                <a:latin typeface="Times New Roman" panose="02020603050405020304" pitchFamily="18" charset="0"/>
                <a:cs typeface="Times New Roman" panose="02020603050405020304" pitchFamily="18" charset="0"/>
                <a:sym typeface="+mn-ea"/>
              </a:rPr>
              <a:t>mặt</a:t>
            </a:r>
            <a:r>
              <a:rPr lang="en-US" sz="2000" dirty="0">
                <a:latin typeface="Times New Roman" panose="02020603050405020304" pitchFamily="18" charset="0"/>
                <a:cs typeface="Times New Roman" panose="02020603050405020304" pitchFamily="18" charset="0"/>
                <a:sym typeface="+mn-ea"/>
              </a:rPr>
              <a:t> 4 </a:t>
            </a:r>
            <a:r>
              <a:rPr lang="en-US" sz="2000" dirty="0" err="1">
                <a:latin typeface="Times New Roman" panose="02020603050405020304" pitchFamily="18" charset="0"/>
                <a:cs typeface="Times New Roman" panose="02020603050405020304" pitchFamily="18" charset="0"/>
                <a:sym typeface="+mn-ea"/>
              </a:rPr>
              <a:t>chiều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r>
              <a:rPr lang="en-US" sz="2000" dirty="0">
                <a:latin typeface="Times New Roman" panose="02020603050405020304" pitchFamily="18" charset="0"/>
                <a:cs typeface="Times New Roman" panose="02020603050405020304" pitchFamily="18" charset="0"/>
                <a:sym typeface="+mn-ea"/>
              </a:rPr>
              <a:t>,</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Cấu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tạo</a:t>
            </a:r>
            <a:r>
              <a:rPr lang="en-US" sz="2000" dirty="0">
                <a:latin typeface="Times New Roman" panose="02020603050405020304" pitchFamily="18" charset="0"/>
                <a:cs typeface="Times New Roman" panose="02020603050405020304" pitchFamily="18" charset="0"/>
                <a:sym typeface="+mn-ea"/>
              </a:rPr>
              <a:t> 2 </a:t>
            </a:r>
            <a:r>
              <a:rPr lang="en-US" sz="2000" dirty="0" err="1">
                <a:latin typeface="Times New Roman" panose="02020603050405020304" pitchFamily="18" charset="0"/>
                <a:cs typeface="Times New Roman" panose="02020603050405020304" pitchFamily="18" charset="0"/>
                <a:sym typeface="+mn-ea"/>
              </a:rPr>
              <a:t>mặt</a:t>
            </a:r>
            <a:r>
              <a:rPr lang="en-US" sz="2000" dirty="0">
                <a:latin typeface="Times New Roman" panose="02020603050405020304" pitchFamily="18" charset="0"/>
                <a:cs typeface="Times New Roman" panose="02020603050405020304" pitchFamily="18" charset="0"/>
                <a:sym typeface="+mn-ea"/>
              </a:rPr>
              <a:t> 2 </a:t>
            </a:r>
            <a:r>
              <a:rPr lang="en-US" sz="2000" dirty="0" err="1">
                <a:latin typeface="Times New Roman" panose="02020603050405020304" pitchFamily="18" charset="0"/>
                <a:cs typeface="Times New Roman" panose="02020603050405020304" pitchFamily="18" charset="0"/>
                <a:sym typeface="+mn-ea"/>
              </a:rPr>
              <a:t>chiều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r>
              <a:rPr lang="en-US" sz="2000" dirty="0">
                <a:latin typeface="Times New Roman" panose="02020603050405020304" pitchFamily="18" charset="0"/>
                <a:cs typeface="Times New Roman" panose="02020603050405020304" pitchFamily="18" charset="0"/>
                <a:sym typeface="+mn-ea"/>
              </a:rPr>
              <a:t>,</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Thiết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kế</a:t>
            </a:r>
            <a:r>
              <a:rPr lang="en-US" sz="2000" dirty="0">
                <a:latin typeface="Times New Roman" panose="02020603050405020304" pitchFamily="18" charset="0"/>
                <a:cs typeface="Times New Roman" panose="02020603050405020304" pitchFamily="18" charset="0"/>
                <a:sym typeface="+mn-ea"/>
              </a:rPr>
              <a:t> 2 </a:t>
            </a:r>
            <a:r>
              <a:rPr lang="en-US" sz="2000" dirty="0" err="1">
                <a:latin typeface="Times New Roman" panose="02020603050405020304" pitchFamily="18" charset="0"/>
                <a:cs typeface="Times New Roman" panose="02020603050405020304" pitchFamily="18" charset="0"/>
                <a:sym typeface="+mn-ea"/>
              </a:rPr>
              <a:t>mặt</a:t>
            </a:r>
            <a:r>
              <a:rPr lang="en-US" sz="2000" dirty="0">
                <a:latin typeface="Times New Roman" panose="02020603050405020304" pitchFamily="18" charset="0"/>
                <a:cs typeface="Times New Roman" panose="02020603050405020304" pitchFamily="18" charset="0"/>
                <a:sym typeface="+mn-ea"/>
              </a:rPr>
              <a:t> 4 </a:t>
            </a:r>
            <a:r>
              <a:rPr lang="en-US" sz="2000" dirty="0" err="1">
                <a:latin typeface="Times New Roman" panose="02020603050405020304" pitchFamily="18" charset="0"/>
                <a:cs typeface="Times New Roman" panose="02020603050405020304" pitchFamily="18" charset="0"/>
                <a:sym typeface="+mn-ea"/>
              </a:rPr>
              <a:t>chiều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nâng</a:t>
            </a:r>
            <a:endParaRPr lang="en-US" sz="2000" dirty="0">
              <a:latin typeface="Times New Roman" panose="02020603050405020304" pitchFamily="18" charset="0"/>
              <a:cs typeface="Times New Roman" panose="02020603050405020304" pitchFamily="18" charset="0"/>
            </a:endParaRPr>
          </a:p>
          <a:p>
            <a:pPr marL="0" indent="0">
              <a:buNone/>
            </a:pPr>
            <a:endParaRPr lang="en-US" sz="2400" dirty="0"/>
          </a:p>
        </p:txBody>
      </p:sp>
    </p:spTree>
  </p:cSld>
  <p:clrMapOvr>
    <a:masterClrMapping/>
  </p:clrMapOvr>
  <mc:AlternateContent xmlns:mc="http://schemas.openxmlformats.org/markup-compatibility/2006" xmlns:p14="http://schemas.microsoft.com/office/powerpoint/2010/main">
    <mc:Choice Requires="p14">
      <p:transition>
        <p14:prism isInverted="1"/>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5"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16" dur="1000" fill="hold"/>
                                        <p:tgtEl>
                                          <p:spTgt spid="20"/>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25"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28" dur="1000" fill="hold"/>
                                        <p:tgtEl>
                                          <p:spTgt spid="21"/>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20" grpId="0"/>
      <p:bldP spid="20" grpId="1"/>
      <p:bldP spid="21" grpId="0"/>
      <p:bldP spid="21"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allet-2-chiều-nâng-4-chiều-nâng"/>
          <p:cNvPicPr>
            <a:picLocks noGrp="1" noChangeAspect="1"/>
          </p:cNvPicPr>
          <p:nvPr>
            <p:ph sz="half" idx="1"/>
          </p:nvPr>
        </p:nvPicPr>
        <p:blipFill>
          <a:blip r:embed="rId3"/>
          <a:stretch>
            <a:fillRect/>
          </a:stretch>
        </p:blipFill>
        <p:spPr>
          <a:xfrm>
            <a:off x="251691" y="69626"/>
            <a:ext cx="11658600" cy="6690793"/>
          </a:xfrm>
          <a:prstGeom prst="rect">
            <a:avLst/>
          </a:prstGeom>
        </p:spPr>
      </p:pic>
      <p:sp>
        <p:nvSpPr>
          <p:cNvPr id="2" name="TextBox 1"/>
          <p:cNvSpPr txBox="1"/>
          <p:nvPr/>
        </p:nvSpPr>
        <p:spPr>
          <a:xfrm>
            <a:off x="838200" y="3048000"/>
            <a:ext cx="3429000" cy="369332"/>
          </a:xfrm>
          <a:prstGeom prst="rect">
            <a:avLst/>
          </a:prstGeom>
          <a:noFill/>
        </p:spPr>
        <p:txBody>
          <a:bodyPr wrap="square" rtlCol="0">
            <a:spAutoFit/>
          </a:bodyPr>
          <a:lstStyle/>
          <a:p>
            <a:r>
              <a:rPr lang="en-US" b="1" dirty="0">
                <a:solidFill>
                  <a:srgbClr val="FF0000"/>
                </a:solidFill>
              </a:rPr>
              <a:t>Pallet 2 </a:t>
            </a:r>
            <a:r>
              <a:rPr lang="en-US" b="1" dirty="0" err="1">
                <a:solidFill>
                  <a:srgbClr val="FF0000"/>
                </a:solidFill>
              </a:rPr>
              <a:t>mặt</a:t>
            </a:r>
            <a:r>
              <a:rPr lang="en-US" b="1" dirty="0">
                <a:solidFill>
                  <a:srgbClr val="FF0000"/>
                </a:solidFill>
              </a:rPr>
              <a:t> 2 </a:t>
            </a:r>
            <a:r>
              <a:rPr lang="en-US" b="1" dirty="0" err="1">
                <a:solidFill>
                  <a:srgbClr val="FF0000"/>
                </a:solidFill>
              </a:rPr>
              <a:t>chiều</a:t>
            </a:r>
            <a:r>
              <a:rPr lang="en-US" b="1" dirty="0">
                <a:solidFill>
                  <a:srgbClr val="FF0000"/>
                </a:solidFill>
              </a:rPr>
              <a:t> </a:t>
            </a:r>
            <a:r>
              <a:rPr lang="en-US" b="1" dirty="0" err="1">
                <a:solidFill>
                  <a:srgbClr val="FF0000"/>
                </a:solidFill>
              </a:rPr>
              <a:t>nâng</a:t>
            </a:r>
            <a:endParaRPr lang="en-US" b="1" dirty="0">
              <a:solidFill>
                <a:srgbClr val="FF0000"/>
              </a:solidFill>
            </a:endParaRPr>
          </a:p>
        </p:txBody>
      </p:sp>
      <p:sp>
        <p:nvSpPr>
          <p:cNvPr id="4" name="TextBox 3"/>
          <p:cNvSpPr txBox="1"/>
          <p:nvPr/>
        </p:nvSpPr>
        <p:spPr>
          <a:xfrm>
            <a:off x="8763000" y="3045691"/>
            <a:ext cx="3429000" cy="369332"/>
          </a:xfrm>
          <a:prstGeom prst="rect">
            <a:avLst/>
          </a:prstGeom>
          <a:noFill/>
        </p:spPr>
        <p:txBody>
          <a:bodyPr wrap="square" rtlCol="0">
            <a:spAutoFit/>
          </a:bodyPr>
          <a:lstStyle/>
          <a:p>
            <a:r>
              <a:rPr lang="en-US" b="1" dirty="0">
                <a:solidFill>
                  <a:srgbClr val="FF0000"/>
                </a:solidFill>
              </a:rPr>
              <a:t>Pallet 2 </a:t>
            </a:r>
            <a:r>
              <a:rPr lang="en-US" b="1" dirty="0" err="1">
                <a:solidFill>
                  <a:srgbClr val="FF0000"/>
                </a:solidFill>
              </a:rPr>
              <a:t>mặt</a:t>
            </a:r>
            <a:r>
              <a:rPr lang="en-US" b="1" dirty="0">
                <a:solidFill>
                  <a:srgbClr val="FF0000"/>
                </a:solidFill>
              </a:rPr>
              <a:t> 2 </a:t>
            </a:r>
            <a:r>
              <a:rPr lang="en-US" b="1" dirty="0" err="1">
                <a:solidFill>
                  <a:srgbClr val="FF0000"/>
                </a:solidFill>
              </a:rPr>
              <a:t>chiều</a:t>
            </a:r>
            <a:r>
              <a:rPr lang="en-US" b="1" dirty="0">
                <a:solidFill>
                  <a:srgbClr val="FF0000"/>
                </a:solidFill>
              </a:rPr>
              <a:t> </a:t>
            </a:r>
            <a:r>
              <a:rPr lang="en-US" b="1" dirty="0" err="1">
                <a:solidFill>
                  <a:srgbClr val="FF0000"/>
                </a:solidFill>
              </a:rPr>
              <a:t>nâng</a:t>
            </a:r>
            <a:endParaRPr lang="en-US" b="1" dirty="0">
              <a:solidFill>
                <a:srgbClr val="FF0000"/>
              </a:solidFill>
            </a:endParaRPr>
          </a:p>
        </p:txBody>
      </p:sp>
      <p:sp>
        <p:nvSpPr>
          <p:cNvPr id="6" name="TextBox 5"/>
          <p:cNvSpPr txBox="1"/>
          <p:nvPr/>
        </p:nvSpPr>
        <p:spPr>
          <a:xfrm>
            <a:off x="4667250" y="3045691"/>
            <a:ext cx="3429000" cy="369332"/>
          </a:xfrm>
          <a:prstGeom prst="rect">
            <a:avLst/>
          </a:prstGeom>
          <a:noFill/>
        </p:spPr>
        <p:txBody>
          <a:bodyPr wrap="square" rtlCol="0">
            <a:spAutoFit/>
          </a:bodyPr>
          <a:lstStyle/>
          <a:p>
            <a:r>
              <a:rPr lang="en-US" b="1" dirty="0">
                <a:solidFill>
                  <a:srgbClr val="FF0000"/>
                </a:solidFill>
              </a:rPr>
              <a:t>Pallet 1 </a:t>
            </a:r>
            <a:r>
              <a:rPr lang="en-US" b="1" dirty="0" err="1">
                <a:solidFill>
                  <a:srgbClr val="FF0000"/>
                </a:solidFill>
              </a:rPr>
              <a:t>mặt</a:t>
            </a:r>
            <a:r>
              <a:rPr lang="en-US" b="1" dirty="0">
                <a:solidFill>
                  <a:srgbClr val="FF0000"/>
                </a:solidFill>
              </a:rPr>
              <a:t> 2 </a:t>
            </a:r>
            <a:r>
              <a:rPr lang="en-US" b="1" dirty="0" err="1">
                <a:solidFill>
                  <a:srgbClr val="FF0000"/>
                </a:solidFill>
              </a:rPr>
              <a:t>chiều</a:t>
            </a:r>
            <a:r>
              <a:rPr lang="en-US" b="1" dirty="0">
                <a:solidFill>
                  <a:srgbClr val="FF0000"/>
                </a:solidFill>
              </a:rPr>
              <a:t> </a:t>
            </a:r>
            <a:r>
              <a:rPr lang="en-US" b="1" dirty="0" err="1">
                <a:solidFill>
                  <a:srgbClr val="FF0000"/>
                </a:solidFill>
              </a:rPr>
              <a:t>nâng</a:t>
            </a:r>
            <a:endParaRPr lang="en-US" b="1" dirty="0">
              <a:solidFill>
                <a:srgbClr val="FF0000"/>
              </a:solidFill>
            </a:endParaRPr>
          </a:p>
        </p:txBody>
      </p:sp>
      <p:sp>
        <p:nvSpPr>
          <p:cNvPr id="7" name="TextBox 6"/>
          <p:cNvSpPr txBox="1"/>
          <p:nvPr/>
        </p:nvSpPr>
        <p:spPr>
          <a:xfrm>
            <a:off x="609600" y="6349463"/>
            <a:ext cx="3429000" cy="369332"/>
          </a:xfrm>
          <a:prstGeom prst="rect">
            <a:avLst/>
          </a:prstGeom>
          <a:noFill/>
        </p:spPr>
        <p:txBody>
          <a:bodyPr wrap="square" rtlCol="0">
            <a:spAutoFit/>
          </a:bodyPr>
          <a:lstStyle/>
          <a:p>
            <a:r>
              <a:rPr lang="en-US" b="1" dirty="0">
                <a:solidFill>
                  <a:srgbClr val="FF0000"/>
                </a:solidFill>
              </a:rPr>
              <a:t>Pallet 1 </a:t>
            </a:r>
            <a:r>
              <a:rPr lang="en-US" b="1" dirty="0" err="1">
                <a:solidFill>
                  <a:srgbClr val="FF0000"/>
                </a:solidFill>
              </a:rPr>
              <a:t>mặt</a:t>
            </a:r>
            <a:r>
              <a:rPr lang="en-US" b="1" dirty="0">
                <a:solidFill>
                  <a:srgbClr val="FF0000"/>
                </a:solidFill>
              </a:rPr>
              <a:t> 4 </a:t>
            </a:r>
            <a:r>
              <a:rPr lang="en-US" b="1" dirty="0" err="1">
                <a:solidFill>
                  <a:srgbClr val="FF0000"/>
                </a:solidFill>
              </a:rPr>
              <a:t>chiều</a:t>
            </a:r>
            <a:r>
              <a:rPr lang="en-US" b="1" dirty="0">
                <a:solidFill>
                  <a:srgbClr val="FF0000"/>
                </a:solidFill>
              </a:rPr>
              <a:t> </a:t>
            </a:r>
            <a:r>
              <a:rPr lang="en-US" b="1" dirty="0" err="1">
                <a:solidFill>
                  <a:srgbClr val="FF0000"/>
                </a:solidFill>
              </a:rPr>
              <a:t>nâng</a:t>
            </a:r>
            <a:endParaRPr lang="en-US" b="1" dirty="0">
              <a:solidFill>
                <a:srgbClr val="FF0000"/>
              </a:solidFill>
            </a:endParaRPr>
          </a:p>
        </p:txBody>
      </p:sp>
      <p:sp>
        <p:nvSpPr>
          <p:cNvPr id="8" name="TextBox 7"/>
          <p:cNvSpPr txBox="1"/>
          <p:nvPr/>
        </p:nvSpPr>
        <p:spPr>
          <a:xfrm>
            <a:off x="8782050" y="6349463"/>
            <a:ext cx="3429000" cy="369332"/>
          </a:xfrm>
          <a:prstGeom prst="rect">
            <a:avLst/>
          </a:prstGeom>
          <a:noFill/>
        </p:spPr>
        <p:txBody>
          <a:bodyPr wrap="square" rtlCol="0">
            <a:spAutoFit/>
          </a:bodyPr>
          <a:lstStyle/>
          <a:p>
            <a:r>
              <a:rPr lang="en-US" b="1" dirty="0">
                <a:solidFill>
                  <a:srgbClr val="FF0000"/>
                </a:solidFill>
              </a:rPr>
              <a:t>Pallet 2 </a:t>
            </a:r>
            <a:r>
              <a:rPr lang="en-US" b="1" dirty="0" err="1">
                <a:solidFill>
                  <a:srgbClr val="FF0000"/>
                </a:solidFill>
              </a:rPr>
              <a:t>mặt</a:t>
            </a:r>
            <a:r>
              <a:rPr lang="en-US" b="1" dirty="0">
                <a:solidFill>
                  <a:srgbClr val="FF0000"/>
                </a:solidFill>
              </a:rPr>
              <a:t> 4 </a:t>
            </a:r>
            <a:r>
              <a:rPr lang="en-US" b="1" dirty="0" err="1">
                <a:solidFill>
                  <a:srgbClr val="FF0000"/>
                </a:solidFill>
              </a:rPr>
              <a:t>chiều</a:t>
            </a:r>
            <a:r>
              <a:rPr lang="en-US" b="1" dirty="0">
                <a:solidFill>
                  <a:srgbClr val="FF0000"/>
                </a:solidFill>
              </a:rPr>
              <a:t> </a:t>
            </a:r>
            <a:r>
              <a:rPr lang="en-US" b="1" dirty="0" err="1">
                <a:solidFill>
                  <a:srgbClr val="FF0000"/>
                </a:solidFill>
              </a:rPr>
              <a:t>nâng</a:t>
            </a:r>
            <a:endParaRPr lang="en-US" b="1" dirty="0">
              <a:solidFill>
                <a:srgbClr val="FF0000"/>
              </a:solidFill>
            </a:endParaRPr>
          </a:p>
        </p:txBody>
      </p:sp>
      <p:sp>
        <p:nvSpPr>
          <p:cNvPr id="9" name="TextBox 8"/>
          <p:cNvSpPr txBox="1"/>
          <p:nvPr/>
        </p:nvSpPr>
        <p:spPr>
          <a:xfrm>
            <a:off x="4876800" y="6404344"/>
            <a:ext cx="3429000" cy="369332"/>
          </a:xfrm>
          <a:prstGeom prst="rect">
            <a:avLst/>
          </a:prstGeom>
          <a:noFill/>
        </p:spPr>
        <p:txBody>
          <a:bodyPr wrap="square" rtlCol="0">
            <a:spAutoFit/>
          </a:bodyPr>
          <a:lstStyle/>
          <a:p>
            <a:r>
              <a:rPr lang="en-US" b="1" dirty="0">
                <a:solidFill>
                  <a:srgbClr val="FF0000"/>
                </a:solidFill>
              </a:rPr>
              <a:t>Pallet 1 </a:t>
            </a:r>
            <a:r>
              <a:rPr lang="en-US" b="1" dirty="0" err="1">
                <a:solidFill>
                  <a:srgbClr val="FF0000"/>
                </a:solidFill>
              </a:rPr>
              <a:t>mặt</a:t>
            </a:r>
            <a:r>
              <a:rPr lang="en-US" b="1" dirty="0">
                <a:solidFill>
                  <a:srgbClr val="FF0000"/>
                </a:solidFill>
              </a:rPr>
              <a:t> 4 </a:t>
            </a:r>
            <a:r>
              <a:rPr lang="en-US" b="1" dirty="0" err="1">
                <a:solidFill>
                  <a:srgbClr val="FF0000"/>
                </a:solidFill>
              </a:rPr>
              <a:t>chiều</a:t>
            </a:r>
            <a:r>
              <a:rPr lang="en-US" b="1" dirty="0">
                <a:solidFill>
                  <a:srgbClr val="FF0000"/>
                </a:solidFill>
              </a:rPr>
              <a:t> </a:t>
            </a:r>
            <a:r>
              <a:rPr lang="en-US" b="1" dirty="0" err="1">
                <a:solidFill>
                  <a:srgbClr val="FF0000"/>
                </a:solidFill>
              </a:rPr>
              <a:t>nâng</a:t>
            </a:r>
            <a:endParaRPr lang="en-US" b="1" dirty="0">
              <a:solidFill>
                <a:srgbClr val="FF0000"/>
              </a:solidFill>
            </a:endParaRPr>
          </a:p>
        </p:txBody>
      </p:sp>
      <p:sp>
        <p:nvSpPr>
          <p:cNvPr id="3" name="Oval 2"/>
          <p:cNvSpPr/>
          <p:nvPr/>
        </p:nvSpPr>
        <p:spPr>
          <a:xfrm>
            <a:off x="609600" y="990600"/>
            <a:ext cx="762000" cy="533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0" name="Oval 9"/>
          <p:cNvSpPr/>
          <p:nvPr/>
        </p:nvSpPr>
        <p:spPr>
          <a:xfrm>
            <a:off x="3733800" y="990600"/>
            <a:ext cx="762000" cy="533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1" name="Oval 10"/>
          <p:cNvSpPr/>
          <p:nvPr/>
        </p:nvSpPr>
        <p:spPr>
          <a:xfrm>
            <a:off x="8401050" y="924021"/>
            <a:ext cx="762000" cy="533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2" name="Oval 11"/>
          <p:cNvSpPr/>
          <p:nvPr/>
        </p:nvSpPr>
        <p:spPr>
          <a:xfrm>
            <a:off x="251691" y="4235674"/>
            <a:ext cx="762000" cy="533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13" name="Oval 12"/>
          <p:cNvSpPr/>
          <p:nvPr/>
        </p:nvSpPr>
        <p:spPr>
          <a:xfrm>
            <a:off x="3743036" y="4179502"/>
            <a:ext cx="762000" cy="55325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14" name="Oval 13"/>
          <p:cNvSpPr/>
          <p:nvPr/>
        </p:nvSpPr>
        <p:spPr>
          <a:xfrm>
            <a:off x="8096250" y="4079796"/>
            <a:ext cx="762000" cy="55325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20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circle(in)">
                                      <p:cBhvr>
                                        <p:cTn id="3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hinh-nen-slide-thuyet-trinh-dep-29-1024x768"/>
          <p:cNvPicPr>
            <a:picLocks noChangeAspect="1"/>
          </p:cNvPicPr>
          <p:nvPr/>
        </p:nvPicPr>
        <p:blipFill>
          <a:blip r:embed="rId4"/>
          <a:stretch>
            <a:fillRect/>
          </a:stretch>
        </p:blipFill>
        <p:spPr>
          <a:xfrm>
            <a:off x="0" y="-635"/>
            <a:ext cx="12191365" cy="6933565"/>
          </a:xfrm>
          <a:prstGeom prst="rect">
            <a:avLst/>
          </a:prstGeom>
          <a:solidFill>
            <a:srgbClr val="1552D1">
              <a:alpha val="97000"/>
            </a:srgbClr>
          </a:solidFill>
          <a:ln w="28575" cmpd="sng">
            <a:solidFill>
              <a:schemeClr val="accent1">
                <a:shade val="50000"/>
              </a:schemeClr>
            </a:solidFill>
            <a:prstDash val="solid"/>
          </a:ln>
        </p:spPr>
      </p:pic>
      <p:pic>
        <p:nvPicPr>
          <p:cNvPr id="14" name="Picture 13" descr="ung-dung-cua-pallet-nhua-trong-doi-song-01"/>
          <p:cNvPicPr>
            <a:picLocks noChangeAspect="1"/>
          </p:cNvPicPr>
          <p:nvPr/>
        </p:nvPicPr>
        <p:blipFill>
          <a:blip r:embed="rId5"/>
          <a:stretch>
            <a:fillRect/>
          </a:stretch>
        </p:blipFill>
        <p:spPr>
          <a:xfrm>
            <a:off x="801370" y="4192270"/>
            <a:ext cx="4361180" cy="2564130"/>
          </a:xfrm>
          <a:prstGeom prst="rect">
            <a:avLst/>
          </a:prstGeom>
        </p:spPr>
      </p:pic>
      <p:sp>
        <p:nvSpPr>
          <p:cNvPr id="2" name="Title 1"/>
          <p:cNvSpPr>
            <a:spLocks noGrp="1"/>
          </p:cNvSpPr>
          <p:nvPr>
            <p:ph type="title"/>
          </p:nvPr>
        </p:nvSpPr>
        <p:spPr>
          <a:xfrm>
            <a:off x="0" y="61595"/>
            <a:ext cx="10972800" cy="394335"/>
          </a:xfrm>
        </p:spPr>
        <p:txBody>
          <a:bodyPr>
            <a:normAutofit fontScale="90000"/>
          </a:bodyPr>
          <a:lstStyle/>
          <a:p>
            <a:pPr algn="l"/>
            <a:r>
              <a:rPr lang="en-US" sz="2400">
                <a:solidFill>
                  <a:srgbClr val="00B050"/>
                </a:solidFill>
              </a:rPr>
              <a:t>B.Phân loại pallet về chất liệu:</a:t>
            </a:r>
          </a:p>
        </p:txBody>
      </p:sp>
      <p:pic>
        <p:nvPicPr>
          <p:cNvPr id="11" name="Content Placeholder 10" descr="171003-pallet-giấy-1"/>
          <p:cNvPicPr>
            <a:picLocks noGrp="1" noChangeAspect="1"/>
          </p:cNvPicPr>
          <p:nvPr>
            <p:ph sz="half" idx="1"/>
          </p:nvPr>
        </p:nvPicPr>
        <p:blipFill>
          <a:blip r:embed="rId6"/>
          <a:stretch>
            <a:fillRect/>
          </a:stretch>
        </p:blipFill>
        <p:spPr>
          <a:xfrm>
            <a:off x="7265035" y="1315085"/>
            <a:ext cx="3918585" cy="2268220"/>
          </a:xfrm>
          <a:prstGeom prst="rect">
            <a:avLst/>
          </a:prstGeom>
        </p:spPr>
      </p:pic>
      <p:pic>
        <p:nvPicPr>
          <p:cNvPr id="10" name="Content Placeholder 9" descr="638744452-san-xuat-pallet-cac-loai-gia-si-1"/>
          <p:cNvPicPr>
            <a:picLocks noGrp="1" noChangeAspect="1"/>
          </p:cNvPicPr>
          <p:nvPr>
            <p:ph sz="half" idx="2"/>
          </p:nvPr>
        </p:nvPicPr>
        <p:blipFill>
          <a:blip r:embed="rId7"/>
          <a:stretch>
            <a:fillRect/>
          </a:stretch>
        </p:blipFill>
        <p:spPr>
          <a:xfrm>
            <a:off x="801370" y="1315085"/>
            <a:ext cx="4360545" cy="2268220"/>
          </a:xfrm>
          <a:prstGeom prst="rect">
            <a:avLst/>
          </a:prstGeom>
        </p:spPr>
      </p:pic>
      <p:sp>
        <p:nvSpPr>
          <p:cNvPr id="5" name="Text Box 4"/>
          <p:cNvSpPr txBox="1"/>
          <p:nvPr>
            <p:custDataLst>
              <p:tags r:id="rId1"/>
            </p:custDataLst>
          </p:nvPr>
        </p:nvSpPr>
        <p:spPr>
          <a:xfrm>
            <a:off x="90805" y="455930"/>
            <a:ext cx="6947535" cy="46037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Pallet </a:t>
            </a:r>
            <a:r>
              <a:rPr lang="en-US" sz="2400" b="1" dirty="0" err="1">
                <a:latin typeface="Times New Roman" panose="02020603050405020304" pitchFamily="18" charset="0"/>
                <a:cs typeface="Times New Roman" panose="02020603050405020304" pitchFamily="18" charset="0"/>
              </a:rPr>
              <a:t>được</a:t>
            </a:r>
            <a:r>
              <a:rPr lang="en-US" sz="2400" b="1" dirty="0">
                <a:latin typeface="Times New Roman" panose="02020603050405020304" pitchFamily="18" charset="0"/>
                <a:cs typeface="Times New Roman" panose="02020603050405020304" pitchFamily="18" charset="0"/>
              </a:rPr>
              <a:t> chia </a:t>
            </a:r>
            <a:r>
              <a:rPr lang="en-US" sz="2400" b="1" dirty="0" err="1">
                <a:latin typeface="Times New Roman" panose="02020603050405020304" pitchFamily="18" charset="0"/>
                <a:cs typeface="Times New Roman" panose="02020603050405020304" pitchFamily="18" charset="0"/>
              </a:rPr>
              <a:t>làm</a:t>
            </a:r>
            <a:r>
              <a:rPr lang="en-US" sz="2400" b="1" dirty="0">
                <a:latin typeface="Times New Roman" panose="02020603050405020304" pitchFamily="18" charset="0"/>
                <a:cs typeface="Times New Roman" panose="02020603050405020304" pitchFamily="18" charset="0"/>
              </a:rPr>
              <a:t> 4 </a:t>
            </a:r>
            <a:r>
              <a:rPr lang="en-US" sz="2400" b="1" dirty="0" err="1">
                <a:latin typeface="Times New Roman" panose="02020603050405020304" pitchFamily="18" charset="0"/>
                <a:cs typeface="Times New Roman" panose="02020603050405020304" pitchFamily="18" charset="0"/>
              </a:rPr>
              <a:t>loại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phổ</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biến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như</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p>
        </p:txBody>
      </p:sp>
      <p:sp>
        <p:nvSpPr>
          <p:cNvPr id="6" name="Text Box 5"/>
          <p:cNvSpPr txBox="1"/>
          <p:nvPr/>
        </p:nvSpPr>
        <p:spPr>
          <a:xfrm>
            <a:off x="1946910" y="916305"/>
            <a:ext cx="2038985" cy="461665"/>
          </a:xfrm>
          <a:prstGeom prst="rect">
            <a:avLst/>
          </a:prstGeom>
          <a:noFill/>
        </p:spPr>
        <p:txBody>
          <a:bodyPr wrap="square" rtlCol="0">
            <a:spAutoFit/>
          </a:bodyPr>
          <a:lstStyle/>
          <a:p>
            <a:r>
              <a:rPr lang="en-US" sz="2400" b="1"/>
              <a:t>+ Pallet gỗ: </a:t>
            </a:r>
          </a:p>
        </p:txBody>
      </p:sp>
      <p:sp>
        <p:nvSpPr>
          <p:cNvPr id="7" name="Text Box 6"/>
          <p:cNvSpPr txBox="1"/>
          <p:nvPr/>
        </p:nvSpPr>
        <p:spPr>
          <a:xfrm>
            <a:off x="8027670" y="823595"/>
            <a:ext cx="3378835" cy="461665"/>
          </a:xfrm>
          <a:prstGeom prst="rect">
            <a:avLst/>
          </a:prstGeom>
          <a:noFill/>
        </p:spPr>
        <p:txBody>
          <a:bodyPr wrap="square" rtlCol="0">
            <a:spAutoFit/>
          </a:bodyPr>
          <a:lstStyle/>
          <a:p>
            <a:r>
              <a:rPr lang="en-US" sz="2400" b="1">
                <a:latin typeface="Times New Roman" panose="02020603050405020304" pitchFamily="18" charset="0"/>
                <a:cs typeface="Times New Roman" panose="02020603050405020304" pitchFamily="18" charset="0"/>
              </a:rPr>
              <a:t>+ Pallet giấy:</a:t>
            </a:r>
          </a:p>
        </p:txBody>
      </p:sp>
      <p:sp>
        <p:nvSpPr>
          <p:cNvPr id="8" name="Text Box 7"/>
          <p:cNvSpPr txBox="1"/>
          <p:nvPr/>
        </p:nvSpPr>
        <p:spPr>
          <a:xfrm>
            <a:off x="1946910" y="3739515"/>
            <a:ext cx="2444750" cy="398780"/>
          </a:xfrm>
          <a:prstGeom prst="rect">
            <a:avLst/>
          </a:prstGeom>
          <a:noFill/>
        </p:spPr>
        <p:txBody>
          <a:bodyPr wrap="square" rtlCol="0">
            <a:spAutoFit/>
          </a:bodyPr>
          <a:lstStyle/>
          <a:p>
            <a:r>
              <a:rPr lang="en-US" sz="2000" b="1">
                <a:latin typeface="Times New Roman" panose="02020603050405020304" pitchFamily="18" charset="0"/>
                <a:cs typeface="Times New Roman" panose="02020603050405020304" pitchFamily="18" charset="0"/>
              </a:rPr>
              <a:t>+ Pallet nhựa:</a:t>
            </a:r>
          </a:p>
        </p:txBody>
      </p:sp>
      <p:sp>
        <p:nvSpPr>
          <p:cNvPr id="9" name="Text Box 8"/>
          <p:cNvSpPr txBox="1"/>
          <p:nvPr/>
        </p:nvSpPr>
        <p:spPr>
          <a:xfrm>
            <a:off x="8362315" y="3793490"/>
            <a:ext cx="2252345" cy="461665"/>
          </a:xfrm>
          <a:prstGeom prst="rect">
            <a:avLst/>
          </a:prstGeom>
          <a:noFill/>
        </p:spPr>
        <p:txBody>
          <a:bodyPr wrap="square" rtlCol="0">
            <a:spAutoFit/>
          </a:bodyPr>
          <a:lstStyle/>
          <a:p>
            <a:r>
              <a:rPr lang="en-US" sz="2400" b="1">
                <a:latin typeface="Times New Roman" panose="02020603050405020304" pitchFamily="18" charset="0"/>
                <a:cs typeface="Times New Roman" panose="02020603050405020304" pitchFamily="18" charset="0"/>
              </a:rPr>
              <a:t>+ Pallet sắt:</a:t>
            </a:r>
          </a:p>
        </p:txBody>
      </p:sp>
      <p:pic>
        <p:nvPicPr>
          <p:cNvPr id="13" name="Picture 12" descr="pallet-sat-11"/>
          <p:cNvPicPr>
            <a:picLocks noChangeAspect="1"/>
          </p:cNvPicPr>
          <p:nvPr/>
        </p:nvPicPr>
        <p:blipFill>
          <a:blip r:embed="rId8"/>
          <a:stretch>
            <a:fillRect/>
          </a:stretch>
        </p:blipFill>
        <p:spPr>
          <a:xfrm>
            <a:off x="7265035" y="4192270"/>
            <a:ext cx="3918585" cy="2564130"/>
          </a:xfrm>
          <a:prstGeom prst="rect">
            <a:avLst/>
          </a:prstGeom>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gtEl>
                                        <p:attrNameLst>
                                          <p:attrName>ppt_y</p:attrName>
                                        </p:attrNameLst>
                                      </p:cBhvr>
                                      <p:tavLst>
                                        <p:tav tm="0">
                                          <p:val>
                                            <p:strVal val="#ppt_y"/>
                                          </p:val>
                                        </p:tav>
                                        <p:tav tm="100000">
                                          <p:val>
                                            <p:strVal val="#ppt_y"/>
                                          </p:val>
                                        </p:tav>
                                      </p:tavLst>
                                    </p:anim>
                                    <p:anim calcmode="lin" valueType="num">
                                      <p:cBhvr>
                                        <p:cTn id="18"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41"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7"/>
                                        </p:tgtEl>
                                        <p:attrNameLst>
                                          <p:attrName>ppt_y</p:attrName>
                                        </p:attrNameLst>
                                      </p:cBhvr>
                                      <p:tavLst>
                                        <p:tav tm="0">
                                          <p:val>
                                            <p:strVal val="#ppt_y"/>
                                          </p:val>
                                        </p:tav>
                                        <p:tav tm="100000">
                                          <p:val>
                                            <p:strVal val="#ppt_y"/>
                                          </p:val>
                                        </p:tav>
                                      </p:tavLst>
                                    </p:anim>
                                    <p:anim calcmode="lin" valueType="num">
                                      <p:cBhvr>
                                        <p:cTn id="3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grpId="0" nodeType="clickEffect">
                                  <p:stCondLst>
                                    <p:cond delay="0"/>
                                  </p:stCondLst>
                                  <p:iterate type="lt">
                                    <p:tmPct val="10000"/>
                                  </p:iterate>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8"/>
                                        </p:tgtEl>
                                        <p:attrNameLst>
                                          <p:attrName>ppt_y</p:attrName>
                                        </p:attrNameLst>
                                      </p:cBhvr>
                                      <p:tavLst>
                                        <p:tav tm="0">
                                          <p:val>
                                            <p:strVal val="#ppt_y"/>
                                          </p:val>
                                        </p:tav>
                                        <p:tav tm="100000">
                                          <p:val>
                                            <p:strVal val="#ppt_y"/>
                                          </p:val>
                                        </p:tav>
                                      </p:tavLst>
                                    </p:anim>
                                    <p:anim calcmode="lin" valueType="num">
                                      <p:cBhvr>
                                        <p:cTn id="4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7" presetClass="entr" presetSubtype="10" fill="hold"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grpId="0" nodeType="clickEffect">
                                  <p:stCondLst>
                                    <p:cond delay="0"/>
                                  </p:stCondLst>
                                  <p:iterate type="lt">
                                    <p:tmPct val="10000"/>
                                  </p:iterate>
                                  <p:childTnLst>
                                    <p:set>
                                      <p:cBhvr>
                                        <p:cTn id="60" dur="1" fill="hold">
                                          <p:stCondLst>
                                            <p:cond delay="0"/>
                                          </p:stCondLst>
                                        </p:cTn>
                                        <p:tgtEl>
                                          <p:spTgt spid="9"/>
                                        </p:tgtEl>
                                        <p:attrNameLst>
                                          <p:attrName>style.visibility</p:attrName>
                                        </p:attrNameLst>
                                      </p:cBhvr>
                                      <p:to>
                                        <p:strVal val="visible"/>
                                      </p:to>
                                    </p:set>
                                    <p:anim calcmode="lin" valueType="num">
                                      <p:cBhvr>
                                        <p:cTn id="6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9"/>
                                        </p:tgtEl>
                                        <p:attrNameLst>
                                          <p:attrName>ppt_y</p:attrName>
                                        </p:attrNameLst>
                                      </p:cBhvr>
                                      <p:tavLst>
                                        <p:tav tm="0">
                                          <p:val>
                                            <p:strVal val="#ppt_y"/>
                                          </p:val>
                                        </p:tav>
                                        <p:tav tm="100000">
                                          <p:val>
                                            <p:strVal val="#ppt_y"/>
                                          </p:val>
                                        </p:tav>
                                      </p:tavLst>
                                    </p:anim>
                                    <p:anim calcmode="lin" valueType="num">
                                      <p:cBhvr>
                                        <p:cTn id="6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9"/>
                                        </p:tgtEl>
                                      </p:cBhvr>
                                    </p:animEffect>
                                  </p:childTnLst>
                                </p:cTn>
                              </p:par>
                            </p:childTnLst>
                          </p:cTn>
                        </p:par>
                      </p:childTnLst>
                    </p:cTn>
                  </p:par>
                  <p:par>
                    <p:cTn id="66" fill="hold">
                      <p:stCondLst>
                        <p:cond delay="indefinite"/>
                      </p:stCondLst>
                      <p:childTnLst>
                        <p:par>
                          <p:cTn id="67" fill="hold">
                            <p:stCondLst>
                              <p:cond delay="0"/>
                            </p:stCondLst>
                            <p:childTnLst>
                              <p:par>
                                <p:cTn id="68" presetID="17" presetClass="entr" presetSubtype="10" fill="hold" nodeType="click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500" fill="hold"/>
                                        <p:tgtEl>
                                          <p:spTgt spid="13"/>
                                        </p:tgtEl>
                                        <p:attrNameLst>
                                          <p:attrName>ppt_w</p:attrName>
                                        </p:attrNameLst>
                                      </p:cBhvr>
                                      <p:tavLst>
                                        <p:tav tm="0">
                                          <p:val>
                                            <p:fltVal val="0"/>
                                          </p:val>
                                        </p:tav>
                                        <p:tav tm="100000">
                                          <p:val>
                                            <p:strVal val="#ppt_w"/>
                                          </p:val>
                                        </p:tav>
                                      </p:tavLst>
                                    </p:anim>
                                    <p:anim calcmode="lin" valueType="num">
                                      <p:cBhvr>
                                        <p:cTn id="71" dur="5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P spid="8" grpId="0"/>
      <p:bldP spid="8" grpId="1"/>
      <p:bldP spid="9" grpId="0"/>
      <p:bldP spid="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1-73"/>
          <p:cNvPicPr>
            <a:picLocks noGrp="1" noChangeAspect="1"/>
          </p:cNvPicPr>
          <p:nvPr>
            <p:ph sz="half" idx="1"/>
          </p:nvPr>
        </p:nvPicPr>
        <p:blipFill>
          <a:blip r:embed="rId3"/>
          <a:stretch>
            <a:fillRect/>
          </a:stretch>
        </p:blipFill>
        <p:spPr>
          <a:xfrm>
            <a:off x="-635" y="0"/>
            <a:ext cx="12192635" cy="6858635"/>
          </a:xfrm>
          <a:prstGeom prst="rect">
            <a:avLst/>
          </a:prstGeom>
        </p:spPr>
      </p:pic>
      <p:sp>
        <p:nvSpPr>
          <p:cNvPr id="2" name="Title 1"/>
          <p:cNvSpPr>
            <a:spLocks noGrp="1"/>
          </p:cNvSpPr>
          <p:nvPr>
            <p:ph type="title"/>
          </p:nvPr>
        </p:nvSpPr>
        <p:spPr>
          <a:xfrm>
            <a:off x="330517" y="515620"/>
            <a:ext cx="5222240" cy="687070"/>
          </a:xfrm>
        </p:spPr>
        <p:txBody>
          <a:bodyPr/>
          <a:lstStyle/>
          <a:p>
            <a:pPr algn="l"/>
            <a:r>
              <a:rPr lang="en-US" sz="3600" b="1" dirty="0">
                <a:solidFill>
                  <a:srgbClr val="002060"/>
                </a:solidFill>
                <a:latin typeface="Times New Roman" panose="02020603050405020304" pitchFamily="18" charset="0"/>
                <a:cs typeface="Times New Roman" panose="02020603050405020304" pitchFamily="18" charset="0"/>
              </a:rPr>
              <a:t>+ Pallet </a:t>
            </a:r>
            <a:r>
              <a:rPr lang="en-US" sz="3600" b="1" dirty="0" err="1">
                <a:solidFill>
                  <a:srgbClr val="002060"/>
                </a:solidFill>
                <a:latin typeface="Times New Roman" panose="02020603050405020304" pitchFamily="18" charset="0"/>
                <a:cs typeface="Times New Roman" panose="02020603050405020304" pitchFamily="18" charset="0"/>
              </a:rPr>
              <a:t>gỗ</a:t>
            </a:r>
            <a:r>
              <a:rPr lang="en-US" sz="3600" b="1" dirty="0">
                <a:solidFill>
                  <a:srgbClr val="002060"/>
                </a:solidFill>
                <a:latin typeface="Times New Roman" panose="02020603050405020304" pitchFamily="18" charset="0"/>
                <a:cs typeface="Times New Roman" panose="02020603050405020304" pitchFamily="18" charset="0"/>
              </a:rPr>
              <a:t>:</a:t>
            </a:r>
          </a:p>
        </p:txBody>
      </p:sp>
      <p:sp>
        <p:nvSpPr>
          <p:cNvPr id="5" name="Text Box 4"/>
          <p:cNvSpPr txBox="1"/>
          <p:nvPr/>
        </p:nvSpPr>
        <p:spPr>
          <a:xfrm>
            <a:off x="121920" y="1202690"/>
            <a:ext cx="5639435" cy="3631763"/>
          </a:xfrm>
          <a:prstGeom prst="rect">
            <a:avLst/>
          </a:prstGeom>
          <a:noFill/>
        </p:spPr>
        <p:txBody>
          <a:bodyPr wrap="square" rtlCol="0">
            <a:spAutoFit/>
          </a:bodyPr>
          <a:lstStyle/>
          <a:p>
            <a:pPr marL="342900" indent="-342900">
              <a:spcBef>
                <a:spcPts val="600"/>
              </a:spcBef>
              <a:spcAft>
                <a:spcPts val="600"/>
              </a:spcAft>
              <a:buFontTx/>
              <a:buChar char="-"/>
            </a:pPr>
            <a:r>
              <a:rPr lang="en-US" sz="2000" dirty="0">
                <a:latin typeface="Times New Roman" panose="02020603050405020304" pitchFamily="18" charset="0"/>
                <a:cs typeface="Times New Roman" panose="02020603050405020304" pitchFamily="18" charset="0"/>
                <a:sym typeface="+mn-ea"/>
              </a:rPr>
              <a:t>Pallet </a:t>
            </a:r>
            <a:r>
              <a:rPr lang="en-US" sz="2000" dirty="0" err="1">
                <a:latin typeface="Times New Roman" panose="02020603050405020304" pitchFamily="18" charset="0"/>
                <a:cs typeface="Times New Roman" panose="02020603050405020304" pitchFamily="18" charset="0"/>
                <a:sym typeface="+mn-ea"/>
              </a:rPr>
              <a:t>gỗ</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loại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sản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phẩm</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thường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sản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xuất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không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hạn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chế</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sử</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dụng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nhiều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loại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hóa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dạng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nhau</a:t>
            </a:r>
            <a:r>
              <a:rPr lang="en-US" sz="20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600"/>
              </a:spcAft>
              <a:buFontTx/>
              <a:buChar char="-"/>
            </a:pPr>
            <a:r>
              <a:rPr lang="en-US" sz="2000" dirty="0" err="1">
                <a:latin typeface="Times New Roman" panose="02020603050405020304" pitchFamily="18" charset="0"/>
                <a:cs typeface="Times New Roman" panose="02020603050405020304" pitchFamily="18" charset="0"/>
                <a:sym typeface="+mn-ea"/>
              </a:rPr>
              <a:t>Có</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cấu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tạo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chắc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chắn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giá</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thành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rẻ</a:t>
            </a:r>
            <a:r>
              <a:rPr lang="en-US" sz="20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600"/>
              </a:spcAft>
              <a:buFontTx/>
              <a:buChar char="-"/>
            </a:pPr>
            <a:r>
              <a:rPr lang="en-US" sz="2000" dirty="0">
                <a:latin typeface="Times New Roman" panose="02020603050405020304" pitchFamily="18" charset="0"/>
                <a:cs typeface="Times New Roman" panose="02020603050405020304" pitchFamily="18" charset="0"/>
                <a:sym typeface="+mn-ea"/>
              </a:rPr>
              <a:t>Do </a:t>
            </a:r>
            <a:r>
              <a:rPr lang="en-US" sz="2000" dirty="0" err="1">
                <a:latin typeface="Times New Roman" panose="02020603050405020304" pitchFamily="18" charset="0"/>
                <a:cs typeface="Times New Roman" panose="02020603050405020304" pitchFamily="18" charset="0"/>
                <a:sym typeface="+mn-ea"/>
              </a:rPr>
              <a:t>đó</a:t>
            </a:r>
            <a:r>
              <a:rPr lang="en-US" sz="2000" dirty="0">
                <a:latin typeface="Times New Roman" panose="02020603050405020304" pitchFamily="18" charset="0"/>
                <a:cs typeface="Times New Roman" panose="02020603050405020304" pitchFamily="18" charset="0"/>
                <a:sym typeface="+mn-ea"/>
              </a:rPr>
              <a:t> pallet </a:t>
            </a:r>
            <a:r>
              <a:rPr lang="en-US" sz="2000" dirty="0" err="1">
                <a:latin typeface="Times New Roman" panose="02020603050405020304" pitchFamily="18" charset="0"/>
                <a:cs typeface="Times New Roman" panose="02020603050405020304" pitchFamily="18" charset="0"/>
                <a:sym typeface="+mn-ea"/>
              </a:rPr>
              <a:t>gỗ</a:t>
            </a:r>
            <a:r>
              <a:rPr lang="en-US" sz="2000" dirty="0">
                <a:latin typeface="Times New Roman" panose="02020603050405020304" pitchFamily="18" charset="0"/>
                <a:cs typeface="Times New Roman" panose="02020603050405020304" pitchFamily="18" charset="0"/>
                <a:sym typeface="+mn-ea"/>
              </a:rPr>
              <a:t> (Wood), </a:t>
            </a:r>
            <a:r>
              <a:rPr lang="en-US" sz="2000" dirty="0" err="1">
                <a:latin typeface="Times New Roman" panose="02020603050405020304" pitchFamily="18" charset="0"/>
                <a:cs typeface="Times New Roman" panose="02020603050405020304" pitchFamily="18" charset="0"/>
                <a:sym typeface="+mn-ea"/>
              </a:rPr>
              <a:t>là</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sự</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lựa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chọn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đầu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được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ưu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tiên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của</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doanh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nghiệp</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về</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tính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kinh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tế</a:t>
            </a:r>
            <a:r>
              <a:rPr lang="en-US" sz="20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600"/>
              </a:spcAft>
              <a:buFontTx/>
              <a:buChar char="-"/>
            </a:pPr>
            <a:r>
              <a:rPr lang="en-US" sz="2000" dirty="0" err="1">
                <a:latin typeface="Times New Roman" panose="02020603050405020304" pitchFamily="18" charset="0"/>
                <a:cs typeface="Times New Roman" panose="02020603050405020304" pitchFamily="18" charset="0"/>
                <a:sym typeface="+mn-ea"/>
              </a:rPr>
              <a:t>Đặc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biệt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trong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trường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hợp</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xuất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khẩu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thì</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nó</a:t>
            </a:r>
            <a:r>
              <a:rPr lang="en-US" sz="2000" dirty="0">
                <a:latin typeface="Times New Roman" panose="02020603050405020304" pitchFamily="18" charset="0"/>
                <a:cs typeface="Times New Roman" panose="02020603050405020304" pitchFamily="18" charset="0"/>
                <a:sym typeface="+mn-ea"/>
              </a:rPr>
              <a:t> 1 </a:t>
            </a:r>
            <a:r>
              <a:rPr lang="en-US" sz="2000" dirty="0" err="1">
                <a:latin typeface="Times New Roman" panose="02020603050405020304" pitchFamily="18" charset="0"/>
                <a:cs typeface="Times New Roman" panose="02020603050405020304" pitchFamily="18" charset="0"/>
                <a:sym typeface="+mn-ea"/>
              </a:rPr>
              <a:t>đi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không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chở</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cho</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nên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giá</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thành</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là</a:t>
            </a:r>
            <a:r>
              <a:rPr lang="en-US" sz="2000" dirty="0">
                <a:latin typeface="Times New Roman" panose="02020603050405020304" pitchFamily="18" charset="0"/>
                <a:cs typeface="Times New Roman" panose="02020603050405020304" pitchFamily="18" charset="0"/>
                <a:sym typeface="+mn-ea"/>
              </a:rPr>
              <a:t> 1 </a:t>
            </a:r>
            <a:r>
              <a:rPr lang="en-US" sz="2000" dirty="0" err="1">
                <a:latin typeface="Times New Roman" panose="02020603050405020304" pitchFamily="18" charset="0"/>
                <a:cs typeface="Times New Roman" panose="02020603050405020304" pitchFamily="18" charset="0"/>
                <a:sym typeface="+mn-ea"/>
              </a:rPr>
              <a:t>cái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rất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đáng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để</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cân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nhắc</a:t>
            </a:r>
            <a:r>
              <a:rPr lang="en-US" sz="2000" dirty="0">
                <a:latin typeface="Times New Roman" panose="02020603050405020304" pitchFamily="18" charset="0"/>
                <a:cs typeface="Times New Roman" panose="02020603050405020304" pitchFamily="18" charset="0"/>
                <a:sym typeface="+mn-ea"/>
              </a:rPr>
              <a:t>. </a:t>
            </a:r>
          </a:p>
        </p:txBody>
      </p:sp>
      <p:sp>
        <p:nvSpPr>
          <p:cNvPr id="12" name="Text Box 11"/>
          <p:cNvSpPr txBox="1"/>
          <p:nvPr/>
        </p:nvSpPr>
        <p:spPr>
          <a:xfrm>
            <a:off x="6311582" y="1202690"/>
            <a:ext cx="5330190" cy="1015663"/>
          </a:xfrm>
          <a:prstGeom prst="rect">
            <a:avLst/>
          </a:prstGeom>
          <a:noFill/>
        </p:spPr>
        <p:txBody>
          <a:bodyPr wrap="square" rtlCol="0">
            <a:spAutoFit/>
          </a:bodyPr>
          <a:lstStyle/>
          <a:p>
            <a:pPr marL="0" indent="0" algn="l">
              <a:buNone/>
            </a:pP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Đối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với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mặt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hàng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xuất</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khẩu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sẽ</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cần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chú</a:t>
            </a:r>
            <a:r>
              <a:rPr lang="en-US" sz="2000" dirty="0">
                <a:latin typeface="Times New Roman" panose="02020603050405020304" pitchFamily="18" charset="0"/>
                <a:cs typeface="Times New Roman" panose="02020603050405020304" pitchFamily="18" charset="0"/>
                <a:sym typeface="+mn-ea"/>
              </a:rPr>
              <a:t> ý </a:t>
            </a:r>
            <a:r>
              <a:rPr lang="en-US" sz="2000" dirty="0" err="1">
                <a:latin typeface="Times New Roman" panose="02020603050405020304" pitchFamily="18" charset="0"/>
                <a:cs typeface="Times New Roman" panose="02020603050405020304" pitchFamily="18" charset="0"/>
                <a:sym typeface="+mn-ea"/>
              </a:rPr>
              <a:t>tới</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tiêu</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chuẩn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cần</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có</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để</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có</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thể</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xuất</a:t>
            </a:r>
            <a:r>
              <a:rPr lang="en-US" sz="2000" dirty="0">
                <a:latin typeface="Times New Roman" panose="02020603050405020304" pitchFamily="18" charset="0"/>
                <a:cs typeface="Times New Roman" panose="02020603050405020304" pitchFamily="18" charset="0"/>
                <a:sym typeface="+mn-ea"/>
              </a:rPr>
              <a:t> sang </a:t>
            </a:r>
            <a:r>
              <a:rPr lang="en-US" sz="2000" dirty="0" err="1">
                <a:latin typeface="Times New Roman" panose="02020603050405020304" pitchFamily="18" charset="0"/>
                <a:cs typeface="Times New Roman" panose="02020603050405020304" pitchFamily="18" charset="0"/>
                <a:sym typeface="+mn-ea"/>
              </a:rPr>
              <a:t>các</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thị</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trường</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khó</a:t>
            </a:r>
            <a:r>
              <a:rPr lang="en-US" sz="2000" dirty="0">
                <a:latin typeface="Times New Roman" panose="02020603050405020304" pitchFamily="18" charset="0"/>
                <a:cs typeface="Times New Roman" panose="02020603050405020304" pitchFamily="18" charset="0"/>
                <a:sym typeface="+mn-ea"/>
              </a:rPr>
              <a:t> </a:t>
            </a:r>
            <a:r>
              <a:rPr lang="en-US" sz="2000" dirty="0" err="1">
                <a:latin typeface="Times New Roman" panose="02020603050405020304" pitchFamily="18" charset="0"/>
                <a:cs typeface="Times New Roman" panose="02020603050405020304" pitchFamily="18" charset="0"/>
                <a:sym typeface="+mn-ea"/>
              </a:rPr>
              <a:t>tính</a:t>
            </a:r>
            <a:r>
              <a:rPr lang="en-US" sz="2000" dirty="0">
                <a:latin typeface="Times New Roman" panose="02020603050405020304" pitchFamily="18" charset="0"/>
                <a:cs typeface="Times New Roman" panose="02020603050405020304" pitchFamily="18" charset="0"/>
                <a:sym typeface="+mn-ea"/>
              </a:rPr>
              <a:t>.</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1000"/>
                                        <p:tgtEl>
                                          <p:spTgt spid="5">
                                            <p:txEl>
                                              <p:pRg st="1" end="1"/>
                                            </p:txEl>
                                          </p:spTgt>
                                        </p:tgtEl>
                                      </p:cBhvr>
                                    </p:animEffect>
                                    <p:anim calcmode="lin" valueType="num">
                                      <p:cBhvr>
                                        <p:cTn id="2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fade">
                                      <p:cBhvr>
                                        <p:cTn id="27" dur="1000"/>
                                        <p:tgtEl>
                                          <p:spTgt spid="5">
                                            <p:txEl>
                                              <p:pRg st="2" end="2"/>
                                            </p:txEl>
                                          </p:spTgt>
                                        </p:tgtEl>
                                      </p:cBhvr>
                                    </p:animEffect>
                                    <p:anim calcmode="lin" valueType="num">
                                      <p:cBhvr>
                                        <p:cTn id="2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1000"/>
                                        <p:tgtEl>
                                          <p:spTgt spid="5">
                                            <p:txEl>
                                              <p:pRg st="3" end="3"/>
                                            </p:txEl>
                                          </p:spTgt>
                                        </p:tgtEl>
                                      </p:cBhvr>
                                    </p:animEffect>
                                    <p:anim calcmode="lin" valueType="num">
                                      <p:cBhvr>
                                        <p:cTn id="3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12">
                                            <p:txEl>
                                              <p:pRg st="0" end="0"/>
                                            </p:txEl>
                                          </p:spTgt>
                                        </p:tgtEl>
                                        <p:attrNameLst>
                                          <p:attrName>style.visibility</p:attrName>
                                        </p:attrNameLst>
                                      </p:cBhvr>
                                      <p:to>
                                        <p:strVal val="visible"/>
                                      </p:to>
                                    </p:set>
                                    <p:animEffect transition="in" filter="barn(inVertical)">
                                      <p:cBhvr>
                                        <p:cTn id="41"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p:bldP spid="5" grpId="1"/>
      <p:bldP spid="12" grpId="0"/>
      <p:bldP spid="1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4065" y="205740"/>
            <a:ext cx="962025" cy="687705"/>
          </a:xfrm>
        </p:spPr>
        <p:txBody>
          <a:bodyPr/>
          <a:lstStyle/>
          <a:p>
            <a:r>
              <a:rPr lang="en-US" sz="3600">
                <a:latin typeface="Times New Roman" panose="02020603050405020304" pitchFamily="18" charset="0"/>
                <a:cs typeface="Times New Roman" panose="02020603050405020304" pitchFamily="18" charset="0"/>
              </a:rPr>
              <a:t>1.</a:t>
            </a:r>
          </a:p>
        </p:txBody>
      </p:sp>
      <p:pic>
        <p:nvPicPr>
          <p:cNvPr id="5" name="Content Placeholder 4" descr="pallet-go-4-huong-nang-0"/>
          <p:cNvPicPr>
            <a:picLocks noGrp="1" noChangeAspect="1"/>
          </p:cNvPicPr>
          <p:nvPr>
            <p:ph sz="half" idx="1"/>
          </p:nvPr>
        </p:nvPicPr>
        <p:blipFill>
          <a:blip r:embed="rId2"/>
          <a:stretch>
            <a:fillRect/>
          </a:stretch>
        </p:blipFill>
        <p:spPr>
          <a:xfrm>
            <a:off x="506730" y="3743325"/>
            <a:ext cx="4911090" cy="2911475"/>
          </a:xfrm>
          <a:prstGeom prst="rect">
            <a:avLst/>
          </a:prstGeom>
        </p:spPr>
      </p:pic>
      <p:pic>
        <p:nvPicPr>
          <p:cNvPr id="6" name="Content Placeholder 5" descr="cong-trinh-pallet-go-1500x1600-bat-vit-12-000-cai"/>
          <p:cNvPicPr>
            <a:picLocks noGrp="1" noChangeAspect="1"/>
          </p:cNvPicPr>
          <p:nvPr>
            <p:ph sz="half" idx="2"/>
          </p:nvPr>
        </p:nvPicPr>
        <p:blipFill>
          <a:blip r:embed="rId3"/>
          <a:stretch>
            <a:fillRect/>
          </a:stretch>
        </p:blipFill>
        <p:spPr>
          <a:xfrm>
            <a:off x="6816090" y="3743325"/>
            <a:ext cx="5021580" cy="2911475"/>
          </a:xfrm>
          <a:prstGeom prst="rect">
            <a:avLst/>
          </a:prstGeom>
        </p:spPr>
      </p:pic>
      <p:pic>
        <p:nvPicPr>
          <p:cNvPr id="7" name="Picture 6" descr="dongpalletgo-1-1024x683"/>
          <p:cNvPicPr>
            <a:picLocks noChangeAspect="1"/>
          </p:cNvPicPr>
          <p:nvPr/>
        </p:nvPicPr>
        <p:blipFill>
          <a:blip r:embed="rId4"/>
          <a:stretch>
            <a:fillRect/>
          </a:stretch>
        </p:blipFill>
        <p:spPr>
          <a:xfrm>
            <a:off x="3542030" y="893445"/>
            <a:ext cx="5332095" cy="2712720"/>
          </a:xfrm>
          <a:prstGeom prst="rect">
            <a:avLst/>
          </a:prstGeom>
        </p:spPr>
      </p:pic>
      <p:sp>
        <p:nvSpPr>
          <p:cNvPr id="8" name="Text Box 7"/>
          <p:cNvSpPr txBox="1"/>
          <p:nvPr/>
        </p:nvSpPr>
        <p:spPr>
          <a:xfrm>
            <a:off x="1449705" y="3098165"/>
            <a:ext cx="578485" cy="645160"/>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2.</a:t>
            </a:r>
          </a:p>
        </p:txBody>
      </p:sp>
      <p:sp>
        <p:nvSpPr>
          <p:cNvPr id="9" name="Text Box 8"/>
          <p:cNvSpPr txBox="1"/>
          <p:nvPr/>
        </p:nvSpPr>
        <p:spPr>
          <a:xfrm>
            <a:off x="9483090" y="3106420"/>
            <a:ext cx="530915" cy="646331"/>
          </a:xfrm>
          <a:prstGeom prst="rect">
            <a:avLst/>
          </a:prstGeom>
          <a:noFill/>
        </p:spPr>
        <p:txBody>
          <a:bodyPr wrap="none" rtlCol="0">
            <a:spAutoFit/>
          </a:bodyPr>
          <a:lstStyle/>
          <a:p>
            <a:r>
              <a:rPr lang="en-US" sz="3600">
                <a:latin typeface="Times New Roman" panose="02020603050405020304" pitchFamily="18" charset="0"/>
                <a:cs typeface="Times New Roman" panose="02020603050405020304" pitchFamily="18" charset="0"/>
              </a:rPr>
              <a:t>3.</a:t>
            </a:r>
          </a:p>
        </p:txBody>
      </p:sp>
      <p:sp>
        <p:nvSpPr>
          <p:cNvPr id="10" name="Text Box 9"/>
          <p:cNvSpPr txBox="1"/>
          <p:nvPr/>
        </p:nvSpPr>
        <p:spPr>
          <a:xfrm>
            <a:off x="141605" y="177800"/>
            <a:ext cx="4766945" cy="521970"/>
          </a:xfrm>
          <a:prstGeom prst="rect">
            <a:avLst/>
          </a:prstGeom>
          <a:noFill/>
        </p:spPr>
        <p:txBody>
          <a:bodyPr wrap="square" rtlCol="0">
            <a:spAutoFit/>
          </a:bodyPr>
          <a:lstStyle/>
          <a:p>
            <a:r>
              <a:rPr lang="en-US" sz="2800">
                <a:solidFill>
                  <a:srgbClr val="1552D1"/>
                </a:solidFill>
                <a:latin typeface="Times New Roman" panose="02020603050405020304" pitchFamily="18" charset="0"/>
                <a:cs typeface="Times New Roman" panose="02020603050405020304" pitchFamily="18" charset="0"/>
              </a:rPr>
              <a:t>Một số hình ảnh về pallet gỗ:</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092" y="-304800"/>
            <a:ext cx="12047410" cy="2511425"/>
          </a:xfrm>
        </p:spPr>
        <p:txBody>
          <a:bodyPr>
            <a:normAutofit fontScale="90000"/>
          </a:bodyPr>
          <a:lstStyle/>
          <a:p>
            <a:pPr>
              <a:lnSpc>
                <a:spcPct val="150000"/>
              </a:lnSpc>
              <a:spcBef>
                <a:spcPts val="600"/>
              </a:spcBef>
              <a:spcAft>
                <a:spcPts val="600"/>
              </a:spcAft>
            </a:pP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Trong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tất</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cả</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các</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chất</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liệu</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gỗ</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được</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sử</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dụng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Gỗ</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thông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là</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loại</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chất</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liệu</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có</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cấu</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tạo</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có</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độ</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cứng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cao</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vân</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gỗ</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đẹp</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ít</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keo</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xốp</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có</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thể</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chịu</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được</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trọng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tải</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lớn</a:t>
            </a:r>
            <a:r>
              <a:rPr lang="en-US" sz="2000" dirty="0">
                <a:solidFill>
                  <a:schemeClr val="tx1"/>
                </a:solidFill>
                <a:latin typeface="Times New Roman" panose="02020603050405020304" pitchFamily="18" charset="0"/>
                <a:cs typeface="Times New Roman" panose="02020603050405020304" pitchFamily="18" charset="0"/>
                <a:sym typeface="+mn-ea"/>
              </a:rPr>
              <a:t>. </a:t>
            </a:r>
            <a:br>
              <a:rPr lang="en-US" sz="2000" dirty="0">
                <a:solidFill>
                  <a:schemeClr val="tx1"/>
                </a:solidFill>
                <a:latin typeface="Times New Roman" panose="02020603050405020304" pitchFamily="18" charset="0"/>
                <a:cs typeface="Times New Roman" panose="02020603050405020304" pitchFamily="18" charset="0"/>
                <a:sym typeface="+mn-ea"/>
              </a:rPr>
            </a:b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Thông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thường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đối</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với</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các</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sản</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phẩm</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giá</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trị</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cao</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sẽ</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ưu</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tiên</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gỗ</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thông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để</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đóng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các</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kiện</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nâng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đỡ</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vận</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chuyển</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hàng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hóa</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Giá</a:t>
            </a:r>
            <a:r>
              <a:rPr lang="en-US" sz="2000" dirty="0">
                <a:solidFill>
                  <a:schemeClr val="tx1"/>
                </a:solidFill>
                <a:latin typeface="Times New Roman" panose="02020603050405020304" pitchFamily="18" charset="0"/>
                <a:cs typeface="Times New Roman" panose="02020603050405020304" pitchFamily="18" charset="0"/>
                <a:sym typeface="+mn-ea"/>
              </a:rPr>
              <a:t> pallet </a:t>
            </a:r>
            <a:r>
              <a:rPr lang="en-US" sz="2000" dirty="0" err="1">
                <a:solidFill>
                  <a:schemeClr val="tx1"/>
                </a:solidFill>
                <a:latin typeface="Times New Roman" panose="02020603050405020304" pitchFamily="18" charset="0"/>
                <a:cs typeface="Times New Roman" panose="02020603050405020304" pitchFamily="18" charset="0"/>
                <a:sym typeface="+mn-ea"/>
              </a:rPr>
              <a:t>làm</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từ</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gỗ</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thông</a:t>
            </a:r>
            <a:r>
              <a:rPr lang="en-US" sz="2000" dirty="0">
                <a:solidFill>
                  <a:schemeClr val="tx1"/>
                </a:solidFill>
                <a:latin typeface="Times New Roman" panose="02020603050405020304" pitchFamily="18" charset="0"/>
                <a:cs typeface="Times New Roman" panose="02020603050405020304" pitchFamily="18" charset="0"/>
                <a:sym typeface="+mn-ea"/>
              </a:rPr>
              <a:t> ở </a:t>
            </a:r>
            <a:r>
              <a:rPr lang="en-US" sz="2000" dirty="0" err="1">
                <a:solidFill>
                  <a:schemeClr val="tx1"/>
                </a:solidFill>
                <a:latin typeface="Times New Roman" panose="02020603050405020304" pitchFamily="18" charset="0"/>
                <a:cs typeface="Times New Roman" panose="02020603050405020304" pitchFamily="18" charset="0"/>
                <a:sym typeface="+mn-ea"/>
              </a:rPr>
              <a:t>Việt</a:t>
            </a:r>
            <a:r>
              <a:rPr lang="en-US" sz="2000" dirty="0">
                <a:solidFill>
                  <a:schemeClr val="tx1"/>
                </a:solidFill>
                <a:latin typeface="Times New Roman" panose="02020603050405020304" pitchFamily="18" charset="0"/>
                <a:cs typeface="Times New Roman" panose="02020603050405020304" pitchFamily="18" charset="0"/>
                <a:sym typeface="+mn-ea"/>
              </a:rPr>
              <a:t> Nam </a:t>
            </a:r>
            <a:r>
              <a:rPr lang="en-US" sz="2000" dirty="0" err="1">
                <a:solidFill>
                  <a:schemeClr val="tx1"/>
                </a:solidFill>
                <a:latin typeface="Times New Roman" panose="02020603050405020304" pitchFamily="18" charset="0"/>
                <a:cs typeface="Times New Roman" panose="02020603050405020304" pitchFamily="18" charset="0"/>
                <a:sym typeface="+mn-ea"/>
              </a:rPr>
              <a:t>là</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dòng</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cao</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cấp</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và</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mắc</a:t>
            </a:r>
            <a:r>
              <a:rPr lang="en-US" sz="2000" dirty="0">
                <a:solidFill>
                  <a:schemeClr val="tx1"/>
                </a:solidFill>
                <a:latin typeface="Times New Roman" panose="02020603050405020304" pitchFamily="18" charset="0"/>
                <a:cs typeface="Times New Roman" panose="02020603050405020304" pitchFamily="18" charset="0"/>
                <a:sym typeface="+mn-ea"/>
              </a:rPr>
              <a:t> </a:t>
            </a:r>
            <a:r>
              <a:rPr lang="en-US" sz="2000" dirty="0" err="1">
                <a:solidFill>
                  <a:schemeClr val="tx1"/>
                </a:solidFill>
                <a:latin typeface="Times New Roman" panose="02020603050405020304" pitchFamily="18" charset="0"/>
                <a:cs typeface="Times New Roman" panose="02020603050405020304" pitchFamily="18" charset="0"/>
                <a:sym typeface="+mn-ea"/>
              </a:rPr>
              <a:t>tiền</a:t>
            </a:r>
            <a:r>
              <a:rPr lang="en-US" sz="2000" dirty="0">
                <a:solidFill>
                  <a:schemeClr val="tx1"/>
                </a:solidFill>
                <a:latin typeface="Times New Roman" panose="02020603050405020304" pitchFamily="18" charset="0"/>
                <a:cs typeface="Times New Roman" panose="02020603050405020304" pitchFamily="18" charset="0"/>
                <a:sym typeface="+mn-ea"/>
              </a:rPr>
              <a:t>.</a:t>
            </a:r>
            <a:br>
              <a:rPr lang="en-US" sz="2400" dirty="0">
                <a:solidFill>
                  <a:schemeClr val="tx1"/>
                </a:solidFill>
              </a:rPr>
            </a:br>
            <a:endParaRPr lang="en-US" sz="2400" dirty="0">
              <a:solidFill>
                <a:schemeClr val="tx1"/>
              </a:solidFill>
            </a:endParaRPr>
          </a:p>
        </p:txBody>
      </p:sp>
      <p:pic>
        <p:nvPicPr>
          <p:cNvPr id="3" name="Picture 2"/>
          <p:cNvPicPr>
            <a:picLocks noChangeAspect="1"/>
          </p:cNvPicPr>
          <p:nvPr/>
        </p:nvPicPr>
        <p:blipFill>
          <a:blip r:embed="rId3"/>
          <a:stretch>
            <a:fillRect/>
          </a:stretch>
        </p:blipFill>
        <p:spPr>
          <a:xfrm>
            <a:off x="762000" y="1704290"/>
            <a:ext cx="3581400" cy="2293402"/>
          </a:xfrm>
          <a:prstGeom prst="rect">
            <a:avLst/>
          </a:prstGeom>
        </p:spPr>
      </p:pic>
      <p:sp>
        <p:nvSpPr>
          <p:cNvPr id="4" name="Rectangle 3"/>
          <p:cNvSpPr/>
          <p:nvPr/>
        </p:nvSpPr>
        <p:spPr>
          <a:xfrm>
            <a:off x="4572001" y="1066800"/>
            <a:ext cx="7391400" cy="2708434"/>
          </a:xfrm>
          <a:prstGeom prst="rect">
            <a:avLst/>
          </a:prstGeom>
        </p:spPr>
        <p:txBody>
          <a:bodyPr wrap="square">
            <a:spAutoFit/>
          </a:bodyPr>
          <a:lstStyle/>
          <a:p>
            <a:pPr>
              <a:spcBef>
                <a:spcPts val="600"/>
              </a:spcBef>
              <a:spcAft>
                <a:spcPts val="600"/>
              </a:spcAft>
            </a:pPr>
            <a:endParaRPr lang="vi-VN" sz="2000" dirty="0">
              <a:solidFill>
                <a:srgbClr val="FF0000"/>
              </a:solidFill>
            </a:endParaRPr>
          </a:p>
          <a:p>
            <a:pPr marL="285750" indent="-285750">
              <a:spcBef>
                <a:spcPts val="600"/>
              </a:spcBef>
              <a:spcAft>
                <a:spcPts val="600"/>
              </a:spcAft>
              <a:buFont typeface="Wingdings" panose="05000000000000000000" pitchFamily="2" charset="2"/>
              <a:buChar char="§"/>
            </a:pPr>
            <a:r>
              <a:rPr lang="vi-VN" sz="2000" dirty="0">
                <a:solidFill>
                  <a:srgbClr val="FF0000"/>
                </a:solidFill>
              </a:rPr>
              <a:t>Những cây thông tiêu chuẩn khai thác thường có thân thẳng đứng, to tròn đều</a:t>
            </a:r>
            <a:endParaRPr lang="en-US" sz="2000" dirty="0">
              <a:solidFill>
                <a:srgbClr val="FF0000"/>
              </a:solidFill>
            </a:endParaRPr>
          </a:p>
          <a:p>
            <a:pPr marL="285750" indent="-285750">
              <a:spcBef>
                <a:spcPts val="600"/>
              </a:spcBef>
              <a:spcAft>
                <a:spcPts val="600"/>
              </a:spcAft>
              <a:buFont typeface="Wingdings" panose="05000000000000000000" pitchFamily="2" charset="2"/>
              <a:buChar char="§"/>
            </a:pPr>
            <a:r>
              <a:rPr lang="vi-VN" sz="2000" dirty="0">
                <a:solidFill>
                  <a:srgbClr val="FF0000"/>
                </a:solidFill>
              </a:rPr>
              <a:t>Gỗ có trọng lượng nhẹ và ít bị mối mọt. Khi còn là gỗ nguyên liệu thì gỗ này rất mềm và có nhựa thông.</a:t>
            </a:r>
          </a:p>
          <a:p>
            <a:pPr marL="285750" indent="-285750">
              <a:spcBef>
                <a:spcPts val="600"/>
              </a:spcBef>
              <a:spcAft>
                <a:spcPts val="600"/>
              </a:spcAft>
              <a:buFont typeface="Wingdings" panose="05000000000000000000" pitchFamily="2" charset="2"/>
              <a:buChar char="§"/>
            </a:pPr>
            <a:r>
              <a:rPr lang="vi-VN" sz="2000" dirty="0">
                <a:solidFill>
                  <a:srgbClr val="FF0000"/>
                </a:solidFill>
              </a:rPr>
              <a:t>Gỗ ít bị mối mọt, bởi loại gỗ này có nhựa đây được xem như một chất bảo quản tự nhiên của cây gỗ này.</a:t>
            </a:r>
            <a:endParaRPr lang="en-US" sz="2000" dirty="0">
              <a:solidFill>
                <a:srgbClr val="FF0000"/>
              </a:solidFill>
            </a:endParaRPr>
          </a:p>
        </p:txBody>
      </p:sp>
      <p:pic>
        <p:nvPicPr>
          <p:cNvPr id="12" name="Picture 11"/>
          <p:cNvPicPr>
            <a:picLocks noChangeAspect="1"/>
          </p:cNvPicPr>
          <p:nvPr/>
        </p:nvPicPr>
        <p:blipFill>
          <a:blip r:embed="rId4"/>
          <a:stretch>
            <a:fillRect/>
          </a:stretch>
        </p:blipFill>
        <p:spPr>
          <a:xfrm>
            <a:off x="8229600" y="4358046"/>
            <a:ext cx="3962400" cy="2499954"/>
          </a:xfrm>
          <a:prstGeom prst="rect">
            <a:avLst/>
          </a:prstGeom>
        </p:spPr>
      </p:pic>
      <p:sp>
        <p:nvSpPr>
          <p:cNvPr id="13" name="Rectangle 12"/>
          <p:cNvSpPr/>
          <p:nvPr/>
        </p:nvSpPr>
        <p:spPr>
          <a:xfrm>
            <a:off x="80126" y="4216914"/>
            <a:ext cx="8149473" cy="2477601"/>
          </a:xfrm>
          <a:prstGeom prst="rect">
            <a:avLst/>
          </a:prstGeom>
        </p:spPr>
        <p:txBody>
          <a:bodyPr wrap="square">
            <a:spAutoFit/>
          </a:bodyPr>
          <a:lstStyle/>
          <a:p>
            <a:pPr marL="285750" indent="-285750">
              <a:spcBef>
                <a:spcPts val="600"/>
              </a:spcBef>
              <a:buFont typeface="Wingdings" panose="05000000000000000000" pitchFamily="2" charset="2"/>
              <a:buChar char="§"/>
            </a:pPr>
            <a:r>
              <a:rPr lang="vi-VN" sz="2000" dirty="0">
                <a:solidFill>
                  <a:srgbClr val="FF0000"/>
                </a:solidFill>
                <a:latin typeface="Times New Roman" panose="02020603050405020304" pitchFamily="18" charset="0"/>
                <a:cs typeface="Times New Roman" panose="02020603050405020304" pitchFamily="18" charset="0"/>
              </a:rPr>
              <a:t>Cây tràm còn được gọi là chè cay, chè đồng, khuynh diệp, bạch thiên tầng.</a:t>
            </a:r>
            <a:endParaRPr lang="en-US" sz="2000" dirty="0">
              <a:solidFill>
                <a:srgbClr val="FF0000"/>
              </a:solidFill>
              <a:latin typeface="Times New Roman" panose="02020603050405020304" pitchFamily="18" charset="0"/>
              <a:cs typeface="Times New Roman" panose="02020603050405020304" pitchFamily="18" charset="0"/>
            </a:endParaRPr>
          </a:p>
          <a:p>
            <a:pPr marL="285750" indent="-285750">
              <a:spcBef>
                <a:spcPts val="600"/>
              </a:spcBef>
              <a:buFont typeface="Wingdings" panose="05000000000000000000" pitchFamily="2" charset="2"/>
              <a:buChar char="§"/>
            </a:pPr>
            <a:r>
              <a:rPr lang="en-US" sz="2000" dirty="0" err="1">
                <a:solidFill>
                  <a:srgbClr val="FF0000"/>
                </a:solidFill>
                <a:latin typeface="Times New Roman" panose="02020603050405020304" pitchFamily="18" charset="0"/>
                <a:cs typeface="Times New Roman" panose="02020603050405020304" pitchFamily="18" charset="0"/>
              </a:rPr>
              <a:t>Gỗ</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tràm</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là</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dòng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gỗ</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bền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có</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khả</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năng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chống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mối</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mọt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chống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côn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trùng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hiệu</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quả</a:t>
            </a:r>
            <a:r>
              <a:rPr lang="en-US" sz="2000" dirty="0">
                <a:solidFill>
                  <a:srgbClr val="FF0000"/>
                </a:solidFill>
                <a:latin typeface="Times New Roman" panose="02020603050405020304" pitchFamily="18" charset="0"/>
                <a:cs typeface="Times New Roman" panose="02020603050405020304" pitchFamily="18" charset="0"/>
              </a:rPr>
              <a:t>. </a:t>
            </a:r>
          </a:p>
          <a:p>
            <a:pPr marL="285750" indent="-285750">
              <a:spcBef>
                <a:spcPts val="600"/>
              </a:spcBef>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G</a:t>
            </a:r>
            <a:r>
              <a:rPr lang="vi-VN" sz="2000" dirty="0">
                <a:solidFill>
                  <a:srgbClr val="FF0000"/>
                </a:solidFill>
                <a:latin typeface="Times New Roman" panose="02020603050405020304" pitchFamily="18" charset="0"/>
                <a:cs typeface="Times New Roman" panose="02020603050405020304" pitchFamily="18" charset="0"/>
              </a:rPr>
              <a:t>ỗ tràm dễ trồng, dễ khai thác nên giá cả trên thị trường khá rẻ. </a:t>
            </a:r>
            <a:endParaRPr lang="en-US" sz="2000" dirty="0">
              <a:solidFill>
                <a:srgbClr val="FF0000"/>
              </a:solidFill>
              <a:latin typeface="Times New Roman" panose="02020603050405020304" pitchFamily="18" charset="0"/>
              <a:cs typeface="Times New Roman" panose="02020603050405020304" pitchFamily="18" charset="0"/>
            </a:endParaRPr>
          </a:p>
          <a:p>
            <a:pPr marL="285750" indent="-285750">
              <a:spcBef>
                <a:spcPts val="600"/>
              </a:spcBef>
              <a:buFont typeface="Wingdings" panose="05000000000000000000" pitchFamily="2" charset="2"/>
              <a:buChar char="§"/>
            </a:pPr>
            <a:r>
              <a:rPr lang="vi-VN" sz="2000" dirty="0">
                <a:solidFill>
                  <a:srgbClr val="FF0000"/>
                </a:solidFill>
                <a:latin typeface="Times New Roman" panose="02020603050405020304" pitchFamily="18" charset="0"/>
                <a:cs typeface="Times New Roman" panose="02020603050405020304" pitchFamily="18" charset="0"/>
              </a:rPr>
              <a:t>Chất lượng gỗ tràm tương đương với nhiều loại gỗ tự nhiên khác mà lại có giá thành rẻ hơn hẳn nên đây chính là một lựa chọn tuyệt vời cho bạn và gia đình. </a:t>
            </a:r>
            <a:endParaRPr lang="en-US" sz="2000"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2"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1000"/>
                                        <p:tgtEl>
                                          <p:spTgt spid="4">
                                            <p:txEl>
                                              <p:pRg st="1" end="1"/>
                                            </p:txEl>
                                          </p:spTgt>
                                        </p:tgtEl>
                                      </p:cBhvr>
                                    </p:animEffect>
                                    <p:anim calcmode="lin" valueType="num">
                                      <p:cBhvr>
                                        <p:cTn id="1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barn(inVertical)">
                                      <p:cBhvr>
                                        <p:cTn id="25" dur="500"/>
                                        <p:tgtEl>
                                          <p:spTgt spid="4">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xEl>
                                              <p:pRg st="3" end="3"/>
                                            </p:txEl>
                                          </p:spTgt>
                                        </p:tgtEl>
                                        <p:attrNameLst>
                                          <p:attrName>style.visibility</p:attrName>
                                        </p:attrNameLst>
                                      </p:cBhvr>
                                      <p:to>
                                        <p:strVal val="visible"/>
                                      </p:to>
                                    </p:set>
                                    <p:animEffect transition="in" filter="barn(inVertical)">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xEl>
                                              <p:pRg st="0" end="0"/>
                                            </p:txEl>
                                          </p:spTgt>
                                        </p:tgtEl>
                                        <p:attrNameLst>
                                          <p:attrName>style.visibility</p:attrName>
                                        </p:attrNameLst>
                                      </p:cBhvr>
                                      <p:to>
                                        <p:strVal val="visible"/>
                                      </p:to>
                                    </p:set>
                                    <p:animEffect transition="in" filter="fade">
                                      <p:cBhvr>
                                        <p:cTn id="35" dur="1000"/>
                                        <p:tgtEl>
                                          <p:spTgt spid="13">
                                            <p:txEl>
                                              <p:pRg st="0" end="0"/>
                                            </p:txEl>
                                          </p:spTgt>
                                        </p:tgtEl>
                                      </p:cBhvr>
                                    </p:animEffect>
                                    <p:anim calcmode="lin" valueType="num">
                                      <p:cBhvr>
                                        <p:cTn id="36"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
                                            <p:txEl>
                                              <p:pRg st="1" end="1"/>
                                            </p:txEl>
                                          </p:spTgt>
                                        </p:tgtEl>
                                        <p:attrNameLst>
                                          <p:attrName>style.visibility</p:attrName>
                                        </p:attrNameLst>
                                      </p:cBhvr>
                                      <p:to>
                                        <p:strVal val="visible"/>
                                      </p:to>
                                    </p:set>
                                    <p:animEffect transition="in" filter="fade">
                                      <p:cBhvr>
                                        <p:cTn id="40" dur="1000"/>
                                        <p:tgtEl>
                                          <p:spTgt spid="13">
                                            <p:txEl>
                                              <p:pRg st="1" end="1"/>
                                            </p:txEl>
                                          </p:spTgt>
                                        </p:tgtEl>
                                      </p:cBhvr>
                                    </p:animEffect>
                                    <p:anim calcmode="lin" valueType="num">
                                      <p:cBhvr>
                                        <p:cTn id="41"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42" dur="10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3">
                                            <p:txEl>
                                              <p:pRg st="2" end="2"/>
                                            </p:txEl>
                                          </p:spTgt>
                                        </p:tgtEl>
                                        <p:attrNameLst>
                                          <p:attrName>style.visibility</p:attrName>
                                        </p:attrNameLst>
                                      </p:cBhvr>
                                      <p:to>
                                        <p:strVal val="visible"/>
                                      </p:to>
                                    </p:set>
                                    <p:animEffect transition="in" filter="fade">
                                      <p:cBhvr>
                                        <p:cTn id="47" dur="1000"/>
                                        <p:tgtEl>
                                          <p:spTgt spid="13">
                                            <p:txEl>
                                              <p:pRg st="2" end="2"/>
                                            </p:txEl>
                                          </p:spTgt>
                                        </p:tgtEl>
                                      </p:cBhvr>
                                    </p:animEffect>
                                    <p:anim calcmode="lin" valueType="num">
                                      <p:cBhvr>
                                        <p:cTn id="48"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9"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3">
                                            <p:txEl>
                                              <p:pRg st="3" end="3"/>
                                            </p:txEl>
                                          </p:spTgt>
                                        </p:tgtEl>
                                        <p:attrNameLst>
                                          <p:attrName>style.visibility</p:attrName>
                                        </p:attrNameLst>
                                      </p:cBhvr>
                                      <p:to>
                                        <p:strVal val="visible"/>
                                      </p:to>
                                    </p:set>
                                    <p:animEffect transition="in" filter="fade">
                                      <p:cBhvr>
                                        <p:cTn id="52" dur="1000"/>
                                        <p:tgtEl>
                                          <p:spTgt spid="13">
                                            <p:txEl>
                                              <p:pRg st="3" end="3"/>
                                            </p:txEl>
                                          </p:spTgt>
                                        </p:tgtEl>
                                      </p:cBhvr>
                                    </p:animEffect>
                                    <p:anim calcmode="lin" valueType="num">
                                      <p:cBhvr>
                                        <p:cTn id="53"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54" dur="1000" fill="hold"/>
                                        <p:tgtEl>
                                          <p:spTgt spid="1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2" grpId="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unnamed (2)"/>
          <p:cNvPicPr>
            <a:picLocks noChangeAspect="1"/>
          </p:cNvPicPr>
          <p:nvPr/>
        </p:nvPicPr>
        <p:blipFill>
          <a:blip r:embed="rId2"/>
          <a:stretch>
            <a:fillRect/>
          </a:stretch>
        </p:blipFill>
        <p:spPr>
          <a:xfrm>
            <a:off x="0" y="8890"/>
            <a:ext cx="12192000" cy="6858635"/>
          </a:xfrm>
          <a:prstGeom prst="rect">
            <a:avLst/>
          </a:prstGeom>
        </p:spPr>
      </p:pic>
      <p:sp>
        <p:nvSpPr>
          <p:cNvPr id="2" name="Title 1"/>
          <p:cNvSpPr>
            <a:spLocks noGrp="1"/>
          </p:cNvSpPr>
          <p:nvPr>
            <p:ph type="title"/>
          </p:nvPr>
        </p:nvSpPr>
        <p:spPr>
          <a:xfrm>
            <a:off x="1524000" y="184785"/>
            <a:ext cx="3799205" cy="700405"/>
          </a:xfrm>
        </p:spPr>
        <p:txBody>
          <a:bodyPr/>
          <a:lstStyle/>
          <a:p>
            <a:pPr algn="l"/>
            <a:r>
              <a:rPr lang="en-US" sz="3200" b="1">
                <a:latin typeface="Times New Roman" panose="02020603050405020304" pitchFamily="18" charset="0"/>
                <a:cs typeface="Times New Roman" panose="02020603050405020304" pitchFamily="18" charset="0"/>
              </a:rPr>
              <a:t>+ Pallet giấy:</a:t>
            </a:r>
          </a:p>
        </p:txBody>
      </p:sp>
      <p:pic>
        <p:nvPicPr>
          <p:cNvPr id="8" name="Content Placeholder 7" descr="11"/>
          <p:cNvPicPr>
            <a:picLocks noGrp="1" noChangeAspect="1"/>
          </p:cNvPicPr>
          <p:nvPr>
            <p:ph sz="half" idx="2"/>
          </p:nvPr>
        </p:nvPicPr>
        <p:blipFill>
          <a:blip r:embed="rId3"/>
          <a:stretch>
            <a:fillRect/>
          </a:stretch>
        </p:blipFill>
        <p:spPr>
          <a:xfrm>
            <a:off x="7378700" y="3449955"/>
            <a:ext cx="3641090" cy="2914015"/>
          </a:xfrm>
          <a:prstGeom prst="rect">
            <a:avLst/>
          </a:prstGeom>
        </p:spPr>
      </p:pic>
      <p:sp>
        <p:nvSpPr>
          <p:cNvPr id="5" name="Text Box 4"/>
          <p:cNvSpPr txBox="1"/>
          <p:nvPr/>
        </p:nvSpPr>
        <p:spPr>
          <a:xfrm>
            <a:off x="1349375" y="939800"/>
            <a:ext cx="5803265" cy="4893647"/>
          </a:xfrm>
          <a:prstGeom prst="rect">
            <a:avLst/>
          </a:prstGeom>
          <a:noFill/>
        </p:spPr>
        <p:txBody>
          <a:bodyPr wrap="square" rtlCol="0">
            <a:spAutoFit/>
          </a:bodyPr>
          <a:lstStyle/>
          <a:p>
            <a:pPr marL="0" indent="0">
              <a:buNone/>
            </a:pPr>
            <a:r>
              <a:rPr lang="en-US" sz="2400">
                <a:latin typeface="Times New Roman" panose="02020603050405020304" pitchFamily="18" charset="0"/>
                <a:cs typeface="Times New Roman" panose="02020603050405020304" pitchFamily="18" charset="0"/>
                <a:sym typeface="+mn-ea"/>
              </a:rPr>
              <a:t>-Pallet giấy là một trong những sản phẩm có giá thành rẻ nhất. Nó được sản xuất từ loại giấy đặc biệt ép chặt với nhau bằng keo, dưới tác động của áp lực lớn. Bởi vậy pallet giấy (paper) chịu tải trọng rất thấp, chỉ khoảng 200kg. Loại này chỉ thường được sử dụng cho các loại hàng hóa cao cấp hoặc sản phẩm thiết bị y tế, ống tuýp, bao bì. Cơ bản các loại hàng hóa trên đa số đều chung 1 điểm là trọng lượng nhẹ. </a:t>
            </a:r>
            <a:endParaRPr lang="en-US" sz="2400">
              <a:latin typeface="Times New Roman" panose="02020603050405020304" pitchFamily="18" charset="0"/>
              <a:cs typeface="Times New Roman" panose="02020603050405020304" pitchFamily="18" charset="0"/>
            </a:endParaRPr>
          </a:p>
          <a:p>
            <a:pPr marL="0" indent="0">
              <a:buNone/>
            </a:pPr>
            <a:r>
              <a:rPr lang="en-US" sz="2400">
                <a:latin typeface="Times New Roman" panose="02020603050405020304" pitchFamily="18" charset="0"/>
                <a:cs typeface="Times New Roman" panose="02020603050405020304" pitchFamily="18" charset="0"/>
                <a:sym typeface="+mn-ea"/>
              </a:rPr>
              <a:t>-Pallet giấy thông thường hay được sử dụng cho các loại hàng hóa có tải trọng và khối lượng nhẹ.</a:t>
            </a:r>
          </a:p>
        </p:txBody>
      </p:sp>
      <p:pic>
        <p:nvPicPr>
          <p:cNvPr id="12" name="Content Placeholder 11" descr="unnamed (3)"/>
          <p:cNvPicPr>
            <a:picLocks noGrp="1" noChangeAspect="1"/>
          </p:cNvPicPr>
          <p:nvPr>
            <p:ph sz="half" idx="1"/>
          </p:nvPr>
        </p:nvPicPr>
        <p:blipFill>
          <a:blip r:embed="rId4"/>
          <a:stretch>
            <a:fillRect/>
          </a:stretch>
        </p:blipFill>
        <p:spPr>
          <a:xfrm>
            <a:off x="7378700" y="413385"/>
            <a:ext cx="3515995" cy="2800350"/>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from="(-#ppt_w/2)" to="(#ppt_x)" calcmode="lin" valueType="num">
                                      <p:cBhvr>
                                        <p:cTn id="15" dur="600" fill="hold">
                                          <p:stCondLst>
                                            <p:cond delay="0"/>
                                          </p:stCondLst>
                                        </p:cTn>
                                        <p:tgtEl>
                                          <p:spTgt spid="12"/>
                                        </p:tgtEl>
                                        <p:attrNameLst>
                                          <p:attrName>ppt_x</p:attrName>
                                        </p:attrNameLst>
                                      </p:cBhvr>
                                    </p:anim>
                                    <p:anim from="0" to="-1.0" calcmode="lin" valueType="num">
                                      <p:cBhvr>
                                        <p:cTn id="16" dur="200" decel="50000" autoRev="1" fill="hold">
                                          <p:stCondLst>
                                            <p:cond delay="600"/>
                                          </p:stCondLst>
                                        </p:cTn>
                                        <p:tgtEl>
                                          <p:spTgt spid="12"/>
                                        </p:tgtEl>
                                        <p:attrNameLst>
                                          <p:attrName>xshear</p:attrName>
                                        </p:attrNameLst>
                                      </p:cBhvr>
                                    </p:anim>
                                    <p:animScale>
                                      <p:cBhvr>
                                        <p:cTn id="17" dur="200" decel="100000" autoRev="1" fill="hold">
                                          <p:stCondLst>
                                            <p:cond delay="600"/>
                                          </p:stCondLst>
                                        </p:cTn>
                                        <p:tgtEl>
                                          <p:spTgt spid="12"/>
                                        </p:tgtEl>
                                      </p:cBhvr>
                                      <p:from x="100000" y="100000"/>
                                      <p:to x="80000" y="100000"/>
                                    </p:animScale>
                                    <p:anim by="(#ppt_h/3+#ppt_w*0.1)" calcmode="lin" valueType="num">
                                      <p:cBhvr additive="sum">
                                        <p:cTn id="18" dur="200" decel="100000" autoRev="1" fill="hold">
                                          <p:stCondLst>
                                            <p:cond delay="600"/>
                                          </p:stCondLst>
                                        </p:cTn>
                                        <p:tgtEl>
                                          <p:spTgt spid="12"/>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 from="(-#ppt_w/2)" to="(#ppt_x)" calcmode="lin" valueType="num">
                                      <p:cBhvr>
                                        <p:cTn id="23" dur="600" fill="hold">
                                          <p:stCondLst>
                                            <p:cond delay="0"/>
                                          </p:stCondLst>
                                        </p:cTn>
                                        <p:tgtEl>
                                          <p:spTgt spid="8"/>
                                        </p:tgtEl>
                                        <p:attrNameLst>
                                          <p:attrName>ppt_x</p:attrName>
                                        </p:attrNameLst>
                                      </p:cBhvr>
                                    </p:anim>
                                    <p:anim from="0" to="-1.0" calcmode="lin" valueType="num">
                                      <p:cBhvr>
                                        <p:cTn id="24" dur="200" decel="50000" autoRev="1" fill="hold">
                                          <p:stCondLst>
                                            <p:cond delay="600"/>
                                          </p:stCondLst>
                                        </p:cTn>
                                        <p:tgtEl>
                                          <p:spTgt spid="8"/>
                                        </p:tgtEl>
                                        <p:attrNameLst>
                                          <p:attrName>xshear</p:attrName>
                                        </p:attrNameLst>
                                      </p:cBhvr>
                                    </p:anim>
                                    <p:animScale>
                                      <p:cBhvr>
                                        <p:cTn id="25" dur="200" decel="100000" autoRev="1" fill="hold">
                                          <p:stCondLst>
                                            <p:cond delay="600"/>
                                          </p:stCondLst>
                                        </p:cTn>
                                        <p:tgtEl>
                                          <p:spTgt spid="8"/>
                                        </p:tgtEl>
                                      </p:cBhvr>
                                      <p:from x="100000" y="100000"/>
                                      <p:to x="80000" y="100000"/>
                                    </p:animScale>
                                    <p:anim by="(#ppt_h/3+#ppt_w*0.1)" calcmode="lin" valueType="num">
                                      <p:cBhvr additive="sum">
                                        <p:cTn id="26" dur="200" decel="100000" autoRev="1" fill="hold">
                                          <p:stCondLst>
                                            <p:cond delay="600"/>
                                          </p:stCondLst>
                                        </p:cTn>
                                        <p:tgtEl>
                                          <p:spTgt spid="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hinh-nen-slide-thuyet-trinh-dep-29-1024x768"/>
          <p:cNvPicPr>
            <a:picLocks noGrp="1" noChangeAspect="1"/>
          </p:cNvPicPr>
          <p:nvPr>
            <p:ph sz="half" idx="1"/>
          </p:nvPr>
        </p:nvPicPr>
        <p:blipFill>
          <a:blip r:embed="rId2"/>
          <a:stretch>
            <a:fillRect/>
          </a:stretch>
        </p:blipFill>
        <p:spPr>
          <a:xfrm>
            <a:off x="-635" y="9525"/>
            <a:ext cx="12192635" cy="6857365"/>
          </a:xfrm>
          <a:prstGeom prst="rect">
            <a:avLst/>
          </a:prstGeom>
        </p:spPr>
      </p:pic>
      <p:sp>
        <p:nvSpPr>
          <p:cNvPr id="2" name="Title 1"/>
          <p:cNvSpPr>
            <a:spLocks noGrp="1"/>
          </p:cNvSpPr>
          <p:nvPr>
            <p:ph type="title"/>
          </p:nvPr>
        </p:nvSpPr>
        <p:spPr>
          <a:xfrm>
            <a:off x="0" y="-97790"/>
            <a:ext cx="5845810" cy="711200"/>
          </a:xfrm>
        </p:spPr>
        <p:txBody>
          <a:bodyPr/>
          <a:lstStyle/>
          <a:p>
            <a:pPr algn="l"/>
            <a:r>
              <a:rPr lang="en-US" sz="3200" b="1">
                <a:latin typeface="Times New Roman" panose="02020603050405020304" pitchFamily="18" charset="0"/>
                <a:cs typeface="Times New Roman" panose="02020603050405020304" pitchFamily="18" charset="0"/>
              </a:rPr>
              <a:t>+ Pallet nhựa:</a:t>
            </a:r>
          </a:p>
        </p:txBody>
      </p:sp>
      <p:sp>
        <p:nvSpPr>
          <p:cNvPr id="5" name="Text Box 4"/>
          <p:cNvSpPr txBox="1"/>
          <p:nvPr/>
        </p:nvSpPr>
        <p:spPr>
          <a:xfrm>
            <a:off x="718820" y="613410"/>
            <a:ext cx="10917555" cy="452431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Pallet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trúc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phẳng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vẫn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container. </a:t>
            </a:r>
            <a:r>
              <a:rPr lang="en-US" sz="2400" dirty="0" err="1">
                <a:latin typeface="Times New Roman" panose="02020603050405020304" pitchFamily="18" charset="0"/>
                <a:cs typeface="Times New Roman" panose="02020603050405020304" pitchFamily="18" charset="0"/>
              </a:rPr>
              <a:t>Bên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cs typeface="Times New Roman" panose="02020603050405020304" pitchFamily="18" charset="0"/>
              </a:rPr>
              <a:t>, pallet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lót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trời</a:t>
            </a:r>
            <a:r>
              <a:rPr lang="en-US" sz="2400" dirty="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Pallet </a:t>
            </a:r>
            <a:r>
              <a:rPr lang="en-US" sz="2400" dirty="0" err="1">
                <a:latin typeface="Times New Roman" panose="02020603050405020304" pitchFamily="18" charset="0"/>
                <a:cs typeface="Times New Roman" panose="02020603050405020304" pitchFamily="18" charset="0"/>
              </a:rPr>
              <a:t>nhựa</a:t>
            </a:r>
            <a:r>
              <a:rPr lang="en-US" sz="2400" dirty="0">
                <a:latin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plastic pallet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pallet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nhựa</a:t>
            </a:r>
            <a:r>
              <a:rPr lang="en-US" sz="2400" dirty="0">
                <a:latin typeface="Times New Roman" panose="02020603050405020304" pitchFamily="18" charset="0"/>
                <a:cs typeface="Times New Roman" panose="02020603050405020304" pitchFamily="18" charset="0"/>
              </a:rPr>
              <a:t> HDPE </a:t>
            </a:r>
            <a:r>
              <a:rPr lang="en-US" sz="2400" dirty="0" err="1">
                <a:latin typeface="Times New Roman" panose="02020603050405020304" pitchFamily="18" charset="0"/>
                <a:cs typeface="Times New Roman" panose="02020603050405020304" pitchFamily="18" charset="0"/>
              </a:rPr>
              <a:t>hoặc</a:t>
            </a:r>
            <a:r>
              <a:rPr lang="en-US" sz="2400" dirty="0">
                <a:latin typeface="Times New Roman" panose="02020603050405020304" pitchFamily="18" charset="0"/>
                <a:cs typeface="Times New Roman" panose="02020603050405020304" pitchFamily="18" charset="0"/>
              </a:rPr>
              <a:t> PET </a:t>
            </a:r>
            <a:r>
              <a:rPr lang="en-US" sz="2400" dirty="0" err="1">
                <a:latin typeface="Times New Roman" panose="02020603050405020304" pitchFamily="18" charset="0"/>
                <a:cs typeface="Times New Roman" panose="02020603050405020304" pitchFamily="18" charset="0"/>
              </a:rPr>
              <a:t>tái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nhựa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mẫu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Đặc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pallet </a:t>
            </a:r>
            <a:r>
              <a:rPr lang="en-US" sz="2400" dirty="0" err="1">
                <a:latin typeface="Times New Roman" panose="02020603050405020304" pitchFamily="18" charset="0"/>
                <a:cs typeface="Times New Roman" panose="02020603050405020304" pitchFamily="18" charset="0"/>
              </a:rPr>
              <a:t>nhựa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chịu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nặng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thọ</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lâu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nay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chia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mẫu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phía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17"/>
            <a:ext cx="10972800" cy="1143000"/>
          </a:xfrm>
        </p:spPr>
        <p:txBody>
          <a:bodyPr/>
          <a:lstStyle/>
          <a:p>
            <a:r>
              <a:rPr lang="en-US" sz="3600" b="1">
                <a:latin typeface="Times New Roman" panose="02020603050405020304" pitchFamily="18" charset="0"/>
                <a:cs typeface="Times New Roman" panose="02020603050405020304" pitchFamily="18" charset="0"/>
              </a:rPr>
              <a:t>Một số hình ảnh về pallet nhựa:</a:t>
            </a:r>
          </a:p>
        </p:txBody>
      </p:sp>
      <p:pic>
        <p:nvPicPr>
          <p:cNvPr id="5" name="Content Placeholder 4" descr="thu-mua-phe-lieu-pallet-nhua-1"/>
          <p:cNvPicPr>
            <a:picLocks noGrp="1" noChangeAspect="1"/>
          </p:cNvPicPr>
          <p:nvPr>
            <p:ph sz="half" idx="1"/>
          </p:nvPr>
        </p:nvPicPr>
        <p:blipFill>
          <a:blip r:embed="rId2"/>
          <a:stretch>
            <a:fillRect/>
          </a:stretch>
        </p:blipFill>
        <p:spPr>
          <a:xfrm>
            <a:off x="533400" y="1117600"/>
            <a:ext cx="3623945" cy="2649855"/>
          </a:xfrm>
          <a:prstGeom prst="rect">
            <a:avLst/>
          </a:prstGeom>
        </p:spPr>
      </p:pic>
      <p:pic>
        <p:nvPicPr>
          <p:cNvPr id="6" name="Content Placeholder 5" descr="pallet-nhua-cu"/>
          <p:cNvPicPr>
            <a:picLocks noGrp="1" noChangeAspect="1"/>
          </p:cNvPicPr>
          <p:nvPr>
            <p:ph sz="half" idx="2"/>
          </p:nvPr>
        </p:nvPicPr>
        <p:blipFill>
          <a:blip r:embed="rId3"/>
          <a:stretch>
            <a:fillRect/>
          </a:stretch>
        </p:blipFill>
        <p:spPr>
          <a:xfrm>
            <a:off x="7120890" y="1095375"/>
            <a:ext cx="4091940" cy="2672080"/>
          </a:xfrm>
          <a:prstGeom prst="rect">
            <a:avLst/>
          </a:prstGeom>
        </p:spPr>
      </p:pic>
      <p:pic>
        <p:nvPicPr>
          <p:cNvPr id="7" name="Picture 6" descr="artboard-1-copy-3"/>
          <p:cNvPicPr>
            <a:picLocks noChangeAspect="1"/>
          </p:cNvPicPr>
          <p:nvPr/>
        </p:nvPicPr>
        <p:blipFill>
          <a:blip r:embed="rId4"/>
          <a:stretch>
            <a:fillRect/>
          </a:stretch>
        </p:blipFill>
        <p:spPr>
          <a:xfrm>
            <a:off x="3221990" y="3363595"/>
            <a:ext cx="5356860" cy="3495040"/>
          </a:xfrm>
          <a:prstGeom prst="rect">
            <a:avLst/>
          </a:prstGeom>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ppt_w</p:attrName>
                                        </p:attrNameLst>
                                      </p:cBhvr>
                                      <p:tavLst>
                                        <p:tav tm="0">
                                          <p:val>
                                            <p:fltVal val="0"/>
                                          </p:val>
                                        </p:tav>
                                        <p:tav tm="100000">
                                          <p:val>
                                            <p:strVal val="#ppt_w"/>
                                          </p:val>
                                        </p:tav>
                                      </p:tavLst>
                                    </p:anim>
                                    <p:anim calcmode="lin" valueType="num">
                                      <p:cBhvr>
                                        <p:cTn id="24" dur="1000" fill="hold"/>
                                        <p:tgtEl>
                                          <p:spTgt spid="7"/>
                                        </p:tgtEl>
                                        <p:attrNameLst>
                                          <p:attrName>ppt_h</p:attrName>
                                        </p:attrNameLst>
                                      </p:cBhvr>
                                      <p:tavLst>
                                        <p:tav tm="0">
                                          <p:val>
                                            <p:fltVal val="0"/>
                                          </p:val>
                                        </p:tav>
                                        <p:tav tm="100000">
                                          <p:val>
                                            <p:strVal val="#ppt_h"/>
                                          </p:val>
                                        </p:tav>
                                      </p:tavLst>
                                    </p:anim>
                                    <p:anim calcmode="lin" valueType="num">
                                      <p:cBhvr>
                                        <p:cTn id="25"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35"/>
            <a:ext cx="6205855" cy="972185"/>
          </a:xfrm>
        </p:spPr>
        <p:txBody>
          <a:bodyPr/>
          <a:lstStyle/>
          <a:p>
            <a:pPr algn="l"/>
            <a:r>
              <a:rPr lang="en-US" sz="3200" b="1">
                <a:latin typeface="Times New Roman" panose="02020603050405020304" pitchFamily="18" charset="0"/>
                <a:cs typeface="Times New Roman" panose="02020603050405020304" pitchFamily="18" charset="0"/>
              </a:rPr>
              <a:t>+ Pallet sắt:</a:t>
            </a:r>
          </a:p>
        </p:txBody>
      </p:sp>
      <p:pic>
        <p:nvPicPr>
          <p:cNvPr id="6" name="Content Placeholder 5" descr="pallet-sat-10"/>
          <p:cNvPicPr>
            <a:picLocks noGrp="1" noChangeAspect="1"/>
          </p:cNvPicPr>
          <p:nvPr>
            <p:ph sz="half" idx="1"/>
          </p:nvPr>
        </p:nvPicPr>
        <p:blipFill>
          <a:blip r:embed="rId2"/>
          <a:stretch>
            <a:fillRect/>
          </a:stretch>
        </p:blipFill>
        <p:spPr>
          <a:xfrm>
            <a:off x="2197735" y="2661285"/>
            <a:ext cx="7618095" cy="4077335"/>
          </a:xfrm>
          <a:prstGeom prst="rect">
            <a:avLst/>
          </a:prstGeom>
        </p:spPr>
      </p:pic>
      <p:sp>
        <p:nvSpPr>
          <p:cNvPr id="5" name="Text Box 4"/>
          <p:cNvSpPr txBox="1"/>
          <p:nvPr/>
        </p:nvSpPr>
        <p:spPr>
          <a:xfrm>
            <a:off x="192718" y="848043"/>
            <a:ext cx="9547225" cy="1569660"/>
          </a:xfrm>
          <a:prstGeom prst="rect">
            <a:avLst/>
          </a:prstGeom>
          <a:noFill/>
        </p:spPr>
        <p:txBody>
          <a:bodyPr wrap="square" rtlCol="0">
            <a:spAutoFit/>
          </a:bodyPr>
          <a:lstStyle/>
          <a:p>
            <a:pPr marL="0" indent="0">
              <a:buNone/>
            </a:pPr>
            <a:r>
              <a:rPr lang="en-US" sz="2400">
                <a:latin typeface="Times New Roman" panose="02020603050405020304" pitchFamily="18" charset="0"/>
                <a:cs typeface="Times New Roman" panose="02020603050405020304" pitchFamily="18" charset="0"/>
                <a:sym typeface="+mn-ea"/>
              </a:rPr>
              <a:t>-pallet sắt là sản phẩm có độ chắc chắn cao nhất trong tất cả các loại Pallet. Pallet sắt được sử dụng cho hàng hóa có tải trọng nặng cao, có thời gian lưu trữ lâu dài. Thông thường chúng hay được sử dụng trong lĩnh vực quân sự và các loại hàng hóa thuộc nguyên vật liệu nặng như gạch, đá, sắt thép,…</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362440" cy="675005"/>
          </a:xfrm>
        </p:spPr>
        <p:txBody>
          <a:bodyPr>
            <a:normAutofit fontScale="90000"/>
          </a:bodyPr>
          <a:lstStyle/>
          <a:p>
            <a:pPr algn="l"/>
            <a:r>
              <a:rPr lang="en-US" sz="4000" dirty="0">
                <a:solidFill>
                  <a:srgbClr val="FF0000"/>
                </a:solidFill>
                <a:latin typeface="Times New Roman" panose="02020603050405020304" pitchFamily="18" charset="0"/>
                <a:cs typeface="Times New Roman" panose="02020603050405020304" pitchFamily="18" charset="0"/>
              </a:rPr>
              <a:t>3.Ưu </a:t>
            </a:r>
            <a:r>
              <a:rPr lang="en-US" sz="4000" dirty="0" err="1">
                <a:solidFill>
                  <a:srgbClr val="FF0000"/>
                </a:solidFill>
                <a:latin typeface="Times New Roman" panose="02020603050405020304" pitchFamily="18" charset="0"/>
                <a:cs typeface="Times New Roman" panose="02020603050405020304" pitchFamily="18" charset="0"/>
              </a:rPr>
              <a:t>nhược</a:t>
            </a:r>
            <a:r>
              <a:rPr lang="en-US" sz="4000" dirty="0">
                <a:solidFill>
                  <a:srgbClr val="FF0000"/>
                </a:solidFill>
                <a:latin typeface="Times New Roman" panose="02020603050405020304" pitchFamily="18" charset="0"/>
                <a:cs typeface="Times New Roman" panose="02020603050405020304" pitchFamily="18" charset="0"/>
              </a:rPr>
              <a:t> </a:t>
            </a:r>
            <a:r>
              <a:rPr lang="en-US" sz="4000" dirty="0" err="1">
                <a:solidFill>
                  <a:srgbClr val="FF0000"/>
                </a:solidFill>
                <a:latin typeface="Times New Roman" panose="02020603050405020304" pitchFamily="18" charset="0"/>
                <a:cs typeface="Times New Roman" panose="02020603050405020304" pitchFamily="18" charset="0"/>
              </a:rPr>
              <a:t>điểm</a:t>
            </a:r>
            <a:r>
              <a:rPr lang="en-US" sz="4000" dirty="0">
                <a:solidFill>
                  <a:srgbClr val="FF0000"/>
                </a:solidFill>
                <a:latin typeface="Times New Roman" panose="02020603050405020304" pitchFamily="18" charset="0"/>
                <a:cs typeface="Times New Roman" panose="02020603050405020304" pitchFamily="18" charset="0"/>
              </a:rPr>
              <a:t> </a:t>
            </a:r>
            <a:r>
              <a:rPr lang="en-US" sz="4000" dirty="0" err="1">
                <a:solidFill>
                  <a:srgbClr val="FF0000"/>
                </a:solidFill>
                <a:latin typeface="Times New Roman" panose="02020603050405020304" pitchFamily="18" charset="0"/>
                <a:cs typeface="Times New Roman" panose="02020603050405020304" pitchFamily="18" charset="0"/>
              </a:rPr>
              <a:t>các</a:t>
            </a:r>
            <a:r>
              <a:rPr lang="en-US" sz="4000" dirty="0">
                <a:solidFill>
                  <a:srgbClr val="FF0000"/>
                </a:solidFill>
                <a:latin typeface="Times New Roman" panose="02020603050405020304" pitchFamily="18" charset="0"/>
                <a:cs typeface="Times New Roman" panose="02020603050405020304" pitchFamily="18" charset="0"/>
              </a:rPr>
              <a:t> </a:t>
            </a:r>
            <a:r>
              <a:rPr lang="en-US" sz="4000" dirty="0" err="1">
                <a:solidFill>
                  <a:srgbClr val="FF0000"/>
                </a:solidFill>
                <a:latin typeface="Times New Roman" panose="02020603050405020304" pitchFamily="18" charset="0"/>
                <a:cs typeface="Times New Roman" panose="02020603050405020304" pitchFamily="18" charset="0"/>
              </a:rPr>
              <a:t>loại</a:t>
            </a:r>
            <a:r>
              <a:rPr lang="en-US" sz="4000" dirty="0">
                <a:solidFill>
                  <a:srgbClr val="FF0000"/>
                </a:solidFill>
                <a:latin typeface="Times New Roman" panose="02020603050405020304" pitchFamily="18" charset="0"/>
                <a:cs typeface="Times New Roman" panose="02020603050405020304" pitchFamily="18" charset="0"/>
              </a:rPr>
              <a:t> pallet:</a:t>
            </a:r>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2730187113"/>
              </p:ext>
            </p:extLst>
          </p:nvPr>
        </p:nvGraphicFramePr>
        <p:xfrm>
          <a:off x="152401" y="1066800"/>
          <a:ext cx="12039600" cy="5888355"/>
        </p:xfrm>
        <a:graphic>
          <a:graphicData uri="http://schemas.openxmlformats.org/drawingml/2006/table">
            <a:tbl>
              <a:tblPr firstRow="1" bandRow="1">
                <a:tableStyleId>{5C22544A-7EE6-4342-B048-85BDC9FD1C3A}</a:tableStyleId>
              </a:tblPr>
              <a:tblGrid>
                <a:gridCol w="6085051">
                  <a:extLst>
                    <a:ext uri="{9D8B030D-6E8A-4147-A177-3AD203B41FA5}">
                      <a16:colId xmlns:a16="http://schemas.microsoft.com/office/drawing/2014/main" val="20000"/>
                    </a:ext>
                  </a:extLst>
                </a:gridCol>
                <a:gridCol w="5954549">
                  <a:extLst>
                    <a:ext uri="{9D8B030D-6E8A-4147-A177-3AD203B41FA5}">
                      <a16:colId xmlns:a16="http://schemas.microsoft.com/office/drawing/2014/main" val="20001"/>
                    </a:ext>
                  </a:extLst>
                </a:gridCol>
              </a:tblGrid>
              <a:tr h="639445">
                <a:tc>
                  <a:txBody>
                    <a:bodyPr/>
                    <a:lstStyle/>
                    <a:p>
                      <a:pPr algn="ctr">
                        <a:buNone/>
                      </a:pPr>
                      <a:r>
                        <a:rPr lang="en-US" sz="2000">
                          <a:latin typeface="Times New Roman" panose="02020603050405020304" pitchFamily="18" charset="0"/>
                          <a:cs typeface="Times New Roman" panose="02020603050405020304" pitchFamily="18" charset="0"/>
                        </a:rPr>
                        <a:t>ưu điểm</a:t>
                      </a:r>
                    </a:p>
                  </a:txBody>
                  <a:tcPr/>
                </a:tc>
                <a:tc>
                  <a:txBody>
                    <a:bodyPr/>
                    <a:lstStyle/>
                    <a:p>
                      <a:pPr algn="ctr">
                        <a:buNone/>
                      </a:pPr>
                      <a:r>
                        <a:rPr lang="en-US" sz="2000">
                          <a:latin typeface="Times New Roman" panose="02020603050405020304" pitchFamily="18" charset="0"/>
                          <a:cs typeface="Times New Roman" panose="02020603050405020304" pitchFamily="18" charset="0"/>
                        </a:rPr>
                        <a:t>nhược điểm</a:t>
                      </a:r>
                    </a:p>
                  </a:txBody>
                  <a:tcPr/>
                </a:tc>
                <a:extLst>
                  <a:ext uri="{0D108BD9-81ED-4DB2-BD59-A6C34878D82A}">
                    <a16:rowId xmlns:a16="http://schemas.microsoft.com/office/drawing/2014/main" val="10000"/>
                  </a:ext>
                </a:extLst>
              </a:tr>
              <a:tr h="5248910">
                <a:tc>
                  <a:txBody>
                    <a:bodyPr/>
                    <a:lstStyle/>
                    <a:p>
                      <a:pPr>
                        <a:buNone/>
                      </a:pPr>
                      <a:endParaRPr lang="en-US" sz="2000" dirty="0">
                        <a:latin typeface="Times New Roman" panose="02020603050405020304" pitchFamily="18" charset="0"/>
                        <a:cs typeface="Times New Roman" panose="02020603050405020304" pitchFamily="18" charset="0"/>
                      </a:endParaRPr>
                    </a:p>
                  </a:txBody>
                  <a:tcPr/>
                </a:tc>
                <a:tc>
                  <a:txBody>
                    <a:bodyPr/>
                    <a:lstStyle/>
                    <a:p>
                      <a:pPr>
                        <a:buNone/>
                      </a:pP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8" name="Text Box 7"/>
          <p:cNvSpPr txBox="1"/>
          <p:nvPr/>
        </p:nvSpPr>
        <p:spPr>
          <a:xfrm>
            <a:off x="5105400" y="444817"/>
            <a:ext cx="2080260" cy="460375"/>
          </a:xfrm>
          <a:prstGeom prst="rect">
            <a:avLst/>
          </a:prstGeom>
          <a:noFill/>
        </p:spPr>
        <p:txBody>
          <a:bodyPr wrap="square" rtlCol="0">
            <a:spAutoFit/>
          </a:bodyPr>
          <a:lstStyle/>
          <a:p>
            <a:r>
              <a:rPr lang="en-US" sz="2400" b="1" i="1" u="sng" dirty="0" err="1">
                <a:latin typeface="Times New Roman" panose="02020603050405020304" pitchFamily="18" charset="0"/>
                <a:cs typeface="Times New Roman" panose="02020603050405020304" pitchFamily="18" charset="0"/>
              </a:rPr>
              <a:t>a.Pallet</a:t>
            </a:r>
            <a:r>
              <a:rPr lang="en-US" sz="2400" b="1" i="1" u="sng" dirty="0">
                <a:latin typeface="Times New Roman" panose="02020603050405020304" pitchFamily="18" charset="0"/>
                <a:cs typeface="Times New Roman" panose="02020603050405020304" pitchFamily="18" charset="0"/>
              </a:rPr>
              <a:t> </a:t>
            </a:r>
            <a:r>
              <a:rPr lang="en-US" sz="2400" b="1" i="1" u="sng" dirty="0" err="1">
                <a:latin typeface="Times New Roman" panose="02020603050405020304" pitchFamily="18" charset="0"/>
                <a:cs typeface="Times New Roman" panose="02020603050405020304" pitchFamily="18" charset="0"/>
              </a:rPr>
              <a:t>gỗ</a:t>
            </a:r>
            <a:r>
              <a:rPr lang="en-US" sz="2400" b="1" i="1" u="sng" dirty="0">
                <a:latin typeface="Times New Roman" panose="02020603050405020304" pitchFamily="18" charset="0"/>
                <a:cs typeface="Times New Roman" panose="02020603050405020304" pitchFamily="18" charset="0"/>
              </a:rPr>
              <a:t>:</a:t>
            </a:r>
          </a:p>
        </p:txBody>
      </p:sp>
      <p:sp>
        <p:nvSpPr>
          <p:cNvPr id="3" name="Rectangle 2"/>
          <p:cNvSpPr/>
          <p:nvPr/>
        </p:nvSpPr>
        <p:spPr>
          <a:xfrm>
            <a:off x="165538" y="1887318"/>
            <a:ext cx="6096001" cy="4708981"/>
          </a:xfrm>
          <a:prstGeom prst="rect">
            <a:avLst/>
          </a:prstGeom>
        </p:spPr>
        <p:txBody>
          <a:bodyPr>
            <a:spAutoFit/>
          </a:bodyPr>
          <a:lstStyle/>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Giúp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vỡ</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hỏng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suốt</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a:t>
            </a:r>
          </a:p>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gói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nhiều</a:t>
            </a:r>
            <a:r>
              <a:rPr lang="en-US" sz="2000" dirty="0">
                <a:latin typeface="Times New Roman" panose="02020603050405020304" pitchFamily="18" charset="0"/>
                <a:cs typeface="Times New Roman" panose="02020603050405020304" pitchFamily="18" charset="0"/>
              </a:rPr>
              <a:t> chi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a:t>
            </a:r>
          </a:p>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ẩm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mốc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xâm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gói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a:t>
            </a:r>
          </a:p>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Giúp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chóng</a:t>
            </a:r>
            <a:r>
              <a:rPr lang="en-US" sz="2000" dirty="0">
                <a:latin typeface="Times New Roman" panose="02020603050405020304" pitchFamily="18" charset="0"/>
                <a:cs typeface="Times New Roman" panose="02020603050405020304" pitchFamily="18" charset="0"/>
              </a:rPr>
              <a:t>.</a:t>
            </a:r>
          </a:p>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Nhờ</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hỏng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hóc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chữa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kém</a:t>
            </a:r>
            <a:r>
              <a:rPr lang="en-US" sz="2000" dirty="0">
                <a:latin typeface="Times New Roman" panose="02020603050405020304" pitchFamily="18" charset="0"/>
                <a:cs typeface="Times New Roman" panose="02020603050405020304" pitchFamily="18" charset="0"/>
              </a:rPr>
              <a:t>.</a:t>
            </a:r>
          </a:p>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pallet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a:t>
            </a:r>
          </a:p>
          <a:p>
            <a:pPr>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nhiều</a:t>
            </a:r>
            <a:r>
              <a:rPr lang="en-US" sz="2000" dirty="0">
                <a:latin typeface="Times New Roman" panose="02020603050405020304" pitchFamily="18" charset="0"/>
                <a:cs typeface="Times New Roman" panose="02020603050405020304" pitchFamily="18" charset="0"/>
              </a:rPr>
              <a:t> so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nhiên</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nghiệp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giờ</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cs typeface="Times New Roman" panose="02020603050405020304" pitchFamily="18" charset="0"/>
              </a:rPr>
              <a:t>.</a:t>
            </a:r>
          </a:p>
        </p:txBody>
      </p:sp>
      <p:sp>
        <p:nvSpPr>
          <p:cNvPr id="4" name="Rectangle 3"/>
          <p:cNvSpPr/>
          <p:nvPr/>
        </p:nvSpPr>
        <p:spPr>
          <a:xfrm>
            <a:off x="6261539" y="2058863"/>
            <a:ext cx="6096000" cy="3600986"/>
          </a:xfrm>
          <a:prstGeom prst="rect">
            <a:avLst/>
          </a:prstGeom>
        </p:spPr>
        <p:txBody>
          <a:bodyPr>
            <a:spAutoFit/>
          </a:bodyPr>
          <a:lstStyle/>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Tuổi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gỗ</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so </a:t>
            </a:r>
            <a:r>
              <a:rPr lang="en-US" dirty="0" err="1">
                <a:latin typeface="Times New Roman" panose="02020603050405020304" pitchFamily="18" charset="0"/>
                <a:cs typeface="Times New Roman" panose="02020603050405020304" pitchFamily="18" charset="0"/>
              </a:rPr>
              <a:t>sánh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dòng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nhu</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nhựa</a:t>
            </a:r>
            <a:r>
              <a:rPr lang="en-US" dirty="0">
                <a:latin typeface="Times New Roman" panose="02020603050405020304" pitchFamily="18" charset="0"/>
                <a:cs typeface="Times New Roman" panose="02020603050405020304" pitchFamily="18" charset="0"/>
              </a:rPr>
              <a:t> hay pallet </a:t>
            </a:r>
            <a:r>
              <a:rPr lang="en-US" dirty="0" err="1">
                <a:latin typeface="Times New Roman" panose="02020603050405020304" pitchFamily="18" charset="0"/>
                <a:cs typeface="Times New Roman" panose="02020603050405020304" pitchFamily="18" charset="0"/>
              </a:rPr>
              <a:t>kim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a:t>
            </a:r>
          </a:p>
          <a:p>
            <a:pPr>
              <a:spcBef>
                <a:spcPts val="600"/>
              </a:spcBef>
              <a:spcAft>
                <a:spcPts val="600"/>
              </a:spcAft>
              <a:buNone/>
            </a:pPr>
            <a:r>
              <a:rPr lang="en-US" dirty="0">
                <a:latin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từ</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gỗ</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mỏng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thêm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thanh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gỗ</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dặn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mặt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gỗ</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thường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nứt</a:t>
            </a:r>
            <a:r>
              <a:rPr lang="en-US" dirty="0">
                <a:latin typeface="Times New Roman" panose="02020603050405020304" pitchFamily="18" charset="0"/>
                <a:cs typeface="Times New Roman" panose="02020603050405020304" pitchFamily="18" charset="0"/>
              </a:rPr>
              <a:t>.</a:t>
            </a: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nghiêm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ngặt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gỗ</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môi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mốc</a:t>
            </a:r>
            <a:r>
              <a:rPr lang="en-US" dirty="0">
                <a:latin typeface="Times New Roman" panose="02020603050405020304" pitchFamily="18" charset="0"/>
                <a:cs typeface="Times New Roman" panose="02020603050405020304" pitchFamily="18" charset="0"/>
              </a:rPr>
              <a:t> hay </a:t>
            </a:r>
            <a:r>
              <a:rPr lang="en-US" dirty="0" err="1">
                <a:latin typeface="Times New Roman" panose="02020603050405020304" pitchFamily="18" charset="0"/>
                <a:cs typeface="Times New Roman" panose="02020603050405020304" pitchFamily="18" charset="0"/>
              </a:rPr>
              <a:t>sâu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mọt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tấn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a:t>
            </a: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tấm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gỗ</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sơn</a:t>
            </a:r>
            <a:r>
              <a:rPr lang="en-US" dirty="0">
                <a:latin typeface="Times New Roman" panose="02020603050405020304" pitchFamily="18" charset="0"/>
                <a:cs typeface="Times New Roman" panose="02020603050405020304" pitchFamily="18" charset="0"/>
              </a:rPr>
              <a:t> hay </a:t>
            </a:r>
            <a:r>
              <a:rPr lang="en-US" dirty="0" err="1">
                <a:latin typeface="Times New Roman" panose="02020603050405020304" pitchFamily="18" charset="0"/>
                <a:cs typeface="Times New Roman" panose="02020603050405020304" pitchFamily="18" charset="0"/>
              </a:rPr>
              <a:t>phủ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thậm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nhẵn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bẩn</a:t>
            </a:r>
            <a:r>
              <a:rPr lang="en-US" dirty="0">
                <a:latin typeface="Times New Roman" panose="02020603050405020304" pitchFamily="18" charset="0"/>
                <a:cs typeface="Times New Roman" panose="02020603050405020304" pitchFamily="18" charset="0"/>
              </a:rPr>
              <a:t>.</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1000"/>
                                        <p:tgtEl>
                                          <p:spTgt spid="3">
                                            <p:txEl>
                                              <p:pRg st="1" end="1"/>
                                            </p:txEl>
                                          </p:spTgt>
                                        </p:tgtEl>
                                      </p:cBhvr>
                                    </p:animEffect>
                                    <p:anim calcmode="lin" valueType="num">
                                      <p:cBhvr>
                                        <p:cTn id="2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1000"/>
                                        <p:tgtEl>
                                          <p:spTgt spid="3">
                                            <p:txEl>
                                              <p:pRg st="2" end="2"/>
                                            </p:txEl>
                                          </p:spTgt>
                                        </p:tgtEl>
                                      </p:cBhvr>
                                    </p:animEffect>
                                    <p:anim calcmode="lin" valueType="num">
                                      <p:cBhvr>
                                        <p:cTn id="3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Effect transition="in" filter="fade">
                                      <p:cBhvr>
                                        <p:cTn id="42" dur="1000"/>
                                        <p:tgtEl>
                                          <p:spTgt spid="3">
                                            <p:txEl>
                                              <p:pRg st="3" end="3"/>
                                            </p:txEl>
                                          </p:spTgt>
                                        </p:tgtEl>
                                      </p:cBhvr>
                                    </p:animEffect>
                                    <p:anim calcmode="lin" valueType="num">
                                      <p:cBhvr>
                                        <p:cTn id="4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fade">
                                      <p:cBhvr>
                                        <p:cTn id="49" dur="1000"/>
                                        <p:tgtEl>
                                          <p:spTgt spid="3">
                                            <p:txEl>
                                              <p:pRg st="4" end="4"/>
                                            </p:txEl>
                                          </p:spTgt>
                                        </p:tgtEl>
                                      </p:cBhvr>
                                    </p:animEffect>
                                    <p:anim calcmode="lin" valueType="num">
                                      <p:cBhvr>
                                        <p:cTn id="5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Effect transition="in" filter="fade">
                                      <p:cBhvr>
                                        <p:cTn id="56" dur="1000"/>
                                        <p:tgtEl>
                                          <p:spTgt spid="3">
                                            <p:txEl>
                                              <p:pRg st="5" end="5"/>
                                            </p:txEl>
                                          </p:spTgt>
                                        </p:tgtEl>
                                      </p:cBhvr>
                                    </p:animEffect>
                                    <p:anim calcmode="lin" valueType="num">
                                      <p:cBhvr>
                                        <p:cTn id="5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Effect transition="in" filter="fade">
                                      <p:cBhvr>
                                        <p:cTn id="63" dur="1000"/>
                                        <p:tgtEl>
                                          <p:spTgt spid="3">
                                            <p:txEl>
                                              <p:pRg st="6" end="6"/>
                                            </p:txEl>
                                          </p:spTgt>
                                        </p:tgtEl>
                                      </p:cBhvr>
                                    </p:animEffect>
                                    <p:anim calcmode="lin" valueType="num">
                                      <p:cBhvr>
                                        <p:cTn id="6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4">
                                            <p:txEl>
                                              <p:pRg st="0" end="0"/>
                                            </p:txEl>
                                          </p:spTgt>
                                        </p:tgtEl>
                                        <p:attrNameLst>
                                          <p:attrName>style.visibility</p:attrName>
                                        </p:attrNameLst>
                                      </p:cBhvr>
                                      <p:to>
                                        <p:strVal val="visible"/>
                                      </p:to>
                                    </p:set>
                                    <p:animEffect transition="in" filter="fade">
                                      <p:cBhvr>
                                        <p:cTn id="70" dur="1000"/>
                                        <p:tgtEl>
                                          <p:spTgt spid="4">
                                            <p:txEl>
                                              <p:pRg st="0" end="0"/>
                                            </p:txEl>
                                          </p:spTgt>
                                        </p:tgtEl>
                                      </p:cBhvr>
                                    </p:animEffect>
                                    <p:anim calcmode="lin" valueType="num">
                                      <p:cBhvr>
                                        <p:cTn id="71"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72"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4">
                                            <p:txEl>
                                              <p:pRg st="1" end="1"/>
                                            </p:txEl>
                                          </p:spTgt>
                                        </p:tgtEl>
                                        <p:attrNameLst>
                                          <p:attrName>style.visibility</p:attrName>
                                        </p:attrNameLst>
                                      </p:cBhvr>
                                      <p:to>
                                        <p:strVal val="visible"/>
                                      </p:to>
                                    </p:set>
                                    <p:animEffect transition="in" filter="wipe(down)">
                                      <p:cBhvr>
                                        <p:cTn id="77" dur="500"/>
                                        <p:tgtEl>
                                          <p:spTgt spid="4">
                                            <p:txEl>
                                              <p:pRg st="1" end="1"/>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nodeType="clickEffect">
                                  <p:stCondLst>
                                    <p:cond delay="0"/>
                                  </p:stCondLst>
                                  <p:childTnLst>
                                    <p:set>
                                      <p:cBhvr>
                                        <p:cTn id="81" dur="1" fill="hold">
                                          <p:stCondLst>
                                            <p:cond delay="0"/>
                                          </p:stCondLst>
                                        </p:cTn>
                                        <p:tgtEl>
                                          <p:spTgt spid="4">
                                            <p:txEl>
                                              <p:pRg st="2" end="2"/>
                                            </p:txEl>
                                          </p:spTgt>
                                        </p:tgtEl>
                                        <p:attrNameLst>
                                          <p:attrName>style.visibility</p:attrName>
                                        </p:attrNameLst>
                                      </p:cBhvr>
                                      <p:to>
                                        <p:strVal val="visible"/>
                                      </p:to>
                                    </p:set>
                                    <p:animEffect transition="in" filter="circle(in)">
                                      <p:cBhvr>
                                        <p:cTn id="82" dur="2000"/>
                                        <p:tgtEl>
                                          <p:spTgt spid="4">
                                            <p:txEl>
                                              <p:pRg st="2" end="2"/>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nodeType="clickEffect">
                                  <p:stCondLst>
                                    <p:cond delay="0"/>
                                  </p:stCondLst>
                                  <p:childTnLst>
                                    <p:set>
                                      <p:cBhvr>
                                        <p:cTn id="86" dur="1" fill="hold">
                                          <p:stCondLst>
                                            <p:cond delay="0"/>
                                          </p:stCondLst>
                                        </p:cTn>
                                        <p:tgtEl>
                                          <p:spTgt spid="4">
                                            <p:txEl>
                                              <p:pRg st="3" end="3"/>
                                            </p:txEl>
                                          </p:spTgt>
                                        </p:tgtEl>
                                        <p:attrNameLst>
                                          <p:attrName>style.visibility</p:attrName>
                                        </p:attrNameLst>
                                      </p:cBhvr>
                                      <p:to>
                                        <p:strVal val="visible"/>
                                      </p:to>
                                    </p:set>
                                    <p:animEffect transition="in" filter="circle(in)">
                                      <p:cBhvr>
                                        <p:cTn id="87" dur="2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05" y="111125"/>
            <a:ext cx="10973435" cy="1087755"/>
          </a:xfrm>
        </p:spPr>
        <p:txBody>
          <a:bodyPr>
            <a:normAutofit fontScale="90000"/>
          </a:bodyPr>
          <a:lstStyle/>
          <a:p>
            <a:pPr algn="l"/>
            <a:r>
              <a:rPr lang="en-US">
                <a:solidFill>
                  <a:srgbClr val="FF0000"/>
                </a:solidFill>
                <a:latin typeface="Times New Roman" panose="02020603050405020304" pitchFamily="18" charset="0"/>
                <a:cs typeface="Times New Roman" panose="02020603050405020304" pitchFamily="18" charset="0"/>
                <a:sym typeface="+mn-ea"/>
              </a:rPr>
              <a:t>3.Ưu nhược điểm các loại pallet:</a:t>
            </a:r>
            <a:br>
              <a:rPr lang="en-US">
                <a:solidFill>
                  <a:srgbClr val="FF0000"/>
                </a:solidFill>
                <a:latin typeface="Times New Roman" panose="02020603050405020304" pitchFamily="18" charset="0"/>
                <a:cs typeface="Times New Roman" panose="02020603050405020304" pitchFamily="18" charset="0"/>
              </a:rPr>
            </a:br>
            <a:endParaRPr lang="en-US">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3752010492"/>
              </p:ext>
            </p:extLst>
          </p:nvPr>
        </p:nvGraphicFramePr>
        <p:xfrm>
          <a:off x="6205220" y="1331595"/>
          <a:ext cx="5986780" cy="5571490"/>
        </p:xfrm>
        <a:graphic>
          <a:graphicData uri="http://schemas.openxmlformats.org/drawingml/2006/table">
            <a:tbl>
              <a:tblPr firstRow="1" bandRow="1">
                <a:tableStyleId>{5C22544A-7EE6-4342-B048-85BDC9FD1C3A}</a:tableStyleId>
              </a:tblPr>
              <a:tblGrid>
                <a:gridCol w="2993390">
                  <a:extLst>
                    <a:ext uri="{9D8B030D-6E8A-4147-A177-3AD203B41FA5}">
                      <a16:colId xmlns:a16="http://schemas.microsoft.com/office/drawing/2014/main" val="20000"/>
                    </a:ext>
                  </a:extLst>
                </a:gridCol>
                <a:gridCol w="2993390">
                  <a:extLst>
                    <a:ext uri="{9D8B030D-6E8A-4147-A177-3AD203B41FA5}">
                      <a16:colId xmlns:a16="http://schemas.microsoft.com/office/drawing/2014/main" val="20001"/>
                    </a:ext>
                  </a:extLst>
                </a:gridCol>
              </a:tblGrid>
              <a:tr h="655955">
                <a:tc>
                  <a:txBody>
                    <a:bodyPr/>
                    <a:lstStyle/>
                    <a:p>
                      <a:pPr algn="ctr">
                        <a:buNone/>
                      </a:pPr>
                      <a:r>
                        <a:rPr lang="en-US" sz="2000">
                          <a:latin typeface="Times New Roman" panose="02020603050405020304" pitchFamily="18" charset="0"/>
                          <a:cs typeface="Times New Roman" panose="02020603050405020304" pitchFamily="18" charset="0"/>
                          <a:sym typeface="+mn-ea"/>
                        </a:rPr>
                        <a:t>ưu điểm </a:t>
                      </a:r>
                      <a:endParaRPr lang="en-US" sz="2000">
                        <a:latin typeface="Times New Roman" panose="02020603050405020304" pitchFamily="18" charset="0"/>
                        <a:cs typeface="Times New Roman" panose="02020603050405020304" pitchFamily="18" charset="0"/>
                      </a:endParaRPr>
                    </a:p>
                  </a:txBody>
                  <a:tcPr/>
                </a:tc>
                <a:tc>
                  <a:txBody>
                    <a:bodyPr/>
                    <a:lstStyle/>
                    <a:p>
                      <a:pPr algn="ctr">
                        <a:buNone/>
                      </a:pPr>
                      <a:r>
                        <a:rPr lang="en-US" sz="2000">
                          <a:latin typeface="Times New Roman" panose="02020603050405020304" pitchFamily="18" charset="0"/>
                          <a:cs typeface="Times New Roman" panose="02020603050405020304" pitchFamily="18" charset="0"/>
                          <a:sym typeface="+mn-ea"/>
                        </a:rPr>
                        <a:t>nhược điểm</a:t>
                      </a:r>
                      <a:endParaRPr lang="en-US" sz="2000">
                        <a:latin typeface="Times New Roman" panose="02020603050405020304" pitchFamily="18" charset="0"/>
                        <a:cs typeface="Times New Roman" panose="02020603050405020304" pitchFamily="18" charset="0"/>
                      </a:endParaRPr>
                    </a:p>
                    <a:p>
                      <a:pPr algn="ctr">
                        <a:buNone/>
                      </a:pPr>
                      <a:endParaRPr lang="en-US" sz="20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4870450">
                <a:tc>
                  <a:txBody>
                    <a:bodyPr/>
                    <a:lstStyle/>
                    <a:p>
                      <a:pPr>
                        <a:buNone/>
                      </a:pPr>
                      <a:endParaRPr lang="en-US" sz="2000" dirty="0">
                        <a:latin typeface="Times New Roman" panose="02020603050405020304" pitchFamily="18" charset="0"/>
                        <a:cs typeface="Times New Roman" panose="02020603050405020304" pitchFamily="18" charset="0"/>
                      </a:endParaRPr>
                    </a:p>
                  </a:txBody>
                  <a:tcPr/>
                </a:tc>
                <a:tc>
                  <a:txBody>
                    <a:bodyPr/>
                    <a:lstStyle/>
                    <a:p>
                      <a:pPr marL="0" indent="0">
                        <a:buNone/>
                      </a:pPr>
                      <a:r>
                        <a:rPr lang="en-US" sz="2000" dirty="0">
                          <a:latin typeface="Times New Roman" panose="02020603050405020304" pitchFamily="18" charset="0"/>
                          <a:cs typeface="Times New Roman" panose="02020603050405020304" pitchFamily="18" charset="0"/>
                        </a:rPr>
                        <a:t> </a:t>
                      </a:r>
                    </a:p>
                  </a:txBody>
                  <a:tcPr/>
                </a:tc>
                <a:extLst>
                  <a:ext uri="{0D108BD9-81ED-4DB2-BD59-A6C34878D82A}">
                    <a16:rowId xmlns:a16="http://schemas.microsoft.com/office/drawing/2014/main" val="10001"/>
                  </a:ext>
                </a:extLst>
              </a:tr>
            </a:tbl>
          </a:graphicData>
        </a:graphic>
      </p:graphicFrame>
      <p:graphicFrame>
        <p:nvGraphicFramePr>
          <p:cNvPr id="7" name="Content Placeholder 6"/>
          <p:cNvGraphicFramePr>
            <a:graphicFrameLocks noGrp="1"/>
          </p:cNvGraphicFramePr>
          <p:nvPr>
            <p:ph sz="half" idx="1"/>
            <p:extLst>
              <p:ext uri="{D42A27DB-BD31-4B8C-83A1-F6EECF244321}">
                <p14:modId xmlns:p14="http://schemas.microsoft.com/office/powerpoint/2010/main" val="2982966489"/>
              </p:ext>
            </p:extLst>
          </p:nvPr>
        </p:nvGraphicFramePr>
        <p:xfrm>
          <a:off x="65405" y="1331595"/>
          <a:ext cx="5921375" cy="5525770"/>
        </p:xfrm>
        <a:graphic>
          <a:graphicData uri="http://schemas.openxmlformats.org/drawingml/2006/table">
            <a:tbl>
              <a:tblPr firstRow="1" bandRow="1">
                <a:tableStyleId>{5C22544A-7EE6-4342-B048-85BDC9FD1C3A}</a:tableStyleId>
              </a:tblPr>
              <a:tblGrid>
                <a:gridCol w="2982595">
                  <a:extLst>
                    <a:ext uri="{9D8B030D-6E8A-4147-A177-3AD203B41FA5}">
                      <a16:colId xmlns:a16="http://schemas.microsoft.com/office/drawing/2014/main" val="20000"/>
                    </a:ext>
                  </a:extLst>
                </a:gridCol>
                <a:gridCol w="2938780">
                  <a:extLst>
                    <a:ext uri="{9D8B030D-6E8A-4147-A177-3AD203B41FA5}">
                      <a16:colId xmlns:a16="http://schemas.microsoft.com/office/drawing/2014/main" val="20001"/>
                    </a:ext>
                  </a:extLst>
                </a:gridCol>
              </a:tblGrid>
              <a:tr h="677545">
                <a:tc>
                  <a:txBody>
                    <a:bodyPr/>
                    <a:lstStyle/>
                    <a:p>
                      <a:pPr algn="ctr">
                        <a:buNone/>
                      </a:pPr>
                      <a:r>
                        <a:rPr lang="en-US" sz="2000">
                          <a:latin typeface="Times New Roman" panose="02020603050405020304" pitchFamily="18" charset="0"/>
                          <a:cs typeface="Times New Roman" panose="02020603050405020304" pitchFamily="18" charset="0"/>
                        </a:rPr>
                        <a:t>ưu điểm </a:t>
                      </a:r>
                    </a:p>
                  </a:txBody>
                  <a:tcPr/>
                </a:tc>
                <a:tc>
                  <a:txBody>
                    <a:bodyPr/>
                    <a:lstStyle/>
                    <a:p>
                      <a:pPr algn="ctr">
                        <a:buNone/>
                      </a:pPr>
                      <a:r>
                        <a:rPr lang="en-US" sz="2000">
                          <a:latin typeface="Times New Roman" panose="02020603050405020304" pitchFamily="18" charset="0"/>
                          <a:cs typeface="Times New Roman" panose="02020603050405020304" pitchFamily="18" charset="0"/>
                        </a:rPr>
                        <a:t>nhược điểm</a:t>
                      </a:r>
                    </a:p>
                  </a:txBody>
                  <a:tcPr/>
                </a:tc>
                <a:extLst>
                  <a:ext uri="{0D108BD9-81ED-4DB2-BD59-A6C34878D82A}">
                    <a16:rowId xmlns:a16="http://schemas.microsoft.com/office/drawing/2014/main" val="10000"/>
                  </a:ext>
                </a:extLst>
              </a:tr>
              <a:tr h="4848225">
                <a:tc>
                  <a:txBody>
                    <a:bodyPr/>
                    <a:lstStyle/>
                    <a:p>
                      <a:pPr>
                        <a:buNone/>
                      </a:pPr>
                      <a:endParaRPr lang="en-US" sz="2000" dirty="0">
                        <a:latin typeface="Times New Roman" panose="02020603050405020304" pitchFamily="18" charset="0"/>
                        <a:cs typeface="Times New Roman" panose="02020603050405020304" pitchFamily="18" charset="0"/>
                      </a:endParaRPr>
                    </a:p>
                  </a:txBody>
                  <a:tcPr/>
                </a:tc>
                <a:tc>
                  <a:txBody>
                    <a:bodyPr/>
                    <a:lstStyle/>
                    <a:p>
                      <a:pPr>
                        <a:buNone/>
                      </a:pP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6" name="Text Box 5"/>
          <p:cNvSpPr txBox="1"/>
          <p:nvPr/>
        </p:nvSpPr>
        <p:spPr>
          <a:xfrm>
            <a:off x="1821180" y="738505"/>
            <a:ext cx="2133600" cy="460375"/>
          </a:xfrm>
          <a:prstGeom prst="rect">
            <a:avLst/>
          </a:prstGeom>
          <a:noFill/>
        </p:spPr>
        <p:txBody>
          <a:bodyPr wrap="square" rtlCol="0">
            <a:spAutoFit/>
          </a:bodyPr>
          <a:lstStyle/>
          <a:p>
            <a:r>
              <a:rPr lang="en-US" sz="2400" b="1" i="1" u="sng">
                <a:latin typeface="Times New Roman" panose="02020603050405020304" pitchFamily="18" charset="0"/>
                <a:cs typeface="Times New Roman" panose="02020603050405020304" pitchFamily="18" charset="0"/>
              </a:rPr>
              <a:t>b.Pallet giấy:</a:t>
            </a:r>
          </a:p>
        </p:txBody>
      </p:sp>
      <p:sp>
        <p:nvSpPr>
          <p:cNvPr id="8" name="Text Box 7"/>
          <p:cNvSpPr txBox="1"/>
          <p:nvPr/>
        </p:nvSpPr>
        <p:spPr>
          <a:xfrm>
            <a:off x="8024361" y="738505"/>
            <a:ext cx="3526790" cy="460375"/>
          </a:xfrm>
          <a:prstGeom prst="rect">
            <a:avLst/>
          </a:prstGeom>
          <a:noFill/>
        </p:spPr>
        <p:txBody>
          <a:bodyPr wrap="square" rtlCol="0">
            <a:spAutoFit/>
          </a:bodyPr>
          <a:lstStyle/>
          <a:p>
            <a:r>
              <a:rPr lang="en-US" sz="2400" b="1" i="1" u="sng">
                <a:latin typeface="Times New Roman" panose="02020603050405020304" pitchFamily="18" charset="0"/>
                <a:cs typeface="Times New Roman" panose="02020603050405020304" pitchFamily="18" charset="0"/>
              </a:rPr>
              <a:t>c.Pallet sắt:</a:t>
            </a:r>
          </a:p>
        </p:txBody>
      </p:sp>
      <p:sp>
        <p:nvSpPr>
          <p:cNvPr id="3" name="Rectangle 2"/>
          <p:cNvSpPr/>
          <p:nvPr/>
        </p:nvSpPr>
        <p:spPr>
          <a:xfrm>
            <a:off x="228600" y="2286000"/>
            <a:ext cx="2398713" cy="3754874"/>
          </a:xfrm>
          <a:prstGeom prst="rect">
            <a:avLst/>
          </a:prstGeom>
        </p:spPr>
        <p:txBody>
          <a:bodyPr wrap="square">
            <a:spAutoFit/>
          </a:bodyPr>
          <a:lstStyle/>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Pallet </a:t>
            </a:r>
            <a:r>
              <a:rPr lang="en-US" dirty="0" err="1">
                <a:latin typeface="Times New Roman" panose="02020603050405020304" pitchFamily="18" charset="0"/>
                <a:cs typeface="Times New Roman" panose="02020603050405020304" pitchFamily="18" charset="0"/>
                <a:sym typeface="+mn-ea"/>
              </a:rPr>
              <a:t>giấy</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cũng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được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sử</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dụng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nhiều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vì</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khả</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năng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tái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chế</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Giá</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thành</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rẻ</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Trọng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lượng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nhẹ</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Thân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thiện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với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môi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trường</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Sử</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dụng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vật</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liệu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giấy</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góp</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phần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tận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dụng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tối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đa</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tài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nguyên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gỗ</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tái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chế</a:t>
            </a:r>
            <a:r>
              <a:rPr lang="en-US" dirty="0">
                <a:latin typeface="Times New Roman" panose="02020603050405020304" pitchFamily="18" charset="0"/>
                <a:cs typeface="Times New Roman" panose="02020603050405020304" pitchFamily="18" charset="0"/>
                <a:sym typeface="+mn-ea"/>
              </a:rPr>
              <a:t>.</a:t>
            </a:r>
            <a:endParaRPr lang="en-US" dirty="0">
              <a:latin typeface="Times New Roman" panose="02020603050405020304" pitchFamily="18" charset="0"/>
              <a:cs typeface="Times New Roman" panose="02020603050405020304" pitchFamily="18" charset="0"/>
            </a:endParaRPr>
          </a:p>
        </p:txBody>
      </p:sp>
      <p:sp>
        <p:nvSpPr>
          <p:cNvPr id="4" name="Rectangle 3"/>
          <p:cNvSpPr/>
          <p:nvPr/>
        </p:nvSpPr>
        <p:spPr>
          <a:xfrm>
            <a:off x="3157220" y="2362200"/>
            <a:ext cx="2481580" cy="4031873"/>
          </a:xfrm>
          <a:prstGeom prst="rect">
            <a:avLst/>
          </a:prstGeom>
        </p:spPr>
        <p:txBody>
          <a:bodyPr wrap="square">
            <a:spAutoFit/>
          </a:bodyPr>
          <a:lstStyle/>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Chịu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ảnh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hết</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giấy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mọt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nhưng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chuột</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giấy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nhưng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lớn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Tuổi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endParaRPr lang="en-US" dirty="0">
              <a:latin typeface="Times New Roman" panose="02020603050405020304" pitchFamily="18" charset="0"/>
              <a:cs typeface="Times New Roman" panose="02020603050405020304" pitchFamily="18" charset="0"/>
            </a:endParaRPr>
          </a:p>
        </p:txBody>
      </p:sp>
      <p:sp>
        <p:nvSpPr>
          <p:cNvPr id="9" name="Rectangle 8"/>
          <p:cNvSpPr/>
          <p:nvPr/>
        </p:nvSpPr>
        <p:spPr>
          <a:xfrm>
            <a:off x="6375717" y="2316847"/>
            <a:ext cx="2822893" cy="3600986"/>
          </a:xfrm>
          <a:prstGeom prst="rect">
            <a:avLst/>
          </a:prstGeom>
        </p:spPr>
        <p:txBody>
          <a:bodyPr wrap="square">
            <a:spAutoFit/>
          </a:bodyPr>
          <a:lstStyle/>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Có</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độ</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bền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và</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độ</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cứng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cao</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dễ</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dàng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lau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chùi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vệ</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sinh</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và</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bảo</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quản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Không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những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thế</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còn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có</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thể</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tái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chế</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cao</a:t>
            </a:r>
            <a:r>
              <a:rPr lang="en-US" dirty="0">
                <a:latin typeface="Times New Roman" panose="02020603050405020304" pitchFamily="18" charset="0"/>
                <a:cs typeface="Times New Roman" panose="02020603050405020304" pitchFamily="18" charset="0"/>
                <a:sym typeface="+mn-ea"/>
              </a:rPr>
              <a:t>.</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Có</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khả</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năng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nâng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từ</a:t>
            </a:r>
            <a:r>
              <a:rPr lang="en-US" dirty="0">
                <a:latin typeface="Times New Roman" panose="02020603050405020304" pitchFamily="18" charset="0"/>
                <a:cs typeface="Times New Roman" panose="02020603050405020304" pitchFamily="18" charset="0"/>
                <a:sym typeface="+mn-ea"/>
              </a:rPr>
              <a:t> 5 </a:t>
            </a:r>
            <a:r>
              <a:rPr lang="en-US" dirty="0" err="1">
                <a:latin typeface="Times New Roman" panose="02020603050405020304" pitchFamily="18" charset="0"/>
                <a:cs typeface="Times New Roman" panose="02020603050405020304" pitchFamily="18" charset="0"/>
                <a:sym typeface="+mn-ea"/>
              </a:rPr>
              <a:t>tới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cả</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chục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tấn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hàng</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Thời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gian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sử</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dụng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gấp</a:t>
            </a:r>
            <a:r>
              <a:rPr lang="en-US" dirty="0">
                <a:latin typeface="Times New Roman" panose="02020603050405020304" pitchFamily="18" charset="0"/>
                <a:cs typeface="Times New Roman" panose="02020603050405020304" pitchFamily="18" charset="0"/>
                <a:sym typeface="+mn-ea"/>
              </a:rPr>
              <a:t> 10 </a:t>
            </a:r>
            <a:r>
              <a:rPr lang="en-US" dirty="0" err="1">
                <a:latin typeface="Times New Roman" panose="02020603050405020304" pitchFamily="18" charset="0"/>
                <a:cs typeface="Times New Roman" panose="02020603050405020304" pitchFamily="18" charset="0"/>
                <a:sym typeface="+mn-ea"/>
              </a:rPr>
              <a:t>lần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tới</a:t>
            </a:r>
            <a:r>
              <a:rPr lang="en-US" dirty="0">
                <a:latin typeface="Times New Roman" panose="02020603050405020304" pitchFamily="18" charset="0"/>
                <a:cs typeface="Times New Roman" panose="02020603050405020304" pitchFamily="18" charset="0"/>
                <a:sym typeface="+mn-ea"/>
              </a:rPr>
              <a:t> 20 </a:t>
            </a:r>
            <a:r>
              <a:rPr lang="en-US" dirty="0" err="1">
                <a:latin typeface="Times New Roman" panose="02020603050405020304" pitchFamily="18" charset="0"/>
                <a:cs typeface="Times New Roman" panose="02020603050405020304" pitchFamily="18" charset="0"/>
                <a:sym typeface="+mn-ea"/>
              </a:rPr>
              <a:t>lần</a:t>
            </a:r>
            <a:r>
              <a:rPr lang="en-US" dirty="0">
                <a:latin typeface="Times New Roman" panose="02020603050405020304" pitchFamily="18" charset="0"/>
                <a:cs typeface="Times New Roman" panose="02020603050405020304" pitchFamily="18" charset="0"/>
                <a:sym typeface="+mn-ea"/>
              </a:rPr>
              <a:t> so </a:t>
            </a:r>
            <a:r>
              <a:rPr lang="en-US" dirty="0" err="1">
                <a:latin typeface="Times New Roman" panose="02020603050405020304" pitchFamily="18" charset="0"/>
                <a:cs typeface="Times New Roman" panose="02020603050405020304" pitchFamily="18" charset="0"/>
                <a:sym typeface="+mn-ea"/>
              </a:rPr>
              <a:t>với</a:t>
            </a:r>
            <a:r>
              <a:rPr lang="en-US" dirty="0">
                <a:latin typeface="Times New Roman" panose="02020603050405020304" pitchFamily="18" charset="0"/>
                <a:cs typeface="Times New Roman" panose="02020603050405020304" pitchFamily="18" charset="0"/>
                <a:sym typeface="+mn-ea"/>
              </a:rPr>
              <a:t> pallet </a:t>
            </a:r>
            <a:r>
              <a:rPr lang="en-US" dirty="0" err="1">
                <a:latin typeface="Times New Roman" panose="02020603050405020304" pitchFamily="18" charset="0"/>
                <a:cs typeface="Times New Roman" panose="02020603050405020304" pitchFamily="18" charset="0"/>
                <a:sym typeface="+mn-ea"/>
              </a:rPr>
              <a:t>gỗ</a:t>
            </a:r>
            <a:r>
              <a:rPr lang="en-US" dirty="0">
                <a:latin typeface="Times New Roman" panose="02020603050405020304" pitchFamily="18" charset="0"/>
                <a:cs typeface="Times New Roman" panose="02020603050405020304" pitchFamily="18" charset="0"/>
                <a:sym typeface="+mn-ea"/>
              </a:rPr>
              <a:t>.</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Sử</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dụng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được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trong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đa</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dạng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các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ngành</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nghề</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9352077" y="2307771"/>
            <a:ext cx="2686456" cy="4001095"/>
          </a:xfrm>
          <a:prstGeom prst="rect">
            <a:avLst/>
          </a:prstGeom>
        </p:spPr>
        <p:txBody>
          <a:bodyPr wrap="square">
            <a:spAutoFit/>
          </a:bodyPr>
          <a:lstStyle/>
          <a:p>
            <a:pPr>
              <a:spcBef>
                <a:spcPts val="600"/>
              </a:spcBef>
              <a:spcAft>
                <a:spcPts val="600"/>
              </a:spcAft>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sym typeface="+mn-ea"/>
              </a:rPr>
              <a:t>Mặc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dù</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có</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nhiều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ưu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điểm</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về</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khả</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năng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chịu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tải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trọng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cũng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như</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cấu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tạo</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sản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phẩm</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Nhưng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sản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phẩm</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bằng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sắt</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gặp</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một</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nhược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điểm</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lớn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nhất</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là</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giá</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thành</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và</a:t>
            </a:r>
            <a:r>
              <a:rPr lang="en-US" dirty="0">
                <a:latin typeface="Times New Roman" panose="02020603050405020304" pitchFamily="18" charset="0"/>
                <a:cs typeface="Times New Roman" panose="02020603050405020304" pitchFamily="18" charset="0"/>
                <a:sym typeface="+mn-ea"/>
              </a:rPr>
              <a:t> chi </a:t>
            </a:r>
            <a:r>
              <a:rPr lang="en-US" dirty="0" err="1">
                <a:latin typeface="Times New Roman" panose="02020603050405020304" pitchFamily="18" charset="0"/>
                <a:cs typeface="Times New Roman" panose="02020603050405020304" pitchFamily="18" charset="0"/>
                <a:sym typeface="+mn-ea"/>
              </a:rPr>
              <a:t>phí</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cao</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nên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chỉ</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được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sản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xuất</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theo</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số</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lượng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hạn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chế</a:t>
            </a:r>
            <a:r>
              <a:rPr lang="en-US" dirty="0">
                <a:latin typeface="Times New Roman" panose="02020603050405020304" pitchFamily="18" charset="0"/>
                <a:cs typeface="Times New Roman" panose="02020603050405020304" pitchFamily="18" charset="0"/>
                <a:sym typeface="+mn-ea"/>
              </a:rPr>
              <a:t>.</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Đa</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phần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chỉ</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sản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xuất</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yêu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cầu</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của</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người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mua</a:t>
            </a:r>
            <a:r>
              <a:rPr lang="en-US" dirty="0">
                <a:latin typeface="Times New Roman" panose="02020603050405020304" pitchFamily="18" charset="0"/>
                <a:cs typeface="Times New Roman" panose="02020603050405020304" pitchFamily="18" charset="0"/>
                <a:sym typeface="+mn-ea"/>
              </a:rPr>
              <a:t>.</a:t>
            </a:r>
            <a:endParaRPr lang="en-US" dirty="0">
              <a:latin typeface="Times New Roman" panose="02020603050405020304" pitchFamily="18" charset="0"/>
              <a:cs typeface="Times New Roman" panose="02020603050405020304" pitchFamily="18" charset="0"/>
            </a:endParaRPr>
          </a:p>
          <a:p>
            <a:pPr>
              <a:spcBef>
                <a:spcPts val="600"/>
              </a:spcBef>
              <a:spcAft>
                <a:spcPts val="600"/>
              </a:spcAft>
            </a:pP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Dễ</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hoen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rỉ</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khi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để</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ngoài</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trời</a:t>
            </a:r>
            <a:r>
              <a:rPr lang="en-US" dirty="0">
                <a:latin typeface="Times New Roman" panose="02020603050405020304" pitchFamily="18" charset="0"/>
                <a:cs typeface="Times New Roman" panose="02020603050405020304" pitchFamily="18" charset="0"/>
                <a:sym typeface="+mn-ea"/>
              </a:rPr>
              <a:t>.</a:t>
            </a: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7" presetClass="entr" presetSubtype="1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8"/>
                                        </p:tgtEl>
                                        <p:attrNameLst>
                                          <p:attrName>ppt_y</p:attrName>
                                        </p:attrNameLst>
                                      </p:cBhvr>
                                      <p:tavLst>
                                        <p:tav tm="0">
                                          <p:val>
                                            <p:strVal val="#ppt_y"/>
                                          </p:val>
                                        </p:tav>
                                        <p:tav tm="100000">
                                          <p:val>
                                            <p:strVal val="#ppt_y"/>
                                          </p:val>
                                        </p:tav>
                                      </p:tavLst>
                                    </p:anim>
                                    <p:anim calcmode="lin" valueType="num">
                                      <p:cBhvr>
                                        <p:cTn id="24"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Effect transition="in" filter="fade">
                                      <p:cBhvr>
                                        <p:cTn id="36" dur="1000"/>
                                        <p:tgtEl>
                                          <p:spTgt spid="3">
                                            <p:txEl>
                                              <p:pRg st="0" end="0"/>
                                            </p:txEl>
                                          </p:spTgt>
                                        </p:tgtEl>
                                      </p:cBhvr>
                                    </p:animEffect>
                                    <p:anim calcmode="lin" valueType="num">
                                      <p:cBhvr>
                                        <p:cTn id="3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 calcmode="lin" valueType="num">
                                      <p:cBhvr additive="base">
                                        <p:cTn id="4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2" end="2"/>
                                            </p:txEl>
                                          </p:spTgt>
                                        </p:tgtEl>
                                        <p:attrNameLst>
                                          <p:attrName>style.visibility</p:attrName>
                                        </p:attrNameLst>
                                      </p:cBhvr>
                                      <p:to>
                                        <p:strVal val="visible"/>
                                      </p:to>
                                    </p:set>
                                    <p:anim calcmode="lin" valueType="num">
                                      <p:cBhvr additive="base">
                                        <p:cTn id="4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3" end="3"/>
                                            </p:txEl>
                                          </p:spTgt>
                                        </p:tgtEl>
                                        <p:attrNameLst>
                                          <p:attrName>style.visibility</p:attrName>
                                        </p:attrNameLst>
                                      </p:cBhvr>
                                      <p:to>
                                        <p:strVal val="visible"/>
                                      </p:to>
                                    </p:set>
                                    <p:anim calcmode="lin" valueType="num">
                                      <p:cBhvr additive="base">
                                        <p:cTn id="5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 calcmode="lin" valueType="num">
                                      <p:cBhvr additive="base">
                                        <p:cTn id="6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4">
                                            <p:txEl>
                                              <p:pRg st="0" end="0"/>
                                            </p:txEl>
                                          </p:spTgt>
                                        </p:tgtEl>
                                        <p:attrNameLst>
                                          <p:attrName>style.visibility</p:attrName>
                                        </p:attrNameLst>
                                      </p:cBhvr>
                                      <p:to>
                                        <p:strVal val="visible"/>
                                      </p:to>
                                    </p:set>
                                    <p:animEffect transition="in" filter="fade">
                                      <p:cBhvr>
                                        <p:cTn id="67" dur="1000"/>
                                        <p:tgtEl>
                                          <p:spTgt spid="4">
                                            <p:txEl>
                                              <p:pRg st="0" end="0"/>
                                            </p:txEl>
                                          </p:spTgt>
                                        </p:tgtEl>
                                      </p:cBhvr>
                                    </p:animEffect>
                                    <p:anim calcmode="lin" valueType="num">
                                      <p:cBhvr>
                                        <p:cTn id="6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6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4">
                                            <p:txEl>
                                              <p:pRg st="1" end="1"/>
                                            </p:txEl>
                                          </p:spTgt>
                                        </p:tgtEl>
                                        <p:attrNameLst>
                                          <p:attrName>style.visibility</p:attrName>
                                        </p:attrNameLst>
                                      </p:cBhvr>
                                      <p:to>
                                        <p:strVal val="visible"/>
                                      </p:to>
                                    </p:set>
                                    <p:animEffect transition="in" filter="fade">
                                      <p:cBhvr>
                                        <p:cTn id="74" dur="1000"/>
                                        <p:tgtEl>
                                          <p:spTgt spid="4">
                                            <p:txEl>
                                              <p:pRg st="1" end="1"/>
                                            </p:txEl>
                                          </p:spTgt>
                                        </p:tgtEl>
                                      </p:cBhvr>
                                    </p:animEffect>
                                    <p:anim calcmode="lin" valueType="num">
                                      <p:cBhvr>
                                        <p:cTn id="7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4">
                                            <p:txEl>
                                              <p:pRg st="2" end="2"/>
                                            </p:txEl>
                                          </p:spTgt>
                                        </p:tgtEl>
                                        <p:attrNameLst>
                                          <p:attrName>style.visibility</p:attrName>
                                        </p:attrNameLst>
                                      </p:cBhvr>
                                      <p:to>
                                        <p:strVal val="visible"/>
                                      </p:to>
                                    </p:set>
                                    <p:animEffect transition="in" filter="fade">
                                      <p:cBhvr>
                                        <p:cTn id="81" dur="1000"/>
                                        <p:tgtEl>
                                          <p:spTgt spid="4">
                                            <p:txEl>
                                              <p:pRg st="2" end="2"/>
                                            </p:txEl>
                                          </p:spTgt>
                                        </p:tgtEl>
                                      </p:cBhvr>
                                    </p:animEffect>
                                    <p:anim calcmode="lin" valueType="num">
                                      <p:cBhvr>
                                        <p:cTn id="8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8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4">
                                            <p:txEl>
                                              <p:pRg st="3" end="3"/>
                                            </p:txEl>
                                          </p:spTgt>
                                        </p:tgtEl>
                                        <p:attrNameLst>
                                          <p:attrName>style.visibility</p:attrName>
                                        </p:attrNameLst>
                                      </p:cBhvr>
                                      <p:to>
                                        <p:strVal val="visible"/>
                                      </p:to>
                                    </p:set>
                                    <p:animEffect transition="in" filter="fade">
                                      <p:cBhvr>
                                        <p:cTn id="88" dur="1000"/>
                                        <p:tgtEl>
                                          <p:spTgt spid="4">
                                            <p:txEl>
                                              <p:pRg st="3" end="3"/>
                                            </p:txEl>
                                          </p:spTgt>
                                        </p:tgtEl>
                                      </p:cBhvr>
                                    </p:animEffect>
                                    <p:anim calcmode="lin" valueType="num">
                                      <p:cBhvr>
                                        <p:cTn id="8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9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16" presetClass="entr" presetSubtype="21" fill="hold" nodeType="clickEffect">
                                  <p:stCondLst>
                                    <p:cond delay="0"/>
                                  </p:stCondLst>
                                  <p:childTnLst>
                                    <p:set>
                                      <p:cBhvr>
                                        <p:cTn id="94" dur="1" fill="hold">
                                          <p:stCondLst>
                                            <p:cond delay="0"/>
                                          </p:stCondLst>
                                        </p:cTn>
                                        <p:tgtEl>
                                          <p:spTgt spid="4">
                                            <p:txEl>
                                              <p:pRg st="4" end="4"/>
                                            </p:txEl>
                                          </p:spTgt>
                                        </p:tgtEl>
                                        <p:attrNameLst>
                                          <p:attrName>style.visibility</p:attrName>
                                        </p:attrNameLst>
                                      </p:cBhvr>
                                      <p:to>
                                        <p:strVal val="visible"/>
                                      </p:to>
                                    </p:set>
                                    <p:animEffect transition="in" filter="barn(inVertical)">
                                      <p:cBhvr>
                                        <p:cTn id="95" dur="500"/>
                                        <p:tgtEl>
                                          <p:spTgt spid="4">
                                            <p:txEl>
                                              <p:pRg st="4" end="4"/>
                                            </p:txEl>
                                          </p:spTgt>
                                        </p:tgtEl>
                                      </p:cBhvr>
                                    </p:animEffect>
                                  </p:childTnLst>
                                </p:cTn>
                              </p:par>
                            </p:childTnLst>
                          </p:cTn>
                        </p:par>
                      </p:childTnLst>
                    </p:cTn>
                  </p:par>
                  <p:par>
                    <p:cTn id="96" fill="hold">
                      <p:stCondLst>
                        <p:cond delay="indefinite"/>
                      </p:stCondLst>
                      <p:childTnLst>
                        <p:par>
                          <p:cTn id="97" fill="hold">
                            <p:stCondLst>
                              <p:cond delay="0"/>
                            </p:stCondLst>
                            <p:childTnLst>
                              <p:par>
                                <p:cTn id="98" presetID="42" presetClass="entr" presetSubtype="0" fill="hold" nodeType="clickEffect">
                                  <p:stCondLst>
                                    <p:cond delay="0"/>
                                  </p:stCondLst>
                                  <p:childTnLst>
                                    <p:set>
                                      <p:cBhvr>
                                        <p:cTn id="99" dur="1" fill="hold">
                                          <p:stCondLst>
                                            <p:cond delay="0"/>
                                          </p:stCondLst>
                                        </p:cTn>
                                        <p:tgtEl>
                                          <p:spTgt spid="9">
                                            <p:txEl>
                                              <p:pRg st="0" end="0"/>
                                            </p:txEl>
                                          </p:spTgt>
                                        </p:tgtEl>
                                        <p:attrNameLst>
                                          <p:attrName>style.visibility</p:attrName>
                                        </p:attrNameLst>
                                      </p:cBhvr>
                                      <p:to>
                                        <p:strVal val="visible"/>
                                      </p:to>
                                    </p:set>
                                    <p:animEffect transition="in" filter="fade">
                                      <p:cBhvr>
                                        <p:cTn id="100" dur="1000"/>
                                        <p:tgtEl>
                                          <p:spTgt spid="9">
                                            <p:txEl>
                                              <p:pRg st="0" end="0"/>
                                            </p:txEl>
                                          </p:spTgt>
                                        </p:tgtEl>
                                      </p:cBhvr>
                                    </p:animEffect>
                                    <p:anim calcmode="lin" valueType="num">
                                      <p:cBhvr>
                                        <p:cTn id="10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02"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nodeType="clickEffect">
                                  <p:stCondLst>
                                    <p:cond delay="0"/>
                                  </p:stCondLst>
                                  <p:childTnLst>
                                    <p:set>
                                      <p:cBhvr>
                                        <p:cTn id="106" dur="1" fill="hold">
                                          <p:stCondLst>
                                            <p:cond delay="0"/>
                                          </p:stCondLst>
                                        </p:cTn>
                                        <p:tgtEl>
                                          <p:spTgt spid="9">
                                            <p:txEl>
                                              <p:pRg st="1" end="1"/>
                                            </p:txEl>
                                          </p:spTgt>
                                        </p:tgtEl>
                                        <p:attrNameLst>
                                          <p:attrName>style.visibility</p:attrName>
                                        </p:attrNameLst>
                                      </p:cBhvr>
                                      <p:to>
                                        <p:strVal val="visible"/>
                                      </p:to>
                                    </p:set>
                                    <p:animEffect transition="in" filter="fade">
                                      <p:cBhvr>
                                        <p:cTn id="107" dur="1000"/>
                                        <p:tgtEl>
                                          <p:spTgt spid="9">
                                            <p:txEl>
                                              <p:pRg st="1" end="1"/>
                                            </p:txEl>
                                          </p:spTgt>
                                        </p:tgtEl>
                                      </p:cBhvr>
                                    </p:animEffect>
                                    <p:anim calcmode="lin" valueType="num">
                                      <p:cBhvr>
                                        <p:cTn id="10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0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16" presetClass="entr" presetSubtype="21" fill="hold" nodeType="clickEffect">
                                  <p:stCondLst>
                                    <p:cond delay="0"/>
                                  </p:stCondLst>
                                  <p:childTnLst>
                                    <p:set>
                                      <p:cBhvr>
                                        <p:cTn id="113" dur="1" fill="hold">
                                          <p:stCondLst>
                                            <p:cond delay="0"/>
                                          </p:stCondLst>
                                        </p:cTn>
                                        <p:tgtEl>
                                          <p:spTgt spid="9">
                                            <p:txEl>
                                              <p:pRg st="2" end="2"/>
                                            </p:txEl>
                                          </p:spTgt>
                                        </p:tgtEl>
                                        <p:attrNameLst>
                                          <p:attrName>style.visibility</p:attrName>
                                        </p:attrNameLst>
                                      </p:cBhvr>
                                      <p:to>
                                        <p:strVal val="visible"/>
                                      </p:to>
                                    </p:set>
                                    <p:animEffect transition="in" filter="barn(inVertical)">
                                      <p:cBhvr>
                                        <p:cTn id="114" dur="500"/>
                                        <p:tgtEl>
                                          <p:spTgt spid="9">
                                            <p:txEl>
                                              <p:pRg st="2" end="2"/>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16" presetClass="entr" presetSubtype="21" fill="hold" nodeType="clickEffect">
                                  <p:stCondLst>
                                    <p:cond delay="0"/>
                                  </p:stCondLst>
                                  <p:childTnLst>
                                    <p:set>
                                      <p:cBhvr>
                                        <p:cTn id="118" dur="1" fill="hold">
                                          <p:stCondLst>
                                            <p:cond delay="0"/>
                                          </p:stCondLst>
                                        </p:cTn>
                                        <p:tgtEl>
                                          <p:spTgt spid="9">
                                            <p:txEl>
                                              <p:pRg st="3" end="3"/>
                                            </p:txEl>
                                          </p:spTgt>
                                        </p:tgtEl>
                                        <p:attrNameLst>
                                          <p:attrName>style.visibility</p:attrName>
                                        </p:attrNameLst>
                                      </p:cBhvr>
                                      <p:to>
                                        <p:strVal val="visible"/>
                                      </p:to>
                                    </p:set>
                                    <p:animEffect transition="in" filter="barn(inVertical)">
                                      <p:cBhvr>
                                        <p:cTn id="119" dur="500"/>
                                        <p:tgtEl>
                                          <p:spTgt spid="9">
                                            <p:txEl>
                                              <p:pRg st="3" end="3"/>
                                            </p:txEl>
                                          </p:spTgt>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nodeType="clickEffect">
                                  <p:stCondLst>
                                    <p:cond delay="0"/>
                                  </p:stCondLst>
                                  <p:childTnLst>
                                    <p:set>
                                      <p:cBhvr>
                                        <p:cTn id="123" dur="1" fill="hold">
                                          <p:stCondLst>
                                            <p:cond delay="0"/>
                                          </p:stCondLst>
                                        </p:cTn>
                                        <p:tgtEl>
                                          <p:spTgt spid="10">
                                            <p:txEl>
                                              <p:pRg st="0" end="0"/>
                                            </p:txEl>
                                          </p:spTgt>
                                        </p:tgtEl>
                                        <p:attrNameLst>
                                          <p:attrName>style.visibility</p:attrName>
                                        </p:attrNameLst>
                                      </p:cBhvr>
                                      <p:to>
                                        <p:strVal val="visible"/>
                                      </p:to>
                                    </p:set>
                                    <p:animEffect transition="in" filter="fade">
                                      <p:cBhvr>
                                        <p:cTn id="124" dur="1000"/>
                                        <p:tgtEl>
                                          <p:spTgt spid="10">
                                            <p:txEl>
                                              <p:pRg st="0" end="0"/>
                                            </p:txEl>
                                          </p:spTgt>
                                        </p:tgtEl>
                                      </p:cBhvr>
                                    </p:animEffect>
                                    <p:anim calcmode="lin" valueType="num">
                                      <p:cBhvr>
                                        <p:cTn id="12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2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6" presetClass="entr" presetSubtype="21" fill="hold" nodeType="clickEffect">
                                  <p:stCondLst>
                                    <p:cond delay="0"/>
                                  </p:stCondLst>
                                  <p:childTnLst>
                                    <p:set>
                                      <p:cBhvr>
                                        <p:cTn id="130" dur="1" fill="hold">
                                          <p:stCondLst>
                                            <p:cond delay="0"/>
                                          </p:stCondLst>
                                        </p:cTn>
                                        <p:tgtEl>
                                          <p:spTgt spid="10">
                                            <p:txEl>
                                              <p:pRg st="1" end="1"/>
                                            </p:txEl>
                                          </p:spTgt>
                                        </p:tgtEl>
                                        <p:attrNameLst>
                                          <p:attrName>style.visibility</p:attrName>
                                        </p:attrNameLst>
                                      </p:cBhvr>
                                      <p:to>
                                        <p:strVal val="visible"/>
                                      </p:to>
                                    </p:set>
                                    <p:animEffect transition="in" filter="barn(inVertical)">
                                      <p:cBhvr>
                                        <p:cTn id="131" dur="500"/>
                                        <p:tgtEl>
                                          <p:spTgt spid="10">
                                            <p:txEl>
                                              <p:pRg st="1" end="1"/>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16" presetClass="entr" presetSubtype="21" fill="hold" nodeType="clickEffect">
                                  <p:stCondLst>
                                    <p:cond delay="0"/>
                                  </p:stCondLst>
                                  <p:childTnLst>
                                    <p:set>
                                      <p:cBhvr>
                                        <p:cTn id="135" dur="1" fill="hold">
                                          <p:stCondLst>
                                            <p:cond delay="0"/>
                                          </p:stCondLst>
                                        </p:cTn>
                                        <p:tgtEl>
                                          <p:spTgt spid="10">
                                            <p:txEl>
                                              <p:pRg st="2" end="2"/>
                                            </p:txEl>
                                          </p:spTgt>
                                        </p:tgtEl>
                                        <p:attrNameLst>
                                          <p:attrName>style.visibility</p:attrName>
                                        </p:attrNameLst>
                                      </p:cBhvr>
                                      <p:to>
                                        <p:strVal val="visible"/>
                                      </p:to>
                                    </p:set>
                                    <p:animEffect transition="in" filter="barn(inVertical)">
                                      <p:cBhvr>
                                        <p:cTn id="136"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09" y="46940"/>
            <a:ext cx="11582400" cy="980440"/>
          </a:xfrm>
        </p:spPr>
        <p:txBody>
          <a:bodyPr/>
          <a:lstStyle/>
          <a:p>
            <a:pPr algn="l"/>
            <a:r>
              <a:rPr lang="en-US" dirty="0">
                <a:solidFill>
                  <a:srgbClr val="FF0000"/>
                </a:solidFill>
                <a:latin typeface="Times New Roman" panose="02020603050405020304" pitchFamily="18" charset="0"/>
                <a:cs typeface="Times New Roman" panose="02020603050405020304" pitchFamily="18" charset="0"/>
                <a:sym typeface="+mn-ea"/>
              </a:rPr>
              <a:t>3.Ưu </a:t>
            </a:r>
            <a:r>
              <a:rPr lang="en-US" dirty="0" err="1">
                <a:solidFill>
                  <a:srgbClr val="FF0000"/>
                </a:solidFill>
                <a:latin typeface="Times New Roman" panose="02020603050405020304" pitchFamily="18" charset="0"/>
                <a:cs typeface="Times New Roman" panose="02020603050405020304" pitchFamily="18" charset="0"/>
                <a:sym typeface="+mn-ea"/>
              </a:rPr>
              <a:t>nhược</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điểm</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các</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loại</a:t>
            </a:r>
            <a:r>
              <a:rPr lang="en-US" dirty="0">
                <a:solidFill>
                  <a:srgbClr val="FF0000"/>
                </a:solidFill>
                <a:latin typeface="Times New Roman" panose="02020603050405020304" pitchFamily="18" charset="0"/>
                <a:cs typeface="Times New Roman" panose="02020603050405020304" pitchFamily="18" charset="0"/>
                <a:sym typeface="+mn-ea"/>
              </a:rPr>
              <a:t> pallet:</a:t>
            </a:r>
            <a:endParaRPr lang="en-US" dirty="0">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31790670"/>
              </p:ext>
            </p:extLst>
          </p:nvPr>
        </p:nvGraphicFramePr>
        <p:xfrm>
          <a:off x="381635" y="1614805"/>
          <a:ext cx="11572240" cy="4959985"/>
        </p:xfrm>
        <a:graphic>
          <a:graphicData uri="http://schemas.openxmlformats.org/drawingml/2006/table">
            <a:tbl>
              <a:tblPr firstRow="1" bandRow="1">
                <a:tableStyleId>{5C22544A-7EE6-4342-B048-85BDC9FD1C3A}</a:tableStyleId>
              </a:tblPr>
              <a:tblGrid>
                <a:gridCol w="5786120">
                  <a:extLst>
                    <a:ext uri="{9D8B030D-6E8A-4147-A177-3AD203B41FA5}">
                      <a16:colId xmlns:a16="http://schemas.microsoft.com/office/drawing/2014/main" val="20000"/>
                    </a:ext>
                  </a:extLst>
                </a:gridCol>
                <a:gridCol w="5786120">
                  <a:extLst>
                    <a:ext uri="{9D8B030D-6E8A-4147-A177-3AD203B41FA5}">
                      <a16:colId xmlns:a16="http://schemas.microsoft.com/office/drawing/2014/main" val="20001"/>
                    </a:ext>
                  </a:extLst>
                </a:gridCol>
              </a:tblGrid>
              <a:tr h="640080">
                <a:tc>
                  <a:txBody>
                    <a:bodyPr/>
                    <a:lstStyle/>
                    <a:p>
                      <a:pPr algn="ctr">
                        <a:buNone/>
                      </a:pPr>
                      <a:r>
                        <a:rPr lang="en-US" sz="2000">
                          <a:latin typeface="Times New Roman" panose="02020603050405020304" pitchFamily="18" charset="0"/>
                          <a:cs typeface="Times New Roman" panose="02020603050405020304" pitchFamily="18" charset="0"/>
                          <a:sym typeface="+mn-ea"/>
                        </a:rPr>
                        <a:t>ưu điểm </a:t>
                      </a:r>
                      <a:endParaRPr lang="en-US" sz="2000">
                        <a:latin typeface="Times New Roman" panose="02020603050405020304" pitchFamily="18" charset="0"/>
                        <a:cs typeface="Times New Roman" panose="02020603050405020304" pitchFamily="18" charset="0"/>
                      </a:endParaRPr>
                    </a:p>
                  </a:txBody>
                  <a:tcPr/>
                </a:tc>
                <a:tc>
                  <a:txBody>
                    <a:bodyPr/>
                    <a:lstStyle/>
                    <a:p>
                      <a:pPr algn="ctr">
                        <a:buNone/>
                      </a:pPr>
                      <a:r>
                        <a:rPr lang="en-US" sz="2000">
                          <a:latin typeface="Times New Roman" panose="02020603050405020304" pitchFamily="18" charset="0"/>
                          <a:cs typeface="Times New Roman" panose="02020603050405020304" pitchFamily="18" charset="0"/>
                          <a:sym typeface="+mn-ea"/>
                        </a:rPr>
                        <a:t>nhược điểm</a:t>
                      </a:r>
                      <a:endParaRPr lang="en-US" sz="2000">
                        <a:latin typeface="Times New Roman" panose="02020603050405020304" pitchFamily="18" charset="0"/>
                        <a:cs typeface="Times New Roman" panose="02020603050405020304" pitchFamily="18" charset="0"/>
                      </a:endParaRPr>
                    </a:p>
                    <a:p>
                      <a:pPr algn="ctr">
                        <a:buNone/>
                      </a:pPr>
                      <a:endParaRPr lang="en-US" sz="20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4258945">
                <a:tc>
                  <a:txBody>
                    <a:bodyPr/>
                    <a:lstStyle/>
                    <a:p>
                      <a:pPr>
                        <a:buNone/>
                      </a:pPr>
                      <a:endParaRPr lang="en-US" sz="2000" dirty="0">
                        <a:latin typeface="Times New Roman" panose="02020603050405020304" pitchFamily="18" charset="0"/>
                        <a:cs typeface="Times New Roman" panose="02020603050405020304" pitchFamily="18" charset="0"/>
                      </a:endParaRPr>
                    </a:p>
                  </a:txBody>
                  <a:tcPr/>
                </a:tc>
                <a:tc>
                  <a:txBody>
                    <a:bodyPr/>
                    <a:lstStyle/>
                    <a:p>
                      <a:pPr>
                        <a:buNone/>
                      </a:pPr>
                      <a:r>
                        <a:rPr lang="en-US" sz="2000" dirty="0">
                          <a:latin typeface="Times New Roman" panose="02020603050405020304" pitchFamily="18" charset="0"/>
                          <a:cs typeface="Times New Roman" panose="02020603050405020304" pitchFamily="18" charset="0"/>
                        </a:rPr>
                        <a:t> </a:t>
                      </a:r>
                    </a:p>
                  </a:txBody>
                  <a:tcPr/>
                </a:tc>
                <a:extLst>
                  <a:ext uri="{0D108BD9-81ED-4DB2-BD59-A6C34878D82A}">
                    <a16:rowId xmlns:a16="http://schemas.microsoft.com/office/drawing/2014/main" val="10001"/>
                  </a:ext>
                </a:extLst>
              </a:tr>
            </a:tbl>
          </a:graphicData>
        </a:graphic>
      </p:graphicFrame>
      <p:sp>
        <p:nvSpPr>
          <p:cNvPr id="6" name="Text Box 5"/>
          <p:cNvSpPr txBox="1"/>
          <p:nvPr/>
        </p:nvSpPr>
        <p:spPr>
          <a:xfrm>
            <a:off x="1817370" y="946150"/>
            <a:ext cx="3951605" cy="460375"/>
          </a:xfrm>
          <a:prstGeom prst="rect">
            <a:avLst/>
          </a:prstGeom>
          <a:noFill/>
        </p:spPr>
        <p:txBody>
          <a:bodyPr wrap="square" rtlCol="0">
            <a:spAutoFit/>
          </a:bodyPr>
          <a:lstStyle/>
          <a:p>
            <a:r>
              <a:rPr lang="en-US" sz="2400" b="1" i="1" u="sng">
                <a:latin typeface="Times New Roman" panose="02020603050405020304" pitchFamily="18" charset="0"/>
                <a:cs typeface="Times New Roman" panose="02020603050405020304" pitchFamily="18" charset="0"/>
              </a:rPr>
              <a:t>d.Pallet nhựa:</a:t>
            </a:r>
          </a:p>
        </p:txBody>
      </p:sp>
      <p:sp>
        <p:nvSpPr>
          <p:cNvPr id="3" name="Rectangle 2"/>
          <p:cNvSpPr/>
          <p:nvPr/>
        </p:nvSpPr>
        <p:spPr>
          <a:xfrm>
            <a:off x="533400" y="2320172"/>
            <a:ext cx="5005528" cy="4093428"/>
          </a:xfrm>
          <a:prstGeom prst="rect">
            <a:avLst/>
          </a:prstGeom>
        </p:spPr>
        <p:txBody>
          <a:bodyPr wrap="square">
            <a:spAutoFit/>
          </a:bodyPr>
          <a:lstStyle/>
          <a:p>
            <a:pPr>
              <a:spcBef>
                <a:spcPts val="600"/>
              </a:spcBef>
              <a:spcAft>
                <a:spcPts val="600"/>
              </a:spcAft>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nhựa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bền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pallet </a:t>
            </a:r>
            <a:r>
              <a:rPr lang="en-US" sz="2000" dirty="0" err="1">
                <a:latin typeface="Times New Roman" panose="02020603050405020304" pitchFamily="18" charset="0"/>
                <a:cs typeface="Times New Roman" panose="02020603050405020304" pitchFamily="18" charset="0"/>
              </a:rPr>
              <a:t>nhựa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endParaRPr lang="en-US" sz="2000"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ảnh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bởi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ẩm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axit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a:t>
            </a:r>
          </a:p>
          <a:p>
            <a:pPr>
              <a:spcBef>
                <a:spcPts val="600"/>
              </a:spcBef>
              <a:spcAft>
                <a:spcPts val="600"/>
              </a:spcAft>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bởi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mọt</a:t>
            </a:r>
            <a:endParaRPr lang="en-US" sz="2000"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thọ</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giúp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pallet </a:t>
            </a:r>
            <a:r>
              <a:rPr lang="en-US" sz="2000" dirty="0" err="1">
                <a:latin typeface="Times New Roman" panose="02020603050405020304" pitchFamily="18" charset="0"/>
                <a:cs typeface="Times New Roman" panose="02020603050405020304" pitchFamily="18" charset="0"/>
              </a:rPr>
              <a:t>nhựa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hơn</a:t>
            </a:r>
            <a:r>
              <a:rPr lang="en-US" sz="2000" dirty="0">
                <a:latin typeface="Times New Roman" panose="02020603050405020304" pitchFamily="18" charset="0"/>
                <a:cs typeface="Times New Roman" panose="02020603050405020304" pitchFamily="18" charset="0"/>
              </a:rPr>
              <a:t> so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pallet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truyền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thống</a:t>
            </a:r>
            <a:endParaRPr lang="en-US" sz="2000"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Chịu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pallet </a:t>
            </a:r>
            <a:r>
              <a:rPr lang="en-US" sz="2000" dirty="0" err="1">
                <a:latin typeface="Times New Roman" panose="02020603050405020304" pitchFamily="18" charset="0"/>
                <a:cs typeface="Times New Roman" panose="02020603050405020304" pitchFamily="18" charset="0"/>
              </a:rPr>
              <a:t>gỗ</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6192564" y="2514600"/>
            <a:ext cx="5414645" cy="3046988"/>
          </a:xfrm>
          <a:prstGeom prst="rect">
            <a:avLst/>
          </a:prstGeom>
        </p:spPr>
        <p:txBody>
          <a:bodyPr wrap="square">
            <a:spAutoFit/>
          </a:bodyPr>
          <a:lstStyle/>
          <a:p>
            <a:pPr>
              <a:spcBef>
                <a:spcPts val="600"/>
              </a:spcBef>
              <a:spcAft>
                <a:spcPts val="600"/>
              </a:spcAft>
              <a:buNone/>
            </a:pP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BecaBDE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nhựa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ảnh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khỏe</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hoặc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phục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pallet </a:t>
            </a:r>
            <a:r>
              <a:rPr lang="en-US" dirty="0" err="1">
                <a:latin typeface="Times New Roman" panose="02020603050405020304" pitchFamily="18" charset="0"/>
                <a:cs typeface="Times New Roman" panose="02020603050405020304" pitchFamily="18" charset="0"/>
              </a:rPr>
              <a:t>nhựa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hỏng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lớn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mới</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kê</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hoặc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chuyển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hóa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trọng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nặng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dài</a:t>
            </a:r>
            <a:endParaRPr lang="en-US" dirty="0">
              <a:latin typeface="Times New Roman" panose="02020603050405020304" pitchFamily="18" charset="0"/>
              <a:cs typeface="Times New Roman" panose="02020603050405020304" pitchFamily="18" charset="0"/>
            </a:endParaRPr>
          </a:p>
          <a:p>
            <a:pPr>
              <a:spcBef>
                <a:spcPts val="600"/>
              </a:spcBef>
              <a:spcAft>
                <a:spcPts val="600"/>
              </a:spcAf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xúc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lửa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nhựa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tan </a:t>
            </a:r>
            <a:r>
              <a:rPr lang="en-US" dirty="0" err="1">
                <a:latin typeface="Times New Roman" panose="02020603050405020304" pitchFamily="18" charset="0"/>
                <a:cs typeface="Times New Roman" panose="02020603050405020304" pitchFamily="18" charset="0"/>
              </a:rPr>
              <a:t>chảy</a:t>
            </a:r>
            <a:r>
              <a:rPr lang="en-US" dirty="0">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49" presetClass="entr" presetSubtype="0" decel="10000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 calcmode="lin" valueType="num">
                                      <p:cBhvr>
                                        <p:cTn id="18" dur="500" fill="hold"/>
                                        <p:tgtEl>
                                          <p:spTgt spid="5"/>
                                        </p:tgtEl>
                                        <p:attrNameLst>
                                          <p:attrName>style.rotation</p:attrName>
                                        </p:attrNameLst>
                                      </p:cBhvr>
                                      <p:tavLst>
                                        <p:tav tm="0">
                                          <p:val>
                                            <p:fltVal val="360"/>
                                          </p:val>
                                        </p:tav>
                                        <p:tav tm="100000">
                                          <p:val>
                                            <p:fltVal val="0"/>
                                          </p:val>
                                        </p:tav>
                                      </p:tavLst>
                                    </p:anim>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fade">
                                      <p:cBhvr>
                                        <p:cTn id="24" dur="1000"/>
                                        <p:tgtEl>
                                          <p:spTgt spid="3">
                                            <p:txEl>
                                              <p:pRg st="0" end="0"/>
                                            </p:txEl>
                                          </p:spTgt>
                                        </p:tgtEl>
                                      </p:cBhvr>
                                    </p:animEffect>
                                    <p:anim calcmode="lin" valueType="num">
                                      <p:cBhvr>
                                        <p:cTn id="2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Effect transition="in" filter="fade">
                                      <p:cBhvr>
                                        <p:cTn id="31" dur="1000"/>
                                        <p:tgtEl>
                                          <p:spTgt spid="3">
                                            <p:txEl>
                                              <p:pRg st="1" end="1"/>
                                            </p:txEl>
                                          </p:spTgt>
                                        </p:tgtEl>
                                      </p:cBhvr>
                                    </p:animEffect>
                                    <p:anim calcmode="lin" valueType="num">
                                      <p:cBhvr>
                                        <p:cTn id="3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Effect transition="in" filter="fade">
                                      <p:cBhvr>
                                        <p:cTn id="38" dur="1000"/>
                                        <p:tgtEl>
                                          <p:spTgt spid="3">
                                            <p:txEl>
                                              <p:pRg st="2" end="2"/>
                                            </p:txEl>
                                          </p:spTgt>
                                        </p:tgtEl>
                                      </p:cBhvr>
                                    </p:animEffect>
                                    <p:anim calcmode="lin" valueType="num">
                                      <p:cBhvr>
                                        <p:cTn id="3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Effect transition="in" filter="fade">
                                      <p:cBhvr>
                                        <p:cTn id="45" dur="1000"/>
                                        <p:tgtEl>
                                          <p:spTgt spid="3">
                                            <p:txEl>
                                              <p:pRg st="3" end="3"/>
                                            </p:txEl>
                                          </p:spTgt>
                                        </p:tgtEl>
                                      </p:cBhvr>
                                    </p:animEffect>
                                    <p:anim calcmode="lin" valueType="num">
                                      <p:cBhvr>
                                        <p:cTn id="4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barn(inVertical)">
                                      <p:cBhvr>
                                        <p:cTn id="52" dur="500"/>
                                        <p:tgtEl>
                                          <p:spTgt spid="3">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4">
                                            <p:txEl>
                                              <p:pRg st="0" end="0"/>
                                            </p:txEl>
                                          </p:spTgt>
                                        </p:tgtEl>
                                        <p:attrNameLst>
                                          <p:attrName>style.visibility</p:attrName>
                                        </p:attrNameLst>
                                      </p:cBhvr>
                                      <p:to>
                                        <p:strVal val="visible"/>
                                      </p:to>
                                    </p:set>
                                    <p:animEffect transition="in" filter="barn(inVertical)">
                                      <p:cBhvr>
                                        <p:cTn id="57" dur="500"/>
                                        <p:tgtEl>
                                          <p:spTgt spid="4">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4">
                                            <p:txEl>
                                              <p:pRg st="1" end="1"/>
                                            </p:txEl>
                                          </p:spTgt>
                                        </p:tgtEl>
                                        <p:attrNameLst>
                                          <p:attrName>style.visibility</p:attrName>
                                        </p:attrNameLst>
                                      </p:cBhvr>
                                      <p:to>
                                        <p:strVal val="visible"/>
                                      </p:to>
                                    </p:set>
                                    <p:animEffect transition="in" filter="barn(inVertical)">
                                      <p:cBhvr>
                                        <p:cTn id="62" dur="500"/>
                                        <p:tgtEl>
                                          <p:spTgt spid="4">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nodeType="clickEffect">
                                  <p:stCondLst>
                                    <p:cond delay="0"/>
                                  </p:stCondLst>
                                  <p:childTnLst>
                                    <p:set>
                                      <p:cBhvr>
                                        <p:cTn id="66" dur="1" fill="hold">
                                          <p:stCondLst>
                                            <p:cond delay="0"/>
                                          </p:stCondLst>
                                        </p:cTn>
                                        <p:tgtEl>
                                          <p:spTgt spid="4">
                                            <p:txEl>
                                              <p:pRg st="2" end="2"/>
                                            </p:txEl>
                                          </p:spTgt>
                                        </p:tgtEl>
                                        <p:attrNameLst>
                                          <p:attrName>style.visibility</p:attrName>
                                        </p:attrNameLst>
                                      </p:cBhvr>
                                      <p:to>
                                        <p:strVal val="visible"/>
                                      </p:to>
                                    </p:set>
                                    <p:animEffect transition="in" filter="barn(inVertical)">
                                      <p:cBhvr>
                                        <p:cTn id="67" dur="500"/>
                                        <p:tgtEl>
                                          <p:spTgt spid="4">
                                            <p:txEl>
                                              <p:pRg st="2" end="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4">
                                            <p:txEl>
                                              <p:pRg st="3" end="3"/>
                                            </p:txEl>
                                          </p:spTgt>
                                        </p:tgtEl>
                                        <p:attrNameLst>
                                          <p:attrName>style.visibility</p:attrName>
                                        </p:attrNameLst>
                                      </p:cBhvr>
                                      <p:to>
                                        <p:strVal val="visible"/>
                                      </p:to>
                                    </p:set>
                                    <p:animEffect transition="in" filter="barn(inVertical)">
                                      <p:cBhvr>
                                        <p:cTn id="7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hinh-nen-powerpoint-2016-dep-2"/>
          <p:cNvPicPr>
            <a:picLocks noGrp="1" noChangeAspect="1"/>
          </p:cNvPicPr>
          <p:nvPr>
            <p:ph sz="half" idx="2"/>
          </p:nvPr>
        </p:nvPicPr>
        <p:blipFill rotWithShape="1">
          <a:blip r:embed="rId3"/>
          <a:srcRect r="27500"/>
          <a:stretch/>
        </p:blipFill>
        <p:spPr>
          <a:xfrm>
            <a:off x="228600" y="-1772"/>
            <a:ext cx="11901170" cy="6858000"/>
          </a:xfrm>
          <a:prstGeom prst="rect">
            <a:avLst/>
          </a:prstGeom>
        </p:spPr>
      </p:pic>
      <p:sp>
        <p:nvSpPr>
          <p:cNvPr id="2" name="Title 1"/>
          <p:cNvSpPr>
            <a:spLocks noGrp="1"/>
          </p:cNvSpPr>
          <p:nvPr>
            <p:ph type="title"/>
          </p:nvPr>
        </p:nvSpPr>
        <p:spPr>
          <a:xfrm>
            <a:off x="145097" y="225323"/>
            <a:ext cx="12068175" cy="1415415"/>
          </a:xfrm>
        </p:spPr>
        <p:txBody>
          <a:bodyPr>
            <a:normAutofit/>
          </a:bodyPr>
          <a:lstStyle/>
          <a:p>
            <a:pPr algn="ctr"/>
            <a:r>
              <a:rPr lang="en-US" sz="3000" b="1" dirty="0" err="1">
                <a:solidFill>
                  <a:srgbClr val="002060"/>
                </a:solidFill>
                <a:latin typeface="Times New Roman" panose="02020603050405020304" pitchFamily="18" charset="0"/>
                <a:cs typeface="Times New Roman" panose="02020603050405020304" pitchFamily="18" charset="0"/>
              </a:rPr>
              <a:t>Lưu</a:t>
            </a:r>
            <a:r>
              <a:rPr lang="en-US" sz="3000" b="1" dirty="0">
                <a:solidFill>
                  <a:srgbClr val="002060"/>
                </a:solidFill>
                <a:latin typeface="Times New Roman" panose="02020603050405020304" pitchFamily="18" charset="0"/>
                <a:cs typeface="Times New Roman" panose="02020603050405020304" pitchFamily="18" charset="0"/>
              </a:rPr>
              <a:t> ý :</a:t>
            </a:r>
            <a:r>
              <a:rPr lang="en-US" sz="3000" b="1" dirty="0" err="1">
                <a:solidFill>
                  <a:srgbClr val="002060"/>
                </a:solidFill>
                <a:latin typeface="Times New Roman" panose="02020603050405020304" pitchFamily="18" charset="0"/>
                <a:cs typeface="Times New Roman" panose="02020603050405020304" pitchFamily="18" charset="0"/>
              </a:rPr>
              <a:t>ngoài</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ra</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chúng</a:t>
            </a:r>
            <a:r>
              <a:rPr lang="en-US" sz="3000" b="1" dirty="0">
                <a:solidFill>
                  <a:srgbClr val="002060"/>
                </a:solidFill>
                <a:latin typeface="Times New Roman" panose="02020603050405020304" pitchFamily="18" charset="0"/>
                <a:cs typeface="Times New Roman" panose="02020603050405020304" pitchFamily="18" charset="0"/>
              </a:rPr>
              <a:t> ta </a:t>
            </a:r>
            <a:r>
              <a:rPr lang="en-US" sz="3000" b="1" dirty="0" err="1">
                <a:solidFill>
                  <a:srgbClr val="002060"/>
                </a:solidFill>
                <a:latin typeface="Times New Roman" panose="02020603050405020304" pitchFamily="18" charset="0"/>
                <a:cs typeface="Times New Roman" panose="02020603050405020304" pitchFamily="18" charset="0"/>
              </a:rPr>
              <a:t>cần</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phải</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lưu</a:t>
            </a:r>
            <a:r>
              <a:rPr lang="en-US" sz="3000" b="1" dirty="0">
                <a:solidFill>
                  <a:srgbClr val="002060"/>
                </a:solidFill>
                <a:latin typeface="Times New Roman" panose="02020603050405020304" pitchFamily="18" charset="0"/>
                <a:cs typeface="Times New Roman" panose="02020603050405020304" pitchFamily="18" charset="0"/>
              </a:rPr>
              <a:t> ý </a:t>
            </a:r>
            <a:r>
              <a:rPr lang="en-US" sz="3000" b="1" dirty="0" err="1">
                <a:solidFill>
                  <a:srgbClr val="002060"/>
                </a:solidFill>
                <a:latin typeface="Times New Roman" panose="02020603050405020304" pitchFamily="18" charset="0"/>
                <a:cs typeface="Times New Roman" panose="02020603050405020304" pitchFamily="18" charset="0"/>
              </a:rPr>
              <a:t>đến</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trong</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trọng</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nâng</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tỉnh</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của</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các</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loại</a:t>
            </a:r>
            <a:r>
              <a:rPr lang="en-US" sz="3000" b="1" dirty="0">
                <a:solidFill>
                  <a:srgbClr val="002060"/>
                </a:solidFill>
                <a:latin typeface="Times New Roman" panose="02020603050405020304" pitchFamily="18" charset="0"/>
                <a:cs typeface="Times New Roman" panose="02020603050405020304" pitchFamily="18" charset="0"/>
              </a:rPr>
              <a:t> pallet </a:t>
            </a:r>
            <a:r>
              <a:rPr lang="en-US" sz="3000" b="1" dirty="0" err="1">
                <a:solidFill>
                  <a:srgbClr val="002060"/>
                </a:solidFill>
                <a:latin typeface="Times New Roman" panose="02020603050405020304" pitchFamily="18" charset="0"/>
                <a:cs typeface="Times New Roman" panose="02020603050405020304" pitchFamily="18" charset="0"/>
              </a:rPr>
              <a:t>như</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sau</a:t>
            </a:r>
            <a:r>
              <a:rPr lang="en-US" sz="3000" b="1" dirty="0">
                <a:solidFill>
                  <a:srgbClr val="002060"/>
                </a:solidFill>
                <a:latin typeface="Times New Roman" panose="02020603050405020304" pitchFamily="18" charset="0"/>
                <a:cs typeface="Times New Roman" panose="02020603050405020304" pitchFamily="18" charset="0"/>
              </a:rPr>
              <a:t>:</a:t>
            </a:r>
          </a:p>
        </p:txBody>
      </p:sp>
      <p:sp>
        <p:nvSpPr>
          <p:cNvPr id="5" name="Text Box 4"/>
          <p:cNvSpPr txBox="1"/>
          <p:nvPr>
            <p:custDataLst>
              <p:tags r:id="rId1"/>
            </p:custDataLst>
          </p:nvPr>
        </p:nvSpPr>
        <p:spPr>
          <a:xfrm>
            <a:off x="207010" y="1600200"/>
            <a:ext cx="12067540" cy="4893647"/>
          </a:xfrm>
          <a:prstGeom prst="rect">
            <a:avLst/>
          </a:prstGeom>
          <a:noFill/>
        </p:spPr>
        <p:txBody>
          <a:bodyPr wrap="square" rtlCol="0">
            <a:spAutoFit/>
          </a:bodyPr>
          <a:lstStyle/>
          <a:p>
            <a:pPr marL="0" indent="0">
              <a:buNone/>
            </a:pPr>
            <a:r>
              <a:rPr lang="en-US" sz="2400" b="1" dirty="0" err="1">
                <a:solidFill>
                  <a:srgbClr val="FF0000"/>
                </a:solidFill>
                <a:latin typeface="Times New Roman" panose="02020603050405020304" pitchFamily="18" charset="0"/>
                <a:cs typeface="Times New Roman" panose="02020603050405020304" pitchFamily="18" charset="0"/>
                <a:sym typeface="+mn-ea"/>
              </a:rPr>
              <a:t>Phần</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phân</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loại</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chung</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cho</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tất</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cả</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các</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dòng</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tải</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trọng</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nâng</a:t>
            </a:r>
            <a:r>
              <a:rPr lang="en-US" sz="2400" b="1">
                <a:solidFill>
                  <a:srgbClr val="FF0000"/>
                </a:solidFill>
                <a:latin typeface="Times New Roman" panose="02020603050405020304" pitchFamily="18" charset="0"/>
                <a:cs typeface="Times New Roman" panose="02020603050405020304" pitchFamily="18" charset="0"/>
                <a:sym typeface="+mn-ea"/>
              </a:rPr>
              <a:t>) :</a:t>
            </a:r>
            <a:endParaRPr lang="en-US" sz="2400" b="1" dirty="0">
              <a:solidFill>
                <a:srgbClr val="FF0000"/>
              </a:solidFill>
              <a:latin typeface="Times New Roman" panose="02020603050405020304" pitchFamily="18" charset="0"/>
              <a:cs typeface="Times New Roman" panose="02020603050405020304" pitchFamily="18" charset="0"/>
            </a:endParaRPr>
          </a:p>
          <a:p>
            <a:pPr marL="0" indent="0">
              <a:buNone/>
            </a:pPr>
            <a:r>
              <a:rPr lang="en-US" sz="2400" dirty="0">
                <a:solidFill>
                  <a:srgbClr val="FF0000"/>
                </a:solidFill>
                <a:latin typeface="Times New Roman" panose="02020603050405020304" pitchFamily="18" charset="0"/>
                <a:cs typeface="Times New Roman" panose="02020603050405020304" pitchFamily="18" charset="0"/>
                <a:sym typeface="+mn-ea"/>
              </a:rPr>
              <a:t>1. </a:t>
            </a:r>
            <a:r>
              <a:rPr lang="en-US" sz="2400" dirty="0" err="1">
                <a:solidFill>
                  <a:srgbClr val="FF0000"/>
                </a:solidFill>
                <a:latin typeface="Times New Roman" panose="02020603050405020304" pitchFamily="18" charset="0"/>
                <a:cs typeface="Times New Roman" panose="02020603050405020304" pitchFamily="18" charset="0"/>
                <a:sym typeface="+mn-ea"/>
              </a:rPr>
              <a:t>Trọng</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tải</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nhẹ</a:t>
            </a:r>
            <a:endParaRPr lang="en-US" sz="2400" dirty="0">
              <a:solidFill>
                <a:srgbClr val="FF0000"/>
              </a:solidFill>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khoảng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dưới</a:t>
            </a:r>
            <a:r>
              <a:rPr lang="en-US" sz="2400" dirty="0">
                <a:latin typeface="Times New Roman" panose="02020603050405020304" pitchFamily="18" charset="0"/>
                <a:cs typeface="Times New Roman" panose="02020603050405020304" pitchFamily="18" charset="0"/>
                <a:sym typeface="+mn-ea"/>
              </a:rPr>
              <a:t> 1 </a:t>
            </a:r>
            <a:r>
              <a:rPr lang="en-US" sz="2400" dirty="0" err="1">
                <a:latin typeface="Times New Roman" panose="02020603050405020304" pitchFamily="18" charset="0"/>
                <a:cs typeface="Times New Roman" panose="02020603050405020304" pitchFamily="18" charset="0"/>
                <a:sym typeface="+mn-ea"/>
              </a:rPr>
              <a:t>tấm</a:t>
            </a:r>
            <a:r>
              <a:rPr lang="en-US" sz="2400" dirty="0">
                <a:latin typeface="Times New Roman" panose="02020603050405020304" pitchFamily="18" charset="0"/>
                <a:cs typeface="Times New Roman" panose="02020603050405020304" pitchFamily="18" charset="0"/>
                <a:sym typeface="+mn-ea"/>
              </a:rPr>
              <a:t> (1000kg) nan</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solidFill>
                  <a:srgbClr val="FF0000"/>
                </a:solidFill>
                <a:latin typeface="Times New Roman" panose="02020603050405020304" pitchFamily="18" charset="0"/>
                <a:cs typeface="Times New Roman" panose="02020603050405020304" pitchFamily="18" charset="0"/>
                <a:sym typeface="+mn-ea"/>
              </a:rPr>
              <a:t>2. </a:t>
            </a:r>
            <a:r>
              <a:rPr lang="en-US" sz="2400" dirty="0" err="1">
                <a:solidFill>
                  <a:srgbClr val="FF0000"/>
                </a:solidFill>
                <a:latin typeface="Times New Roman" panose="02020603050405020304" pitchFamily="18" charset="0"/>
                <a:cs typeface="Times New Roman" panose="02020603050405020304" pitchFamily="18" charset="0"/>
                <a:sym typeface="+mn-ea"/>
              </a:rPr>
              <a:t>Trọng</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tải</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trung</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bình</a:t>
            </a:r>
            <a:r>
              <a:rPr lang="en-US" sz="2400" dirty="0">
                <a:solidFill>
                  <a:srgbClr val="FF0000"/>
                </a:solidFill>
                <a:latin typeface="Times New Roman" panose="02020603050405020304" pitchFamily="18" charset="0"/>
                <a:cs typeface="Times New Roman" panose="02020603050405020304" pitchFamily="18" charset="0"/>
                <a:sym typeface="+mn-ea"/>
              </a:rPr>
              <a:t>:</a:t>
            </a:r>
            <a:endParaRPr lang="en-US" sz="2400" dirty="0">
              <a:solidFill>
                <a:srgbClr val="FF0000"/>
              </a:solidFill>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sym typeface="+mn-ea"/>
              </a:rPr>
              <a:t>Đây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tĩnh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từ</a:t>
            </a:r>
            <a:r>
              <a:rPr lang="en-US" sz="2400" dirty="0">
                <a:latin typeface="Times New Roman" panose="02020603050405020304" pitchFamily="18" charset="0"/>
                <a:cs typeface="Times New Roman" panose="02020603050405020304" pitchFamily="18" charset="0"/>
                <a:sym typeface="+mn-ea"/>
              </a:rPr>
              <a:t> 1000 </a:t>
            </a:r>
            <a:r>
              <a:rPr lang="en-US" sz="2400" dirty="0" err="1">
                <a:latin typeface="Times New Roman" panose="02020603050405020304" pitchFamily="18" charset="0"/>
                <a:cs typeface="Times New Roman" panose="02020603050405020304" pitchFamily="18" charset="0"/>
                <a:sym typeface="+mn-ea"/>
              </a:rPr>
              <a:t>tới</a:t>
            </a:r>
            <a:r>
              <a:rPr lang="en-US" sz="2400" dirty="0">
                <a:latin typeface="Times New Roman" panose="02020603050405020304" pitchFamily="18" charset="0"/>
                <a:cs typeface="Times New Roman" panose="02020603050405020304" pitchFamily="18" charset="0"/>
                <a:sym typeface="+mn-ea"/>
              </a:rPr>
              <a:t> 3000 kg</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solidFill>
                  <a:srgbClr val="FF0000"/>
                </a:solidFill>
                <a:latin typeface="Times New Roman" panose="02020603050405020304" pitchFamily="18" charset="0"/>
                <a:cs typeface="Times New Roman" panose="02020603050405020304" pitchFamily="18" charset="0"/>
                <a:sym typeface="+mn-ea"/>
              </a:rPr>
              <a:t>3. </a:t>
            </a:r>
            <a:r>
              <a:rPr lang="en-US" sz="2400" dirty="0" err="1">
                <a:solidFill>
                  <a:srgbClr val="FF0000"/>
                </a:solidFill>
                <a:latin typeface="Times New Roman" panose="02020603050405020304" pitchFamily="18" charset="0"/>
                <a:cs typeface="Times New Roman" panose="02020603050405020304" pitchFamily="18" charset="0"/>
                <a:sym typeface="+mn-ea"/>
              </a:rPr>
              <a:t>Trọng</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tải</a:t>
            </a:r>
            <a:r>
              <a:rPr lang="en-US" sz="2400" dirty="0">
                <a:solidFill>
                  <a:srgbClr val="FF0000"/>
                </a:solidFill>
                <a:latin typeface="Times New Roman" panose="02020603050405020304" pitchFamily="18" charset="0"/>
                <a:cs typeface="Times New Roman" panose="02020603050405020304" pitchFamily="18" charset="0"/>
                <a:sym typeface="+mn-ea"/>
              </a:rPr>
              <a:t> </a:t>
            </a:r>
            <a:r>
              <a:rPr lang="en-US" sz="2400" dirty="0" err="1">
                <a:solidFill>
                  <a:srgbClr val="FF0000"/>
                </a:solidFill>
                <a:latin typeface="Times New Roman" panose="02020603050405020304" pitchFamily="18" charset="0"/>
                <a:cs typeface="Times New Roman" panose="02020603050405020304" pitchFamily="18" charset="0"/>
                <a:sym typeface="+mn-ea"/>
              </a:rPr>
              <a:t>nặng</a:t>
            </a:r>
            <a:r>
              <a:rPr lang="en-US" sz="2400" dirty="0">
                <a:solidFill>
                  <a:srgbClr val="FF0000"/>
                </a:solidFill>
                <a:latin typeface="Times New Roman" panose="02020603050405020304" pitchFamily="18" charset="0"/>
                <a:cs typeface="Times New Roman" panose="02020603050405020304" pitchFamily="18" charset="0"/>
                <a:sym typeface="+mn-ea"/>
              </a:rPr>
              <a:t>:</a:t>
            </a:r>
            <a:endParaRPr lang="en-US" sz="2400" dirty="0">
              <a:solidFill>
                <a:srgbClr val="FF0000"/>
              </a:solidFill>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đạt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từ</a:t>
            </a:r>
            <a:r>
              <a:rPr lang="en-US" sz="2400" dirty="0">
                <a:latin typeface="Times New Roman" panose="02020603050405020304" pitchFamily="18" charset="0"/>
                <a:cs typeface="Times New Roman" panose="02020603050405020304" pitchFamily="18" charset="0"/>
                <a:sym typeface="+mn-ea"/>
              </a:rPr>
              <a:t> 3000 – 5000 kg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nữa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chỉ</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nâng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lượng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5.000 kg. </a:t>
            </a:r>
            <a:r>
              <a:rPr lang="en-US" sz="2400" dirty="0" err="1">
                <a:latin typeface="Times New Roman" panose="02020603050405020304" pitchFamily="18" charset="0"/>
                <a:cs typeface="Times New Roman" panose="02020603050405020304" pitchFamily="18" charset="0"/>
                <a:sym typeface="+mn-ea"/>
              </a:rPr>
              <a:t>Thông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số</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này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xét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theo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lượng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tĩnh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còn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lượng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ít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nhiều</a:t>
            </a:r>
            <a:r>
              <a:rPr lang="en-US" sz="2400" dirty="0">
                <a:latin typeface="Times New Roman" panose="02020603050405020304" pitchFamily="18" charset="0"/>
                <a:cs typeface="Times New Roman" panose="02020603050405020304" pitchFamily="18" charset="0"/>
                <a:sym typeface="+mn-ea"/>
              </a:rPr>
              <a:t>.</a:t>
            </a: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dòng</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2000 kg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chỉ</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một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biệt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đạt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đều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nhỏ</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hoặc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bằng</a:t>
            </a:r>
            <a:r>
              <a:rPr lang="en-US" sz="2400" dirty="0">
                <a:latin typeface="Times New Roman" panose="02020603050405020304" pitchFamily="18" charset="0"/>
                <a:cs typeface="Times New Roman" panose="02020603050405020304" pitchFamily="18" charset="0"/>
                <a:sym typeface="+mn-ea"/>
              </a:rPr>
              <a:t> 1 </a:t>
            </a:r>
            <a:r>
              <a:rPr lang="en-US" sz="2400" dirty="0" err="1">
                <a:latin typeface="Times New Roman" panose="02020603050405020304" pitchFamily="18" charset="0"/>
                <a:cs typeface="Times New Roman" panose="02020603050405020304" pitchFamily="18" charset="0"/>
                <a:sym typeface="+mn-ea"/>
              </a:rPr>
              <a:t>tấn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rưỡi</a:t>
            </a:r>
            <a:r>
              <a:rPr lang="en-US" sz="2400" dirty="0">
                <a:latin typeface="Times New Roman" panose="02020603050405020304" pitchFamily="18" charset="0"/>
                <a:cs typeface="Times New Roman" panose="02020603050405020304" pitchFamily="18" charset="0"/>
                <a:sym typeface="+mn-ea"/>
              </a:rPr>
              <a:t> (1500kg). </a:t>
            </a:r>
            <a:r>
              <a:rPr lang="en-US" sz="2400" dirty="0" err="1">
                <a:latin typeface="Times New Roman" panose="02020603050405020304" pitchFamily="18" charset="0"/>
                <a:cs typeface="Times New Roman" panose="02020603050405020304" pitchFamily="18" charset="0"/>
                <a:sym typeface="+mn-ea"/>
              </a:rPr>
              <a:t>Còn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vượt</a:t>
            </a:r>
            <a:r>
              <a:rPr lang="en-US" sz="2400" dirty="0">
                <a:latin typeface="Times New Roman" panose="02020603050405020304" pitchFamily="18" charset="0"/>
                <a:cs typeface="Times New Roman" panose="02020603050405020304" pitchFamily="18" charset="0"/>
                <a:sym typeface="+mn-ea"/>
              </a:rPr>
              <a:t> qua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chỉ</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làm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từ</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gỗ</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hoặc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sắt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đáp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a:t>
            </a:r>
          </a:p>
        </p:txBody>
      </p:sp>
      <p:sp>
        <p:nvSpPr>
          <p:cNvPr id="7" name="Title 1"/>
          <p:cNvSpPr txBox="1">
            <a:spLocks/>
          </p:cNvSpPr>
          <p:nvPr/>
        </p:nvSpPr>
        <p:spPr>
          <a:xfrm>
            <a:off x="3200400" y="-228600"/>
            <a:ext cx="11582400" cy="98044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a:solidFill>
                  <a:srgbClr val="FF0000"/>
                </a:solidFill>
                <a:latin typeface="Times New Roman" panose="02020603050405020304" pitchFamily="18" charset="0"/>
                <a:cs typeface="Times New Roman" panose="02020603050405020304" pitchFamily="18" charset="0"/>
                <a:sym typeface="+mn-ea"/>
              </a:rPr>
              <a:t>3.Ưu </a:t>
            </a:r>
            <a:r>
              <a:rPr lang="en-US" dirty="0" err="1">
                <a:solidFill>
                  <a:srgbClr val="FF0000"/>
                </a:solidFill>
                <a:latin typeface="Times New Roman" panose="02020603050405020304" pitchFamily="18" charset="0"/>
                <a:cs typeface="Times New Roman" panose="02020603050405020304" pitchFamily="18" charset="0"/>
                <a:sym typeface="+mn-ea"/>
              </a:rPr>
              <a:t>nhược</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điểm</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các</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loại</a:t>
            </a:r>
            <a:r>
              <a:rPr lang="en-US" dirty="0">
                <a:solidFill>
                  <a:srgbClr val="FF0000"/>
                </a:solidFill>
                <a:latin typeface="Times New Roman" panose="02020603050405020304" pitchFamily="18" charset="0"/>
                <a:cs typeface="Times New Roman" panose="02020603050405020304" pitchFamily="18" charset="0"/>
                <a:sym typeface="+mn-ea"/>
              </a:rPr>
              <a:t> pallet:</a:t>
            </a: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1000"/>
                                        <p:tgtEl>
                                          <p:spTgt spid="5">
                                            <p:txEl>
                                              <p:pRg st="0" end="0"/>
                                            </p:txEl>
                                          </p:spTgt>
                                        </p:tgtEl>
                                      </p:cBhvr>
                                    </p:animEffect>
                                    <p:anim calcmode="lin" valueType="num">
                                      <p:cBhvr>
                                        <p:cTn id="19"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Effect transition="in" filter="fade">
                                      <p:cBhvr>
                                        <p:cTn id="25" dur="1000"/>
                                        <p:tgtEl>
                                          <p:spTgt spid="5">
                                            <p:txEl>
                                              <p:pRg st="1" end="1"/>
                                            </p:txEl>
                                          </p:spTgt>
                                        </p:tgtEl>
                                      </p:cBhvr>
                                    </p:animEffect>
                                    <p:anim calcmode="lin" valueType="num">
                                      <p:cBhvr>
                                        <p:cTn id="26"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fade">
                                      <p:cBhvr>
                                        <p:cTn id="30" dur="1000"/>
                                        <p:tgtEl>
                                          <p:spTgt spid="5">
                                            <p:txEl>
                                              <p:pRg st="2" end="2"/>
                                            </p:txEl>
                                          </p:spTgt>
                                        </p:tgtEl>
                                      </p:cBhvr>
                                    </p:animEffect>
                                    <p:anim calcmode="lin" valueType="num">
                                      <p:cBhvr>
                                        <p:cTn id="3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1000"/>
                                        <p:tgtEl>
                                          <p:spTgt spid="5">
                                            <p:txEl>
                                              <p:pRg st="3" end="3"/>
                                            </p:txEl>
                                          </p:spTgt>
                                        </p:tgtEl>
                                      </p:cBhvr>
                                    </p:animEffect>
                                    <p:anim calcmode="lin" valueType="num">
                                      <p:cBhvr>
                                        <p:cTn id="3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Effect transition="in" filter="fade">
                                      <p:cBhvr>
                                        <p:cTn id="42" dur="1000"/>
                                        <p:tgtEl>
                                          <p:spTgt spid="5">
                                            <p:txEl>
                                              <p:pRg st="4" end="4"/>
                                            </p:txEl>
                                          </p:spTgt>
                                        </p:tgtEl>
                                      </p:cBhvr>
                                    </p:animEffect>
                                    <p:anim calcmode="lin" valueType="num">
                                      <p:cBhvr>
                                        <p:cTn id="4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animEffect transition="in" filter="fade">
                                      <p:cBhvr>
                                        <p:cTn id="49" dur="1000"/>
                                        <p:tgtEl>
                                          <p:spTgt spid="5">
                                            <p:txEl>
                                              <p:pRg st="5" end="5"/>
                                            </p:txEl>
                                          </p:spTgt>
                                        </p:tgtEl>
                                      </p:cBhvr>
                                    </p:animEffect>
                                    <p:anim calcmode="lin" valueType="num">
                                      <p:cBhvr>
                                        <p:cTn id="50"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5" end="5"/>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5">
                                            <p:txEl>
                                              <p:pRg st="6" end="6"/>
                                            </p:txEl>
                                          </p:spTgt>
                                        </p:tgtEl>
                                        <p:attrNameLst>
                                          <p:attrName>style.visibility</p:attrName>
                                        </p:attrNameLst>
                                      </p:cBhvr>
                                      <p:to>
                                        <p:strVal val="visible"/>
                                      </p:to>
                                    </p:set>
                                    <p:animEffect transition="in" filter="fade">
                                      <p:cBhvr>
                                        <p:cTn id="54" dur="1000"/>
                                        <p:tgtEl>
                                          <p:spTgt spid="5">
                                            <p:txEl>
                                              <p:pRg st="6" end="6"/>
                                            </p:txEl>
                                          </p:spTgt>
                                        </p:tgtEl>
                                      </p:cBhvr>
                                    </p:animEffect>
                                    <p:anim calcmode="lin" valueType="num">
                                      <p:cBhvr>
                                        <p:cTn id="5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 y="1295400"/>
            <a:ext cx="11353800" cy="5170522"/>
          </a:xfrm>
          <a:prstGeom prst="rect">
            <a:avLst/>
          </a:prstGeom>
        </p:spPr>
      </p:pic>
      <p:sp>
        <p:nvSpPr>
          <p:cNvPr id="3" name="Title 1"/>
          <p:cNvSpPr txBox="1">
            <a:spLocks/>
          </p:cNvSpPr>
          <p:nvPr/>
        </p:nvSpPr>
        <p:spPr>
          <a:xfrm>
            <a:off x="3048000" y="299720"/>
            <a:ext cx="11582400" cy="980440"/>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err="1">
                <a:solidFill>
                  <a:srgbClr val="FF0000"/>
                </a:solidFill>
                <a:latin typeface="Times New Roman" panose="02020603050405020304" pitchFamily="18" charset="0"/>
                <a:cs typeface="Times New Roman" panose="02020603050405020304" pitchFamily="18" charset="0"/>
                <a:sym typeface="+mn-ea"/>
              </a:rPr>
              <a:t>Kích</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thước</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các</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loại</a:t>
            </a:r>
            <a:r>
              <a:rPr lang="en-US" dirty="0">
                <a:solidFill>
                  <a:srgbClr val="FF0000"/>
                </a:solidFill>
                <a:latin typeface="Times New Roman" panose="02020603050405020304" pitchFamily="18" charset="0"/>
                <a:cs typeface="Times New Roman" panose="02020603050405020304" pitchFamily="18" charset="0"/>
                <a:sym typeface="+mn-ea"/>
              </a:rPr>
              <a:t> pallet: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6976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4800" y="-15240"/>
            <a:ext cx="11049000" cy="6849440"/>
          </a:xfrm>
          <a:prstGeom prst="rect">
            <a:avLst/>
          </a:prstGeom>
        </p:spPr>
      </p:pic>
    </p:spTree>
    <p:extLst>
      <p:ext uri="{BB962C8B-B14F-4D97-AF65-F5344CB8AC3E}">
        <p14:creationId xmlns:p14="http://schemas.microsoft.com/office/powerpoint/2010/main" val="948954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228600"/>
            <a:ext cx="9067800" cy="369332"/>
          </a:xfrm>
          <a:prstGeom prst="rect">
            <a:avLst/>
          </a:prstGeom>
        </p:spPr>
        <p:txBody>
          <a:bodyPr wrap="square">
            <a:spAutoFit/>
          </a:bodyPr>
          <a:lstStyle/>
          <a:p>
            <a:r>
              <a:rPr lang="vi-VN" b="1" dirty="0"/>
              <a:t>Pallet tiêu chuẩn Châu Âu: </a:t>
            </a:r>
            <a:r>
              <a:rPr lang="vi-VN" dirty="0"/>
              <a:t> Tại Châu Âu, các pallet EURO, cũng được gọi là CEN pallet </a:t>
            </a:r>
            <a:endParaRPr lang="en-US" dirty="0"/>
          </a:p>
        </p:txBody>
      </p:sp>
      <p:pic>
        <p:nvPicPr>
          <p:cNvPr id="3" name="Picture 2"/>
          <p:cNvPicPr>
            <a:picLocks noChangeAspect="1"/>
          </p:cNvPicPr>
          <p:nvPr/>
        </p:nvPicPr>
        <p:blipFill>
          <a:blip r:embed="rId2"/>
          <a:stretch>
            <a:fillRect/>
          </a:stretch>
        </p:blipFill>
        <p:spPr>
          <a:xfrm>
            <a:off x="152400" y="762000"/>
            <a:ext cx="11811000" cy="5638800"/>
          </a:xfrm>
          <a:prstGeom prst="rect">
            <a:avLst/>
          </a:prstGeom>
        </p:spPr>
      </p:pic>
    </p:spTree>
    <p:extLst>
      <p:ext uri="{BB962C8B-B14F-4D97-AF65-F5344CB8AC3E}">
        <p14:creationId xmlns:p14="http://schemas.microsoft.com/office/powerpoint/2010/main" val="3769462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pngtree-blue-sky-white-clouds-paper-plane-background-material-cloudspaper-planecloudon-the-image_50008"/>
          <p:cNvPicPr>
            <a:picLocks noGrp="1" noChangeAspect="1"/>
          </p:cNvPicPr>
          <p:nvPr>
            <p:ph sz="half" idx="2"/>
          </p:nvPr>
        </p:nvPicPr>
        <p:blipFill>
          <a:blip r:embed="rId2"/>
          <a:stretch>
            <a:fillRect/>
          </a:stretch>
        </p:blipFill>
        <p:spPr>
          <a:xfrm>
            <a:off x="635" y="18415"/>
            <a:ext cx="12191365" cy="6858635"/>
          </a:xfrm>
          <a:prstGeom prst="rect">
            <a:avLst/>
          </a:prstGeom>
        </p:spPr>
      </p:pic>
      <p:sp>
        <p:nvSpPr>
          <p:cNvPr id="2" name="Title 1"/>
          <p:cNvSpPr>
            <a:spLocks noGrp="1"/>
          </p:cNvSpPr>
          <p:nvPr>
            <p:ph type="title"/>
          </p:nvPr>
        </p:nvSpPr>
        <p:spPr>
          <a:xfrm>
            <a:off x="0" y="-635"/>
            <a:ext cx="6694170" cy="962025"/>
          </a:xfrm>
        </p:spPr>
        <p:txBody>
          <a:bodyPr/>
          <a:lstStyle/>
          <a:p>
            <a:pPr algn="l"/>
            <a:r>
              <a:rPr lang="en-US">
                <a:solidFill>
                  <a:srgbClr val="FF0000"/>
                </a:solidFill>
                <a:latin typeface="Times New Roman" panose="02020603050405020304" pitchFamily="18" charset="0"/>
                <a:cs typeface="Times New Roman" panose="02020603050405020304" pitchFamily="18" charset="0"/>
              </a:rPr>
              <a:t>4.Công dụng:</a:t>
            </a:r>
          </a:p>
        </p:txBody>
      </p:sp>
      <p:pic>
        <p:nvPicPr>
          <p:cNvPr id="7" name="Content Placeholder 6" descr="pallet-nhua-lua-chon-hang-dau-cua-doanh-nghiep-xuat-nhap-khau"/>
          <p:cNvPicPr>
            <a:picLocks noGrp="1" noChangeAspect="1"/>
          </p:cNvPicPr>
          <p:nvPr>
            <p:ph sz="half" idx="1"/>
          </p:nvPr>
        </p:nvPicPr>
        <p:blipFill>
          <a:blip r:embed="rId3"/>
          <a:stretch>
            <a:fillRect/>
          </a:stretch>
        </p:blipFill>
        <p:spPr>
          <a:xfrm>
            <a:off x="7782560" y="961390"/>
            <a:ext cx="4327525" cy="3601720"/>
          </a:xfrm>
          <a:prstGeom prst="rect">
            <a:avLst/>
          </a:prstGeom>
        </p:spPr>
      </p:pic>
      <p:sp>
        <p:nvSpPr>
          <p:cNvPr id="5" name="Text Box 4"/>
          <p:cNvSpPr txBox="1"/>
          <p:nvPr/>
        </p:nvSpPr>
        <p:spPr>
          <a:xfrm>
            <a:off x="694690" y="908050"/>
            <a:ext cx="5486400" cy="521970"/>
          </a:xfrm>
          <a:prstGeom prst="rect">
            <a:avLst/>
          </a:prstGeom>
          <a:noFill/>
        </p:spPr>
        <p:txBody>
          <a:bodyPr wrap="square" rtlCol="0">
            <a:spAutoFit/>
          </a:bodyPr>
          <a:lstStyle/>
          <a:p>
            <a:r>
              <a:rPr lang="en-US" sz="2800" b="1">
                <a:solidFill>
                  <a:srgbClr val="002060"/>
                </a:solidFill>
                <a:latin typeface="Times New Roman" panose="02020603050405020304" pitchFamily="18" charset="0"/>
                <a:cs typeface="Times New Roman" panose="02020603050405020304" pitchFamily="18" charset="0"/>
              </a:rPr>
              <a:t>A.Dùng để xuất khẩu:</a:t>
            </a:r>
          </a:p>
        </p:txBody>
      </p:sp>
      <p:sp>
        <p:nvSpPr>
          <p:cNvPr id="6" name="Text Box 5"/>
          <p:cNvSpPr txBox="1"/>
          <p:nvPr/>
        </p:nvSpPr>
        <p:spPr>
          <a:xfrm>
            <a:off x="152400" y="1430020"/>
            <a:ext cx="7694930" cy="4108817"/>
          </a:xfrm>
          <a:prstGeom prst="rect">
            <a:avLst/>
          </a:prstGeom>
          <a:noFill/>
        </p:spPr>
        <p:txBody>
          <a:bodyPr wrap="square" rtlCol="0">
            <a:spAutoFit/>
          </a:bodyPr>
          <a:lstStyle/>
          <a:p>
            <a:pPr marL="342900" indent="-342900">
              <a:spcBef>
                <a:spcPts val="600"/>
              </a:spcBef>
              <a:spcAft>
                <a:spcPts val="1200"/>
              </a:spcAft>
              <a:buFontTx/>
              <a:buChar char="-"/>
            </a:pP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một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trở</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tính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toán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về</a:t>
            </a:r>
            <a:r>
              <a:rPr lang="en-US" sz="2400" dirty="0">
                <a:latin typeface="Times New Roman" panose="02020603050405020304" pitchFamily="18" charset="0"/>
                <a:cs typeface="Times New Roman" panose="02020603050405020304" pitchFamily="18" charset="0"/>
                <a:sym typeface="+mn-ea"/>
              </a:rPr>
              <a:t> chi </a:t>
            </a:r>
            <a:r>
              <a:rPr lang="en-US" sz="2400" dirty="0" err="1">
                <a:latin typeface="Times New Roman" panose="02020603050405020304" pitchFamily="18" charset="0"/>
                <a:cs typeface="Times New Roman" panose="02020603050405020304" pitchFamily="18" charset="0"/>
                <a:sym typeface="+mn-ea"/>
              </a:rPr>
              <a:t>phí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thủ</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tục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điều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thiết</a:t>
            </a:r>
            <a:r>
              <a:rPr lang="en-US" sz="24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1200"/>
              </a:spcAft>
              <a:buFontTx/>
              <a:buChar char="-"/>
            </a:pPr>
            <a:r>
              <a:rPr lang="en-US" sz="2400" dirty="0" err="1">
                <a:latin typeface="Times New Roman" panose="02020603050405020304" pitchFamily="18" charset="0"/>
                <a:cs typeface="Times New Roman" panose="02020603050405020304" pitchFamily="18" charset="0"/>
                <a:sym typeface="+mn-ea"/>
              </a:rPr>
              <a:t>Khi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gỗ</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giấy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chỉ</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tiêu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chuẩn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kèm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theo.</a:t>
            </a:r>
            <a:r>
              <a:rPr lang="en-US" sz="24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1200"/>
              </a:spcAft>
              <a:buFontTx/>
              <a:buChar char="-"/>
            </a:pPr>
            <a:r>
              <a:rPr lang="en-US" sz="2400" dirty="0" err="1">
                <a:latin typeface="Times New Roman" panose="02020603050405020304" pitchFamily="18" charset="0"/>
                <a:cs typeface="Times New Roman" panose="02020603050405020304" pitchFamily="18" charset="0"/>
                <a:sym typeface="+mn-ea"/>
              </a:rPr>
              <a:t>Còn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thủ</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tục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giản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xuất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khẩu</a:t>
            </a:r>
            <a:r>
              <a:rPr lang="en-US" sz="24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1200"/>
              </a:spcAft>
              <a:buFontTx/>
              <a:buChar char="-"/>
            </a:pPr>
            <a:r>
              <a:rPr lang="en-US" sz="2400" dirty="0">
                <a:latin typeface="Times New Roman" panose="02020603050405020304" pitchFamily="18" charset="0"/>
                <a:cs typeface="Times New Roman" panose="02020603050405020304" pitchFamily="18" charset="0"/>
                <a:sym typeface="+mn-ea"/>
              </a:rPr>
              <a:t>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màu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đen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99% </a:t>
            </a:r>
            <a:r>
              <a:rPr lang="en-US" sz="2400" dirty="0" err="1">
                <a:latin typeface="Times New Roman" panose="02020603050405020304" pitchFamily="18" charset="0"/>
                <a:cs typeface="Times New Roman" panose="02020603050405020304" pitchFamily="18" charset="0"/>
                <a:sym typeface="+mn-ea"/>
              </a:rPr>
              <a:t>đó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Màu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đen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của</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do </a:t>
            </a:r>
            <a:r>
              <a:rPr lang="en-US" sz="2400" dirty="0" err="1">
                <a:latin typeface="Times New Roman" panose="02020603050405020304" pitchFamily="18" charset="0"/>
                <a:cs typeface="Times New Roman" panose="02020603050405020304" pitchFamily="18" charset="0"/>
                <a:sym typeface="+mn-ea"/>
              </a:rPr>
              <a:t>nấu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quá</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nhiều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năng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thấp</a:t>
            </a:r>
            <a:r>
              <a:rPr lang="en-US" sz="2400" dirty="0">
                <a:latin typeface="Times New Roman" panose="02020603050405020304" pitchFamily="18" charset="0"/>
                <a:cs typeface="Times New Roman" panose="02020603050405020304" pitchFamily="18" charset="0"/>
                <a:sym typeface="+mn-ea"/>
              </a:rPr>
              <a:t>.</a:t>
            </a: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70" decel="100000"/>
                                        <p:tgtEl>
                                          <p:spTgt spid="6"/>
                                        </p:tgtEl>
                                      </p:cBhvr>
                                    </p:animEffect>
                                    <p:animScale>
                                      <p:cBhvr>
                                        <p:cTn id="16" dur="770" decel="100000"/>
                                        <p:tgtEl>
                                          <p:spTgt spid="6"/>
                                        </p:tgtEl>
                                      </p:cBhvr>
                                      <p:from x="10000" y="10000"/>
                                      <p:to x="200000" y="450000"/>
                                    </p:animScale>
                                    <p:animScale>
                                      <p:cBhvr>
                                        <p:cTn id="17" dur="1230" accel="100000" fill="hold">
                                          <p:stCondLst>
                                            <p:cond delay="770"/>
                                          </p:stCondLst>
                                        </p:cTn>
                                        <p:tgtEl>
                                          <p:spTgt spid="6"/>
                                        </p:tgtEl>
                                      </p:cBhvr>
                                      <p:from x="200000" y="450000"/>
                                      <p:to x="100000" y="100000"/>
                                    </p:animScale>
                                    <p:set>
                                      <p:cBhvr>
                                        <p:cTn id="18" dur="770" fill="hold"/>
                                        <p:tgtEl>
                                          <p:spTgt spid="6"/>
                                        </p:tgtEl>
                                        <p:attrNameLst>
                                          <p:attrName>ppt_x</p:attrName>
                                        </p:attrNameLst>
                                      </p:cBhvr>
                                      <p:to>
                                        <p:strVal val="(0.5)"/>
                                      </p:to>
                                    </p:set>
                                    <p:anim from="(0.5)" to="(#ppt_x)" calcmode="lin" valueType="num">
                                      <p:cBhvr>
                                        <p:cTn id="19" dur="1230" accel="100000" fill="hold">
                                          <p:stCondLst>
                                            <p:cond delay="770"/>
                                          </p:stCondLst>
                                        </p:cTn>
                                        <p:tgtEl>
                                          <p:spTgt spid="6"/>
                                        </p:tgtEl>
                                        <p:attrNameLst>
                                          <p:attrName>ppt_x</p:attrName>
                                        </p:attrNameLst>
                                      </p:cBhvr>
                                    </p:anim>
                                    <p:set>
                                      <p:cBhvr>
                                        <p:cTn id="20" dur="770" fill="hold"/>
                                        <p:tgtEl>
                                          <p:spTgt spid="6"/>
                                        </p:tgtEl>
                                        <p:attrNameLst>
                                          <p:attrName>ppt_y</p:attrName>
                                        </p:attrNameLst>
                                      </p:cBhvr>
                                      <p:to>
                                        <p:strVal val="(#ppt_y+0.4)"/>
                                      </p:to>
                                    </p:set>
                                    <p:anim from="(#ppt_y+0.4)" to="(#ppt_y)" calcmode="lin" valueType="num">
                                      <p:cBhvr>
                                        <p:cTn id="21" dur="1230" accel="100000" fill="hold">
                                          <p:stCondLst>
                                            <p:cond delay="770"/>
                                          </p:stCondLst>
                                        </p:cTn>
                                        <p:tgtEl>
                                          <p:spTgt spid="6"/>
                                        </p:tgtEl>
                                        <p:attrNameLst>
                                          <p:attrName>ppt_y</p:attrName>
                                        </p:attrNameLst>
                                      </p:cBhvr>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 calcmode="lin" valueType="num">
                                      <p:cBhvr>
                                        <p:cTn id="26"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7"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8"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29" dur="1000"/>
                                        <p:tgtEl>
                                          <p:spTgt spid="6">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 calcmode="lin" valueType="num">
                                      <p:cBhvr>
                                        <p:cTn id="34"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5"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6"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37" dur="1000"/>
                                        <p:tgtEl>
                                          <p:spTgt spid="6">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6">
                                            <p:txEl>
                                              <p:pRg st="2" end="2"/>
                                            </p:txEl>
                                          </p:spTgt>
                                        </p:tgtEl>
                                        <p:attrNameLst>
                                          <p:attrName>style.visibility</p:attrName>
                                        </p:attrNameLst>
                                      </p:cBhvr>
                                      <p:to>
                                        <p:strVal val="visible"/>
                                      </p:to>
                                    </p:set>
                                    <p:anim calcmode="lin" valueType="num">
                                      <p:cBhvr>
                                        <p:cTn id="42"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43"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44"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45" dur="1000"/>
                                        <p:tgtEl>
                                          <p:spTgt spid="6">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nodeType="clickEffect">
                                  <p:stCondLst>
                                    <p:cond delay="0"/>
                                  </p:stCondLst>
                                  <p:childTnLst>
                                    <p:set>
                                      <p:cBhvr>
                                        <p:cTn id="49" dur="1" fill="hold">
                                          <p:stCondLst>
                                            <p:cond delay="0"/>
                                          </p:stCondLst>
                                        </p:cTn>
                                        <p:tgtEl>
                                          <p:spTgt spid="6">
                                            <p:txEl>
                                              <p:pRg st="3" end="3"/>
                                            </p:txEl>
                                          </p:spTgt>
                                        </p:tgtEl>
                                        <p:attrNameLst>
                                          <p:attrName>style.visibility</p:attrName>
                                        </p:attrNameLst>
                                      </p:cBhvr>
                                      <p:to>
                                        <p:strVal val="visible"/>
                                      </p:to>
                                    </p:set>
                                    <p:anim calcmode="lin" valueType="num">
                                      <p:cBhvr>
                                        <p:cTn id="50"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51"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52"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53" dur="1000"/>
                                        <p:tgtEl>
                                          <p:spTgt spid="6">
                                            <p:txEl>
                                              <p:pRg st="3" end="3"/>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51" presetClass="entr" presetSubtype="0" fill="hold"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770" decel="100000"/>
                                        <p:tgtEl>
                                          <p:spTgt spid="7"/>
                                        </p:tgtEl>
                                      </p:cBhvr>
                                    </p:animEffect>
                                    <p:animScale>
                                      <p:cBhvr>
                                        <p:cTn id="59" dur="770" decel="100000"/>
                                        <p:tgtEl>
                                          <p:spTgt spid="7"/>
                                        </p:tgtEl>
                                      </p:cBhvr>
                                      <p:from x="10000" y="10000"/>
                                      <p:to x="200000" y="450000"/>
                                    </p:animScale>
                                    <p:animScale>
                                      <p:cBhvr>
                                        <p:cTn id="60" dur="1230" accel="100000" fill="hold">
                                          <p:stCondLst>
                                            <p:cond delay="770"/>
                                          </p:stCondLst>
                                        </p:cTn>
                                        <p:tgtEl>
                                          <p:spTgt spid="7"/>
                                        </p:tgtEl>
                                      </p:cBhvr>
                                      <p:from x="200000" y="450000"/>
                                      <p:to x="100000" y="100000"/>
                                    </p:animScale>
                                    <p:set>
                                      <p:cBhvr>
                                        <p:cTn id="61" dur="770" fill="hold"/>
                                        <p:tgtEl>
                                          <p:spTgt spid="7"/>
                                        </p:tgtEl>
                                        <p:attrNameLst>
                                          <p:attrName>ppt_x</p:attrName>
                                        </p:attrNameLst>
                                      </p:cBhvr>
                                      <p:to>
                                        <p:strVal val="(0.5)"/>
                                      </p:to>
                                    </p:set>
                                    <p:anim from="(0.5)" to="(#ppt_x)" calcmode="lin" valueType="num">
                                      <p:cBhvr>
                                        <p:cTn id="62" dur="1230" accel="100000" fill="hold">
                                          <p:stCondLst>
                                            <p:cond delay="770"/>
                                          </p:stCondLst>
                                        </p:cTn>
                                        <p:tgtEl>
                                          <p:spTgt spid="7"/>
                                        </p:tgtEl>
                                        <p:attrNameLst>
                                          <p:attrName>ppt_x</p:attrName>
                                        </p:attrNameLst>
                                      </p:cBhvr>
                                    </p:anim>
                                    <p:set>
                                      <p:cBhvr>
                                        <p:cTn id="63" dur="770" fill="hold"/>
                                        <p:tgtEl>
                                          <p:spTgt spid="7"/>
                                        </p:tgtEl>
                                        <p:attrNameLst>
                                          <p:attrName>ppt_y</p:attrName>
                                        </p:attrNameLst>
                                      </p:cBhvr>
                                      <p:to>
                                        <p:strVal val="(#ppt_y+0.4)"/>
                                      </p:to>
                                    </p:set>
                                    <p:anim from="(#ppt_y+0.4)" to="(#ppt_y)" calcmode="lin" valueType="num">
                                      <p:cBhvr>
                                        <p:cTn id="64" dur="1230" accel="100000" fill="hold">
                                          <p:stCondLst>
                                            <p:cond delay="770"/>
                                          </p:stCondLst>
                                        </p:cTn>
                                        <p:tgtEl>
                                          <p:spTgt spid="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background-y-te-va-duoc_034617333"/>
          <p:cNvPicPr>
            <a:picLocks noGrp="1" noChangeAspect="1"/>
          </p:cNvPicPr>
          <p:nvPr>
            <p:ph sz="half" idx="2"/>
          </p:nvPr>
        </p:nvPicPr>
        <p:blipFill>
          <a:blip r:embed="rId2"/>
          <a:stretch>
            <a:fillRect/>
          </a:stretch>
        </p:blipFill>
        <p:spPr>
          <a:xfrm>
            <a:off x="0" y="0"/>
            <a:ext cx="12192635" cy="6858000"/>
          </a:xfrm>
          <a:prstGeom prst="rect">
            <a:avLst/>
          </a:prstGeom>
        </p:spPr>
      </p:pic>
      <p:sp>
        <p:nvSpPr>
          <p:cNvPr id="2" name="Title 1"/>
          <p:cNvSpPr>
            <a:spLocks noGrp="1"/>
          </p:cNvSpPr>
          <p:nvPr>
            <p:ph type="title"/>
          </p:nvPr>
        </p:nvSpPr>
        <p:spPr>
          <a:xfrm>
            <a:off x="0" y="635"/>
            <a:ext cx="5910580" cy="1296670"/>
          </a:xfrm>
        </p:spPr>
        <p:txBody>
          <a:bodyPr>
            <a:normAutofit fontScale="90000"/>
          </a:bodyPr>
          <a:lstStyle/>
          <a:p>
            <a:pPr algn="l"/>
            <a:r>
              <a:rPr lang="en-US">
                <a:solidFill>
                  <a:srgbClr val="FF0000"/>
                </a:solidFill>
                <a:latin typeface="Times New Roman" panose="02020603050405020304" pitchFamily="18" charset="0"/>
                <a:cs typeface="Times New Roman" panose="02020603050405020304" pitchFamily="18" charset="0"/>
                <a:sym typeface="+mn-ea"/>
              </a:rPr>
              <a:t>4.Công dụng:</a:t>
            </a:r>
            <a:br>
              <a:rPr lang="en-US">
                <a:solidFill>
                  <a:srgbClr val="FF0000"/>
                </a:solidFill>
                <a:latin typeface="Times New Roman" panose="02020603050405020304" pitchFamily="18" charset="0"/>
                <a:cs typeface="Times New Roman" panose="02020603050405020304" pitchFamily="18" charset="0"/>
              </a:rPr>
            </a:br>
            <a:endParaRPr lang="en-US">
              <a:latin typeface="Times New Roman" panose="02020603050405020304" pitchFamily="18" charset="0"/>
              <a:cs typeface="Times New Roman" panose="02020603050405020304" pitchFamily="18" charset="0"/>
            </a:endParaRPr>
          </a:p>
        </p:txBody>
      </p:sp>
      <p:pic>
        <p:nvPicPr>
          <p:cNvPr id="8" name="Content Placeholder 7" descr="pallet-nhua-cao-cap"/>
          <p:cNvPicPr>
            <a:picLocks noGrp="1" noChangeAspect="1"/>
          </p:cNvPicPr>
          <p:nvPr>
            <p:ph sz="half" idx="1"/>
          </p:nvPr>
        </p:nvPicPr>
        <p:blipFill>
          <a:blip r:embed="rId3"/>
          <a:stretch>
            <a:fillRect/>
          </a:stretch>
        </p:blipFill>
        <p:spPr>
          <a:xfrm>
            <a:off x="182880" y="1297305"/>
            <a:ext cx="5727700" cy="3299460"/>
          </a:xfrm>
          <a:prstGeom prst="rect">
            <a:avLst/>
          </a:prstGeom>
        </p:spPr>
      </p:pic>
      <p:sp>
        <p:nvSpPr>
          <p:cNvPr id="6" name="Text Box 5"/>
          <p:cNvSpPr txBox="1"/>
          <p:nvPr/>
        </p:nvSpPr>
        <p:spPr>
          <a:xfrm>
            <a:off x="195580" y="669290"/>
            <a:ext cx="9361170" cy="521970"/>
          </a:xfrm>
          <a:prstGeom prst="rect">
            <a:avLst/>
          </a:prstGeom>
          <a:noFill/>
        </p:spPr>
        <p:txBody>
          <a:bodyPr wrap="square" rtlCol="0">
            <a:spAutoFit/>
          </a:bodyPr>
          <a:lstStyle/>
          <a:p>
            <a:pPr marL="0" indent="0">
              <a:buNone/>
            </a:pPr>
            <a:r>
              <a:rPr lang="en-US" sz="2800" b="1" dirty="0">
                <a:solidFill>
                  <a:srgbClr val="002060"/>
                </a:solidFill>
                <a:latin typeface="Times New Roman" panose="02020603050405020304" pitchFamily="18" charset="0"/>
                <a:cs typeface="Times New Roman" panose="02020603050405020304" pitchFamily="18" charset="0"/>
                <a:sym typeface="+mn-ea"/>
              </a:rPr>
              <a:t>B. </a:t>
            </a:r>
            <a:r>
              <a:rPr lang="en-US" sz="2800" b="1" dirty="0" err="1">
                <a:solidFill>
                  <a:srgbClr val="002060"/>
                </a:solidFill>
                <a:latin typeface="Times New Roman" panose="02020603050405020304" pitchFamily="18" charset="0"/>
                <a:cs typeface="Times New Roman" panose="02020603050405020304" pitchFamily="18" charset="0"/>
                <a:sym typeface="+mn-ea"/>
              </a:rPr>
              <a:t>Dùng</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trong</a:t>
            </a:r>
            <a:r>
              <a:rPr lang="en-US" sz="2800" b="1" dirty="0">
                <a:solidFill>
                  <a:srgbClr val="002060"/>
                </a:solidFill>
                <a:latin typeface="Times New Roman" panose="02020603050405020304" pitchFamily="18" charset="0"/>
                <a:cs typeface="Times New Roman" panose="02020603050405020304" pitchFamily="18" charset="0"/>
                <a:sym typeface="+mn-ea"/>
              </a:rPr>
              <a:t> y </a:t>
            </a:r>
            <a:r>
              <a:rPr lang="en-US" sz="2800" b="1" dirty="0" err="1">
                <a:solidFill>
                  <a:srgbClr val="002060"/>
                </a:solidFill>
                <a:latin typeface="Times New Roman" panose="02020603050405020304" pitchFamily="18" charset="0"/>
                <a:cs typeface="Times New Roman" panose="02020603050405020304" pitchFamily="18" charset="0"/>
                <a:sym typeface="+mn-ea"/>
              </a:rPr>
              <a:t>tế</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dược</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phẩm</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thực</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phẩm</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mỹ</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phẩm</a:t>
            </a:r>
            <a:endParaRPr lang="en-US" sz="2800" b="1" dirty="0">
              <a:solidFill>
                <a:srgbClr val="002060"/>
              </a:solidFill>
              <a:latin typeface="Times New Roman" panose="02020603050405020304" pitchFamily="18" charset="0"/>
              <a:cs typeface="Times New Roman" panose="02020603050405020304" pitchFamily="18" charset="0"/>
              <a:sym typeface="+mn-ea"/>
            </a:endParaRPr>
          </a:p>
        </p:txBody>
      </p:sp>
      <p:sp>
        <p:nvSpPr>
          <p:cNvPr id="7" name="Text Box 6"/>
          <p:cNvSpPr txBox="1"/>
          <p:nvPr/>
        </p:nvSpPr>
        <p:spPr>
          <a:xfrm>
            <a:off x="6031230" y="1297305"/>
            <a:ext cx="6161405" cy="4154984"/>
          </a:xfrm>
          <a:prstGeom prst="rect">
            <a:avLst/>
          </a:prstGeom>
          <a:noFill/>
        </p:spPr>
        <p:txBody>
          <a:bodyPr wrap="square" rtlCol="0">
            <a:spAutoFit/>
          </a:bodyPr>
          <a:lstStyle/>
          <a:p>
            <a:pPr marL="342900" indent="-342900">
              <a:buFontTx/>
              <a:buChar char="-"/>
            </a:pPr>
            <a:r>
              <a:rPr lang="en-US" sz="2400" dirty="0">
                <a:latin typeface="Times New Roman" panose="02020603050405020304" pitchFamily="18" charset="0"/>
                <a:cs typeface="Times New Roman" panose="02020603050405020304" pitchFamily="18" charset="0"/>
                <a:sym typeface="+mn-ea"/>
              </a:rPr>
              <a:t>Pallet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lĩnh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vực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này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1 </a:t>
            </a:r>
            <a:r>
              <a:rPr lang="en-US" sz="2400" dirty="0" err="1">
                <a:latin typeface="Times New Roman" panose="02020603050405020304" pitchFamily="18" charset="0"/>
                <a:cs typeface="Times New Roman" panose="02020603050405020304" pitchFamily="18" charset="0"/>
                <a:sym typeface="+mn-ea"/>
              </a:rPr>
              <a:t>đặc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điểm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bề</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mặt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nhẵn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phẳng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rãnh</a:t>
            </a:r>
            <a:r>
              <a:rPr lang="en-US" sz="2400" dirty="0">
                <a:latin typeface="Times New Roman" panose="02020603050405020304" pitchFamily="18" charset="0"/>
                <a:cs typeface="Times New Roman" panose="02020603050405020304" pitchFamily="18" charset="0"/>
                <a:sym typeface="+mn-ea"/>
              </a:rPr>
              <a:t>. Do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rãnh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bốc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hoặc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dễ</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dẫn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đến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rách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bì</a:t>
            </a:r>
            <a:r>
              <a:rPr lang="en-US" sz="2400" dirty="0">
                <a:latin typeface="Times New Roman" panose="02020603050405020304" pitchFamily="18" charset="0"/>
                <a:cs typeface="Times New Roman" panose="02020603050405020304" pitchFamily="18" charset="0"/>
                <a:sym typeface="+mn-ea"/>
              </a:rPr>
              <a:t>. </a:t>
            </a:r>
          </a:p>
          <a:p>
            <a:pPr marL="342900" indent="-342900">
              <a:buFontTx/>
              <a:buChar char="-"/>
            </a:pPr>
            <a:r>
              <a:rPr lang="en-US" sz="2400" dirty="0" err="1">
                <a:latin typeface="Times New Roman" panose="02020603050405020304" pitchFamily="18" charset="0"/>
                <a:cs typeface="Times New Roman" panose="02020603050405020304" pitchFamily="18" charset="0"/>
                <a:sym typeface="+mn-ea"/>
              </a:rPr>
              <a:t>Đặc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biệt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thực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phẩm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nguyên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liệu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mỹ</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phẩm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nặng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dễ</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thay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đổi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hình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dạng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chứa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nguyên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liệu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bột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mịn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hạt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nhỏ</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dễ</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lọt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khe</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lấy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khó</a:t>
            </a:r>
            <a:r>
              <a:rPr lang="en-US" sz="2400" dirty="0">
                <a:latin typeface="Times New Roman" panose="02020603050405020304" pitchFamily="18" charset="0"/>
                <a:cs typeface="Times New Roman" panose="02020603050405020304" pitchFamily="18" charset="0"/>
                <a:sym typeface="+mn-ea"/>
              </a:rPr>
              <a:t>.</a:t>
            </a: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sym typeface="+mn-ea"/>
            </a:endParaRPr>
          </a:p>
        </p:txBody>
      </p:sp>
      <p:sp>
        <p:nvSpPr>
          <p:cNvPr id="9" name="Text Box 8"/>
          <p:cNvSpPr txBox="1"/>
          <p:nvPr/>
        </p:nvSpPr>
        <p:spPr>
          <a:xfrm>
            <a:off x="0" y="4740275"/>
            <a:ext cx="12192635" cy="1938992"/>
          </a:xfrm>
          <a:prstGeom prst="rect">
            <a:avLst/>
          </a:prstGeom>
          <a:noFill/>
        </p:spPr>
        <p:txBody>
          <a:bodyPr wrap="square" rtlCol="0">
            <a:spAutoFit/>
          </a:bodyPr>
          <a:lstStyle/>
          <a:p>
            <a:pPr marL="342900" indent="-342900">
              <a:buFontTx/>
              <a:buChar char="-"/>
            </a:pPr>
            <a:r>
              <a:rPr lang="en-US" sz="2400" dirty="0" err="1">
                <a:latin typeface="Times New Roman" panose="02020603050405020304" pitchFamily="18" charset="0"/>
                <a:cs typeface="Times New Roman" panose="02020603050405020304" pitchFamily="18" charset="0"/>
                <a:sym typeface="+mn-ea"/>
              </a:rPr>
              <a:t>Thông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người</a:t>
            </a:r>
            <a:r>
              <a:rPr lang="en-US" sz="2400" dirty="0">
                <a:latin typeface="Times New Roman" panose="02020603050405020304" pitchFamily="18" charset="0"/>
                <a:cs typeface="Times New Roman" panose="02020603050405020304" pitchFamily="18" charset="0"/>
                <a:sym typeface="+mn-ea"/>
              </a:rPr>
              <a:t> ta </a:t>
            </a:r>
            <a:r>
              <a:rPr lang="en-US" sz="2400" dirty="0" err="1">
                <a:latin typeface="Times New Roman" panose="02020603050405020304" pitchFamily="18" charset="0"/>
                <a:cs typeface="Times New Roman" panose="02020603050405020304" pitchFamily="18" charset="0"/>
                <a:sym typeface="+mn-ea"/>
              </a:rPr>
              <a:t>sẽ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giấy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mỹ</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phẩm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phẩm</a:t>
            </a:r>
            <a:r>
              <a:rPr lang="en-US" sz="2400" dirty="0">
                <a:latin typeface="Times New Roman" panose="02020603050405020304" pitchFamily="18" charset="0"/>
                <a:cs typeface="Times New Roman" panose="02020603050405020304" pitchFamily="18" charset="0"/>
                <a:sym typeface="+mn-ea"/>
              </a:rPr>
              <a:t> ( </a:t>
            </a:r>
            <a:r>
              <a:rPr lang="en-US" sz="2400" dirty="0" err="1">
                <a:latin typeface="Times New Roman" panose="02020603050405020304" pitchFamily="18" charset="0"/>
                <a:cs typeface="Times New Roman" panose="02020603050405020304" pitchFamily="18" charset="0"/>
                <a:sym typeface="+mn-ea"/>
              </a:rPr>
              <a:t>yêu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ẩm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ướt</a:t>
            </a:r>
            <a:r>
              <a:rPr lang="en-US" sz="2400" dirty="0">
                <a:latin typeface="Times New Roman" panose="02020603050405020304" pitchFamily="18" charset="0"/>
                <a:cs typeface="Times New Roman" panose="02020603050405020304" pitchFamily="18" charset="0"/>
                <a:sym typeface="+mn-ea"/>
              </a:rPr>
              <a:t>). </a:t>
            </a:r>
          </a:p>
          <a:p>
            <a:pPr marL="342900" indent="-342900">
              <a:buFontTx/>
              <a:buChar char="-"/>
            </a:pPr>
            <a:r>
              <a:rPr lang="en-US" sz="2400" dirty="0">
                <a:latin typeface="Times New Roman" panose="02020603050405020304" pitchFamily="18" charset="0"/>
                <a:cs typeface="Times New Roman" panose="02020603050405020304" pitchFamily="18" charset="0"/>
                <a:sym typeface="+mn-ea"/>
              </a:rPr>
              <a:t>Cao </a:t>
            </a:r>
            <a:r>
              <a:rPr lang="en-US" sz="2400" dirty="0" err="1">
                <a:latin typeface="Times New Roman" panose="02020603050405020304" pitchFamily="18" charset="0"/>
                <a:cs typeface="Times New Roman" panose="02020603050405020304" pitchFamily="18" charset="0"/>
                <a:sym typeface="+mn-ea"/>
              </a:rPr>
              <a:t>cấp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kín</a:t>
            </a:r>
            <a:r>
              <a:rPr lang="en-US" sz="2400" dirty="0">
                <a:latin typeface="Times New Roman" panose="02020603050405020304" pitchFamily="18" charset="0"/>
                <a:cs typeface="Times New Roman" panose="02020603050405020304" pitchFamily="18" charset="0"/>
                <a:sym typeface="+mn-ea"/>
              </a:rPr>
              <a:t> 1 </a:t>
            </a:r>
            <a:r>
              <a:rPr lang="en-US" sz="2400" dirty="0" err="1">
                <a:latin typeface="Times New Roman" panose="02020603050405020304" pitchFamily="18" charset="0"/>
                <a:cs typeface="Times New Roman" panose="02020603050405020304" pitchFamily="18" charset="0"/>
                <a:sym typeface="+mn-ea"/>
              </a:rPr>
              <a:t>mặt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hoặc</a:t>
            </a:r>
            <a:r>
              <a:rPr lang="en-US" sz="2400" dirty="0">
                <a:latin typeface="Times New Roman" panose="02020603050405020304" pitchFamily="18" charset="0"/>
                <a:cs typeface="Times New Roman" panose="02020603050405020304" pitchFamily="18" charset="0"/>
                <a:sym typeface="+mn-ea"/>
              </a:rPr>
              <a:t> 2 </a:t>
            </a:r>
            <a:r>
              <a:rPr lang="en-US" sz="2400" dirty="0" err="1">
                <a:latin typeface="Times New Roman" panose="02020603050405020304" pitchFamily="18" charset="0"/>
                <a:cs typeface="Times New Roman" panose="02020603050405020304" pitchFamily="18" charset="0"/>
                <a:sym typeface="+mn-ea"/>
              </a:rPr>
              <a:t>mặt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Lưu</a:t>
            </a:r>
            <a:r>
              <a:rPr lang="en-US" sz="2400" dirty="0">
                <a:latin typeface="Times New Roman" panose="02020603050405020304" pitchFamily="18" charset="0"/>
                <a:cs typeface="Times New Roman" panose="02020603050405020304" pitchFamily="18" charset="0"/>
                <a:sym typeface="+mn-ea"/>
              </a:rPr>
              <a:t> ý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vật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liệu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yếu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a:t>
            </a:r>
            <a:r>
              <a:rPr lang="en-US" sz="2400" dirty="0">
                <a:latin typeface="Times New Roman" panose="02020603050405020304" pitchFamily="18" charset="0"/>
                <a:cs typeface="Times New Roman" panose="02020603050405020304" pitchFamily="18" charset="0"/>
                <a:sym typeface="+mn-ea"/>
              </a:rPr>
              <a:t> an </a:t>
            </a:r>
            <a:r>
              <a:rPr lang="en-US" sz="2400" dirty="0" err="1">
                <a:latin typeface="Times New Roman" panose="02020603050405020304" pitchFamily="18" charset="0"/>
                <a:cs typeface="Times New Roman" panose="02020603050405020304" pitchFamily="18" charset="0"/>
                <a:sym typeface="+mn-ea"/>
              </a:rPr>
              <a:t>toàn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vệ</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sinh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lau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chùi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lây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nhiễm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chéo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đáp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Còn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gỗ</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giấy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trải</a:t>
            </a:r>
            <a:r>
              <a:rPr lang="en-US" sz="2400" dirty="0">
                <a:latin typeface="Times New Roman" panose="02020603050405020304" pitchFamily="18" charset="0"/>
                <a:cs typeface="Times New Roman" panose="02020603050405020304" pitchFamily="18" charset="0"/>
                <a:sym typeface="+mn-ea"/>
              </a:rPr>
              <a:t> qua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trình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kiểm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nghiêm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ngặt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trước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a:t>
            </a: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style.rotation</p:attrName>
                                        </p:attrNameLst>
                                      </p:cBhvr>
                                      <p:tavLst>
                                        <p:tav tm="0">
                                          <p:val>
                                            <p:fltVal val="360"/>
                                          </p:val>
                                        </p:tav>
                                        <p:tav tm="100000">
                                          <p:val>
                                            <p:fltVal val="0"/>
                                          </p:val>
                                        </p:tav>
                                      </p:tavLst>
                                    </p:anim>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7">
                                            <p:txEl>
                                              <p:pRg st="0" end="0"/>
                                            </p:txEl>
                                          </p:spTgt>
                                        </p:tgtEl>
                                        <p:attrNameLst>
                                          <p:attrName>style.visibility</p:attrName>
                                        </p:attrNameLst>
                                      </p:cBhvr>
                                      <p:to>
                                        <p:strVal val="visible"/>
                                      </p:to>
                                    </p:set>
                                    <p:animEffect transition="in" filter="fade">
                                      <p:cBhvr>
                                        <p:cTn id="32" dur="1000"/>
                                        <p:tgtEl>
                                          <p:spTgt spid="7">
                                            <p:txEl>
                                              <p:pRg st="0" end="0"/>
                                            </p:txEl>
                                          </p:spTgt>
                                        </p:tgtEl>
                                      </p:cBhvr>
                                    </p:animEffect>
                                    <p:anim calcmode="lin" valueType="num">
                                      <p:cBhvr>
                                        <p:cTn id="3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4"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7">
                                            <p:txEl>
                                              <p:pRg st="1" end="1"/>
                                            </p:txEl>
                                          </p:spTgt>
                                        </p:tgtEl>
                                        <p:attrNameLst>
                                          <p:attrName>style.visibility</p:attrName>
                                        </p:attrNameLst>
                                      </p:cBhvr>
                                      <p:to>
                                        <p:strVal val="visible"/>
                                      </p:to>
                                    </p:set>
                                    <p:animEffect transition="in" filter="barn(inVertical)">
                                      <p:cBhvr>
                                        <p:cTn id="39" dur="500"/>
                                        <p:tgtEl>
                                          <p:spTgt spid="7">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9">
                                            <p:txEl>
                                              <p:pRg st="0" end="0"/>
                                            </p:txEl>
                                          </p:spTgt>
                                        </p:tgtEl>
                                        <p:attrNameLst>
                                          <p:attrName>style.visibility</p:attrName>
                                        </p:attrNameLst>
                                      </p:cBhvr>
                                      <p:to>
                                        <p:strVal val="visible"/>
                                      </p:to>
                                    </p:set>
                                    <p:animEffect transition="in" filter="fade">
                                      <p:cBhvr>
                                        <p:cTn id="44" dur="1000"/>
                                        <p:tgtEl>
                                          <p:spTgt spid="9">
                                            <p:txEl>
                                              <p:pRg st="0" end="0"/>
                                            </p:txEl>
                                          </p:spTgt>
                                        </p:tgtEl>
                                      </p:cBhvr>
                                    </p:animEffect>
                                    <p:anim calcmode="lin" valueType="num">
                                      <p:cBhvr>
                                        <p:cTn id="4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4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9">
                                            <p:txEl>
                                              <p:pRg st="1" end="1"/>
                                            </p:txEl>
                                          </p:spTgt>
                                        </p:tgtEl>
                                        <p:attrNameLst>
                                          <p:attrName>style.visibility</p:attrName>
                                        </p:attrNameLst>
                                      </p:cBhvr>
                                      <p:to>
                                        <p:strVal val="visible"/>
                                      </p:to>
                                    </p:set>
                                    <p:animEffect transition="in" filter="fade">
                                      <p:cBhvr>
                                        <p:cTn id="51" dur="1000"/>
                                        <p:tgtEl>
                                          <p:spTgt spid="9">
                                            <p:txEl>
                                              <p:pRg st="1" end="1"/>
                                            </p:txEl>
                                          </p:spTgt>
                                        </p:tgtEl>
                                      </p:cBhvr>
                                    </p:animEffect>
                                    <p:anim calcmode="lin" valueType="num">
                                      <p:cBhvr>
                                        <p:cTn id="5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5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9" grpId="0"/>
      <p:bldP spid="9"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0170"/>
            <a:ext cx="11582400" cy="1110615"/>
          </a:xfrm>
        </p:spPr>
        <p:txBody>
          <a:bodyPr>
            <a:normAutofit fontScale="90000"/>
          </a:bodyPr>
          <a:lstStyle/>
          <a:p>
            <a:pPr algn="l"/>
            <a:r>
              <a:rPr lang="en-US">
                <a:solidFill>
                  <a:srgbClr val="FF0000"/>
                </a:solidFill>
                <a:latin typeface="Times New Roman" panose="02020603050405020304" pitchFamily="18" charset="0"/>
                <a:cs typeface="Times New Roman" panose="02020603050405020304" pitchFamily="18" charset="0"/>
                <a:sym typeface="+mn-ea"/>
              </a:rPr>
              <a:t>4.Công dụng:</a:t>
            </a:r>
            <a:br>
              <a:rPr lang="en-US">
                <a:solidFill>
                  <a:srgbClr val="FF0000"/>
                </a:solidFill>
                <a:latin typeface="Times New Roman" panose="02020603050405020304" pitchFamily="18" charset="0"/>
                <a:cs typeface="Times New Roman" panose="02020603050405020304" pitchFamily="18" charset="0"/>
                <a:sym typeface="+mn-ea"/>
              </a:rPr>
            </a:br>
            <a:endParaRPr lang="en-US">
              <a:latin typeface="Times New Roman" panose="02020603050405020304" pitchFamily="18" charset="0"/>
              <a:cs typeface="Times New Roman" panose="02020603050405020304" pitchFamily="18" charset="0"/>
            </a:endParaRPr>
          </a:p>
        </p:txBody>
      </p:sp>
      <p:pic>
        <p:nvPicPr>
          <p:cNvPr id="8" name="Content Placeholder 7" descr="Pallet-Nhựa-Thăng-Long-2"/>
          <p:cNvPicPr>
            <a:picLocks noGrp="1" noChangeAspect="1"/>
          </p:cNvPicPr>
          <p:nvPr>
            <p:ph sz="half" idx="1"/>
          </p:nvPr>
        </p:nvPicPr>
        <p:blipFill>
          <a:blip r:embed="rId2"/>
          <a:stretch>
            <a:fillRect/>
          </a:stretch>
        </p:blipFill>
        <p:spPr>
          <a:xfrm>
            <a:off x="6781165" y="3399155"/>
            <a:ext cx="5224145" cy="3143885"/>
          </a:xfrm>
          <a:prstGeom prst="rect">
            <a:avLst/>
          </a:prstGeom>
        </p:spPr>
      </p:pic>
      <p:pic>
        <p:nvPicPr>
          <p:cNvPr id="7" name="Content Placeholder 6" descr="can-nhac-viec-duy-tri-pallet-nhua"/>
          <p:cNvPicPr>
            <a:picLocks noGrp="1" noChangeAspect="1"/>
          </p:cNvPicPr>
          <p:nvPr>
            <p:ph sz="half" idx="2"/>
          </p:nvPr>
        </p:nvPicPr>
        <p:blipFill>
          <a:blip r:embed="rId3"/>
          <a:stretch>
            <a:fillRect/>
          </a:stretch>
        </p:blipFill>
        <p:spPr>
          <a:xfrm>
            <a:off x="543560" y="3398520"/>
            <a:ext cx="5225415" cy="3144520"/>
          </a:xfrm>
          <a:prstGeom prst="rect">
            <a:avLst/>
          </a:prstGeom>
        </p:spPr>
      </p:pic>
      <p:sp>
        <p:nvSpPr>
          <p:cNvPr id="5" name="Text Box 4"/>
          <p:cNvSpPr txBox="1"/>
          <p:nvPr/>
        </p:nvSpPr>
        <p:spPr>
          <a:xfrm>
            <a:off x="4191000" y="384492"/>
            <a:ext cx="4680585" cy="521970"/>
          </a:xfrm>
          <a:prstGeom prst="rect">
            <a:avLst/>
          </a:prstGeom>
          <a:noFill/>
        </p:spPr>
        <p:txBody>
          <a:bodyPr wrap="square" rtlCol="0">
            <a:spAutoFit/>
          </a:bodyPr>
          <a:lstStyle/>
          <a:p>
            <a:pPr marL="0" indent="0">
              <a:buNone/>
            </a:pPr>
            <a:r>
              <a:rPr lang="en-US" sz="2800" b="1" dirty="0">
                <a:solidFill>
                  <a:srgbClr val="002060"/>
                </a:solidFill>
                <a:latin typeface="Times New Roman" panose="02020603050405020304" pitchFamily="18" charset="0"/>
                <a:cs typeface="Times New Roman" panose="02020603050405020304" pitchFamily="18" charset="0"/>
                <a:sym typeface="+mn-ea"/>
              </a:rPr>
              <a:t>C. </a:t>
            </a:r>
            <a:r>
              <a:rPr lang="en-US" sz="2800" b="1" dirty="0" err="1">
                <a:solidFill>
                  <a:srgbClr val="002060"/>
                </a:solidFill>
                <a:latin typeface="Times New Roman" panose="02020603050405020304" pitchFamily="18" charset="0"/>
                <a:cs typeface="Times New Roman" panose="02020603050405020304" pitchFamily="18" charset="0"/>
                <a:sym typeface="+mn-ea"/>
              </a:rPr>
              <a:t>Kê</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hàng</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trong</a:t>
            </a:r>
            <a:r>
              <a:rPr lang="en-US" sz="2800" b="1" dirty="0">
                <a:solidFill>
                  <a:srgbClr val="002060"/>
                </a:solidFill>
                <a:latin typeface="Times New Roman" panose="02020603050405020304" pitchFamily="18" charset="0"/>
                <a:cs typeface="Times New Roman" panose="02020603050405020304" pitchFamily="18" charset="0"/>
                <a:sym typeface="+mn-ea"/>
              </a:rPr>
              <a:t> </a:t>
            </a:r>
            <a:r>
              <a:rPr lang="en-US" sz="2800" b="1" dirty="0" err="1">
                <a:solidFill>
                  <a:srgbClr val="002060"/>
                </a:solidFill>
                <a:latin typeface="Times New Roman" panose="02020603050405020304" pitchFamily="18" charset="0"/>
                <a:cs typeface="Times New Roman" panose="02020603050405020304" pitchFamily="18" charset="0"/>
                <a:sym typeface="+mn-ea"/>
              </a:rPr>
              <a:t>kho</a:t>
            </a:r>
            <a:r>
              <a:rPr lang="en-US" sz="2800" b="1" dirty="0">
                <a:solidFill>
                  <a:srgbClr val="002060"/>
                </a:solidFill>
                <a:latin typeface="Times New Roman" panose="02020603050405020304" pitchFamily="18" charset="0"/>
                <a:cs typeface="Times New Roman" panose="02020603050405020304" pitchFamily="18" charset="0"/>
                <a:sym typeface="+mn-ea"/>
              </a:rPr>
              <a:t>:</a:t>
            </a:r>
          </a:p>
        </p:txBody>
      </p:sp>
      <p:sp>
        <p:nvSpPr>
          <p:cNvPr id="6" name="Text Box 5"/>
          <p:cNvSpPr txBox="1"/>
          <p:nvPr/>
        </p:nvSpPr>
        <p:spPr>
          <a:xfrm>
            <a:off x="231140" y="915571"/>
            <a:ext cx="11386820" cy="2308324"/>
          </a:xfrm>
          <a:prstGeom prst="rect">
            <a:avLst/>
          </a:prstGeom>
          <a:noFill/>
        </p:spPr>
        <p:txBody>
          <a:bodyPr wrap="square" rtlCol="0">
            <a:spAutoFit/>
          </a:bodyPr>
          <a:lstStyle/>
          <a:p>
            <a:pPr marL="342900" indent="-342900">
              <a:buFontTx/>
              <a:buChar char="-"/>
            </a:pPr>
            <a:r>
              <a:rPr lang="en-US" sz="2400" dirty="0" err="1">
                <a:latin typeface="Times New Roman" panose="02020603050405020304" pitchFamily="18" charset="0"/>
                <a:cs typeface="Times New Roman" panose="02020603050405020304" pitchFamily="18" charset="0"/>
                <a:sym typeface="+mn-ea"/>
              </a:rPr>
              <a:t>kho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chỉ</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lưu</a:t>
            </a:r>
            <a:r>
              <a:rPr lang="en-US" sz="2400" dirty="0">
                <a:latin typeface="Times New Roman" panose="02020603050405020304" pitchFamily="18" charset="0"/>
                <a:cs typeface="Times New Roman" panose="02020603050405020304" pitchFamily="18" charset="0"/>
                <a:sym typeface="+mn-ea"/>
              </a:rPr>
              <a:t> ý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tập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chung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trọng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tĩnh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của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tấm</a:t>
            </a:r>
            <a:r>
              <a:rPr lang="en-US" sz="2400" dirty="0">
                <a:latin typeface="Times New Roman" panose="02020603050405020304" pitchFamily="18" charset="0"/>
                <a:cs typeface="Times New Roman" panose="02020603050405020304" pitchFamily="18" charset="0"/>
                <a:sym typeface="+mn-ea"/>
              </a:rPr>
              <a:t> pallet. Do </a:t>
            </a:r>
            <a:r>
              <a:rPr lang="en-US" sz="2400" dirty="0" err="1">
                <a:latin typeface="Times New Roman" panose="02020603050405020304" pitchFamily="18" charset="0"/>
                <a:cs typeface="Times New Roman" panose="02020603050405020304" pitchFamily="18" charset="0"/>
                <a:sym typeface="+mn-ea"/>
              </a:rPr>
              <a:t>thường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nằm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cố</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định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nếu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di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ít</a:t>
            </a:r>
            <a:r>
              <a:rPr lang="en-US" sz="2400" dirty="0">
                <a:latin typeface="Times New Roman" panose="02020603050405020304" pitchFamily="18" charset="0"/>
                <a:cs typeface="Times New Roman" panose="02020603050405020304" pitchFamily="18" charset="0"/>
                <a:sym typeface="+mn-ea"/>
              </a:rPr>
              <a:t>. </a:t>
            </a:r>
          </a:p>
          <a:p>
            <a:pPr marL="342900" indent="-342900">
              <a:buFontTx/>
              <a:buChar char="-"/>
            </a:pPr>
            <a:r>
              <a:rPr lang="en-US" sz="2400" dirty="0" err="1">
                <a:latin typeface="Times New Roman" panose="02020603050405020304" pitchFamily="18" charset="0"/>
                <a:cs typeface="Times New Roman" panose="02020603050405020304" pitchFamily="18" charset="0"/>
                <a:sym typeface="+mn-ea"/>
              </a:rPr>
              <a:t>Khi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sài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bằng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gỗ</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lưu</a:t>
            </a:r>
            <a:r>
              <a:rPr lang="en-US" sz="2400" dirty="0">
                <a:latin typeface="Times New Roman" panose="02020603050405020304" pitchFamily="18" charset="0"/>
                <a:cs typeface="Times New Roman" panose="02020603050405020304" pitchFamily="18" charset="0"/>
                <a:sym typeface="+mn-ea"/>
              </a:rPr>
              <a:t> ý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yêu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gỗ</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sấy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a:t>
            </a:r>
            <a:r>
              <a:rPr lang="en-US" sz="2400" dirty="0">
                <a:latin typeface="Times New Roman" panose="02020603050405020304" pitchFamily="18" charset="0"/>
                <a:cs typeface="Times New Roman" panose="02020603050405020304" pitchFamily="18" charset="0"/>
                <a:sym typeface="+mn-ea"/>
              </a:rPr>
              <a:t>. Do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thiếu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thời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gian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lâu</a:t>
            </a:r>
            <a:r>
              <a:rPr lang="en-US" sz="2400" dirty="0">
                <a:latin typeface="Times New Roman" panose="02020603050405020304" pitchFamily="18" charset="0"/>
                <a:cs typeface="Times New Roman" panose="02020603050405020304" pitchFamily="18" charset="0"/>
                <a:sym typeface="+mn-ea"/>
              </a:rPr>
              <a:t>. </a:t>
            </a:r>
          </a:p>
          <a:p>
            <a:pPr marL="342900" indent="-342900">
              <a:buFontTx/>
              <a:buChar char="-"/>
            </a:pP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chưa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nhiệt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dễ</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dẫn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đến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ẩm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móc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lây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nhiễm</a:t>
            </a:r>
            <a:r>
              <a:rPr lang="en-US" sz="2400" dirty="0">
                <a:latin typeface="Times New Roman" panose="02020603050405020304" pitchFamily="18" charset="0"/>
                <a:cs typeface="Times New Roman" panose="02020603050405020304" pitchFamily="18" charset="0"/>
                <a:sym typeface="+mn-ea"/>
              </a:rPr>
              <a:t> sang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này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cục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kị</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ngành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thực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phẩm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lưu</a:t>
            </a:r>
            <a:r>
              <a:rPr lang="en-US" sz="2400" dirty="0">
                <a:latin typeface="Times New Roman" panose="02020603050405020304" pitchFamily="18" charset="0"/>
                <a:cs typeface="Times New Roman" panose="02020603050405020304" pitchFamily="18" charset="0"/>
                <a:sym typeface="+mn-ea"/>
              </a:rPr>
              <a:t> ý </a:t>
            </a:r>
            <a:r>
              <a:rPr lang="en-US" sz="2400" dirty="0" err="1">
                <a:latin typeface="Times New Roman" panose="02020603050405020304" pitchFamily="18" charset="0"/>
                <a:cs typeface="Times New Roman" panose="02020603050405020304" pitchFamily="18" charset="0"/>
                <a:sym typeface="+mn-ea"/>
              </a:rPr>
              <a:t>kĩ</a:t>
            </a:r>
            <a:r>
              <a:rPr lang="en-US" sz="2400" dirty="0">
                <a:latin typeface="Times New Roman" panose="02020603050405020304" pitchFamily="18" charset="0"/>
                <a:cs typeface="Times New Roman" panose="02020603050405020304" pitchFamily="18" charset="0"/>
                <a:sym typeface="+mn-ea"/>
              </a:rPr>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9" presetClass="entr" presetSubtype="0" decel="10000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 calcmode="lin" valueType="num">
                                      <p:cBhvr>
                                        <p:cTn id="31" dur="500" fill="hold"/>
                                        <p:tgtEl>
                                          <p:spTgt spid="8"/>
                                        </p:tgtEl>
                                        <p:attrNameLst>
                                          <p:attrName>style.rotation</p:attrName>
                                        </p:attrNameLst>
                                      </p:cBhvr>
                                      <p:tavLst>
                                        <p:tav tm="0">
                                          <p:val>
                                            <p:fltVal val="360"/>
                                          </p:val>
                                        </p:tav>
                                        <p:tav tm="100000">
                                          <p:val>
                                            <p:fltVal val="0"/>
                                          </p:val>
                                        </p:tav>
                                      </p:tavLst>
                                    </p:anim>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35"/>
            <a:ext cx="10071735" cy="901065"/>
          </a:xfrm>
        </p:spPr>
        <p:txBody>
          <a:bodyPr/>
          <a:lstStyle/>
          <a:p>
            <a:pPr algn="l"/>
            <a:r>
              <a:rPr lang="en-US">
                <a:solidFill>
                  <a:srgbClr val="FF0000"/>
                </a:solidFill>
                <a:latin typeface="Times New Roman" panose="02020603050405020304" pitchFamily="18" charset="0"/>
                <a:cs typeface="Times New Roman" panose="02020603050405020304" pitchFamily="18" charset="0"/>
              </a:rPr>
              <a:t>5.Quy trình xếp một pallet đúng cách:</a:t>
            </a:r>
          </a:p>
        </p:txBody>
      </p:sp>
      <p:pic>
        <p:nvPicPr>
          <p:cNvPr id="10" name="Content Placeholder 9" descr="palet5"/>
          <p:cNvPicPr>
            <a:picLocks noGrp="1" noChangeAspect="1"/>
          </p:cNvPicPr>
          <p:nvPr>
            <p:ph sz="half" idx="1"/>
          </p:nvPr>
        </p:nvPicPr>
        <p:blipFill>
          <a:blip r:embed="rId2"/>
          <a:stretch>
            <a:fillRect/>
          </a:stretch>
        </p:blipFill>
        <p:spPr>
          <a:xfrm>
            <a:off x="6736080" y="4149090"/>
            <a:ext cx="4091305" cy="2708275"/>
          </a:xfrm>
          <a:prstGeom prst="rect">
            <a:avLst/>
          </a:prstGeom>
        </p:spPr>
      </p:pic>
      <p:pic>
        <p:nvPicPr>
          <p:cNvPr id="9" name="Content Placeholder 8" descr="xep_hang_tren_pallet"/>
          <p:cNvPicPr>
            <a:picLocks noGrp="1" noChangeAspect="1"/>
          </p:cNvPicPr>
          <p:nvPr>
            <p:ph sz="half" idx="2"/>
          </p:nvPr>
        </p:nvPicPr>
        <p:blipFill>
          <a:blip r:embed="rId3"/>
          <a:stretch>
            <a:fillRect/>
          </a:stretch>
        </p:blipFill>
        <p:spPr>
          <a:xfrm>
            <a:off x="944245" y="3671570"/>
            <a:ext cx="2996565" cy="2454910"/>
          </a:xfrm>
          <a:prstGeom prst="rect">
            <a:avLst/>
          </a:prstGeom>
        </p:spPr>
      </p:pic>
      <p:sp>
        <p:nvSpPr>
          <p:cNvPr id="5" name="Text Box 4"/>
          <p:cNvSpPr txBox="1"/>
          <p:nvPr/>
        </p:nvSpPr>
        <p:spPr>
          <a:xfrm>
            <a:off x="109855" y="788670"/>
            <a:ext cx="3521075" cy="521970"/>
          </a:xfrm>
          <a:prstGeom prst="rect">
            <a:avLst/>
          </a:prstGeom>
          <a:noFill/>
        </p:spPr>
        <p:txBody>
          <a:bodyPr wrap="square" rtlCol="0">
            <a:spAutoFit/>
          </a:bodyPr>
          <a:lstStyle/>
          <a:p>
            <a:r>
              <a:rPr lang="en-US" sz="2800" b="1" i="1" u="sng">
                <a:latin typeface="Times New Roman" panose="02020603050405020304" pitchFamily="18" charset="0"/>
                <a:cs typeface="Times New Roman" panose="02020603050405020304" pitchFamily="18" charset="0"/>
              </a:rPr>
              <a:t>Gồm 5 quy trình:</a:t>
            </a:r>
          </a:p>
        </p:txBody>
      </p:sp>
      <p:sp>
        <p:nvSpPr>
          <p:cNvPr id="7" name="Text Box 6"/>
          <p:cNvSpPr txBox="1"/>
          <p:nvPr/>
        </p:nvSpPr>
        <p:spPr>
          <a:xfrm>
            <a:off x="109855" y="1261745"/>
            <a:ext cx="5944235" cy="1999615"/>
          </a:xfrm>
          <a:prstGeom prst="rect">
            <a:avLst/>
          </a:prstGeom>
          <a:noFill/>
        </p:spPr>
        <p:txBody>
          <a:bodyPr wrap="square" rtlCol="0">
            <a:spAutoFit/>
          </a:bodyPr>
          <a:lstStyle/>
          <a:p>
            <a:pPr marL="0" indent="0">
              <a:buNone/>
            </a:pPr>
            <a:r>
              <a:rPr lang="en-US" sz="2800" b="1" dirty="0">
                <a:solidFill>
                  <a:srgbClr val="FF0000"/>
                </a:solidFill>
                <a:latin typeface="Times New Roman" panose="02020603050405020304" pitchFamily="18" charset="0"/>
                <a:cs typeface="Times New Roman" panose="02020603050405020304" pitchFamily="18" charset="0"/>
                <a:sym typeface="+mn-ea"/>
              </a:rPr>
              <a:t>a. </a:t>
            </a:r>
            <a:r>
              <a:rPr lang="en-US" sz="2800" b="1" dirty="0" err="1">
                <a:solidFill>
                  <a:srgbClr val="FF0000"/>
                </a:solidFill>
                <a:latin typeface="Times New Roman" panose="02020603050405020304" pitchFamily="18" charset="0"/>
                <a:cs typeface="Times New Roman" panose="02020603050405020304" pitchFamily="18" charset="0"/>
                <a:sym typeface="+mn-ea"/>
              </a:rPr>
              <a:t>Chất</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xếp</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theo</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dạng</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cột</a:t>
            </a:r>
            <a:endParaRPr lang="en-US" sz="2800" b="1" dirty="0">
              <a:solidFill>
                <a:srgbClr val="FF0000"/>
              </a:solidFill>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Dạng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cột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bảo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đảm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chắc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chồng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p>
          <a:p>
            <a:pPr marL="0" indent="0">
              <a:buNone/>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Nếu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chắc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kiểu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gạch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tăng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tính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ổn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định</a:t>
            </a:r>
            <a:r>
              <a:rPr lang="en-US" sz="2400" dirty="0">
                <a:latin typeface="Times New Roman" panose="02020603050405020304" pitchFamily="18" charset="0"/>
                <a:cs typeface="Times New Roman" panose="02020603050405020304" pitchFamily="18" charset="0"/>
                <a:sym typeface="+mn-ea"/>
              </a:rPr>
              <a:t>.</a:t>
            </a:r>
          </a:p>
        </p:txBody>
      </p:sp>
      <p:sp>
        <p:nvSpPr>
          <p:cNvPr id="8" name="Text Box 7"/>
          <p:cNvSpPr txBox="1"/>
          <p:nvPr/>
        </p:nvSpPr>
        <p:spPr>
          <a:xfrm>
            <a:off x="6247765" y="900430"/>
            <a:ext cx="5944235" cy="3107690"/>
          </a:xfrm>
          <a:prstGeom prst="rect">
            <a:avLst/>
          </a:prstGeom>
          <a:noFill/>
        </p:spPr>
        <p:txBody>
          <a:bodyPr wrap="square" rtlCol="0">
            <a:spAutoFit/>
          </a:bodyPr>
          <a:lstStyle/>
          <a:p>
            <a:pPr marL="0" indent="0">
              <a:buNone/>
            </a:pPr>
            <a:r>
              <a:rPr lang="en-US" sz="2400" b="1" dirty="0">
                <a:solidFill>
                  <a:srgbClr val="FF0000"/>
                </a:solidFill>
                <a:latin typeface="Times New Roman" panose="02020603050405020304" pitchFamily="18" charset="0"/>
                <a:cs typeface="Times New Roman" panose="02020603050405020304" pitchFamily="18" charset="0"/>
                <a:sym typeface="+mn-ea"/>
              </a:rPr>
              <a:t>b. </a:t>
            </a:r>
            <a:r>
              <a:rPr lang="en-US" sz="2400" b="1" dirty="0" err="1">
                <a:solidFill>
                  <a:srgbClr val="FF0000"/>
                </a:solidFill>
                <a:latin typeface="Times New Roman" panose="02020603050405020304" pitchFamily="18" charset="0"/>
                <a:cs typeface="Times New Roman" panose="02020603050405020304" pitchFamily="18" charset="0"/>
                <a:sym typeface="+mn-ea"/>
              </a:rPr>
              <a:t>Không</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được</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nhô</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ra</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ngoài</a:t>
            </a:r>
            <a:endParaRPr lang="en-US" sz="2400" b="1" dirty="0">
              <a:solidFill>
                <a:srgbClr val="FF0000"/>
              </a:solidFill>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sym typeface="+mn-ea"/>
              </a:rPr>
              <a:t>-</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vừa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vặn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vuông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vức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ngoài</a:t>
            </a:r>
            <a:r>
              <a:rPr lang="en-US" sz="2400" dirty="0">
                <a:latin typeface="Times New Roman" panose="02020603050405020304" pitchFamily="18" charset="0"/>
                <a:cs typeface="Times New Roman" panose="02020603050405020304" pitchFamily="18" charset="0"/>
                <a:sym typeface="+mn-ea"/>
              </a:rPr>
              <a:t>. </a:t>
            </a:r>
          </a:p>
          <a:p>
            <a:pPr marL="0" indent="0">
              <a:buNone/>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những</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ngoài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bởi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vì</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chúng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bị</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hỏng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dễ</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hoặc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hỏng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chúng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tôi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khuyến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khích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lô</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vừa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vặn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pallet</a:t>
            </a:r>
            <a:r>
              <a:rPr lang="en-US" dirty="0">
                <a:sym typeface="+mn-ea"/>
              </a:rPr>
              <a:t>.</a:t>
            </a:r>
            <a:endParaRPr lang="en-US" dirty="0"/>
          </a:p>
        </p:txBody>
      </p:sp>
    </p:spTree>
  </p:cSld>
  <p:clrMapOvr>
    <a:masterClrMapping/>
  </p:clrMapOvr>
  <mc:AlternateContent xmlns:mc="http://schemas.openxmlformats.org/markup-compatibility/2006" xmlns:p14="http://schemas.microsoft.com/office/powerpoint/2010/main">
    <mc:Choice Requires="p14">
      <p:transition>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heel(1)">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35"/>
            <a:ext cx="11582400" cy="1449070"/>
          </a:xfrm>
        </p:spPr>
        <p:txBody>
          <a:bodyPr/>
          <a:lstStyle/>
          <a:p>
            <a:pPr algn="l"/>
            <a:r>
              <a:rPr lang="en-US" dirty="0">
                <a:solidFill>
                  <a:srgbClr val="FF0000"/>
                </a:solidFill>
                <a:latin typeface="Times New Roman" panose="02020603050405020304" pitchFamily="18" charset="0"/>
                <a:cs typeface="Times New Roman" panose="02020603050405020304" pitchFamily="18" charset="0"/>
                <a:sym typeface="+mn-ea"/>
              </a:rPr>
              <a:t>5.Quy </a:t>
            </a:r>
            <a:r>
              <a:rPr lang="en-US" dirty="0" err="1">
                <a:solidFill>
                  <a:srgbClr val="FF0000"/>
                </a:solidFill>
                <a:latin typeface="Times New Roman" panose="02020603050405020304" pitchFamily="18" charset="0"/>
                <a:cs typeface="Times New Roman" panose="02020603050405020304" pitchFamily="18" charset="0"/>
                <a:sym typeface="+mn-ea"/>
              </a:rPr>
              <a:t>trình</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xếp</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một</a:t>
            </a:r>
            <a:r>
              <a:rPr lang="en-US" dirty="0">
                <a:solidFill>
                  <a:srgbClr val="FF0000"/>
                </a:solidFill>
                <a:latin typeface="Times New Roman" panose="02020603050405020304" pitchFamily="18" charset="0"/>
                <a:cs typeface="Times New Roman" panose="02020603050405020304" pitchFamily="18" charset="0"/>
                <a:sym typeface="+mn-ea"/>
              </a:rPr>
              <a:t> pallet </a:t>
            </a:r>
            <a:r>
              <a:rPr lang="en-US" dirty="0" err="1">
                <a:solidFill>
                  <a:srgbClr val="FF0000"/>
                </a:solidFill>
                <a:latin typeface="Times New Roman" panose="02020603050405020304" pitchFamily="18" charset="0"/>
                <a:cs typeface="Times New Roman" panose="02020603050405020304" pitchFamily="18" charset="0"/>
                <a:sym typeface="+mn-ea"/>
              </a:rPr>
              <a:t>đúng</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cách</a:t>
            </a:r>
            <a:r>
              <a:rPr lang="en-US" dirty="0">
                <a:solidFill>
                  <a:srgbClr val="FF0000"/>
                </a:solidFill>
                <a:latin typeface="Times New Roman" panose="02020603050405020304" pitchFamily="18" charset="0"/>
                <a:cs typeface="Times New Roman" panose="02020603050405020304" pitchFamily="18" charset="0"/>
                <a:sym typeface="+mn-ea"/>
              </a:rPr>
              <a:t>:</a:t>
            </a:r>
            <a:br>
              <a:rPr lang="en-US" dirty="0">
                <a:solidFill>
                  <a:srgbClr val="FF0000"/>
                </a:solidFill>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pic>
        <p:nvPicPr>
          <p:cNvPr id="7" name="Content Placeholder 6" descr="packing-en-gc-pallet-stackable-bad-1024x829.png"/>
          <p:cNvPicPr>
            <a:picLocks noGrp="1" noChangeAspect="1"/>
          </p:cNvPicPr>
          <p:nvPr>
            <p:ph sz="half" idx="2"/>
          </p:nvPr>
        </p:nvPicPr>
        <p:blipFill>
          <a:blip r:embed="rId2"/>
          <a:stretch>
            <a:fillRect/>
          </a:stretch>
        </p:blipFill>
        <p:spPr>
          <a:xfrm>
            <a:off x="6824345" y="3159760"/>
            <a:ext cx="4401820" cy="3128645"/>
          </a:xfrm>
          <a:prstGeom prst="rect">
            <a:avLst/>
          </a:prstGeom>
        </p:spPr>
      </p:pic>
      <p:sp>
        <p:nvSpPr>
          <p:cNvPr id="5" name="Text Box 4"/>
          <p:cNvSpPr txBox="1"/>
          <p:nvPr/>
        </p:nvSpPr>
        <p:spPr>
          <a:xfrm>
            <a:off x="171450" y="744855"/>
            <a:ext cx="5254625" cy="521970"/>
          </a:xfrm>
          <a:prstGeom prst="rect">
            <a:avLst/>
          </a:prstGeom>
          <a:noFill/>
        </p:spPr>
        <p:txBody>
          <a:bodyPr wrap="square" rtlCol="0">
            <a:spAutoFit/>
          </a:bodyPr>
          <a:lstStyle/>
          <a:p>
            <a:r>
              <a:rPr lang="en-US" sz="2800" b="1" i="1" u="sng">
                <a:latin typeface="Times New Roman" panose="02020603050405020304" pitchFamily="18" charset="0"/>
                <a:cs typeface="Times New Roman" panose="02020603050405020304" pitchFamily="18" charset="0"/>
                <a:sym typeface="+mn-ea"/>
              </a:rPr>
              <a:t>Gồm 5 quy trình:</a:t>
            </a:r>
          </a:p>
        </p:txBody>
      </p:sp>
      <p:sp>
        <p:nvSpPr>
          <p:cNvPr id="8" name="Text Box 7"/>
          <p:cNvSpPr txBox="1"/>
          <p:nvPr/>
        </p:nvSpPr>
        <p:spPr>
          <a:xfrm>
            <a:off x="201930" y="1266825"/>
            <a:ext cx="11877675" cy="1354217"/>
          </a:xfrm>
          <a:prstGeom prst="rect">
            <a:avLst/>
          </a:prstGeom>
          <a:noFill/>
        </p:spPr>
        <p:txBody>
          <a:bodyPr wrap="square" rtlCol="0">
            <a:spAutoFit/>
          </a:bodyPr>
          <a:lstStyle/>
          <a:p>
            <a:pPr marL="0" indent="0">
              <a:spcBef>
                <a:spcPts val="600"/>
              </a:spcBef>
              <a:spcAft>
                <a:spcPts val="600"/>
              </a:spcAft>
              <a:buNone/>
            </a:pPr>
            <a:r>
              <a:rPr lang="en-US" sz="2400" b="1" dirty="0">
                <a:solidFill>
                  <a:srgbClr val="FF0000"/>
                </a:solidFill>
                <a:latin typeface="Times New Roman" panose="02020603050405020304" pitchFamily="18" charset="0"/>
                <a:cs typeface="Times New Roman" panose="02020603050405020304" pitchFamily="18" charset="0"/>
                <a:sym typeface="+mn-ea"/>
              </a:rPr>
              <a:t>c. </a:t>
            </a:r>
            <a:r>
              <a:rPr lang="en-US" sz="2400" b="1" dirty="0" err="1">
                <a:solidFill>
                  <a:srgbClr val="FF0000"/>
                </a:solidFill>
                <a:latin typeface="Times New Roman" panose="02020603050405020304" pitchFamily="18" charset="0"/>
                <a:cs typeface="Times New Roman" panose="02020603050405020304" pitchFamily="18" charset="0"/>
                <a:sym typeface="+mn-ea"/>
              </a:rPr>
              <a:t>Giữ</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phẳng</a:t>
            </a:r>
            <a:endParaRPr lang="en-US" sz="2400" b="1" dirty="0">
              <a:solidFill>
                <a:srgbClr val="FF0000"/>
              </a:solidFill>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en-US" sz="2400" dirty="0">
                <a:latin typeface="Times New Roman" panose="02020603050405020304" pitchFamily="18" charset="0"/>
                <a:cs typeface="Times New Roman" panose="02020603050405020304" pitchFamily="18" charset="0"/>
                <a:sym typeface="+mn-ea"/>
              </a:rPr>
              <a:t>-</a:t>
            </a:r>
            <a:r>
              <a:rPr lang="en-US" sz="2400" dirty="0" err="1">
                <a:latin typeface="Times New Roman" panose="02020603050405020304" pitchFamily="18" charset="0"/>
                <a:cs typeface="Times New Roman" panose="02020603050405020304" pitchFamily="18" charset="0"/>
                <a:sym typeface="+mn-ea"/>
              </a:rPr>
              <a:t>Bề</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mặt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bằng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phẳng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giữ</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chắc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chồng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nhau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chồng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nhau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tính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thêm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phụ</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phí</a:t>
            </a:r>
            <a:r>
              <a:rPr lang="en-US" sz="2400" dirty="0">
                <a:latin typeface="Times New Roman" panose="02020603050405020304" pitchFamily="18" charset="0"/>
                <a:cs typeface="Times New Roman" panose="02020603050405020304" pitchFamily="18" charset="0"/>
                <a:sym typeface="+mn-ea"/>
              </a:rPr>
              <a:t>.</a:t>
            </a:r>
          </a:p>
        </p:txBody>
      </p:sp>
      <p:pic>
        <p:nvPicPr>
          <p:cNvPr id="12" name="Content Placeholder 11" descr="download"/>
          <p:cNvPicPr>
            <a:picLocks noGrp="1" noChangeAspect="1"/>
          </p:cNvPicPr>
          <p:nvPr>
            <p:ph sz="half" idx="1"/>
          </p:nvPr>
        </p:nvPicPr>
        <p:blipFill>
          <a:blip r:embed="rId3"/>
          <a:stretch>
            <a:fillRect/>
          </a:stretch>
        </p:blipFill>
        <p:spPr>
          <a:xfrm>
            <a:off x="1096645" y="3558540"/>
            <a:ext cx="4875530" cy="2729865"/>
          </a:xfrm>
          <a:prstGeom prst="rect">
            <a:avLst/>
          </a:prstGeom>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8"/>
                                        </p:tgtEl>
                                        <p:attrNameLst>
                                          <p:attrName>ppt_y</p:attrName>
                                        </p:attrNameLst>
                                      </p:cBhvr>
                                      <p:tavLst>
                                        <p:tav tm="0">
                                          <p:val>
                                            <p:strVal val="#ppt_y"/>
                                          </p:val>
                                        </p:tav>
                                        <p:tav tm="100000">
                                          <p:val>
                                            <p:strVal val="#ppt_y"/>
                                          </p:val>
                                        </p:tav>
                                      </p:tavLst>
                                    </p:anim>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1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550"/>
            <a:ext cx="11582400" cy="1598295"/>
          </a:xfrm>
        </p:spPr>
        <p:txBody>
          <a:bodyPr>
            <a:normAutofit fontScale="90000"/>
          </a:bodyPr>
          <a:lstStyle/>
          <a:p>
            <a:pPr algn="ctr"/>
            <a:r>
              <a:rPr lang="en-US" dirty="0">
                <a:solidFill>
                  <a:srgbClr val="FF0000"/>
                </a:solidFill>
                <a:latin typeface="Times New Roman" panose="02020603050405020304" pitchFamily="18" charset="0"/>
                <a:cs typeface="Times New Roman" panose="02020603050405020304" pitchFamily="18" charset="0"/>
                <a:sym typeface="+mn-ea"/>
              </a:rPr>
              <a:t>5. </a:t>
            </a:r>
            <a:r>
              <a:rPr lang="en-US" dirty="0" err="1">
                <a:solidFill>
                  <a:srgbClr val="FF0000"/>
                </a:solidFill>
                <a:latin typeface="Times New Roman" panose="02020603050405020304" pitchFamily="18" charset="0"/>
                <a:cs typeface="Times New Roman" panose="02020603050405020304" pitchFamily="18" charset="0"/>
                <a:sym typeface="+mn-ea"/>
              </a:rPr>
              <a:t>Quy</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trình</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xếp</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một</a:t>
            </a:r>
            <a:r>
              <a:rPr lang="en-US" dirty="0">
                <a:solidFill>
                  <a:srgbClr val="FF0000"/>
                </a:solidFill>
                <a:latin typeface="Times New Roman" panose="02020603050405020304" pitchFamily="18" charset="0"/>
                <a:cs typeface="Times New Roman" panose="02020603050405020304" pitchFamily="18" charset="0"/>
                <a:sym typeface="+mn-ea"/>
              </a:rPr>
              <a:t> pallet </a:t>
            </a:r>
            <a:r>
              <a:rPr lang="en-US" dirty="0" err="1">
                <a:solidFill>
                  <a:srgbClr val="FF0000"/>
                </a:solidFill>
                <a:latin typeface="Times New Roman" panose="02020603050405020304" pitchFamily="18" charset="0"/>
                <a:cs typeface="Times New Roman" panose="02020603050405020304" pitchFamily="18" charset="0"/>
                <a:sym typeface="+mn-ea"/>
              </a:rPr>
              <a:t>đúng</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cách</a:t>
            </a:r>
            <a:r>
              <a:rPr lang="en-US" dirty="0">
                <a:solidFill>
                  <a:srgbClr val="FF0000"/>
                </a:solidFill>
                <a:latin typeface="Times New Roman" panose="02020603050405020304" pitchFamily="18" charset="0"/>
                <a:cs typeface="Times New Roman" panose="02020603050405020304" pitchFamily="18" charset="0"/>
                <a:sym typeface="+mn-ea"/>
              </a:rPr>
              <a:t>:</a:t>
            </a:r>
            <a:br>
              <a:rPr lang="en-US" dirty="0">
                <a:solidFill>
                  <a:srgbClr val="FF0000"/>
                </a:solidFill>
                <a:latin typeface="Times New Roman" panose="02020603050405020304" pitchFamily="18" charset="0"/>
                <a:cs typeface="Times New Roman" panose="02020603050405020304" pitchFamily="18" charset="0"/>
                <a:sym typeface="+mn-ea"/>
              </a:rPr>
            </a:br>
            <a:r>
              <a:rPr lang="en-US" sz="2800" b="1" i="1" u="sng" dirty="0" err="1">
                <a:latin typeface="Times New Roman" panose="02020603050405020304" pitchFamily="18" charset="0"/>
                <a:cs typeface="Times New Roman" panose="02020603050405020304" pitchFamily="18" charset="0"/>
                <a:sym typeface="+mn-ea"/>
              </a:rPr>
              <a:t>Gồm</a:t>
            </a:r>
            <a:r>
              <a:rPr lang="en-US" sz="2800" b="1" i="1" u="sng" dirty="0">
                <a:latin typeface="Times New Roman" panose="02020603050405020304" pitchFamily="18" charset="0"/>
                <a:cs typeface="Times New Roman" panose="02020603050405020304" pitchFamily="18" charset="0"/>
                <a:sym typeface="+mn-ea"/>
              </a:rPr>
              <a:t> 5 </a:t>
            </a:r>
            <a:r>
              <a:rPr lang="en-US" sz="2800" b="1" i="1" u="sng" dirty="0" err="1">
                <a:latin typeface="Times New Roman" panose="02020603050405020304" pitchFamily="18" charset="0"/>
                <a:cs typeface="Times New Roman" panose="02020603050405020304" pitchFamily="18" charset="0"/>
                <a:sym typeface="+mn-ea"/>
              </a:rPr>
              <a:t>quy</a:t>
            </a:r>
            <a:r>
              <a:rPr lang="en-US" sz="2800" b="1" i="1" u="sng" dirty="0">
                <a:latin typeface="Times New Roman" panose="02020603050405020304" pitchFamily="18" charset="0"/>
                <a:cs typeface="Times New Roman" panose="02020603050405020304" pitchFamily="18" charset="0"/>
                <a:sym typeface="+mn-ea"/>
              </a:rPr>
              <a:t> </a:t>
            </a:r>
            <a:r>
              <a:rPr lang="en-US" sz="2800" b="1" i="1" u="sng" dirty="0" err="1">
                <a:latin typeface="Times New Roman" panose="02020603050405020304" pitchFamily="18" charset="0"/>
                <a:cs typeface="Times New Roman" panose="02020603050405020304" pitchFamily="18" charset="0"/>
                <a:sym typeface="+mn-ea"/>
              </a:rPr>
              <a:t>trình</a:t>
            </a:r>
            <a:r>
              <a:rPr lang="en-US" sz="2800" b="1" i="1" u="sng" dirty="0">
                <a:latin typeface="Times New Roman" panose="02020603050405020304" pitchFamily="18" charset="0"/>
                <a:cs typeface="Times New Roman" panose="02020603050405020304" pitchFamily="18" charset="0"/>
                <a:sym typeface="+mn-ea"/>
              </a:rPr>
              <a:t>:</a:t>
            </a:r>
            <a:br>
              <a:rPr lang="en-US" sz="2800" b="1" i="1" u="sng" dirty="0">
                <a:latin typeface="Times New Roman" panose="02020603050405020304" pitchFamily="18" charset="0"/>
                <a:cs typeface="Times New Roman" panose="02020603050405020304" pitchFamily="18" charset="0"/>
                <a:sym typeface="+mn-ea"/>
              </a:rPr>
            </a:br>
            <a:endParaRPr lang="en-US" sz="2800" b="1" i="1" u="sng" dirty="0">
              <a:latin typeface="Times New Roman" panose="02020603050405020304" pitchFamily="18" charset="0"/>
              <a:cs typeface="Times New Roman" panose="02020603050405020304" pitchFamily="18" charset="0"/>
              <a:sym typeface="+mn-ea"/>
            </a:endParaRPr>
          </a:p>
        </p:txBody>
      </p:sp>
      <p:pic>
        <p:nvPicPr>
          <p:cNvPr id="5" name="Content Placeholder 4" descr="download"/>
          <p:cNvPicPr>
            <a:picLocks noGrp="1" noChangeAspect="1"/>
          </p:cNvPicPr>
          <p:nvPr>
            <p:ph sz="half" idx="1"/>
          </p:nvPr>
        </p:nvPicPr>
        <p:blipFill>
          <a:blip r:embed="rId2"/>
          <a:stretch>
            <a:fillRect/>
          </a:stretch>
        </p:blipFill>
        <p:spPr>
          <a:xfrm>
            <a:off x="1092200" y="3066415"/>
            <a:ext cx="3678555" cy="2972435"/>
          </a:xfrm>
          <a:prstGeom prst="rect">
            <a:avLst/>
          </a:prstGeom>
        </p:spPr>
      </p:pic>
      <p:pic>
        <p:nvPicPr>
          <p:cNvPr id="6" name="Content Placeholder 5" descr="8"/>
          <p:cNvPicPr>
            <a:picLocks noGrp="1" noChangeAspect="1"/>
          </p:cNvPicPr>
          <p:nvPr>
            <p:ph sz="half" idx="2"/>
          </p:nvPr>
        </p:nvPicPr>
        <p:blipFill>
          <a:blip r:embed="rId3"/>
          <a:stretch>
            <a:fillRect/>
          </a:stretch>
        </p:blipFill>
        <p:spPr>
          <a:xfrm>
            <a:off x="6774180" y="3066415"/>
            <a:ext cx="3850005" cy="3116580"/>
          </a:xfrm>
          <a:prstGeom prst="rect">
            <a:avLst/>
          </a:prstGeom>
        </p:spPr>
      </p:pic>
      <p:sp>
        <p:nvSpPr>
          <p:cNvPr id="7" name="Text Box 6"/>
          <p:cNvSpPr txBox="1"/>
          <p:nvPr/>
        </p:nvSpPr>
        <p:spPr>
          <a:xfrm>
            <a:off x="304800" y="1295400"/>
            <a:ext cx="9250680" cy="1354217"/>
          </a:xfrm>
          <a:prstGeom prst="rect">
            <a:avLst/>
          </a:prstGeom>
          <a:noFill/>
        </p:spPr>
        <p:txBody>
          <a:bodyPr wrap="square" rtlCol="0">
            <a:spAutoFit/>
          </a:bodyPr>
          <a:lstStyle/>
          <a:p>
            <a:pPr marL="0" indent="0">
              <a:spcBef>
                <a:spcPts val="600"/>
              </a:spcBef>
              <a:spcAft>
                <a:spcPts val="600"/>
              </a:spcAft>
              <a:buNone/>
            </a:pPr>
            <a:r>
              <a:rPr lang="en-US" sz="2400" b="1" dirty="0">
                <a:solidFill>
                  <a:srgbClr val="FF0000"/>
                </a:solidFill>
                <a:latin typeface="Times New Roman" panose="02020603050405020304" pitchFamily="18" charset="0"/>
                <a:cs typeface="Times New Roman" panose="02020603050405020304" pitchFamily="18" charset="0"/>
                <a:sym typeface="+mn-ea"/>
              </a:rPr>
              <a:t>d. </a:t>
            </a:r>
            <a:r>
              <a:rPr lang="en-US" sz="2400" b="1" dirty="0" err="1">
                <a:solidFill>
                  <a:srgbClr val="FF0000"/>
                </a:solidFill>
                <a:latin typeface="Times New Roman" panose="02020603050405020304" pitchFamily="18" charset="0"/>
                <a:cs typeface="Times New Roman" panose="02020603050405020304" pitchFamily="18" charset="0"/>
                <a:sym typeface="+mn-ea"/>
              </a:rPr>
              <a:t>Buộc</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hoặc</a:t>
            </a:r>
            <a:r>
              <a:rPr lang="en-US" sz="2400" b="1" dirty="0">
                <a:solidFill>
                  <a:srgbClr val="FF0000"/>
                </a:solidFill>
                <a:latin typeface="Times New Roman" panose="02020603050405020304" pitchFamily="18" charset="0"/>
                <a:cs typeface="Times New Roman" panose="02020603050405020304" pitchFamily="18" charset="0"/>
                <a:sym typeface="+mn-ea"/>
              </a:rPr>
              <a:t> </a:t>
            </a:r>
            <a:r>
              <a:rPr lang="en-US" sz="2400" b="1" dirty="0" err="1">
                <a:solidFill>
                  <a:srgbClr val="FF0000"/>
                </a:solidFill>
                <a:latin typeface="Times New Roman" panose="02020603050405020304" pitchFamily="18" charset="0"/>
                <a:cs typeface="Times New Roman" panose="02020603050405020304" pitchFamily="18" charset="0"/>
                <a:sym typeface="+mn-ea"/>
              </a:rPr>
              <a:t>quấn</a:t>
            </a:r>
            <a:endParaRPr lang="en-US" sz="2400" b="1" dirty="0">
              <a:solidFill>
                <a:srgbClr val="FF0000"/>
              </a:solidFill>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en-US" sz="2400" dirty="0">
                <a:latin typeface="Times New Roman" panose="02020603050405020304" pitchFamily="18" charset="0"/>
                <a:cs typeface="Times New Roman" panose="02020603050405020304" pitchFamily="18" charset="0"/>
                <a:sym typeface="+mn-ea"/>
              </a:rPr>
              <a:t>-</a:t>
            </a:r>
            <a:r>
              <a:rPr lang="en-US" sz="2400" dirty="0" err="1">
                <a:latin typeface="Times New Roman" panose="02020603050405020304" pitchFamily="18" charset="0"/>
                <a:cs typeface="Times New Roman" panose="02020603050405020304" pitchFamily="18" charset="0"/>
                <a:sym typeface="+mn-ea"/>
              </a:rPr>
              <a:t>Dùng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dây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buộc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a:t>
            </a:r>
            <a:r>
              <a:rPr lang="en-US" sz="2400" dirty="0" err="1">
                <a:latin typeface="Times New Roman" panose="02020603050405020304" pitchFamily="18" charset="0"/>
                <a:cs typeface="Times New Roman" panose="02020603050405020304" pitchFamily="18" charset="0"/>
                <a:sym typeface="+mn-ea"/>
              </a:rPr>
              <a:t>hoặc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quấn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giữ</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kiện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ở </a:t>
            </a:r>
            <a:r>
              <a:rPr lang="en-US" sz="2400" dirty="0" err="1">
                <a:latin typeface="Times New Roman" panose="02020603050405020304" pitchFamily="18" charset="0"/>
                <a:cs typeface="Times New Roman" panose="02020603050405020304" pitchFamily="18" charset="0"/>
                <a:sym typeface="+mn-ea"/>
              </a:rPr>
              <a:t>đúng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vị</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trên</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quấn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cả</a:t>
            </a:r>
            <a:r>
              <a:rPr lang="en-US" sz="2400" dirty="0">
                <a:latin typeface="Times New Roman" panose="02020603050405020304" pitchFamily="18" charset="0"/>
                <a:cs typeface="Times New Roman" panose="02020603050405020304" pitchFamily="18" charset="0"/>
                <a:sym typeface="+mn-ea"/>
              </a:rPr>
              <a:t> pallet.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5"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5"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1755"/>
            <a:ext cx="11582400" cy="1346200"/>
          </a:xfrm>
        </p:spPr>
        <p:txBody>
          <a:bodyPr>
            <a:normAutofit fontScale="90000"/>
          </a:bodyPr>
          <a:lstStyle/>
          <a:p>
            <a:pPr algn="ctr"/>
            <a:r>
              <a:rPr lang="en-US" dirty="0">
                <a:solidFill>
                  <a:srgbClr val="FF0000"/>
                </a:solidFill>
                <a:latin typeface="Times New Roman" panose="02020603050405020304" pitchFamily="18" charset="0"/>
                <a:cs typeface="Times New Roman" panose="02020603050405020304" pitchFamily="18" charset="0"/>
                <a:sym typeface="+mn-ea"/>
              </a:rPr>
              <a:t>5. </a:t>
            </a:r>
            <a:r>
              <a:rPr lang="en-US" dirty="0" err="1">
                <a:solidFill>
                  <a:srgbClr val="FF0000"/>
                </a:solidFill>
                <a:latin typeface="Times New Roman" panose="02020603050405020304" pitchFamily="18" charset="0"/>
                <a:cs typeface="Times New Roman" panose="02020603050405020304" pitchFamily="18" charset="0"/>
                <a:sym typeface="+mn-ea"/>
              </a:rPr>
              <a:t>Quy</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trình</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xếp</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một</a:t>
            </a:r>
            <a:r>
              <a:rPr lang="en-US" dirty="0">
                <a:solidFill>
                  <a:srgbClr val="FF0000"/>
                </a:solidFill>
                <a:latin typeface="Times New Roman" panose="02020603050405020304" pitchFamily="18" charset="0"/>
                <a:cs typeface="Times New Roman" panose="02020603050405020304" pitchFamily="18" charset="0"/>
                <a:sym typeface="+mn-ea"/>
              </a:rPr>
              <a:t> pallet </a:t>
            </a:r>
            <a:r>
              <a:rPr lang="en-US" dirty="0" err="1">
                <a:solidFill>
                  <a:srgbClr val="FF0000"/>
                </a:solidFill>
                <a:latin typeface="Times New Roman" panose="02020603050405020304" pitchFamily="18" charset="0"/>
                <a:cs typeface="Times New Roman" panose="02020603050405020304" pitchFamily="18" charset="0"/>
                <a:sym typeface="+mn-ea"/>
              </a:rPr>
              <a:t>đúng</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cách</a:t>
            </a:r>
            <a:r>
              <a:rPr lang="en-US" dirty="0">
                <a:solidFill>
                  <a:srgbClr val="FF0000"/>
                </a:solidFill>
                <a:latin typeface="Times New Roman" panose="02020603050405020304" pitchFamily="18" charset="0"/>
                <a:cs typeface="Times New Roman" panose="02020603050405020304" pitchFamily="18" charset="0"/>
                <a:sym typeface="+mn-ea"/>
              </a:rPr>
              <a:t>:</a:t>
            </a:r>
            <a:br>
              <a:rPr lang="en-US" dirty="0">
                <a:solidFill>
                  <a:srgbClr val="FF0000"/>
                </a:solidFill>
                <a:latin typeface="Times New Roman" panose="02020603050405020304" pitchFamily="18" charset="0"/>
                <a:cs typeface="Times New Roman" panose="02020603050405020304" pitchFamily="18" charset="0"/>
                <a:sym typeface="+mn-ea"/>
              </a:rPr>
            </a:br>
            <a:r>
              <a:rPr lang="en-US" sz="2400" b="1" i="1" u="sng" dirty="0" err="1">
                <a:latin typeface="Times New Roman" panose="02020603050405020304" pitchFamily="18" charset="0"/>
                <a:cs typeface="Times New Roman" panose="02020603050405020304" pitchFamily="18" charset="0"/>
                <a:sym typeface="+mn-ea"/>
              </a:rPr>
              <a:t>Gồm</a:t>
            </a:r>
            <a:r>
              <a:rPr lang="en-US" sz="2400" b="1" i="1" u="sng" dirty="0">
                <a:latin typeface="Times New Roman" panose="02020603050405020304" pitchFamily="18" charset="0"/>
                <a:cs typeface="Times New Roman" panose="02020603050405020304" pitchFamily="18" charset="0"/>
                <a:sym typeface="+mn-ea"/>
              </a:rPr>
              <a:t> 5 </a:t>
            </a:r>
            <a:r>
              <a:rPr lang="en-US" sz="2400" b="1" i="1" u="sng" dirty="0" err="1">
                <a:latin typeface="Times New Roman" panose="02020603050405020304" pitchFamily="18" charset="0"/>
                <a:cs typeface="Times New Roman" panose="02020603050405020304" pitchFamily="18" charset="0"/>
                <a:sym typeface="+mn-ea"/>
              </a:rPr>
              <a:t>quy</a:t>
            </a:r>
            <a:r>
              <a:rPr lang="en-US" sz="2400" b="1" i="1" u="sng" dirty="0">
                <a:latin typeface="Times New Roman" panose="02020603050405020304" pitchFamily="18" charset="0"/>
                <a:cs typeface="Times New Roman" panose="02020603050405020304" pitchFamily="18" charset="0"/>
                <a:sym typeface="+mn-ea"/>
              </a:rPr>
              <a:t> </a:t>
            </a:r>
            <a:r>
              <a:rPr lang="en-US" sz="2400" b="1" i="1" u="sng" dirty="0" err="1">
                <a:latin typeface="Times New Roman" panose="02020603050405020304" pitchFamily="18" charset="0"/>
                <a:cs typeface="Times New Roman" panose="02020603050405020304" pitchFamily="18" charset="0"/>
                <a:sym typeface="+mn-ea"/>
              </a:rPr>
              <a:t>trình</a:t>
            </a:r>
            <a:r>
              <a:rPr lang="en-US" sz="2400" b="1" i="1" u="sng" dirty="0">
                <a:latin typeface="Times New Roman" panose="02020603050405020304" pitchFamily="18" charset="0"/>
                <a:cs typeface="Times New Roman" panose="02020603050405020304" pitchFamily="18" charset="0"/>
                <a:sym typeface="+mn-ea"/>
              </a:rPr>
              <a:t>:</a:t>
            </a:r>
            <a:br>
              <a:rPr lang="en-US" sz="2400" b="1" i="1" u="sng" dirty="0">
                <a:latin typeface="Times New Roman" panose="02020603050405020304" pitchFamily="18" charset="0"/>
                <a:cs typeface="Times New Roman" panose="02020603050405020304" pitchFamily="18" charset="0"/>
                <a:sym typeface="+mn-ea"/>
              </a:rPr>
            </a:br>
            <a:endParaRPr lang="en-US" sz="2400" b="1" i="1" u="sng" dirty="0">
              <a:latin typeface="Times New Roman" panose="02020603050405020304" pitchFamily="18" charset="0"/>
              <a:cs typeface="Times New Roman" panose="02020603050405020304" pitchFamily="18" charset="0"/>
              <a:sym typeface="+mn-ea"/>
            </a:endParaRPr>
          </a:p>
        </p:txBody>
      </p:sp>
      <p:pic>
        <p:nvPicPr>
          <p:cNvPr id="5" name="Content Placeholder 4" descr="kisspng-pallet-cardboard-box-freight-transport-corrugated-shipping-5ad35dbd496cc1.3757282615238015333008"/>
          <p:cNvPicPr>
            <a:picLocks noGrp="1" noChangeAspect="1"/>
          </p:cNvPicPr>
          <p:nvPr>
            <p:ph sz="half" idx="1"/>
          </p:nvPr>
        </p:nvPicPr>
        <p:blipFill>
          <a:blip r:embed="rId2"/>
          <a:stretch>
            <a:fillRect/>
          </a:stretch>
        </p:blipFill>
        <p:spPr>
          <a:xfrm>
            <a:off x="1216660" y="2930525"/>
            <a:ext cx="3552190" cy="3552190"/>
          </a:xfrm>
          <a:prstGeom prst="rect">
            <a:avLst/>
          </a:prstGeom>
        </p:spPr>
      </p:pic>
      <p:pic>
        <p:nvPicPr>
          <p:cNvPr id="6" name="Content Placeholder 5" descr="thanh-nep-giay.1"/>
          <p:cNvPicPr>
            <a:picLocks noGrp="1" noChangeAspect="1"/>
          </p:cNvPicPr>
          <p:nvPr>
            <p:ph sz="half" idx="2"/>
          </p:nvPr>
        </p:nvPicPr>
        <p:blipFill>
          <a:blip r:embed="rId3"/>
          <a:stretch>
            <a:fillRect/>
          </a:stretch>
        </p:blipFill>
        <p:spPr>
          <a:xfrm>
            <a:off x="7091680" y="3021965"/>
            <a:ext cx="3421380" cy="3368675"/>
          </a:xfrm>
          <a:prstGeom prst="rect">
            <a:avLst/>
          </a:prstGeom>
        </p:spPr>
      </p:pic>
      <p:sp>
        <p:nvSpPr>
          <p:cNvPr id="7" name="Text Box 6"/>
          <p:cNvSpPr txBox="1"/>
          <p:nvPr/>
        </p:nvSpPr>
        <p:spPr>
          <a:xfrm>
            <a:off x="151765" y="1143000"/>
            <a:ext cx="11278870" cy="1538883"/>
          </a:xfrm>
          <a:prstGeom prst="rect">
            <a:avLst/>
          </a:prstGeom>
          <a:noFill/>
        </p:spPr>
        <p:txBody>
          <a:bodyPr wrap="square" rtlCol="0">
            <a:spAutoFit/>
          </a:bodyPr>
          <a:lstStyle/>
          <a:p>
            <a:pPr marL="0" indent="0">
              <a:spcBef>
                <a:spcPts val="600"/>
              </a:spcBef>
              <a:spcAft>
                <a:spcPts val="600"/>
              </a:spcAft>
              <a:buNone/>
            </a:pPr>
            <a:r>
              <a:rPr lang="en-US" sz="2800" b="1" dirty="0">
                <a:solidFill>
                  <a:srgbClr val="FF0000"/>
                </a:solidFill>
                <a:latin typeface="Times New Roman" panose="02020603050405020304" pitchFamily="18" charset="0"/>
                <a:cs typeface="Times New Roman" panose="02020603050405020304" pitchFamily="18" charset="0"/>
                <a:sym typeface="+mn-ea"/>
              </a:rPr>
              <a:t>e. </a:t>
            </a:r>
            <a:r>
              <a:rPr lang="en-US" sz="2800" b="1" dirty="0" err="1">
                <a:solidFill>
                  <a:srgbClr val="FF0000"/>
                </a:solidFill>
                <a:latin typeface="Times New Roman" panose="02020603050405020304" pitchFamily="18" charset="0"/>
                <a:cs typeface="Times New Roman" panose="02020603050405020304" pitchFamily="18" charset="0"/>
                <a:sym typeface="+mn-ea"/>
              </a:rPr>
              <a:t>Dán</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nhãn</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ro</a:t>
            </a:r>
            <a:r>
              <a:rPr lang="en-US" sz="2800" b="1" dirty="0">
                <a:solidFill>
                  <a:srgbClr val="FF0000"/>
                </a:solidFill>
                <a:latin typeface="Times New Roman" panose="02020603050405020304" pitchFamily="18" charset="0"/>
                <a:cs typeface="Times New Roman" panose="02020603050405020304" pitchFamily="18" charset="0"/>
                <a:sym typeface="+mn-ea"/>
              </a:rPr>
              <a:t>̃ </a:t>
            </a:r>
            <a:r>
              <a:rPr lang="en-US" sz="2800" b="1" dirty="0" err="1">
                <a:solidFill>
                  <a:srgbClr val="FF0000"/>
                </a:solidFill>
                <a:latin typeface="Times New Roman" panose="02020603050405020304" pitchFamily="18" charset="0"/>
                <a:cs typeface="Times New Roman" panose="02020603050405020304" pitchFamily="18" charset="0"/>
                <a:sym typeface="+mn-ea"/>
              </a:rPr>
              <a:t>ràng</a:t>
            </a:r>
            <a:endParaRPr lang="en-US" sz="2800" b="1" dirty="0">
              <a:solidFill>
                <a:srgbClr val="FF0000"/>
              </a:solidFill>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en-US" sz="2800" dirty="0">
                <a:latin typeface="Times New Roman" panose="02020603050405020304" pitchFamily="18" charset="0"/>
                <a:cs typeface="Times New Roman" panose="02020603050405020304" pitchFamily="18" charset="0"/>
                <a:sym typeface="+mn-ea"/>
              </a:rPr>
              <a:t>-</a:t>
            </a:r>
            <a:r>
              <a:rPr lang="en-US" sz="2800" dirty="0" err="1">
                <a:latin typeface="Times New Roman" panose="02020603050405020304" pitchFamily="18" charset="0"/>
                <a:cs typeface="Times New Roman" panose="02020603050405020304" pitchFamily="18" charset="0"/>
                <a:sym typeface="+mn-ea"/>
              </a:rPr>
              <a:t>Các</a:t>
            </a:r>
            <a:r>
              <a:rPr lang="en-US" sz="2800" dirty="0">
                <a:latin typeface="Times New Roman" panose="02020603050405020304" pitchFamily="18" charset="0"/>
                <a:cs typeface="Times New Roman" panose="02020603050405020304" pitchFamily="18" charset="0"/>
                <a:sym typeface="+mn-ea"/>
              </a:rPr>
              <a:t> pallet </a:t>
            </a:r>
            <a:r>
              <a:rPr lang="en-US" sz="2800" dirty="0" err="1">
                <a:latin typeface="Times New Roman" panose="02020603050405020304" pitchFamily="18" charset="0"/>
                <a:cs typeface="Times New Roman" panose="02020603050405020304" pitchFamily="18" charset="0"/>
                <a:sym typeface="+mn-ea"/>
              </a:rPr>
              <a:t>được</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xếp</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chồng</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lên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nhau</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để</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vận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chuyển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vì</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vậy</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cần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phải</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dán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nhãn</a:t>
            </a:r>
            <a:r>
              <a:rPr lang="en-US" sz="2800" dirty="0">
                <a:latin typeface="Times New Roman" panose="02020603050405020304" pitchFamily="18" charset="0"/>
                <a:cs typeface="Times New Roman" panose="02020603050405020304" pitchFamily="18" charset="0"/>
                <a:sym typeface="+mn-ea"/>
              </a:rPr>
              <a:t> ở </a:t>
            </a:r>
            <a:r>
              <a:rPr lang="en-US" sz="2800" dirty="0" err="1">
                <a:latin typeface="Times New Roman" panose="02020603050405020304" pitchFamily="18" charset="0"/>
                <a:cs typeface="Times New Roman" panose="02020603050405020304" pitchFamily="18" charset="0"/>
                <a:sym typeface="+mn-ea"/>
              </a:rPr>
              <a:t>bên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cạnh</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không</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dán</a:t>
            </a:r>
            <a:r>
              <a:rPr lang="en-US" sz="2800" dirty="0">
                <a:latin typeface="Times New Roman" panose="02020603050405020304" pitchFamily="18" charset="0"/>
                <a:cs typeface="Times New Roman" panose="02020603050405020304" pitchFamily="18" charset="0"/>
                <a:sym typeface="+mn-ea"/>
              </a:rPr>
              <a:t> ở </a:t>
            </a:r>
            <a:r>
              <a:rPr lang="en-US" sz="2800" dirty="0" err="1">
                <a:latin typeface="Times New Roman" panose="02020603050405020304" pitchFamily="18" charset="0"/>
                <a:cs typeface="Times New Roman" panose="02020603050405020304" pitchFamily="18" charset="0"/>
                <a:sym typeface="+mn-ea"/>
              </a:rPr>
              <a:t>bên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trên</a:t>
            </a:r>
            <a:r>
              <a:rPr lang="en-US" sz="2800" dirty="0">
                <a:latin typeface="Times New Roman" panose="02020603050405020304" pitchFamily="18" charset="0"/>
                <a:cs typeface="Times New Roman" panose="02020603050405020304" pitchFamily="18" charset="0"/>
                <a:sym typeface="+mn-ea"/>
              </a:rPr>
              <a:t>.</a:t>
            </a:r>
          </a:p>
        </p:txBody>
      </p:sp>
    </p:spTree>
  </p:cSld>
  <p:clrMapOvr>
    <a:masterClrMapping/>
  </p:clrMapOvr>
  <mc:AlternateContent xmlns:mc="http://schemas.openxmlformats.org/markup-compatibility/2006" xmlns:p15="http://schemas.microsoft.com/office/powerpoint/2012/main">
    <mc:Choice Requires="p15">
      <p:transition>
        <p15:prstTrans prst="airplan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70" decel="100000"/>
                                        <p:tgtEl>
                                          <p:spTgt spid="7"/>
                                        </p:tgtEl>
                                      </p:cBhvr>
                                    </p:animEffect>
                                    <p:animScale>
                                      <p:cBhvr>
                                        <p:cTn id="8" dur="770" decel="100000"/>
                                        <p:tgtEl>
                                          <p:spTgt spid="7"/>
                                        </p:tgtEl>
                                      </p:cBhvr>
                                      <p:from x="10000" y="10000"/>
                                      <p:to x="200000" y="450000"/>
                                    </p:animScale>
                                    <p:animScale>
                                      <p:cBhvr>
                                        <p:cTn id="9" dur="1230" accel="100000" fill="hold">
                                          <p:stCondLst>
                                            <p:cond delay="770"/>
                                          </p:stCondLst>
                                        </p:cTn>
                                        <p:tgtEl>
                                          <p:spTgt spid="7"/>
                                        </p:tgtEl>
                                      </p:cBhvr>
                                      <p:from x="200000" y="450000"/>
                                      <p:to x="100000" y="100000"/>
                                    </p:animScale>
                                    <p:set>
                                      <p:cBhvr>
                                        <p:cTn id="10" dur="770" fill="hold"/>
                                        <p:tgtEl>
                                          <p:spTgt spid="7"/>
                                        </p:tgtEl>
                                        <p:attrNameLst>
                                          <p:attrName>ppt_x</p:attrName>
                                        </p:attrNameLst>
                                      </p:cBhvr>
                                      <p:to>
                                        <p:strVal val="(0.5)"/>
                                      </p:to>
                                    </p:set>
                                    <p:anim from="(0.5)" to="(#ppt_x)" calcmode="lin" valueType="num">
                                      <p:cBhvr>
                                        <p:cTn id="11" dur="1230" accel="100000" fill="hold">
                                          <p:stCondLst>
                                            <p:cond delay="770"/>
                                          </p:stCondLst>
                                        </p:cTn>
                                        <p:tgtEl>
                                          <p:spTgt spid="7"/>
                                        </p:tgtEl>
                                        <p:attrNameLst>
                                          <p:attrName>ppt_x</p:attrName>
                                        </p:attrNameLst>
                                      </p:cBhvr>
                                    </p:anim>
                                    <p:set>
                                      <p:cBhvr>
                                        <p:cTn id="12" dur="770" fill="hold"/>
                                        <p:tgtEl>
                                          <p:spTgt spid="7"/>
                                        </p:tgtEl>
                                        <p:attrNameLst>
                                          <p:attrName>ppt_y</p:attrName>
                                        </p:attrNameLst>
                                      </p:cBhvr>
                                      <p:to>
                                        <p:strVal val="(#ppt_y+0.4)"/>
                                      </p:to>
                                    </p:set>
                                    <p:anim from="(#ppt_y+0.4)" to="(#ppt_y)" calcmode="lin" valueType="num">
                                      <p:cBhvr>
                                        <p:cTn id="13" dur="1230" accel="100000" fill="hold">
                                          <p:stCondLst>
                                            <p:cond delay="770"/>
                                          </p:stCondLst>
                                        </p:cTn>
                                        <p:tgtEl>
                                          <p:spTgt spid="7"/>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5560"/>
            <a:ext cx="11811000" cy="6647974"/>
          </a:xfrm>
          <a:prstGeom prst="rect">
            <a:avLst/>
          </a:prstGeom>
        </p:spPr>
        <p:txBody>
          <a:bodyPr wrap="square">
            <a:spAutoFit/>
          </a:bodyPr>
          <a:lstStyle/>
          <a:p>
            <a:pPr algn="ctr">
              <a:spcBef>
                <a:spcPts val="600"/>
              </a:spcBef>
              <a:spcAft>
                <a:spcPts val="600"/>
              </a:spcAft>
            </a:pPr>
            <a:r>
              <a:rPr lang="en-US" b="1" i="1" dirty="0"/>
              <a:t>TÓM TẮT  </a:t>
            </a:r>
            <a:r>
              <a:rPr lang="en-US" b="1" i="1" dirty="0">
                <a:solidFill>
                  <a:srgbClr val="FF0000"/>
                </a:solidFill>
              </a:rPr>
              <a:t>LỢI ÍCH VÀ QUY TẮC ĐÓNG HÀNG TRÊN PALLET</a:t>
            </a:r>
          </a:p>
          <a:p>
            <a:pPr algn="just">
              <a:spcBef>
                <a:spcPts val="600"/>
              </a:spcBef>
              <a:spcAft>
                <a:spcPts val="600"/>
              </a:spcAft>
            </a:pPr>
            <a:r>
              <a:rPr lang="en-US" sz="2200" b="1" i="1" dirty="0"/>
              <a:t>N</a:t>
            </a:r>
            <a:r>
              <a:rPr lang="vi-VN" sz="2200" b="1" i="1" dirty="0"/>
              <a:t>hững lợi ích khi bạn đóng hàng bằng pallet</a:t>
            </a:r>
            <a:endParaRPr lang="vi-VN" sz="2200" dirty="0"/>
          </a:p>
          <a:p>
            <a:pPr algn="just">
              <a:spcBef>
                <a:spcPts val="600"/>
              </a:spcBef>
              <a:spcAft>
                <a:spcPts val="600"/>
              </a:spcAft>
              <a:buFont typeface="+mj-lt"/>
              <a:buAutoNum type="arabicPeriod"/>
            </a:pPr>
            <a:r>
              <a:rPr lang="vi-VN" sz="2200" dirty="0">
                <a:solidFill>
                  <a:srgbClr val="FF0000"/>
                </a:solidFill>
              </a:rPr>
              <a:t>Chống ẩm mốc từ mặt đất khi lưu kho</a:t>
            </a:r>
          </a:p>
          <a:p>
            <a:pPr algn="just">
              <a:spcBef>
                <a:spcPts val="600"/>
              </a:spcBef>
              <a:spcAft>
                <a:spcPts val="600"/>
              </a:spcAft>
              <a:buFont typeface="+mj-lt"/>
              <a:buAutoNum type="arabicPeriod"/>
            </a:pPr>
            <a:r>
              <a:rPr lang="vi-VN" sz="2200" dirty="0">
                <a:solidFill>
                  <a:srgbClr val="FF0000"/>
                </a:solidFill>
              </a:rPr>
              <a:t>Hàng hóa có số lượng lớn, dễ dàng vận chuyển khi đóng pallet</a:t>
            </a:r>
          </a:p>
          <a:p>
            <a:pPr algn="just">
              <a:spcBef>
                <a:spcPts val="600"/>
              </a:spcBef>
              <a:spcAft>
                <a:spcPts val="600"/>
              </a:spcAft>
              <a:buFont typeface="+mj-lt"/>
              <a:buAutoNum type="arabicPeriod"/>
            </a:pPr>
            <a:r>
              <a:rPr lang="vi-VN" sz="2200" dirty="0">
                <a:solidFill>
                  <a:srgbClr val="FF0000"/>
                </a:solidFill>
              </a:rPr>
              <a:t>Có thể nâng pallet lên container dễ dàng, hay vận chuyển hàng vào kho hoặc cho lên kệ</a:t>
            </a:r>
          </a:p>
          <a:p>
            <a:pPr algn="just">
              <a:spcBef>
                <a:spcPts val="600"/>
              </a:spcBef>
              <a:spcAft>
                <a:spcPts val="600"/>
              </a:spcAft>
              <a:buFont typeface="+mj-lt"/>
              <a:buAutoNum type="arabicPeriod"/>
            </a:pPr>
            <a:r>
              <a:rPr lang="vi-VN" sz="2200" dirty="0">
                <a:solidFill>
                  <a:srgbClr val="FF0000"/>
                </a:solidFill>
              </a:rPr>
              <a:t>Hàng hóa trong kho được bảo quản và bố trí một cách khoa học.</a:t>
            </a:r>
          </a:p>
          <a:p>
            <a:pPr algn="just">
              <a:spcBef>
                <a:spcPts val="600"/>
              </a:spcBef>
              <a:spcAft>
                <a:spcPts val="600"/>
              </a:spcAft>
            </a:pPr>
            <a:r>
              <a:rPr lang="en-US" sz="2200" b="1" i="1" dirty="0">
                <a:latin typeface="Times New Roman" panose="02020603050405020304" pitchFamily="18" charset="0"/>
                <a:cs typeface="Times New Roman" panose="02020603050405020304" pitchFamily="18" charset="0"/>
              </a:rPr>
              <a:t>Q</a:t>
            </a:r>
            <a:r>
              <a:rPr lang="vi-VN" sz="2200" b="1" i="1" dirty="0">
                <a:latin typeface="Times New Roman" panose="02020603050405020304" pitchFamily="18" charset="0"/>
                <a:cs typeface="Times New Roman" panose="02020603050405020304" pitchFamily="18" charset="0"/>
              </a:rPr>
              <a:t>uy trình đóng hàng pallet </a:t>
            </a:r>
            <a:r>
              <a:rPr lang="en-US" sz="2200" b="1" i="1" dirty="0" err="1">
                <a:latin typeface="Times New Roman" panose="02020603050405020304" pitchFamily="18" charset="0"/>
                <a:cs typeface="Times New Roman" panose="02020603050405020304" pitchFamily="18" charset="0"/>
              </a:rPr>
              <a:t>yêu</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cầu</a:t>
            </a:r>
            <a:r>
              <a:rPr lang="en-US" sz="2200" b="1" i="1" dirty="0">
                <a:latin typeface="Times New Roman" panose="02020603050405020304" pitchFamily="18" charset="0"/>
                <a:cs typeface="Times New Roman" panose="02020603050405020304" pitchFamily="18" charset="0"/>
              </a:rPr>
              <a:t> </a:t>
            </a:r>
          </a:p>
          <a:p>
            <a:pPr marL="342900" indent="-342900" algn="just">
              <a:spcBef>
                <a:spcPts val="600"/>
              </a:spcBef>
              <a:spcAft>
                <a:spcPts val="600"/>
              </a:spcAft>
              <a:buFont typeface="Arial" panose="020B0604020202020204" pitchFamily="34" charset="0"/>
              <a:buChar char="•"/>
            </a:pPr>
            <a:r>
              <a:rPr lang="en-US" sz="2200" dirty="0" err="1">
                <a:solidFill>
                  <a:srgbClr val="002060"/>
                </a:solidFill>
                <a:latin typeface="Times New Roman" panose="02020603050405020304" pitchFamily="18" charset="0"/>
                <a:cs typeface="Times New Roman" panose="02020603050405020304" pitchFamily="18" charset="0"/>
              </a:rPr>
              <a:t>Yêu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cầu</a:t>
            </a:r>
            <a:r>
              <a:rPr lang="en-US" sz="2200" dirty="0">
                <a:solidFill>
                  <a:srgbClr val="002060"/>
                </a:solidFill>
                <a:latin typeface="Times New Roman" panose="02020603050405020304" pitchFamily="18" charset="0"/>
                <a:cs typeface="Times New Roman" panose="02020603050405020304" pitchFamily="18" charset="0"/>
              </a:rPr>
              <a:t> </a:t>
            </a:r>
            <a:r>
              <a:rPr lang="vi-VN" sz="2200" dirty="0">
                <a:solidFill>
                  <a:srgbClr val="002060"/>
                </a:solidFill>
                <a:latin typeface="Times New Roman" panose="02020603050405020304" pitchFamily="18" charset="0"/>
                <a:cs typeface="Times New Roman" panose="02020603050405020304" pitchFamily="18" charset="0"/>
              </a:rPr>
              <a:t>pallet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để</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đóng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hàng</a:t>
            </a:r>
            <a:r>
              <a:rPr lang="vi-VN" sz="2200" dirty="0">
                <a:solidFill>
                  <a:srgbClr val="002060"/>
                </a:solidFill>
                <a:latin typeface="Times New Roman" panose="02020603050405020304" pitchFamily="18" charset="0"/>
                <a:cs typeface="Times New Roman" panose="02020603050405020304" pitchFamily="18" charset="0"/>
              </a:rPr>
              <a:t> đã được xử lý hun trùng, sấy khô chống mối mọt cho các đơn vị có nhu cầu chuyển hàng xuất khẩu</a:t>
            </a:r>
            <a:r>
              <a:rPr lang="vi-VN" sz="2200" dirty="0">
                <a:solidFill>
                  <a:srgbClr val="002060"/>
                </a:solidFill>
              </a:rPr>
              <a:t>.</a:t>
            </a:r>
          </a:p>
          <a:p>
            <a:pPr algn="just">
              <a:spcBef>
                <a:spcPts val="600"/>
              </a:spcBef>
              <a:spcAft>
                <a:spcPts val="600"/>
              </a:spcAft>
              <a:buFont typeface="Arial" panose="020B0604020202020204" pitchFamily="34" charset="0"/>
              <a:buChar char="•"/>
            </a:pPr>
            <a:r>
              <a:rPr lang="en-US" sz="2200" dirty="0">
                <a:solidFill>
                  <a:srgbClr val="002060"/>
                </a:solidFill>
              </a:rPr>
              <a:t>   </a:t>
            </a:r>
            <a:r>
              <a:rPr lang="vi-VN" sz="2200" dirty="0">
                <a:solidFill>
                  <a:srgbClr val="002060"/>
                </a:solidFill>
              </a:rPr>
              <a:t>Đóng hàng vừa vặn vuông vức trong pallet, không được nhô ra ngoài tiết kiệm chi phí vận chuyển</a:t>
            </a:r>
          </a:p>
          <a:p>
            <a:pPr algn="just">
              <a:spcBef>
                <a:spcPts val="600"/>
              </a:spcBef>
              <a:spcAft>
                <a:spcPts val="600"/>
              </a:spcAft>
              <a:buFont typeface="Arial" panose="020B0604020202020204" pitchFamily="34" charset="0"/>
              <a:buChar char="•"/>
            </a:pPr>
            <a:r>
              <a:rPr lang="en-US" sz="2200" dirty="0">
                <a:solidFill>
                  <a:srgbClr val="002060"/>
                </a:solidFill>
              </a:rPr>
              <a:t>   </a:t>
            </a:r>
            <a:r>
              <a:rPr lang="vi-VN" sz="2200" dirty="0">
                <a:solidFill>
                  <a:srgbClr val="002060"/>
                </a:solidFill>
              </a:rPr>
              <a:t>Bố trí hàng hóa khoa học, buộc và quấn dây pallet cẩn thận để bảo đảm an toàn cho hàng hóa</a:t>
            </a:r>
          </a:p>
          <a:p>
            <a:pPr algn="just">
              <a:spcBef>
                <a:spcPts val="600"/>
              </a:spcBef>
              <a:spcAft>
                <a:spcPts val="600"/>
              </a:spcAft>
              <a:buFont typeface="Arial" panose="020B0604020202020204" pitchFamily="34" charset="0"/>
              <a:buChar char="•"/>
            </a:pPr>
            <a:r>
              <a:rPr lang="en-US" sz="2200" dirty="0">
                <a:solidFill>
                  <a:srgbClr val="002060"/>
                </a:solidFill>
              </a:rPr>
              <a:t>   </a:t>
            </a:r>
            <a:r>
              <a:rPr lang="vi-VN" sz="2200" dirty="0">
                <a:solidFill>
                  <a:srgbClr val="002060"/>
                </a:solidFill>
              </a:rPr>
              <a:t>Dán nilon kín hàng hóa là máy móc thiết </a:t>
            </a:r>
            <a:r>
              <a:rPr lang="vi-VN" sz="2200" dirty="0">
                <a:solidFill>
                  <a:srgbClr val="002060"/>
                </a:solidFill>
                <a:latin typeface="Times New Roman" panose="02020603050405020304" pitchFamily="18" charset="0"/>
                <a:cs typeface="Times New Roman" panose="02020603050405020304" pitchFamily="18" charset="0"/>
              </a:rPr>
              <a:t>bị</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hoặc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quấn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màng</a:t>
            </a:r>
            <a:r>
              <a:rPr lang="en-US" sz="2200" dirty="0">
                <a:solidFill>
                  <a:srgbClr val="002060"/>
                </a:solidFill>
                <a:latin typeface="Times New Roman" panose="02020603050405020304" pitchFamily="18" charset="0"/>
                <a:cs typeface="Times New Roman" panose="02020603050405020304" pitchFamily="18" charset="0"/>
              </a:rPr>
              <a:t> co </a:t>
            </a:r>
            <a:r>
              <a:rPr lang="en-US" sz="2200" dirty="0" err="1">
                <a:solidFill>
                  <a:srgbClr val="002060"/>
                </a:solidFill>
                <a:latin typeface="Times New Roman" panose="02020603050405020304" pitchFamily="18" charset="0"/>
                <a:cs typeface="Times New Roman" panose="02020603050405020304" pitchFamily="18" charset="0"/>
              </a:rPr>
              <a:t>cho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cả</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kiện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trên</a:t>
            </a:r>
            <a:r>
              <a:rPr lang="en-US" sz="2200" dirty="0">
                <a:solidFill>
                  <a:srgbClr val="002060"/>
                </a:solidFill>
                <a:latin typeface="Times New Roman" panose="02020603050405020304" pitchFamily="18" charset="0"/>
                <a:cs typeface="Times New Roman" panose="02020603050405020304" pitchFamily="18" charset="0"/>
              </a:rPr>
              <a:t> pallet </a:t>
            </a:r>
            <a:r>
              <a:rPr lang="en-US" sz="2200" dirty="0" err="1">
                <a:solidFill>
                  <a:srgbClr val="002060"/>
                </a:solidFill>
                <a:latin typeface="Times New Roman" panose="02020603050405020304" pitchFamily="18" charset="0"/>
                <a:cs typeface="Times New Roman" panose="02020603050405020304" pitchFamily="18" charset="0"/>
              </a:rPr>
              <a:t>thường</a:t>
            </a:r>
            <a:endParaRPr lang="vi-VN" sz="2200" dirty="0">
              <a:solidFill>
                <a:srgbClr val="002060"/>
              </a:solidFill>
              <a:latin typeface="Times New Roman" panose="02020603050405020304" pitchFamily="18" charset="0"/>
              <a:cs typeface="Times New Roman" panose="02020603050405020304" pitchFamily="18" charset="0"/>
            </a:endParaRPr>
          </a:p>
          <a:p>
            <a:pPr algn="just">
              <a:spcBef>
                <a:spcPts val="600"/>
              </a:spcBef>
              <a:spcAft>
                <a:spcPts val="600"/>
              </a:spcAft>
              <a:buFont typeface="Arial" panose="020B0604020202020204" pitchFamily="34" charset="0"/>
              <a:buChar char="•"/>
            </a:pPr>
            <a:r>
              <a:rPr lang="en-US" sz="2200" dirty="0">
                <a:solidFill>
                  <a:srgbClr val="002060"/>
                </a:solidFill>
              </a:rPr>
              <a:t>   </a:t>
            </a:r>
            <a:r>
              <a:rPr lang="vi-VN" sz="2200" dirty="0">
                <a:solidFill>
                  <a:srgbClr val="002060"/>
                </a:solidFill>
              </a:rPr>
              <a:t>Dán nhãn pallet cẩn thận và rõ ràng, niêm phong đánh số lượng thất thoát, sai lệch</a:t>
            </a:r>
            <a:endParaRPr lang="en-US" sz="2200" dirty="0">
              <a:solidFill>
                <a:srgbClr val="002060"/>
              </a:solidFill>
            </a:endParaRPr>
          </a:p>
          <a:p>
            <a:pPr algn="just">
              <a:spcBef>
                <a:spcPts val="600"/>
              </a:spcBef>
              <a:spcAft>
                <a:spcPts val="600"/>
              </a:spcAft>
              <a:buFont typeface="Arial" panose="020B0604020202020204" pitchFamily="34" charset="0"/>
              <a:buChar char="•"/>
            </a:pPr>
            <a:endParaRPr lang="vi-VN" sz="2400" dirty="0"/>
          </a:p>
        </p:txBody>
      </p:sp>
    </p:spTree>
    <p:extLst>
      <p:ext uri="{BB962C8B-B14F-4D97-AF65-F5344CB8AC3E}">
        <p14:creationId xmlns:p14="http://schemas.microsoft.com/office/powerpoint/2010/main" val="31721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Effect transition="in" filter="fade">
                                      <p:cBhvr>
                                        <p:cTn id="7" dur="1000"/>
                                        <p:tgtEl>
                                          <p:spTgt spid="2">
                                            <p:txEl>
                                              <p:pRg st="7" end="7"/>
                                            </p:txEl>
                                          </p:spTgt>
                                        </p:tgtEl>
                                      </p:cBhvr>
                                    </p:animEffect>
                                    <p:anim calcmode="lin" valueType="num">
                                      <p:cBhvr>
                                        <p:cTn id="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8" end="8"/>
                                            </p:txEl>
                                          </p:spTgt>
                                        </p:tgtEl>
                                        <p:attrNameLst>
                                          <p:attrName>style.visibility</p:attrName>
                                        </p:attrNameLst>
                                      </p:cBhvr>
                                      <p:to>
                                        <p:strVal val="visible"/>
                                      </p:to>
                                    </p:set>
                                    <p:animEffect transition="in" filter="barn(inVertical)">
                                      <p:cBhvr>
                                        <p:cTn id="14" dur="500"/>
                                        <p:tgtEl>
                                          <p:spTgt spid="2">
                                            <p:txEl>
                                              <p:pRg st="8" end="8"/>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
                                            <p:txEl>
                                              <p:pRg st="9" end="9"/>
                                            </p:txEl>
                                          </p:spTgt>
                                        </p:tgtEl>
                                        <p:attrNameLst>
                                          <p:attrName>style.visibility</p:attrName>
                                        </p:attrNameLst>
                                      </p:cBhvr>
                                      <p:to>
                                        <p:strVal val="visible"/>
                                      </p:to>
                                    </p:set>
                                    <p:animEffect transition="in" filter="barn(inVertical)">
                                      <p:cBhvr>
                                        <p:cTn id="19" dur="500"/>
                                        <p:tgtEl>
                                          <p:spTgt spid="2">
                                            <p:txEl>
                                              <p:pRg st="9" end="9"/>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10" end="10"/>
                                            </p:txEl>
                                          </p:spTgt>
                                        </p:tgtEl>
                                        <p:attrNameLst>
                                          <p:attrName>style.visibility</p:attrName>
                                        </p:attrNameLst>
                                      </p:cBhvr>
                                      <p:to>
                                        <p:strVal val="visible"/>
                                      </p:to>
                                    </p:set>
                                    <p:animEffect transition="in" filter="barn(inVertical)">
                                      <p:cBhvr>
                                        <p:cTn id="24" dur="500"/>
                                        <p:tgtEl>
                                          <p:spTgt spid="2">
                                            <p:txEl>
                                              <p:pRg st="10" end="1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11" end="11"/>
                                            </p:txEl>
                                          </p:spTgt>
                                        </p:tgtEl>
                                        <p:attrNameLst>
                                          <p:attrName>style.visibility</p:attrName>
                                        </p:attrNameLst>
                                      </p:cBhvr>
                                      <p:to>
                                        <p:strVal val="visible"/>
                                      </p:to>
                                    </p:set>
                                    <p:animEffect transition="in" filter="barn(inVertical)">
                                      <p:cBhvr>
                                        <p:cTn id="29"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582400" cy="1356360"/>
          </a:xfrm>
        </p:spPr>
        <p:txBody>
          <a:bodyPr/>
          <a:lstStyle/>
          <a:p>
            <a:pPr algn="ctr"/>
            <a:r>
              <a:rPr lang="en-US" dirty="0">
                <a:solidFill>
                  <a:srgbClr val="FF0000"/>
                </a:solidFill>
                <a:latin typeface="Times New Roman" panose="02020603050405020304" pitchFamily="18" charset="0"/>
                <a:cs typeface="Times New Roman" panose="02020603050405020304" pitchFamily="18" charset="0"/>
              </a:rPr>
              <a:t>6.Ứng </a:t>
            </a:r>
            <a:r>
              <a:rPr lang="en-US" dirty="0" err="1">
                <a:solidFill>
                  <a:srgbClr val="FF0000"/>
                </a:solidFill>
                <a:latin typeface="Times New Roman" panose="02020603050405020304" pitchFamily="18" charset="0"/>
                <a:cs typeface="Times New Roman" panose="02020603050405020304" pitchFamily="18" charset="0"/>
              </a:rPr>
              <a:t>dụng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và</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hiệu</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quả</a:t>
            </a:r>
            <a:r>
              <a:rPr lang="en-US" dirty="0">
                <a:solidFill>
                  <a:srgbClr val="FF0000"/>
                </a:solidFill>
                <a:latin typeface="Times New Roman" panose="02020603050405020304" pitchFamily="18" charset="0"/>
                <a:cs typeface="Times New Roman" panose="02020603050405020304" pitchFamily="18" charset="0"/>
              </a:rPr>
              <a:t> pallet </a:t>
            </a:r>
            <a:r>
              <a:rPr lang="en-US" dirty="0" err="1">
                <a:solidFill>
                  <a:srgbClr val="FF0000"/>
                </a:solidFill>
                <a:latin typeface="Times New Roman" panose="02020603050405020304" pitchFamily="18" charset="0"/>
                <a:cs typeface="Times New Roman" panose="02020603050405020304" pitchFamily="18" charset="0"/>
              </a:rPr>
              <a:t>trong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ngành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vận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chuyển</a:t>
            </a:r>
            <a:r>
              <a:rPr lang="en-US" dirty="0">
                <a:solidFill>
                  <a:srgbClr val="FF0000"/>
                </a:solidFill>
                <a:latin typeface="Times New Roman" panose="02020603050405020304" pitchFamily="18" charset="0"/>
                <a:cs typeface="Times New Roman" panose="02020603050405020304" pitchFamily="18" charset="0"/>
              </a:rPr>
              <a:t>:</a:t>
            </a:r>
          </a:p>
        </p:txBody>
      </p:sp>
      <p:pic>
        <p:nvPicPr>
          <p:cNvPr id="7" name="Content Placeholder 6" descr="pallet-nhua-hcm-beli-001-xuất-khẩu-1024x633"/>
          <p:cNvPicPr>
            <a:picLocks noGrp="1" noChangeAspect="1"/>
          </p:cNvPicPr>
          <p:nvPr>
            <p:ph sz="half" idx="2"/>
          </p:nvPr>
        </p:nvPicPr>
        <p:blipFill>
          <a:blip r:embed="rId2"/>
          <a:stretch>
            <a:fillRect/>
          </a:stretch>
        </p:blipFill>
        <p:spPr>
          <a:xfrm>
            <a:off x="0" y="1417955"/>
            <a:ext cx="12192635" cy="5266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newsflash/>
      </p:transition>
    </mc:Choice>
    <mc:Fallback xmlns="">
      <p:transition spd="slow">
        <p:newsflash/>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9200" y="1055665"/>
            <a:ext cx="3964261" cy="3413587"/>
          </a:xfrm>
          <a:prstGeom prst="rect">
            <a:avLst/>
          </a:prstGeom>
        </p:spPr>
      </p:pic>
      <p:sp>
        <p:nvSpPr>
          <p:cNvPr id="3" name="TextBox 2"/>
          <p:cNvSpPr txBox="1"/>
          <p:nvPr/>
        </p:nvSpPr>
        <p:spPr>
          <a:xfrm>
            <a:off x="1143000" y="152400"/>
            <a:ext cx="10058400" cy="830997"/>
          </a:xfrm>
          <a:prstGeom prst="rect">
            <a:avLst/>
          </a:prstGeom>
          <a:noFill/>
        </p:spPr>
        <p:txBody>
          <a:bodyPr wrap="square" rtlCol="0">
            <a:spAutoFit/>
          </a:bodyPr>
          <a:lstStyle/>
          <a:p>
            <a:pPr algn="ctr"/>
            <a:r>
              <a:rPr lang="en-US" sz="2400" b="1" dirty="0" err="1">
                <a:solidFill>
                  <a:srgbClr val="FF0000"/>
                </a:solidFill>
                <a:latin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đóng</a:t>
            </a:r>
            <a:r>
              <a:rPr lang="en-US" sz="2400" b="1" dirty="0">
                <a:solidFill>
                  <a:srgbClr val="FF0000"/>
                </a:solidFill>
                <a:latin typeface="Times New Roman" panose="02020603050405020304" pitchFamily="18" charset="0"/>
                <a:cs typeface="Times New Roman" panose="02020603050405020304" pitchFamily="18" charset="0"/>
              </a:rPr>
              <a:t> container </a:t>
            </a:r>
            <a:r>
              <a:rPr lang="en-US" sz="2400" b="1" dirty="0" err="1">
                <a:solidFill>
                  <a:srgbClr val="FF0000"/>
                </a:solidFill>
                <a:latin typeface="Times New Roman" panose="02020603050405020304" pitchFamily="18" charset="0"/>
                <a:cs typeface="Times New Roman" panose="02020603050405020304" pitchFamily="18" charset="0"/>
              </a:rPr>
              <a:t>ko</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sử</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dụng</a:t>
            </a:r>
            <a:r>
              <a:rPr lang="en-US" sz="2400" b="1" dirty="0">
                <a:solidFill>
                  <a:srgbClr val="FF0000"/>
                </a:solidFill>
                <a:latin typeface="Times New Roman" panose="02020603050405020304" pitchFamily="18" charset="0"/>
                <a:cs typeface="Times New Roman" panose="02020603050405020304" pitchFamily="18" charset="0"/>
              </a:rPr>
              <a:t> pallet </a:t>
            </a:r>
            <a:r>
              <a:rPr lang="en-US" sz="2400" b="1" dirty="0" err="1">
                <a:solidFill>
                  <a:srgbClr val="FF0000"/>
                </a:solidFill>
                <a:latin typeface="Times New Roman" panose="02020603050405020304" pitchFamily="18" charset="0"/>
                <a:cs typeface="Times New Roman" panose="02020603050405020304" pitchFamily="18" charset="0"/>
              </a:rPr>
              <a:t>để</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mang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với</a:t>
            </a:r>
            <a:r>
              <a:rPr lang="en-US" sz="2400" b="1" dirty="0">
                <a:solidFill>
                  <a:srgbClr val="FF0000"/>
                </a:solidFill>
                <a:latin typeface="Times New Roman" panose="02020603050405020304" pitchFamily="18" charset="0"/>
                <a:cs typeface="Times New Roman" panose="02020603050405020304" pitchFamily="18" charset="0"/>
              </a:rPr>
              <a:t> container </a:t>
            </a:r>
            <a:r>
              <a:rPr lang="en-US" sz="2400" b="1" dirty="0" err="1">
                <a:solidFill>
                  <a:srgbClr val="FF0000"/>
                </a:solidFill>
                <a:latin typeface="Times New Roman" panose="02020603050405020304" pitchFamily="18" charset="0"/>
                <a:cs typeface="Times New Roman" panose="02020603050405020304" pitchFamily="18" charset="0"/>
              </a:rPr>
              <a:t>đóng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có</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sử</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dụng</a:t>
            </a:r>
            <a:r>
              <a:rPr lang="en-US" sz="2400" b="1" dirty="0">
                <a:solidFill>
                  <a:srgbClr val="FF0000"/>
                </a:solidFill>
                <a:latin typeface="Times New Roman" panose="02020603050405020304" pitchFamily="18" charset="0"/>
                <a:cs typeface="Times New Roman" panose="02020603050405020304" pitchFamily="18" charset="0"/>
              </a:rPr>
              <a:t> pallet </a:t>
            </a:r>
            <a:r>
              <a:rPr lang="en-US" sz="2400" b="1" dirty="0" err="1">
                <a:solidFill>
                  <a:srgbClr val="FF0000"/>
                </a:solidFill>
                <a:latin typeface="Times New Roman" panose="02020603050405020304" pitchFamily="18" charset="0"/>
                <a:cs typeface="Times New Roman" panose="02020603050405020304" pitchFamily="18" charset="0"/>
              </a:rPr>
              <a:t>sẽ</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tạo</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ra</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hiệu</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quả</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gì</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cho</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xếp</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dỡ</a:t>
            </a:r>
            <a:r>
              <a:rPr lang="en-US" sz="2400" b="1" dirty="0">
                <a:solidFill>
                  <a:srgbClr val="FF0000"/>
                </a:solidFill>
                <a:latin typeface="Times New Roman" panose="02020603050405020304" pitchFamily="18" charset="0"/>
                <a:cs typeface="Times New Roman" panose="02020603050405020304" pitchFamily="18" charset="0"/>
              </a:rPr>
              <a:t>  ???</a:t>
            </a:r>
          </a:p>
        </p:txBody>
      </p:sp>
      <p:pic>
        <p:nvPicPr>
          <p:cNvPr id="4" name="Picture 3"/>
          <p:cNvPicPr>
            <a:picLocks noChangeAspect="1"/>
          </p:cNvPicPr>
          <p:nvPr/>
        </p:nvPicPr>
        <p:blipFill>
          <a:blip r:embed="rId3"/>
          <a:stretch>
            <a:fillRect/>
          </a:stretch>
        </p:blipFill>
        <p:spPr>
          <a:xfrm>
            <a:off x="6172200" y="1015025"/>
            <a:ext cx="3836687" cy="3423747"/>
          </a:xfrm>
          <a:prstGeom prst="rect">
            <a:avLst/>
          </a:prstGeom>
        </p:spPr>
      </p:pic>
      <p:pic>
        <p:nvPicPr>
          <p:cNvPr id="5" name="Picture 4"/>
          <p:cNvPicPr>
            <a:picLocks noChangeAspect="1"/>
          </p:cNvPicPr>
          <p:nvPr/>
        </p:nvPicPr>
        <p:blipFill>
          <a:blip r:embed="rId4"/>
          <a:stretch>
            <a:fillRect/>
          </a:stretch>
        </p:blipFill>
        <p:spPr>
          <a:xfrm>
            <a:off x="3048000" y="4607560"/>
            <a:ext cx="2781596" cy="2083728"/>
          </a:xfrm>
          <a:prstGeom prst="rect">
            <a:avLst/>
          </a:prstGeom>
        </p:spPr>
      </p:pic>
      <p:pic>
        <p:nvPicPr>
          <p:cNvPr id="6" name="Picture 5"/>
          <p:cNvPicPr>
            <a:picLocks noChangeAspect="1"/>
          </p:cNvPicPr>
          <p:nvPr/>
        </p:nvPicPr>
        <p:blipFill>
          <a:blip r:embed="rId5"/>
          <a:stretch>
            <a:fillRect/>
          </a:stretch>
        </p:blipFill>
        <p:spPr>
          <a:xfrm>
            <a:off x="8519635" y="4726314"/>
            <a:ext cx="3275626" cy="1964974"/>
          </a:xfrm>
          <a:prstGeom prst="rect">
            <a:avLst/>
          </a:prstGeom>
        </p:spPr>
      </p:pic>
      <p:sp>
        <p:nvSpPr>
          <p:cNvPr id="7" name="Bent Arrow 6"/>
          <p:cNvSpPr/>
          <p:nvPr/>
        </p:nvSpPr>
        <p:spPr>
          <a:xfrm flipV="1">
            <a:off x="1371600" y="4541520"/>
            <a:ext cx="1676400" cy="144971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Bent Arrow 7"/>
          <p:cNvSpPr/>
          <p:nvPr/>
        </p:nvSpPr>
        <p:spPr>
          <a:xfrm flipV="1">
            <a:off x="6781800" y="4607560"/>
            <a:ext cx="1676400" cy="144971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58132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down)">
                                      <p:cBhvr>
                                        <p:cTn id="23" dur="500"/>
                                        <p:tgtEl>
                                          <p:spTgt spid="8"/>
                                        </p:tgtEl>
                                      </p:cBhvr>
                                    </p:animEffect>
                                  </p:childTnLst>
                                </p:cTn>
                              </p:par>
                              <p:par>
                                <p:cTn id="24" presetID="22" presetClass="entr" presetSubtype="4"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550"/>
            <a:ext cx="11582400" cy="980440"/>
          </a:xfrm>
        </p:spPr>
        <p:txBody>
          <a:bodyPr/>
          <a:lstStyle/>
          <a:p>
            <a:pPr algn="l"/>
            <a:r>
              <a:rPr lang="en-US" sz="3600">
                <a:solidFill>
                  <a:srgbClr val="FF0000"/>
                </a:solidFill>
                <a:latin typeface="Times New Roman" panose="02020603050405020304" pitchFamily="18" charset="0"/>
                <a:cs typeface="Times New Roman" panose="02020603050405020304" pitchFamily="18" charset="0"/>
              </a:rPr>
              <a:t>A.Ứng dụng:</a:t>
            </a:r>
          </a:p>
        </p:txBody>
      </p:sp>
      <p:pic>
        <p:nvPicPr>
          <p:cNvPr id="7" name="Content Placeholder 6" descr="Vận-chuyển-bằng-pallet-và-xe-nâng"/>
          <p:cNvPicPr>
            <a:picLocks noGrp="1" noChangeAspect="1"/>
          </p:cNvPicPr>
          <p:nvPr>
            <p:ph sz="half" idx="2"/>
          </p:nvPr>
        </p:nvPicPr>
        <p:blipFill>
          <a:blip r:embed="rId2"/>
          <a:stretch>
            <a:fillRect/>
          </a:stretch>
        </p:blipFill>
        <p:spPr>
          <a:xfrm>
            <a:off x="6955790" y="3639185"/>
            <a:ext cx="4949190" cy="2952115"/>
          </a:xfrm>
          <a:prstGeom prst="rect">
            <a:avLst/>
          </a:prstGeom>
        </p:spPr>
      </p:pic>
      <p:sp>
        <p:nvSpPr>
          <p:cNvPr id="5" name="Text Box 4"/>
          <p:cNvSpPr txBox="1"/>
          <p:nvPr/>
        </p:nvSpPr>
        <p:spPr>
          <a:xfrm>
            <a:off x="161290" y="958850"/>
            <a:ext cx="11743055" cy="2308324"/>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sym typeface="+mn-ea"/>
              </a:rPr>
              <a:t>- Pallet hiện nay đang được sử dụng rộng rãi trong các kho lưu trữ và và các đơn vị cần vận chuyển hàng hóa. Đơn vị cần vận chuyển hàng bao gồm xuất – nhập giữa các phân xưởng, nhà máy – nhà máy, xuất khẩu. Một pallet thông thường có cấu trúc bằng phẳng, có thể nâng tới vài tấn hàng hóa một cách ổn định. Chỉ với 1 công nhân điều khiển xe nâng, hoạt động vận chuyển hàng hoá đã có thể diễn ra rất nhanh và linh hoạt.</a:t>
            </a:r>
            <a:endParaRPr lang="en-US" sz="2400">
              <a:latin typeface="Times New Roman" panose="02020603050405020304" pitchFamily="18" charset="0"/>
              <a:cs typeface="Times New Roman" panose="02020603050405020304" pitchFamily="18" charset="0"/>
            </a:endParaRPr>
          </a:p>
          <a:p>
            <a:endParaRPr lang="en-US" sz="2400"/>
          </a:p>
        </p:txBody>
      </p:sp>
      <p:pic>
        <p:nvPicPr>
          <p:cNvPr id="9" name="Content Placeholder 8" descr="loai-pallet-nhua"/>
          <p:cNvPicPr>
            <a:picLocks noGrp="1" noChangeAspect="1"/>
          </p:cNvPicPr>
          <p:nvPr>
            <p:ph sz="half" idx="1"/>
          </p:nvPr>
        </p:nvPicPr>
        <p:blipFill>
          <a:blip r:embed="rId3"/>
          <a:stretch>
            <a:fillRect/>
          </a:stretch>
        </p:blipFill>
        <p:spPr>
          <a:xfrm>
            <a:off x="842645" y="3634740"/>
            <a:ext cx="4383405" cy="29565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to="" calcmode="lin" valueType="num">
                                      <p:cBhvr>
                                        <p:cTn id="15" dur="1" fill="hold"/>
                                        <p:tgtEl>
                                          <p:spTgt spid="9"/>
                                        </p:tgtEl>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to="" calcmode="lin" valueType="num">
                                      <p:cBhvr>
                                        <p:cTn id="20" dur="1" fill="hold"/>
                                        <p:tgtEl>
                                          <p:spTgt spid="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4766310" cy="909320"/>
          </a:xfrm>
        </p:spPr>
        <p:txBody>
          <a:bodyPr>
            <a:normAutofit fontScale="90000"/>
          </a:bodyPr>
          <a:lstStyle/>
          <a:p>
            <a:pPr algn="l"/>
            <a:r>
              <a:rPr lang="en-US" dirty="0" err="1">
                <a:solidFill>
                  <a:srgbClr val="FF0000"/>
                </a:solidFill>
                <a:latin typeface="Times New Roman" panose="02020603050405020304" pitchFamily="18" charset="0"/>
                <a:cs typeface="Times New Roman" panose="02020603050405020304" pitchFamily="18" charset="0"/>
                <a:sym typeface="+mn-ea"/>
              </a:rPr>
              <a:t>A.Ứng</a:t>
            </a:r>
            <a:r>
              <a:rPr lang="en-US" dirty="0">
                <a:solidFill>
                  <a:srgbClr val="FF0000"/>
                </a:solidFill>
                <a:latin typeface="Times New Roman" panose="02020603050405020304" pitchFamily="18" charset="0"/>
                <a:cs typeface="Times New Roman" panose="02020603050405020304" pitchFamily="18" charset="0"/>
                <a:sym typeface="+mn-ea"/>
              </a:rPr>
              <a:t> </a:t>
            </a:r>
            <a:r>
              <a:rPr lang="en-US" dirty="0" err="1">
                <a:solidFill>
                  <a:srgbClr val="FF0000"/>
                </a:solidFill>
                <a:latin typeface="Times New Roman" panose="02020603050405020304" pitchFamily="18" charset="0"/>
                <a:cs typeface="Times New Roman" panose="02020603050405020304" pitchFamily="18" charset="0"/>
                <a:sym typeface="+mn-ea"/>
              </a:rPr>
              <a:t>dụng</a:t>
            </a:r>
            <a:r>
              <a:rPr lang="en-US" dirty="0">
                <a:solidFill>
                  <a:srgbClr val="FF0000"/>
                </a:solidFill>
                <a:latin typeface="Times New Roman" panose="02020603050405020304" pitchFamily="18" charset="0"/>
                <a:cs typeface="Times New Roman" panose="02020603050405020304" pitchFamily="18" charset="0"/>
                <a:sym typeface="+mn-ea"/>
              </a:rPr>
              <a:t>:</a:t>
            </a:r>
            <a:br>
              <a:rPr lang="en-US" dirty="0">
                <a:solidFill>
                  <a:srgbClr val="FF0000"/>
                </a:solidFill>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5" name="Text Box 4"/>
          <p:cNvSpPr txBox="1"/>
          <p:nvPr/>
        </p:nvSpPr>
        <p:spPr>
          <a:xfrm>
            <a:off x="228600" y="982176"/>
            <a:ext cx="5943600" cy="4832092"/>
          </a:xfrm>
          <a:prstGeom prst="rect">
            <a:avLst/>
          </a:prstGeom>
          <a:noFill/>
        </p:spPr>
        <p:txBody>
          <a:bodyPr wrap="square" rtlCol="0">
            <a:spAutoFit/>
          </a:bodyPr>
          <a:lstStyle/>
          <a:p>
            <a:pPr marL="342900" indent="-342900">
              <a:spcBef>
                <a:spcPts val="600"/>
              </a:spcBef>
              <a:spcAft>
                <a:spcPts val="600"/>
              </a:spcAft>
              <a:buFontTx/>
              <a:buChar char="-"/>
            </a:pPr>
            <a:r>
              <a:rPr lang="en-US" sz="2400" dirty="0">
                <a:latin typeface="Times New Roman" panose="02020603050405020304" pitchFamily="18" charset="0"/>
                <a:cs typeface="Times New Roman" panose="02020603050405020304" pitchFamily="18" charset="0"/>
                <a:sym typeface="+mn-ea"/>
              </a:rPr>
              <a:t>Pallet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thiết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đặc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biệt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hợp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chặt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xe</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nâng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máy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xe</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nâng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tay</a:t>
            </a:r>
            <a:r>
              <a:rPr lang="en-US" sz="2400" dirty="0">
                <a:latin typeface="Times New Roman" panose="02020603050405020304" pitchFamily="18" charset="0"/>
                <a:cs typeface="Times New Roman" panose="02020603050405020304" pitchFamily="18" charset="0"/>
                <a:sym typeface="+mn-ea"/>
              </a:rPr>
              <a:t>. </a:t>
            </a:r>
          </a:p>
          <a:p>
            <a:pPr marL="342900" indent="-342900">
              <a:spcBef>
                <a:spcPts val="600"/>
              </a:spcBef>
              <a:spcAft>
                <a:spcPts val="600"/>
              </a:spcAft>
              <a:buFontTx/>
              <a:buChar char="-"/>
            </a:pPr>
            <a:r>
              <a:rPr lang="en-US" sz="2400" dirty="0" err="1">
                <a:latin typeface="Times New Roman" panose="02020603050405020304" pitchFamily="18" charset="0"/>
                <a:cs typeface="Times New Roman" panose="02020603050405020304" pitchFamily="18" charset="0"/>
                <a:sym typeface="+mn-ea"/>
              </a:rPr>
              <a:t>Nhằm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sức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thủ</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của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nhân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bốc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Năng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suất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tăng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chục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lần</a:t>
            </a:r>
            <a:r>
              <a:rPr lang="en-US" sz="2400" dirty="0">
                <a:latin typeface="Times New Roman" panose="02020603050405020304" pitchFamily="18" charset="0"/>
                <a:cs typeface="Times New Roman" panose="02020603050405020304" pitchFamily="18" charset="0"/>
                <a:sym typeface="+mn-ea"/>
              </a:rPr>
              <a:t> so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thủ</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a:t>
            </a:r>
          </a:p>
          <a:p>
            <a:pPr marL="342900" indent="-342900">
              <a:spcBef>
                <a:spcPts val="600"/>
              </a:spcBef>
              <a:spcAft>
                <a:spcPts val="600"/>
              </a:spcAft>
              <a:buFontTx/>
              <a:buChar char="-"/>
            </a:pPr>
            <a:r>
              <a:rPr lang="en-US" sz="2400" dirty="0" err="1">
                <a:latin typeface="Times New Roman" panose="02020603050405020304" pitchFamily="18" charset="0"/>
                <a:cs typeface="Times New Roman" panose="02020603050405020304" pitchFamily="18" charset="0"/>
                <a:sym typeface="+mn-ea"/>
              </a:rPr>
              <a:t>Ngoài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chúng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còn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thiết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kế</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thêm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hệ</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thống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giá</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đỡ</a:t>
            </a:r>
            <a:r>
              <a:rPr lang="en-US" sz="2400" dirty="0">
                <a:latin typeface="Times New Roman" panose="02020603050405020304" pitchFamily="18" charset="0"/>
                <a:cs typeface="Times New Roman" panose="02020603050405020304" pitchFamily="18" charset="0"/>
                <a:sym typeface="+mn-ea"/>
              </a:rPr>
              <a:t> 2 </a:t>
            </a:r>
            <a:r>
              <a:rPr lang="en-US" sz="2400" dirty="0" err="1">
                <a:latin typeface="Times New Roman" panose="02020603050405020304" pitchFamily="18" charset="0"/>
                <a:cs typeface="Times New Roman" panose="02020603050405020304" pitchFamily="18" charset="0"/>
                <a:sym typeface="+mn-ea"/>
              </a:rPr>
              <a:t>đến</a:t>
            </a:r>
            <a:r>
              <a:rPr lang="en-US" sz="2400" dirty="0">
                <a:latin typeface="Times New Roman" panose="02020603050405020304" pitchFamily="18" charset="0"/>
                <a:cs typeface="Times New Roman" panose="02020603050405020304" pitchFamily="18" charset="0"/>
                <a:sym typeface="+mn-ea"/>
              </a:rPr>
              <a:t> 3 </a:t>
            </a:r>
            <a:r>
              <a:rPr lang="en-US" sz="2400" dirty="0" err="1">
                <a:latin typeface="Times New Roman" panose="02020603050405020304" pitchFamily="18" charset="0"/>
                <a:cs typeface="Times New Roman" panose="02020603050405020304" pitchFamily="18" charset="0"/>
                <a:sym typeface="+mn-ea"/>
              </a:rPr>
              <a:t>tầng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Giúp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tiết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kiệm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gian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trữ</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diện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tích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kho</a:t>
            </a:r>
            <a:r>
              <a:rPr lang="en-US" sz="2400" dirty="0">
                <a:latin typeface="Times New Roman" panose="02020603050405020304" pitchFamily="18" charset="0"/>
                <a:cs typeface="Times New Roman" panose="02020603050405020304" pitchFamily="18" charset="0"/>
                <a:sym typeface="+mn-ea"/>
              </a:rPr>
              <a:t>.</a:t>
            </a:r>
          </a:p>
        </p:txBody>
      </p:sp>
      <p:pic>
        <p:nvPicPr>
          <p:cNvPr id="8" name="Content Placeholder 7" descr="Uu-diem-pallet-2"/>
          <p:cNvPicPr>
            <a:picLocks noGrp="1" noChangeAspect="1"/>
          </p:cNvPicPr>
          <p:nvPr>
            <p:ph sz="half" idx="1"/>
          </p:nvPr>
        </p:nvPicPr>
        <p:blipFill>
          <a:blip r:embed="rId2"/>
          <a:stretch>
            <a:fillRect/>
          </a:stretch>
        </p:blipFill>
        <p:spPr>
          <a:xfrm>
            <a:off x="6297295" y="912495"/>
            <a:ext cx="5419725" cy="5033010"/>
          </a:xfrm>
          <a:prstGeom prst="rect">
            <a:avLst/>
          </a:prstGeom>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cBhvr>
                                    </p:anim>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900" decel="100000" fill="hold"/>
                                        <p:tgtEl>
                                          <p:spTgt spid="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additive="base">
                                        <p:cTn id="20"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itle 1"/>
          <p:cNvSpPr>
            <a:spLocks noGrp="1"/>
          </p:cNvSpPr>
          <p:nvPr>
            <p:ph type="title"/>
          </p:nvPr>
        </p:nvSpPr>
        <p:spPr>
          <a:xfrm>
            <a:off x="572135" y="-15240"/>
            <a:ext cx="11353800" cy="685800"/>
          </a:xfrm>
        </p:spPr>
        <p:txBody>
          <a:bodyPr>
            <a:normAutofit/>
          </a:bodyPr>
          <a:lstStyle/>
          <a:p>
            <a:pPr algn="l">
              <a:spcBef>
                <a:spcPts val="600"/>
              </a:spcBef>
              <a:spcAft>
                <a:spcPts val="600"/>
              </a:spcAft>
            </a:pPr>
            <a:r>
              <a:rPr lang="en-US" sz="3200" dirty="0" err="1">
                <a:solidFill>
                  <a:srgbClr val="FF0000"/>
                </a:solidFill>
                <a:latin typeface="Times New Roman" panose="02020603050405020304" pitchFamily="18" charset="0"/>
                <a:cs typeface="Times New Roman" panose="02020603050405020304" pitchFamily="18" charset="0"/>
                <a:sym typeface="+mn-ea"/>
              </a:rPr>
              <a:t>B.Những</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hiệu</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quả</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đạt</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được</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khi</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sử</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dụng</a:t>
            </a:r>
            <a:r>
              <a:rPr lang="en-US" sz="3200" dirty="0">
                <a:solidFill>
                  <a:srgbClr val="FF0000"/>
                </a:solidFill>
                <a:latin typeface="Times New Roman" panose="02020603050405020304" pitchFamily="18" charset="0"/>
                <a:cs typeface="Times New Roman" panose="02020603050405020304" pitchFamily="18" charset="0"/>
                <a:sym typeface="+mn-ea"/>
              </a:rPr>
              <a:t> pallet </a:t>
            </a:r>
            <a:r>
              <a:rPr lang="en-US" sz="3200" dirty="0" err="1">
                <a:solidFill>
                  <a:srgbClr val="FF0000"/>
                </a:solidFill>
                <a:latin typeface="Times New Roman" panose="02020603050405020304" pitchFamily="18" charset="0"/>
                <a:cs typeface="Times New Roman" panose="02020603050405020304" pitchFamily="18" charset="0"/>
                <a:sym typeface="+mn-ea"/>
              </a:rPr>
              <a:t>trong</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vận</a:t>
            </a:r>
            <a:r>
              <a:rPr lang="en-US" sz="3200" dirty="0">
                <a:solidFill>
                  <a:srgbClr val="FF0000"/>
                </a:solidFill>
                <a:latin typeface="Times New Roman" panose="02020603050405020304" pitchFamily="18" charset="0"/>
                <a:cs typeface="Times New Roman" panose="02020603050405020304" pitchFamily="18" charset="0"/>
                <a:sym typeface="+mn-ea"/>
              </a:rPr>
              <a:t> </a:t>
            </a:r>
            <a:r>
              <a:rPr lang="en-US" sz="3200" dirty="0" err="1">
                <a:solidFill>
                  <a:srgbClr val="FF0000"/>
                </a:solidFill>
                <a:latin typeface="Times New Roman" panose="02020603050405020304" pitchFamily="18" charset="0"/>
                <a:cs typeface="Times New Roman" panose="02020603050405020304" pitchFamily="18" charset="0"/>
                <a:sym typeface="+mn-ea"/>
              </a:rPr>
              <a:t>chuyển</a:t>
            </a:r>
            <a:r>
              <a:rPr lang="en-US" sz="3200" dirty="0">
                <a:solidFill>
                  <a:srgbClr val="FF0000"/>
                </a:solidFill>
                <a:latin typeface="Times New Roman" panose="02020603050405020304" pitchFamily="18" charset="0"/>
                <a:cs typeface="Times New Roman" panose="02020603050405020304" pitchFamily="18" charset="0"/>
                <a:sym typeface="+mn-ea"/>
              </a:rPr>
              <a:t>.</a:t>
            </a:r>
            <a:endParaRPr lang="en-US" sz="3200" dirty="0">
              <a:solidFill>
                <a:srgbClr val="FF0000"/>
              </a:solidFill>
              <a:latin typeface="Times New Roman" panose="02020603050405020304" pitchFamily="18" charset="0"/>
              <a:cs typeface="Times New Roman" panose="02020603050405020304" pitchFamily="18" charset="0"/>
            </a:endParaRPr>
          </a:p>
        </p:txBody>
      </p:sp>
      <p:sp>
        <p:nvSpPr>
          <p:cNvPr id="5" name="Text Box 4"/>
          <p:cNvSpPr txBox="1"/>
          <p:nvPr/>
        </p:nvSpPr>
        <p:spPr>
          <a:xfrm>
            <a:off x="76200" y="609600"/>
            <a:ext cx="12193270" cy="6093976"/>
          </a:xfrm>
          <a:prstGeom prst="rect">
            <a:avLst/>
          </a:prstGeom>
          <a:noFill/>
        </p:spPr>
        <p:txBody>
          <a:bodyPr wrap="square" rtlCol="0">
            <a:spAutoFit/>
          </a:bodyPr>
          <a:lstStyle/>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Sản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phẩm</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vai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trò</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giúp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bốc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di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dễ</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nhanh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chóng</a:t>
            </a:r>
            <a:r>
              <a:rPr lang="en-US" sz="2400" dirty="0">
                <a:latin typeface="Times New Roman" panose="02020603050405020304" pitchFamily="18" charset="0"/>
                <a:cs typeface="Times New Roman" panose="02020603050405020304" pitchFamily="18" charset="0"/>
                <a:sym typeface="+mn-ea"/>
              </a:rPr>
              <a:t>. So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trực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tiếp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thì</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thật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sự</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đầu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đáng</a:t>
            </a:r>
            <a:r>
              <a:rPr lang="en-US" sz="2400" dirty="0">
                <a:latin typeface="Times New Roman" panose="02020603050405020304" pitchFamily="18" charset="0"/>
                <a:cs typeface="Times New Roman" panose="02020603050405020304" pitchFamily="18" charset="0"/>
                <a:sym typeface="+mn-ea"/>
              </a:rPr>
              <a:t>.</a:t>
            </a:r>
            <a:endParaRPr lang="en-US" sz="2400" dirty="0">
              <a:latin typeface="Times New Roman" panose="02020603050405020304" pitchFamily="18" charset="0"/>
              <a:cs typeface="Times New Roman" panose="02020603050405020304" pitchFamily="18" charset="0"/>
            </a:endParaRPr>
          </a:p>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Ngành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vận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trữ</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đạt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hiệu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suất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Luân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hoá</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trở</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nhanh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hiện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nhiều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sự</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xuất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hiện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của</a:t>
            </a:r>
            <a:r>
              <a:rPr lang="en-US" sz="2400" dirty="0">
                <a:latin typeface="Times New Roman" panose="02020603050405020304" pitchFamily="18" charset="0"/>
                <a:cs typeface="Times New Roman" panose="02020603050405020304" pitchFamily="18" charset="0"/>
                <a:sym typeface="+mn-ea"/>
              </a:rPr>
              <a:t> Pallet. Do </a:t>
            </a:r>
            <a:r>
              <a:rPr lang="en-US" sz="2400" dirty="0" err="1">
                <a:latin typeface="Times New Roman" panose="02020603050405020304" pitchFamily="18" charset="0"/>
                <a:cs typeface="Times New Roman" panose="02020603050405020304" pitchFamily="18" charset="0"/>
                <a:sym typeface="+mn-ea"/>
              </a:rPr>
              <a:t>đó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ích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của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dụng</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a:t>
            </a:r>
            <a:endParaRPr lang="en-US" sz="2400" dirty="0">
              <a:latin typeface="Times New Roman" panose="02020603050405020304" pitchFamily="18" charset="0"/>
              <a:cs typeface="Times New Roman" panose="02020603050405020304" pitchFamily="18" charset="0"/>
            </a:endParaRPr>
          </a:p>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ưu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hiệu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 </a:t>
            </a:r>
            <a:r>
              <a:rPr lang="en-US" sz="2400" dirty="0" err="1">
                <a:latin typeface="Times New Roman" panose="02020603050405020304" pitchFamily="18" charset="0"/>
                <a:cs typeface="Times New Roman" panose="02020603050405020304" pitchFamily="18" charset="0"/>
                <a:sym typeface="+mn-ea"/>
              </a:rPr>
              <a:t>Xe</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nâng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có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nâng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tấn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một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lần</a:t>
            </a:r>
            <a:r>
              <a:rPr lang="en-US" sz="2400" dirty="0">
                <a:latin typeface="Times New Roman" panose="02020603050405020304" pitchFamily="18" charset="0"/>
                <a:cs typeface="Times New Roman" panose="02020603050405020304" pitchFamily="18" charset="0"/>
                <a:sym typeface="+mn-ea"/>
              </a:rPr>
              <a:t> di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a:t>
            </a:r>
            <a:endParaRPr lang="en-US" sz="2400" dirty="0">
              <a:latin typeface="Times New Roman" panose="02020603050405020304" pitchFamily="18" charset="0"/>
              <a:cs typeface="Times New Roman" panose="02020603050405020304" pitchFamily="18" charset="0"/>
            </a:endParaRPr>
          </a:p>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nhân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còn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vả</a:t>
            </a:r>
            <a:r>
              <a:rPr lang="en-US" sz="2400" dirty="0">
                <a:latin typeface="Times New Roman" panose="02020603050405020304" pitchFamily="18" charset="0"/>
                <a:cs typeface="Times New Roman" panose="02020603050405020304" pitchFamily="18" charset="0"/>
                <a:sym typeface="+mn-ea"/>
              </a:rPr>
              <a:t>. </a:t>
            </a:r>
          </a:p>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Tiết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kiệm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được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lao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động</a:t>
            </a:r>
            <a:endParaRPr lang="en-US" sz="2400" dirty="0">
              <a:latin typeface="Times New Roman" panose="02020603050405020304" pitchFamily="18" charset="0"/>
              <a:cs typeface="Times New Roman" panose="02020603050405020304" pitchFamily="18" charset="0"/>
            </a:endParaRPr>
          </a:p>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Rút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ngắn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thời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gian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xử</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lý</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lượng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 Di </a:t>
            </a:r>
            <a:r>
              <a:rPr lang="en-US" sz="2400" dirty="0" err="1">
                <a:latin typeface="Times New Roman" panose="02020603050405020304" pitchFamily="18" charset="0"/>
                <a:cs typeface="Times New Roman" panose="02020603050405020304" pitchFamily="18" charset="0"/>
                <a:sym typeface="+mn-ea"/>
              </a:rPr>
              <a:t>chuyển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một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kiện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lớn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không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bốc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xếp</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từ</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đầu</a:t>
            </a:r>
            <a:r>
              <a:rPr lang="en-US" sz="2400" dirty="0">
                <a:latin typeface="Times New Roman" panose="02020603050405020304" pitchFamily="18" charset="0"/>
                <a:cs typeface="Times New Roman" panose="02020603050405020304" pitchFamily="18" charset="0"/>
                <a:sym typeface="+mn-ea"/>
              </a:rPr>
              <a:t>.</a:t>
            </a:r>
            <a:endParaRPr lang="en-US" sz="2400" dirty="0">
              <a:latin typeface="Times New Roman" panose="02020603050405020304" pitchFamily="18" charset="0"/>
              <a:cs typeface="Times New Roman" panose="02020603050405020304" pitchFamily="18" charset="0"/>
            </a:endParaRPr>
          </a:p>
          <a:p>
            <a:pPr>
              <a:spcBef>
                <a:spcPts val="600"/>
              </a:spcBef>
            </a:pP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Những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lợi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ích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trên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thật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đã</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ưu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quy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trình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làm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việc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của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doanh</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nghiệp</a:t>
            </a:r>
            <a:r>
              <a:rPr lang="en-US" sz="2400" dirty="0">
                <a:latin typeface="Times New Roman" panose="02020603050405020304" pitchFamily="18" charset="0"/>
                <a:cs typeface="Times New Roman" panose="02020603050405020304" pitchFamily="18" charset="0"/>
                <a:sym typeface="+mn-ea"/>
              </a:rPr>
              <a:t>. Do </a:t>
            </a:r>
            <a:r>
              <a:rPr lang="en-US" sz="2400" dirty="0" err="1">
                <a:latin typeface="Times New Roman" panose="02020603050405020304" pitchFamily="18" charset="0"/>
                <a:cs typeface="Times New Roman" panose="02020603050405020304" pitchFamily="18" charset="0"/>
                <a:sym typeface="+mn-ea"/>
              </a:rPr>
              <a:t>đó</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để</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phục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vụ</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cầu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nhau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cũng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sâu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vào</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phục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vụ</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từng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nhóm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hàng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hóa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cụ</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thể</a:t>
            </a:r>
            <a:r>
              <a:rPr lang="en-US" sz="2400" dirty="0">
                <a:latin typeface="Times New Roman" panose="02020603050405020304" pitchFamily="18" charset="0"/>
                <a:cs typeface="Times New Roman" panose="02020603050405020304" pitchFamily="18" charset="0"/>
                <a:sym typeface="+mn-ea"/>
              </a:rPr>
              <a:t>, Pallet </a:t>
            </a:r>
            <a:r>
              <a:rPr lang="en-US" sz="2400" dirty="0" err="1">
                <a:latin typeface="Times New Roman" panose="02020603050405020304" pitchFamily="18" charset="0"/>
                <a:cs typeface="Times New Roman" panose="02020603050405020304" pitchFamily="18" charset="0"/>
                <a:sym typeface="+mn-ea"/>
              </a:rPr>
              <a:t>dần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xuất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hiện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đa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dạng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hơn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với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các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vật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liệu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như</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Giấy</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Nhựa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Sắt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Trong</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mỗi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loại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lại</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phân</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ra</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rất</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nhiều</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nhóm</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khác</a:t>
            </a:r>
            <a:r>
              <a:rPr lang="en-US" sz="2400" dirty="0">
                <a:latin typeface="Times New Roman" panose="02020603050405020304" pitchFamily="18" charset="0"/>
                <a:cs typeface="Times New Roman" panose="02020603050405020304" pitchFamily="18" charset="0"/>
                <a:sym typeface="+mn-ea"/>
              </a:rPr>
              <a:t> </a:t>
            </a:r>
            <a:r>
              <a:rPr lang="en-US" sz="2400" dirty="0" err="1">
                <a:latin typeface="Times New Roman" panose="02020603050405020304" pitchFamily="18" charset="0"/>
                <a:cs typeface="Times New Roman" panose="02020603050405020304" pitchFamily="18" charset="0"/>
                <a:sym typeface="+mn-ea"/>
              </a:rPr>
              <a:t>nhau</a:t>
            </a:r>
            <a:r>
              <a:rPr lang="en-US" sz="2400" dirty="0">
                <a:latin typeface="Times New Roman" panose="02020603050405020304" pitchFamily="18" charset="0"/>
                <a:cs typeface="Times New Roman" panose="02020603050405020304" pitchFamily="18" charset="0"/>
                <a:sym typeface="+mn-ea"/>
              </a:rPr>
              <a:t>.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1000"/>
                                        <p:tgtEl>
                                          <p:spTgt spid="5">
                                            <p:txEl>
                                              <p:pRg st="0" end="0"/>
                                            </p:txEl>
                                          </p:spTgt>
                                        </p:tgtEl>
                                      </p:cBhvr>
                                    </p:animEffect>
                                    <p:anim calcmode="lin" valueType="num">
                                      <p:cBhvr>
                                        <p:cTn id="1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fade">
                                      <p:cBhvr>
                                        <p:cTn id="33" dur="1000"/>
                                        <p:tgtEl>
                                          <p:spTgt spid="5">
                                            <p:txEl>
                                              <p:pRg st="3" end="3"/>
                                            </p:txEl>
                                          </p:spTgt>
                                        </p:tgtEl>
                                      </p:cBhvr>
                                    </p:animEffect>
                                    <p:anim calcmode="lin" valueType="num">
                                      <p:cBhvr>
                                        <p:cTn id="34"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animEffect transition="in" filter="fade">
                                      <p:cBhvr>
                                        <p:cTn id="40" dur="1000"/>
                                        <p:tgtEl>
                                          <p:spTgt spid="5">
                                            <p:txEl>
                                              <p:pRg st="4" end="4"/>
                                            </p:txEl>
                                          </p:spTgt>
                                        </p:tgtEl>
                                      </p:cBhvr>
                                    </p:animEffect>
                                    <p:anim calcmode="lin" valueType="num">
                                      <p:cBhvr>
                                        <p:cTn id="41"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5">
                                            <p:txEl>
                                              <p:pRg st="5" end="5"/>
                                            </p:txEl>
                                          </p:spTgt>
                                        </p:tgtEl>
                                        <p:attrNameLst>
                                          <p:attrName>style.visibility</p:attrName>
                                        </p:attrNameLst>
                                      </p:cBhvr>
                                      <p:to>
                                        <p:strVal val="visible"/>
                                      </p:to>
                                    </p:set>
                                    <p:animEffect transition="in" filter="fade">
                                      <p:cBhvr>
                                        <p:cTn id="47" dur="1000"/>
                                        <p:tgtEl>
                                          <p:spTgt spid="5">
                                            <p:txEl>
                                              <p:pRg st="5" end="5"/>
                                            </p:txEl>
                                          </p:spTgt>
                                        </p:tgtEl>
                                      </p:cBhvr>
                                    </p:animEffect>
                                    <p:anim calcmode="lin" valueType="num">
                                      <p:cBhvr>
                                        <p:cTn id="4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5">
                                            <p:txEl>
                                              <p:pRg st="6" end="6"/>
                                            </p:txEl>
                                          </p:spTgt>
                                        </p:tgtEl>
                                        <p:attrNameLst>
                                          <p:attrName>style.visibility</p:attrName>
                                        </p:attrNameLst>
                                      </p:cBhvr>
                                      <p:to>
                                        <p:strVal val="visible"/>
                                      </p:to>
                                    </p:set>
                                    <p:animEffect transition="in" filter="fade">
                                      <p:cBhvr>
                                        <p:cTn id="54" dur="1000"/>
                                        <p:tgtEl>
                                          <p:spTgt spid="5">
                                            <p:txEl>
                                              <p:pRg st="6" end="6"/>
                                            </p:txEl>
                                          </p:spTgt>
                                        </p:tgtEl>
                                      </p:cBhvr>
                                    </p:animEffect>
                                    <p:anim calcmode="lin" valueType="num">
                                      <p:cBhvr>
                                        <p:cTn id="5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 name="KSO_WM_UNIT_DYNMNUM_TYPE" val="1"/>
  <p:tag name="KSO_WM_DYNAMICNUM_SPEED" val="3"/>
  <p:tag name="KSO_WM_UNIT_DYNMNUM_DGM_ANIMTYPE" val="5"/>
  <p:tag name="KSO_WM_UNIT_INDEX" val="1609854216954_1_1"/>
</p:tagLst>
</file>

<file path=ppt/tags/tag2.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 name="KSO_WM_UNIT_DYNMNUM_TYPE" val="1"/>
  <p:tag name="KSO_WM_DYNAMICNUM_SPEED" val="3"/>
  <p:tag name="KSO_WM_UNIT_DYNMNUM_DGM_ANIMTYPE" val="5"/>
  <p:tag name="KSO_WM_UNIT_INDEX" val="1609858661116_1_1"/>
</p:tagLst>
</file>

<file path=ppt/tags/tag3.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 name="KSO_WM_UNIT_DYNMNUM_TYPE" val="1"/>
  <p:tag name="KSO_WM_DYNAMICNUM_SPEED" val="3"/>
  <p:tag name="KSO_WM_UNIT_DYNMNUM_DGM_ANIMTYPE" val="5"/>
  <p:tag name="KSO_WM_UNIT_INDEX" val="1609982415936_1_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752</TotalTime>
  <Words>4353</Words>
  <Application>Microsoft Office PowerPoint</Application>
  <PresentationFormat>Widescreen</PresentationFormat>
  <Paragraphs>236</Paragraphs>
  <Slides>34</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Franklin Gothic Book</vt:lpstr>
      <vt:lpstr>Perpetua</vt:lpstr>
      <vt:lpstr>Times New Roman</vt:lpstr>
      <vt:lpstr>Wingdings</vt:lpstr>
      <vt:lpstr>Wingdings 2</vt:lpstr>
      <vt:lpstr>Equity</vt:lpstr>
      <vt:lpstr>Chương 4: Đóng pallet </vt:lpstr>
      <vt:lpstr>PowerPoint Presentation</vt:lpstr>
      <vt:lpstr>1.Tìm hiểu chung về pallet:</vt:lpstr>
      <vt:lpstr>B.Lịch sử phát triển của pallet:</vt:lpstr>
      <vt:lpstr>2.Phân loại pallet:</vt:lpstr>
      <vt:lpstr>PowerPoint Presentation</vt:lpstr>
      <vt:lpstr>B.Phân loại pallet về chất liệu:</vt:lpstr>
      <vt:lpstr>+ Pallet gỗ:</vt:lpstr>
      <vt:lpstr>1.</vt:lpstr>
      <vt:lpstr>- Trong tất cả các chất liệu gỗ được sử dụng. Gỗ thông là loại chất liệu có cấu tạo có độ cứng cao, vân gỗ đẹp, ít keo xốp, có thể chịu được trọng tải lớn.  - Thông thường đối với các sản phẩm giá trị cao sẽ ưu tiên gỗ thông để đóng các kiện nâng đỡ vận chuyển hàng hóa. Giá pallet làm từ gỗ thông ở Việt Nam là dòng cao cấp và mắc tiền. </vt:lpstr>
      <vt:lpstr>+ Pallet giấy:</vt:lpstr>
      <vt:lpstr>+ Pallet nhựa:</vt:lpstr>
      <vt:lpstr>Một số hình ảnh về pallet nhựa:</vt:lpstr>
      <vt:lpstr>+ Pallet sắt:</vt:lpstr>
      <vt:lpstr>3.Ưu nhược điểm các loại pallet:</vt:lpstr>
      <vt:lpstr>3.Ưu nhược điểm các loại pallet: </vt:lpstr>
      <vt:lpstr>3.Ưu nhược điểm các loại pallet:</vt:lpstr>
      <vt:lpstr>Lưu ý :ngoài ra chúng ta cần phải lưu ý đến trong trọng nâng tỉnh của các loại pallet như sau:</vt:lpstr>
      <vt:lpstr>PowerPoint Presentation</vt:lpstr>
      <vt:lpstr>PowerPoint Presentation</vt:lpstr>
      <vt:lpstr>PowerPoint Presentation</vt:lpstr>
      <vt:lpstr>4.Công dụng:</vt:lpstr>
      <vt:lpstr>4.Công dụng: </vt:lpstr>
      <vt:lpstr>4.Công dụng: </vt:lpstr>
      <vt:lpstr>5.Quy trình xếp một pallet đúng cách:</vt:lpstr>
      <vt:lpstr>5.Quy trình xếp một pallet đúng cách: </vt:lpstr>
      <vt:lpstr>5. Quy trình xếp một pallet đúng cách: Gồm 5 quy trình: </vt:lpstr>
      <vt:lpstr>5. Quy trình xếp một pallet đúng cách: Gồm 5 quy trình: </vt:lpstr>
      <vt:lpstr>PowerPoint Presentation</vt:lpstr>
      <vt:lpstr>6.Ứng dụng và hiệu quả pallet trong ngành vận chuyển:</vt:lpstr>
      <vt:lpstr>PowerPoint Presentation</vt:lpstr>
      <vt:lpstr>A.Ứng dụng:</vt:lpstr>
      <vt:lpstr>A.Ứng dụng: </vt:lpstr>
      <vt:lpstr>B.Những hiệu quả đạt được khi sử dụng pallet trong vận chuyển.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Sang</dc:creator>
  <cp:lastModifiedBy>Thuý Oanh Lê</cp:lastModifiedBy>
  <cp:revision>80</cp:revision>
  <dcterms:created xsi:type="dcterms:W3CDTF">2020-09-19T09:29:00Z</dcterms:created>
  <dcterms:modified xsi:type="dcterms:W3CDTF">2024-11-11T06:47:17Z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1033-11.2.0.10078</vt:lpwstr>
  </property>
</Properties>
</file>