
<file path=[Content_Types].xml><?xml version="1.0" encoding="utf-8"?>
<Types xmlns="http://schemas.openxmlformats.org/package/2006/content-types">
  <Default Extension="bin" ContentType="application/vnd.openxmlformats-officedocument.oleObject"/>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bookmarkIdSeed="3">
  <p:sldMasterIdLst>
    <p:sldMasterId id="2147483648" r:id="rId1"/>
  </p:sldMasterIdLst>
  <p:notesMasterIdLst>
    <p:notesMasterId r:id="rId92"/>
  </p:notesMasterIdLst>
  <p:sldIdLst>
    <p:sldId id="469" r:id="rId2"/>
    <p:sldId id="285" r:id="rId3"/>
    <p:sldId id="256" r:id="rId4"/>
    <p:sldId id="259" r:id="rId5"/>
    <p:sldId id="284" r:id="rId6"/>
    <p:sldId id="291" r:id="rId7"/>
    <p:sldId id="301" r:id="rId8"/>
    <p:sldId id="543" r:id="rId9"/>
    <p:sldId id="289" r:id="rId10"/>
    <p:sldId id="258" r:id="rId11"/>
    <p:sldId id="287" r:id="rId12"/>
    <p:sldId id="270" r:id="rId13"/>
    <p:sldId id="275" r:id="rId14"/>
    <p:sldId id="546" r:id="rId15"/>
    <p:sldId id="298" r:id="rId16"/>
    <p:sldId id="553" r:id="rId17"/>
    <p:sldId id="299" r:id="rId18"/>
    <p:sldId id="300" r:id="rId19"/>
    <p:sldId id="286" r:id="rId20"/>
    <p:sldId id="280" r:id="rId21"/>
    <p:sldId id="281" r:id="rId22"/>
    <p:sldId id="547" r:id="rId23"/>
    <p:sldId id="548" r:id="rId24"/>
    <p:sldId id="549" r:id="rId25"/>
    <p:sldId id="302" r:id="rId26"/>
    <p:sldId id="303" r:id="rId27"/>
    <p:sldId id="304" r:id="rId28"/>
    <p:sldId id="305" r:id="rId29"/>
    <p:sldId id="306" r:id="rId30"/>
    <p:sldId id="550" r:id="rId31"/>
    <p:sldId id="551" r:id="rId32"/>
    <p:sldId id="294" r:id="rId33"/>
    <p:sldId id="307" r:id="rId34"/>
    <p:sldId id="554" r:id="rId35"/>
    <p:sldId id="312" r:id="rId36"/>
    <p:sldId id="313" r:id="rId37"/>
    <p:sldId id="558" r:id="rId38"/>
    <p:sldId id="559" r:id="rId39"/>
    <p:sldId id="555" r:id="rId40"/>
    <p:sldId id="556" r:id="rId41"/>
    <p:sldId id="557" r:id="rId42"/>
    <p:sldId id="309" r:id="rId43"/>
    <p:sldId id="310" r:id="rId44"/>
    <p:sldId id="311" r:id="rId45"/>
    <p:sldId id="314" r:id="rId46"/>
    <p:sldId id="315" r:id="rId47"/>
    <p:sldId id="292" r:id="rId48"/>
    <p:sldId id="316" r:id="rId49"/>
    <p:sldId id="317" r:id="rId50"/>
    <p:sldId id="318" r:id="rId51"/>
    <p:sldId id="319" r:id="rId52"/>
    <p:sldId id="308" r:id="rId53"/>
    <p:sldId id="320" r:id="rId54"/>
    <p:sldId id="271" r:id="rId55"/>
    <p:sldId id="272" r:id="rId56"/>
    <p:sldId id="268" r:id="rId57"/>
    <p:sldId id="544" r:id="rId58"/>
    <p:sldId id="545" r:id="rId59"/>
    <p:sldId id="322" r:id="rId60"/>
    <p:sldId id="293" r:id="rId61"/>
    <p:sldId id="296" r:id="rId62"/>
    <p:sldId id="321" r:id="rId63"/>
    <p:sldId id="323" r:id="rId64"/>
    <p:sldId id="325" r:id="rId65"/>
    <p:sldId id="278" r:id="rId66"/>
    <p:sldId id="324" r:id="rId67"/>
    <p:sldId id="326" r:id="rId68"/>
    <p:sldId id="327" r:id="rId69"/>
    <p:sldId id="328" r:id="rId70"/>
    <p:sldId id="274" r:id="rId71"/>
    <p:sldId id="329" r:id="rId72"/>
    <p:sldId id="273" r:id="rId73"/>
    <p:sldId id="330" r:id="rId74"/>
    <p:sldId id="295" r:id="rId75"/>
    <p:sldId id="331" r:id="rId76"/>
    <p:sldId id="332" r:id="rId77"/>
    <p:sldId id="333" r:id="rId78"/>
    <p:sldId id="334" r:id="rId79"/>
    <p:sldId id="276" r:id="rId80"/>
    <p:sldId id="335" r:id="rId81"/>
    <p:sldId id="336" r:id="rId82"/>
    <p:sldId id="337" r:id="rId83"/>
    <p:sldId id="338" r:id="rId84"/>
    <p:sldId id="277" r:id="rId85"/>
    <p:sldId id="339" r:id="rId86"/>
    <p:sldId id="282" r:id="rId87"/>
    <p:sldId id="340" r:id="rId88"/>
    <p:sldId id="341" r:id="rId89"/>
    <p:sldId id="267" r:id="rId90"/>
    <p:sldId id="283" r:id="rId91"/>
  </p:sldIdLst>
  <p:sldSz cx="18288000" cy="10287000"/>
  <p:notesSz cx="6858000" cy="9144000"/>
  <p:embeddedFontLst>
    <p:embeddedFont>
      <p:font typeface="Cambria Math" panose="02040503050406030204" pitchFamily="18" charset="0"/>
      <p:regular r:id="rId9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55281E1-522B-4D97-AF00-E2DA4D65B6B1}">
          <p14:sldIdLst>
            <p14:sldId id="469"/>
            <p14:sldId id="285"/>
            <p14:sldId id="256"/>
            <p14:sldId id="259"/>
            <p14:sldId id="284"/>
            <p14:sldId id="291"/>
            <p14:sldId id="301"/>
            <p14:sldId id="543"/>
            <p14:sldId id="289"/>
            <p14:sldId id="258"/>
            <p14:sldId id="287"/>
            <p14:sldId id="270"/>
            <p14:sldId id="275"/>
            <p14:sldId id="546"/>
            <p14:sldId id="298"/>
            <p14:sldId id="553"/>
            <p14:sldId id="299"/>
            <p14:sldId id="300"/>
            <p14:sldId id="286"/>
            <p14:sldId id="280"/>
            <p14:sldId id="281"/>
            <p14:sldId id="547"/>
            <p14:sldId id="548"/>
            <p14:sldId id="549"/>
            <p14:sldId id="302"/>
            <p14:sldId id="303"/>
            <p14:sldId id="304"/>
            <p14:sldId id="305"/>
            <p14:sldId id="306"/>
            <p14:sldId id="550"/>
            <p14:sldId id="551"/>
            <p14:sldId id="294"/>
            <p14:sldId id="307"/>
            <p14:sldId id="554"/>
            <p14:sldId id="312"/>
            <p14:sldId id="313"/>
            <p14:sldId id="558"/>
            <p14:sldId id="559"/>
            <p14:sldId id="555"/>
            <p14:sldId id="556"/>
            <p14:sldId id="557"/>
            <p14:sldId id="309"/>
            <p14:sldId id="310"/>
            <p14:sldId id="311"/>
            <p14:sldId id="314"/>
            <p14:sldId id="315"/>
            <p14:sldId id="292"/>
            <p14:sldId id="316"/>
            <p14:sldId id="317"/>
            <p14:sldId id="318"/>
            <p14:sldId id="319"/>
            <p14:sldId id="308"/>
            <p14:sldId id="320"/>
            <p14:sldId id="271"/>
            <p14:sldId id="272"/>
            <p14:sldId id="268"/>
            <p14:sldId id="544"/>
            <p14:sldId id="545"/>
            <p14:sldId id="322"/>
            <p14:sldId id="293"/>
            <p14:sldId id="296"/>
            <p14:sldId id="321"/>
            <p14:sldId id="323"/>
            <p14:sldId id="325"/>
            <p14:sldId id="278"/>
            <p14:sldId id="324"/>
            <p14:sldId id="326"/>
            <p14:sldId id="327"/>
            <p14:sldId id="328"/>
            <p14:sldId id="274"/>
            <p14:sldId id="329"/>
            <p14:sldId id="273"/>
            <p14:sldId id="330"/>
            <p14:sldId id="295"/>
            <p14:sldId id="331"/>
            <p14:sldId id="332"/>
            <p14:sldId id="333"/>
            <p14:sldId id="334"/>
            <p14:sldId id="276"/>
            <p14:sldId id="335"/>
            <p14:sldId id="336"/>
            <p14:sldId id="337"/>
            <p14:sldId id="338"/>
            <p14:sldId id="277"/>
            <p14:sldId id="339"/>
            <p14:sldId id="282"/>
            <p14:sldId id="340"/>
            <p14:sldId id="341"/>
            <p14:sldId id="267"/>
            <p14:sldId id="283"/>
          </p14:sldIdLst>
        </p14:section>
        <p14:section name="Untitled Section" id="{89BF1163-5CF7-42C5-AC10-D6A6AEA736F6}">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D9DDC3"/>
    <a:srgbClr val="F8DC6E"/>
    <a:srgbClr val="F8C2D9"/>
    <a:srgbClr val="FFFF66"/>
    <a:srgbClr val="FFFF99"/>
    <a:srgbClr val="CCFF99"/>
    <a:srgbClr val="FAC8BB"/>
    <a:srgbClr val="EF9F54"/>
    <a:srgbClr val="CCD5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69" d="100"/>
          <a:sy n="69" d="100"/>
        </p:scale>
        <p:origin x="756"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notesMaster" Target="notesMasters/notesMaster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font" Target="fonts/font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CB8E1-AB03-4AD6-88DA-9887F546E4C6}" type="datetimeFigureOut">
              <a:rPr lang="en-US" smtClean="0"/>
              <a:t>08/11/2024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B946E5-C428-4D0F-AD8E-82AA63A3643F}" type="slidenum">
              <a:rPr lang="en-US" smtClean="0"/>
              <a:t>‹#›</a:t>
            </a:fld>
            <a:endParaRPr lang="en-US"/>
          </a:p>
        </p:txBody>
      </p:sp>
    </p:spTree>
    <p:extLst>
      <p:ext uri="{BB962C8B-B14F-4D97-AF65-F5344CB8AC3E}">
        <p14:creationId xmlns:p14="http://schemas.microsoft.com/office/powerpoint/2010/main" val="1554468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F07350-B5CC-CCB2-A79A-FC239CBB68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82D15B-B759-1AD7-30FF-085BD17AFA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D34BF9-ABB3-455F-727C-9CB3F9F6DE8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56F0960-5572-ACD8-DA3E-D9A803512C22}"/>
              </a:ext>
            </a:extLst>
          </p:cNvPr>
          <p:cNvSpPr>
            <a:spLocks noGrp="1"/>
          </p:cNvSpPr>
          <p:nvPr>
            <p:ph type="sldNum" sz="quarter" idx="5"/>
          </p:nvPr>
        </p:nvSpPr>
        <p:spPr/>
        <p:txBody>
          <a:bodyPr/>
          <a:lstStyle/>
          <a:p>
            <a:fld id="{DDE66AD3-5038-47E1-827D-FC2B900444C6}" type="slidenum">
              <a:rPr lang="en-US" smtClean="0"/>
              <a:t>8</a:t>
            </a:fld>
            <a:endParaRPr lang="en-US"/>
          </a:p>
        </p:txBody>
      </p:sp>
    </p:spTree>
    <p:extLst>
      <p:ext uri="{BB962C8B-B14F-4D97-AF65-F5344CB8AC3E}">
        <p14:creationId xmlns:p14="http://schemas.microsoft.com/office/powerpoint/2010/main" val="1583842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11</a:t>
            </a:fld>
            <a:endParaRPr lang="en-US"/>
          </a:p>
        </p:txBody>
      </p:sp>
    </p:spTree>
    <p:extLst>
      <p:ext uri="{BB962C8B-B14F-4D97-AF65-F5344CB8AC3E}">
        <p14:creationId xmlns:p14="http://schemas.microsoft.com/office/powerpoint/2010/main" val="1443708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47</a:t>
            </a:fld>
            <a:endParaRPr lang="en-US"/>
          </a:p>
        </p:txBody>
      </p:sp>
    </p:spTree>
    <p:extLst>
      <p:ext uri="{BB962C8B-B14F-4D97-AF65-F5344CB8AC3E}">
        <p14:creationId xmlns:p14="http://schemas.microsoft.com/office/powerpoint/2010/main" val="2715227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54</a:t>
            </a:fld>
            <a:endParaRPr lang="en-US"/>
          </a:p>
        </p:txBody>
      </p:sp>
    </p:spTree>
    <p:extLst>
      <p:ext uri="{BB962C8B-B14F-4D97-AF65-F5344CB8AC3E}">
        <p14:creationId xmlns:p14="http://schemas.microsoft.com/office/powerpoint/2010/main" val="17072190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65</a:t>
            </a:fld>
            <a:endParaRPr lang="en-US"/>
          </a:p>
        </p:txBody>
      </p:sp>
    </p:spTree>
    <p:extLst>
      <p:ext uri="{BB962C8B-B14F-4D97-AF65-F5344CB8AC3E}">
        <p14:creationId xmlns:p14="http://schemas.microsoft.com/office/powerpoint/2010/main" val="1841002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84</a:t>
            </a:fld>
            <a:endParaRPr lang="en-US"/>
          </a:p>
        </p:txBody>
      </p:sp>
    </p:spTree>
    <p:extLst>
      <p:ext uri="{BB962C8B-B14F-4D97-AF65-F5344CB8AC3E}">
        <p14:creationId xmlns:p14="http://schemas.microsoft.com/office/powerpoint/2010/main" val="39006967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BB946E5-C428-4D0F-AD8E-82AA63A3643F}" type="slidenum">
              <a:rPr lang="en-US" smtClean="0"/>
              <a:t>86</a:t>
            </a:fld>
            <a:endParaRPr lang="en-US"/>
          </a:p>
        </p:txBody>
      </p:sp>
    </p:spTree>
    <p:extLst>
      <p:ext uri="{BB962C8B-B14F-4D97-AF65-F5344CB8AC3E}">
        <p14:creationId xmlns:p14="http://schemas.microsoft.com/office/powerpoint/2010/main" val="982727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08/11/2024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DB90F6A5-6B71-4069-8526-03003AC40513}"/>
              </a:ext>
            </a:extLst>
          </p:cNvPr>
          <p:cNvSpPr>
            <a:spLocks noGrp="1"/>
          </p:cNvSpPr>
          <p:nvPr>
            <p:ph type="dt" sz="half" idx="10"/>
          </p:nvPr>
        </p:nvSpPr>
        <p:spPr/>
        <p:txBody>
          <a:bodyPr/>
          <a:lstStyle/>
          <a:p>
            <a:fld id="{4A8F1692-9F8D-411A-9C16-425555511FE8}" type="datetimeFigureOut">
              <a:rPr lang="en-US" smtClean="0"/>
              <a:t>08/11/2024</a:t>
            </a:fld>
            <a:endParaRPr lang="en-US"/>
          </a:p>
        </p:txBody>
      </p:sp>
      <p:sp>
        <p:nvSpPr>
          <p:cNvPr id="5" name="Footer Placeholder 4">
            <a:extLst>
              <a:ext uri="{FF2B5EF4-FFF2-40B4-BE49-F238E27FC236}">
                <a16:creationId xmlns:a16="http://schemas.microsoft.com/office/drawing/2014/main" id="{A855F6D3-5025-4906-ACBE-23FA4E0F62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C2DEA1-0785-4CEA-B6F1-F45BC0D3CDD2}"/>
              </a:ext>
            </a:extLst>
          </p:cNvPr>
          <p:cNvSpPr>
            <a:spLocks noGrp="1"/>
          </p:cNvSpPr>
          <p:nvPr>
            <p:ph type="sldNum" sz="quarter" idx="12"/>
          </p:nvPr>
        </p:nvSpPr>
        <p:spPr/>
        <p:txBody>
          <a:bodyPr/>
          <a:lstStyle/>
          <a:p>
            <a:fld id="{65C251A6-B550-4BE8-B3BA-DA9D45F97ABA}" type="slidenum">
              <a:rPr lang="en-US" smtClean="0"/>
              <a:t>‹#›</a:t>
            </a:fld>
            <a:endParaRPr lang="en-US"/>
          </a:p>
        </p:txBody>
      </p:sp>
    </p:spTree>
    <p:extLst>
      <p:ext uri="{BB962C8B-B14F-4D97-AF65-F5344CB8AC3E}">
        <p14:creationId xmlns:p14="http://schemas.microsoft.com/office/powerpoint/2010/main" val="2833995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08/11/2024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 Id="rId9" Type="http://schemas.openxmlformats.org/officeDocument/2006/relationships/image" Target="../media/image17.svg"/></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9.svg"/><Relationship Id="rId7"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17.sv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25.png"/><Relationship Id="rId7"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1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26.wmf"/></Relationships>
</file>

<file path=ppt/slides/_rels/slide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23.svg"/><Relationship Id="rId7" Type="http://schemas.openxmlformats.org/officeDocument/2006/relationships/image" Target="../media/image4.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16.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17.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3.png"/><Relationship Id="rId7" Type="http://schemas.openxmlformats.org/officeDocument/2006/relationships/image" Target="../media/image40.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1.png"/><Relationship Id="rId2" Type="http://schemas.openxmlformats.org/officeDocument/2006/relationships/image" Target="../media/image20.png"/><Relationship Id="rId16" Type="http://schemas.openxmlformats.org/officeDocument/2006/relationships/image" Target="../media/image38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370.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4.sv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image" Target="../media/image46.sv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gif"/><Relationship Id="rId5" Type="http://schemas.openxmlformats.org/officeDocument/2006/relationships/image" Target="../media/image48.svg"/><Relationship Id="rId4" Type="http://schemas.openxmlformats.org/officeDocument/2006/relationships/image" Target="../media/image47.png"/><Relationship Id="rId9" Type="http://schemas.openxmlformats.org/officeDocument/2006/relationships/image" Target="../media/image52.svg"/></Relationships>
</file>

<file path=ppt/slides/_rels/slide2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2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6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9.png"/><Relationship Id="rId4" Type="http://schemas.openxmlformats.org/officeDocument/2006/relationships/image" Target="../media/image58.png"/></Relationships>
</file>

<file path=ppt/slides/_rels/slide28.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61.png"/><Relationship Id="rId7"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23.svg"/><Relationship Id="rId4" Type="http://schemas.openxmlformats.org/officeDocument/2006/relationships/image" Target="../media/image62.svg"/><Relationship Id="rId9" Type="http://schemas.openxmlformats.org/officeDocument/2006/relationships/image" Target="../media/image22.png"/></Relationships>
</file>

<file path=ppt/slides/_rels/slide2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35.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6.svg"/><Relationship Id="rId7"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74.png"/><Relationship Id="rId5" Type="http://schemas.openxmlformats.org/officeDocument/2006/relationships/image" Target="../media/image4.sv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 Id="rId4" Type="http://schemas.openxmlformats.org/officeDocument/2006/relationships/image" Target="../media/image75.png"/></Relationships>
</file>

<file path=ppt/slides/_rels/slide37.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10" Type="http://schemas.openxmlformats.org/officeDocument/2006/relationships/image" Target="../media/image84.png"/><Relationship Id="rId4" Type="http://schemas.openxmlformats.org/officeDocument/2006/relationships/image" Target="../media/image78.png"/><Relationship Id="rId9" Type="http://schemas.openxmlformats.org/officeDocument/2006/relationships/image" Target="../media/image83.png"/></Relationships>
</file>

<file path=ppt/slides/_rels/slide38.xml.rels><?xml version="1.0" encoding="UTF-8" standalone="yes"?>
<Relationships xmlns="http://schemas.openxmlformats.org/package/2006/relationships"><Relationship Id="rId18" Type="http://schemas.openxmlformats.org/officeDocument/2006/relationships/image" Target="../media/image730.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85.png"/><Relationship Id="rId20"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89.png"/><Relationship Id="rId5" Type="http://schemas.openxmlformats.org/officeDocument/2006/relationships/image" Target="../media/image88.png"/><Relationship Id="rId19" Type="http://schemas.openxmlformats.org/officeDocument/2006/relationships/image" Target="../media/image91.png"/><Relationship Id="rId4" Type="http://schemas.openxmlformats.org/officeDocument/2006/relationships/image" Target="../media/image87.png"/></Relationships>
</file>

<file path=ppt/slides/_rels/slide39.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5.svg"/><Relationship Id="rId2" Type="http://schemas.openxmlformats.org/officeDocument/2006/relationships/image" Target="../media/image94.png"/><Relationship Id="rId1" Type="http://schemas.openxmlformats.org/officeDocument/2006/relationships/slideLayout" Target="../slideLayouts/slideLayout7.xml"/><Relationship Id="rId5" Type="http://schemas.openxmlformats.org/officeDocument/2006/relationships/image" Target="../media/image97.png"/><Relationship Id="rId4" Type="http://schemas.openxmlformats.org/officeDocument/2006/relationships/image" Target="../media/image96.png"/></Relationships>
</file>

<file path=ppt/slides/_rels/slide41.xml.rels><?xml version="1.0" encoding="UTF-8" standalone="yes"?>
<Relationships xmlns="http://schemas.openxmlformats.org/package/2006/relationships"><Relationship Id="rId8" Type="http://schemas.openxmlformats.org/officeDocument/2006/relationships/image" Target="../media/image98.png"/><Relationship Id="rId3" Type="http://schemas.openxmlformats.org/officeDocument/2006/relationships/image" Target="../media/image95.svg"/><Relationship Id="rId7" Type="http://schemas.openxmlformats.org/officeDocument/2006/relationships/image" Target="../media/image520.png"/><Relationship Id="rId2" Type="http://schemas.openxmlformats.org/officeDocument/2006/relationships/image" Target="../media/image94.png"/><Relationship Id="rId1" Type="http://schemas.openxmlformats.org/officeDocument/2006/relationships/slideLayout" Target="../slideLayouts/slideLayout7.xml"/><Relationship Id="rId9" Type="http://schemas.openxmlformats.org/officeDocument/2006/relationships/image" Target="../media/image99.png"/></Relationships>
</file>

<file path=ppt/slides/_rels/slide42.xml.rels><?xml version="1.0" encoding="UTF-8" standalone="yes"?>
<Relationships xmlns="http://schemas.openxmlformats.org/package/2006/relationships"><Relationship Id="rId3" Type="http://schemas.openxmlformats.org/officeDocument/2006/relationships/image" Target="../media/image4.svg"/><Relationship Id="rId7"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6.sv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100.png"/><Relationship Id="rId2" Type="http://schemas.openxmlformats.org/officeDocument/2006/relationships/image" Target="../media/image3.png"/><Relationship Id="rId16" Type="http://schemas.openxmlformats.org/officeDocument/2006/relationships/image" Target="../media/image52.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6.sv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18" Type="http://schemas.openxmlformats.org/officeDocument/2006/relationships/image" Target="../media/image560.png"/><Relationship Id="rId3" Type="http://schemas.openxmlformats.org/officeDocument/2006/relationships/image" Target="../media/image6.svg"/><Relationship Id="rId17" Type="http://schemas.openxmlformats.org/officeDocument/2006/relationships/image" Target="../media/image102.png"/><Relationship Id="rId2" Type="http://schemas.openxmlformats.org/officeDocument/2006/relationships/image" Target="../media/image5.png"/><Relationship Id="rId16" Type="http://schemas.openxmlformats.org/officeDocument/2006/relationships/image" Target="../media/image540.png"/><Relationship Id="rId1" Type="http://schemas.openxmlformats.org/officeDocument/2006/relationships/slideLayout" Target="../slideLayouts/slideLayout7.xml"/><Relationship Id="rId5" Type="http://schemas.openxmlformats.org/officeDocument/2006/relationships/image" Target="../media/image101.png"/><Relationship Id="rId19" Type="http://schemas.openxmlformats.org/officeDocument/2006/relationships/image" Target="../media/image103.png"/><Relationship Id="rId4" Type="http://schemas.openxmlformats.org/officeDocument/2006/relationships/image" Target="../media/image41.png"/></Relationships>
</file>

<file path=ppt/slides/_rels/slide45.xml.rels><?xml version="1.0" encoding="UTF-8" standalone="yes"?>
<Relationships xmlns="http://schemas.openxmlformats.org/package/2006/relationships"><Relationship Id="rId8" Type="http://schemas.openxmlformats.org/officeDocument/2006/relationships/image" Target="../media/image82.png"/><Relationship Id="rId3" Type="http://schemas.openxmlformats.org/officeDocument/2006/relationships/image" Target="../media/image77.png"/><Relationship Id="rId7" Type="http://schemas.openxmlformats.org/officeDocument/2006/relationships/image" Target="../media/image81.png"/><Relationship Id="rId2" Type="http://schemas.openxmlformats.org/officeDocument/2006/relationships/image" Target="../media/image76.png"/><Relationship Id="rId1" Type="http://schemas.openxmlformats.org/officeDocument/2006/relationships/slideLayout" Target="../slideLayouts/slideLayout7.xml"/><Relationship Id="rId6" Type="http://schemas.openxmlformats.org/officeDocument/2006/relationships/image" Target="../media/image80.png"/><Relationship Id="rId5" Type="http://schemas.openxmlformats.org/officeDocument/2006/relationships/image" Target="../media/image79.png"/><Relationship Id="rId10" Type="http://schemas.openxmlformats.org/officeDocument/2006/relationships/image" Target="../media/image84.png"/><Relationship Id="rId4" Type="http://schemas.openxmlformats.org/officeDocument/2006/relationships/image" Target="../media/image78.png"/><Relationship Id="rId9" Type="http://schemas.openxmlformats.org/officeDocument/2006/relationships/image" Target="../media/image83.png"/></Relationships>
</file>

<file path=ppt/slides/_rels/slide46.xml.rels><?xml version="1.0" encoding="UTF-8" standalone="yes"?>
<Relationships xmlns="http://schemas.openxmlformats.org/package/2006/relationships"><Relationship Id="rId18" Type="http://schemas.openxmlformats.org/officeDocument/2006/relationships/image" Target="../media/image730.png"/><Relationship Id="rId3" Type="http://schemas.openxmlformats.org/officeDocument/2006/relationships/image" Target="../media/image86.png"/><Relationship Id="rId7" Type="http://schemas.openxmlformats.org/officeDocument/2006/relationships/image" Target="../media/image90.png"/><Relationship Id="rId2" Type="http://schemas.openxmlformats.org/officeDocument/2006/relationships/image" Target="../media/image85.png"/><Relationship Id="rId20" Type="http://schemas.openxmlformats.org/officeDocument/2006/relationships/image" Target="../media/image92.png"/><Relationship Id="rId1" Type="http://schemas.openxmlformats.org/officeDocument/2006/relationships/slideLayout" Target="../slideLayouts/slideLayout7.xml"/><Relationship Id="rId6" Type="http://schemas.openxmlformats.org/officeDocument/2006/relationships/image" Target="../media/image89.png"/><Relationship Id="rId5" Type="http://schemas.openxmlformats.org/officeDocument/2006/relationships/image" Target="../media/image88.png"/><Relationship Id="rId19" Type="http://schemas.openxmlformats.org/officeDocument/2006/relationships/image" Target="../media/image104.png"/><Relationship Id="rId4" Type="http://schemas.openxmlformats.org/officeDocument/2006/relationships/image" Target="../media/image87.png"/></Relationships>
</file>

<file path=ppt/slides/_rels/slide47.xml.rels><?xml version="1.0" encoding="UTF-8" standalone="yes"?>
<Relationships xmlns="http://schemas.openxmlformats.org/package/2006/relationships"><Relationship Id="rId8" Type="http://schemas.openxmlformats.org/officeDocument/2006/relationships/image" Target="../media/image3.png"/><Relationship Id="rId13" Type="http://schemas.openxmlformats.org/officeDocument/2006/relationships/image" Target="../media/image760.png"/><Relationship Id="rId3" Type="http://schemas.openxmlformats.org/officeDocument/2006/relationships/image" Target="../media/image20.png"/><Relationship Id="rId7" Type="http://schemas.openxmlformats.org/officeDocument/2006/relationships/image" Target="../media/image6.svg"/><Relationship Id="rId12" Type="http://schemas.openxmlformats.org/officeDocument/2006/relationships/image" Target="../media/image750.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62.svg"/><Relationship Id="rId10" Type="http://schemas.openxmlformats.org/officeDocument/2006/relationships/image" Target="../media/image105.png"/><Relationship Id="rId4" Type="http://schemas.openxmlformats.org/officeDocument/2006/relationships/image" Target="../media/image61.png"/><Relationship Id="rId9" Type="http://schemas.openxmlformats.org/officeDocument/2006/relationships/image" Target="../media/image4.svg"/></Relationships>
</file>

<file path=ppt/slides/_rels/slide4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770.png"/><Relationship Id="rId18" Type="http://schemas.openxmlformats.org/officeDocument/2006/relationships/image" Target="../media/image820.png"/><Relationship Id="rId3" Type="http://schemas.openxmlformats.org/officeDocument/2006/relationships/image" Target="../media/image3.png"/><Relationship Id="rId7" Type="http://schemas.openxmlformats.org/officeDocument/2006/relationships/image" Target="../media/image22.png"/><Relationship Id="rId17" Type="http://schemas.openxmlformats.org/officeDocument/2006/relationships/image" Target="../media/image810.png"/><Relationship Id="rId2" Type="http://schemas.openxmlformats.org/officeDocument/2006/relationships/image" Target="../media/image20.png"/><Relationship Id="rId16" Type="http://schemas.openxmlformats.org/officeDocument/2006/relationships/image" Target="../media/image80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790.png"/><Relationship Id="rId19" Type="http://schemas.openxmlformats.org/officeDocument/2006/relationships/image" Target="../media/image830.png"/><Relationship Id="rId4" Type="http://schemas.openxmlformats.org/officeDocument/2006/relationships/image" Target="../media/image4.svg"/><Relationship Id="rId14" Type="http://schemas.openxmlformats.org/officeDocument/2006/relationships/image" Target="../media/image780.png"/></Relationships>
</file>

<file path=ppt/slides/_rels/slide49.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840.png"/><Relationship Id="rId18" Type="http://schemas.openxmlformats.org/officeDocument/2006/relationships/image" Target="../media/image890.png"/><Relationship Id="rId3" Type="http://schemas.openxmlformats.org/officeDocument/2006/relationships/image" Target="../media/image3.png"/><Relationship Id="rId7" Type="http://schemas.openxmlformats.org/officeDocument/2006/relationships/image" Target="../media/image22.png"/><Relationship Id="rId17" Type="http://schemas.openxmlformats.org/officeDocument/2006/relationships/image" Target="../media/image880.png"/><Relationship Id="rId2" Type="http://schemas.openxmlformats.org/officeDocument/2006/relationships/image" Target="../media/image20.png"/><Relationship Id="rId16" Type="http://schemas.openxmlformats.org/officeDocument/2006/relationships/image" Target="../media/image87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860.png"/><Relationship Id="rId19" Type="http://schemas.openxmlformats.org/officeDocument/2006/relationships/image" Target="../media/image900.png"/><Relationship Id="rId4" Type="http://schemas.openxmlformats.org/officeDocument/2006/relationships/image" Target="../media/image4.svg"/><Relationship Id="rId14" Type="http://schemas.openxmlformats.org/officeDocument/2006/relationships/image" Target="../media/image850.png"/></Relationships>
</file>

<file path=ppt/slides/_rels/slide50.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5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png"/><Relationship Id="rId7" Type="http://schemas.openxmlformats.org/officeDocument/2006/relationships/image" Target="../media/image4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microsoft.com/office/2007/relationships/hdphoto" Target="../media/hdphoto1.wdp"/></Relationships>
</file>

<file path=ppt/slides/_rels/slide52.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53.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07.svg"/><Relationship Id="rId3" Type="http://schemas.openxmlformats.org/officeDocument/2006/relationships/image" Target="../media/image61.png"/><Relationship Id="rId7" Type="http://schemas.openxmlformats.org/officeDocument/2006/relationships/image" Target="../media/image22.png"/><Relationship Id="rId12" Type="http://schemas.openxmlformats.org/officeDocument/2006/relationships/image" Target="../media/image106.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910.png"/><Relationship Id="rId5" Type="http://schemas.openxmlformats.org/officeDocument/2006/relationships/image" Target="../media/image5.png"/><Relationship Id="rId10" Type="http://schemas.openxmlformats.org/officeDocument/2006/relationships/image" Target="../media/image4.svg"/><Relationship Id="rId4" Type="http://schemas.openxmlformats.org/officeDocument/2006/relationships/image" Target="../media/image62.svg"/><Relationship Id="rId9"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6.svg"/><Relationship Id="rId12" Type="http://schemas.openxmlformats.org/officeDocument/2006/relationships/image" Target="../media/image930.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4.sv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6.svg"/><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61.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95.png"/><Relationship Id="rId5" Type="http://schemas.openxmlformats.org/officeDocument/2006/relationships/image" Target="../media/image5.png"/><Relationship Id="rId10" Type="http://schemas.openxmlformats.org/officeDocument/2006/relationships/image" Target="../media/image4.svg"/><Relationship Id="rId4" Type="http://schemas.openxmlformats.org/officeDocument/2006/relationships/image" Target="../media/image62.svg"/><Relationship Id="rId9"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391.png"/><Relationship Id="rId2" Type="http://schemas.openxmlformats.org/officeDocument/2006/relationships/image" Target="../media/image109.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60.xml.rels><?xml version="1.0" encoding="UTF-8" standalone="yes"?>
<Relationships xmlns="http://schemas.openxmlformats.org/package/2006/relationships"><Relationship Id="rId3" Type="http://schemas.openxmlformats.org/officeDocument/2006/relationships/image" Target="../media/image960.png"/><Relationship Id="rId2" Type="http://schemas.openxmlformats.org/officeDocument/2006/relationships/image" Target="../media/image940.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970.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90.png"/><Relationship Id="rId2" Type="http://schemas.openxmlformats.org/officeDocument/2006/relationships/image" Target="../media/image980.png"/><Relationship Id="rId1" Type="http://schemas.openxmlformats.org/officeDocument/2006/relationships/slideLayout" Target="../slideLayouts/slideLayout7.xml"/><Relationship Id="rId5" Type="http://schemas.openxmlformats.org/officeDocument/2006/relationships/image" Target="../media/image1010.png"/><Relationship Id="rId4" Type="http://schemas.openxmlformats.org/officeDocument/2006/relationships/image" Target="../media/image1000.png"/></Relationships>
</file>

<file path=ppt/slides/_rels/slide63.xml.rels><?xml version="1.0" encoding="UTF-8" standalone="yes"?>
<Relationships xmlns="http://schemas.openxmlformats.org/package/2006/relationships"><Relationship Id="rId8" Type="http://schemas.openxmlformats.org/officeDocument/2006/relationships/image" Target="../media/image1081.png"/><Relationship Id="rId3" Type="http://schemas.openxmlformats.org/officeDocument/2006/relationships/image" Target="../media/image1030.png"/><Relationship Id="rId7" Type="http://schemas.openxmlformats.org/officeDocument/2006/relationships/image" Target="../media/image107.png"/><Relationship Id="rId2" Type="http://schemas.openxmlformats.org/officeDocument/2006/relationships/image" Target="../media/image1020.png"/><Relationship Id="rId1" Type="http://schemas.openxmlformats.org/officeDocument/2006/relationships/slideLayout" Target="../slideLayouts/slideLayout7.xml"/><Relationship Id="rId6" Type="http://schemas.openxmlformats.org/officeDocument/2006/relationships/image" Target="../media/image1060.png"/><Relationship Id="rId5" Type="http://schemas.openxmlformats.org/officeDocument/2006/relationships/image" Target="../media/image1050.png"/><Relationship Id="rId4" Type="http://schemas.openxmlformats.org/officeDocument/2006/relationships/image" Target="../media/image1040.png"/><Relationship Id="rId9" Type="http://schemas.openxmlformats.org/officeDocument/2006/relationships/image" Target="../media/image1091.png"/></Relationships>
</file>

<file path=ppt/slides/_rels/slide64.xml.rels><?xml version="1.0" encoding="UTF-8" standalone="yes"?>
<Relationships xmlns="http://schemas.openxmlformats.org/package/2006/relationships"><Relationship Id="rId13" Type="http://schemas.openxmlformats.org/officeDocument/2006/relationships/image" Target="../media/image1070.png"/><Relationship Id="rId18" Type="http://schemas.openxmlformats.org/officeDocument/2006/relationships/image" Target="../media/image112.png"/><Relationship Id="rId3" Type="http://schemas.openxmlformats.org/officeDocument/2006/relationships/image" Target="../media/image4.svg"/><Relationship Id="rId21" Type="http://schemas.openxmlformats.org/officeDocument/2006/relationships/image" Target="../media/image115.png"/><Relationship Id="rId7" Type="http://schemas.openxmlformats.org/officeDocument/2006/relationships/image" Target="../media/image23.svg"/><Relationship Id="rId17" Type="http://schemas.openxmlformats.org/officeDocument/2006/relationships/image" Target="../media/image111.png"/><Relationship Id="rId2" Type="http://schemas.openxmlformats.org/officeDocument/2006/relationships/image" Target="../media/image3.png"/><Relationship Id="rId16" Type="http://schemas.openxmlformats.org/officeDocument/2006/relationships/image" Target="../media/image1100.png"/><Relationship Id="rId20" Type="http://schemas.openxmlformats.org/officeDocument/2006/relationships/image" Target="../media/image114.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6.svg"/><Relationship Id="rId15" Type="http://schemas.openxmlformats.org/officeDocument/2006/relationships/image" Target="../media/image1090.png"/><Relationship Id="rId19" Type="http://schemas.openxmlformats.org/officeDocument/2006/relationships/image" Target="../media/image113.png"/><Relationship Id="rId4" Type="http://schemas.openxmlformats.org/officeDocument/2006/relationships/image" Target="../media/image5.png"/><Relationship Id="rId14" Type="http://schemas.openxmlformats.org/officeDocument/2006/relationships/image" Target="../media/image1080.png"/></Relationships>
</file>

<file path=ppt/slides/_rels/slide6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16.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18.png"/><Relationship Id="rId4" Type="http://schemas.openxmlformats.org/officeDocument/2006/relationships/image" Target="../media/image4.svg"/><Relationship Id="rId14" Type="http://schemas.openxmlformats.org/officeDocument/2006/relationships/image" Target="../media/image117.png"/></Relationships>
</file>

<file path=ppt/slides/_rels/slide67.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19.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6" Type="http://schemas.openxmlformats.org/officeDocument/2006/relationships/image" Target="../media/image122.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21.png"/><Relationship Id="rId4" Type="http://schemas.openxmlformats.org/officeDocument/2006/relationships/image" Target="../media/image4.svg"/><Relationship Id="rId14" Type="http://schemas.openxmlformats.org/officeDocument/2006/relationships/image" Target="../media/image120.png"/></Relationships>
</file>

<file path=ppt/slides/_rels/slide6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23.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25.png"/><Relationship Id="rId4" Type="http://schemas.openxmlformats.org/officeDocument/2006/relationships/image" Target="../media/image4.svg"/><Relationship Id="rId14" Type="http://schemas.openxmlformats.org/officeDocument/2006/relationships/image" Target="../media/image124.png"/></Relationships>
</file>

<file path=ppt/slides/_rels/slide69.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26.png"/><Relationship Id="rId3" Type="http://schemas.openxmlformats.org/officeDocument/2006/relationships/image" Target="../media/image3.png"/><Relationship Id="rId7" Type="http://schemas.openxmlformats.org/officeDocument/2006/relationships/image" Target="../media/image22.png"/><Relationship Id="rId17" Type="http://schemas.openxmlformats.org/officeDocument/2006/relationships/image" Target="../media/image130.png"/><Relationship Id="rId2" Type="http://schemas.openxmlformats.org/officeDocument/2006/relationships/image" Target="../media/image20.png"/><Relationship Id="rId16" Type="http://schemas.openxmlformats.org/officeDocument/2006/relationships/image" Target="../media/image129.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28.png"/><Relationship Id="rId4" Type="http://schemas.openxmlformats.org/officeDocument/2006/relationships/image" Target="../media/image4.svg"/><Relationship Id="rId14" Type="http://schemas.openxmlformats.org/officeDocument/2006/relationships/image" Target="../media/image127.png"/></Relationships>
</file>

<file path=ppt/slides/_rels/slide70.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71.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31.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6" Type="http://schemas.openxmlformats.org/officeDocument/2006/relationships/image" Target="../media/image134.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33.png"/><Relationship Id="rId4" Type="http://schemas.openxmlformats.org/officeDocument/2006/relationships/image" Target="../media/image4.svg"/><Relationship Id="rId14" Type="http://schemas.openxmlformats.org/officeDocument/2006/relationships/image" Target="../media/image132.png"/></Relationships>
</file>

<file path=ppt/slides/_rels/slide7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36.png"/><Relationship Id="rId3" Type="http://schemas.openxmlformats.org/officeDocument/2006/relationships/image" Target="../media/image22.png"/><Relationship Id="rId7" Type="http://schemas.openxmlformats.org/officeDocument/2006/relationships/image" Target="../media/image5.png"/><Relationship Id="rId12" Type="http://schemas.openxmlformats.org/officeDocument/2006/relationships/image" Target="../media/image135.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3.svg"/></Relationships>
</file>

<file path=ppt/slides/_rels/slide7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23.svg"/></Relationships>
</file>

<file path=ppt/slides/_rels/slide74.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75.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37.png"/><Relationship Id="rId18" Type="http://schemas.openxmlformats.org/officeDocument/2006/relationships/image" Target="../media/image142.png"/><Relationship Id="rId3" Type="http://schemas.openxmlformats.org/officeDocument/2006/relationships/image" Target="../media/image3.png"/><Relationship Id="rId7" Type="http://schemas.openxmlformats.org/officeDocument/2006/relationships/image" Target="../media/image22.png"/><Relationship Id="rId17" Type="http://schemas.openxmlformats.org/officeDocument/2006/relationships/image" Target="../media/image141.png"/><Relationship Id="rId2" Type="http://schemas.openxmlformats.org/officeDocument/2006/relationships/image" Target="../media/image20.png"/><Relationship Id="rId16" Type="http://schemas.openxmlformats.org/officeDocument/2006/relationships/image" Target="../media/image14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39.png"/><Relationship Id="rId19" Type="http://schemas.openxmlformats.org/officeDocument/2006/relationships/image" Target="../media/image143.png"/><Relationship Id="rId4" Type="http://schemas.openxmlformats.org/officeDocument/2006/relationships/image" Target="../media/image4.svg"/><Relationship Id="rId14" Type="http://schemas.openxmlformats.org/officeDocument/2006/relationships/image" Target="../media/image138.png"/></Relationships>
</file>

<file path=ppt/slides/_rels/slide76.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11" Type="http://schemas.openxmlformats.org/officeDocument/2006/relationships/image" Target="../media/image13.svg"/><Relationship Id="rId5" Type="http://schemas.openxmlformats.org/officeDocument/2006/relationships/image" Target="../media/image5.png"/><Relationship Id="rId10" Type="http://schemas.openxmlformats.org/officeDocument/2006/relationships/image" Target="../media/image12.png"/><Relationship Id="rId4" Type="http://schemas.openxmlformats.org/officeDocument/2006/relationships/image" Target="../media/image4.svg"/><Relationship Id="rId9" Type="http://schemas.openxmlformats.org/officeDocument/2006/relationships/image" Target="../media/image144.png"/></Relationships>
</file>

<file path=ppt/slides/_rels/slide77.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7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45.png"/><Relationship Id="rId18" Type="http://schemas.openxmlformats.org/officeDocument/2006/relationships/image" Target="../media/image150.png"/><Relationship Id="rId3" Type="http://schemas.openxmlformats.org/officeDocument/2006/relationships/image" Target="../media/image3.png"/><Relationship Id="rId7" Type="http://schemas.openxmlformats.org/officeDocument/2006/relationships/image" Target="../media/image22.png"/><Relationship Id="rId17" Type="http://schemas.openxmlformats.org/officeDocument/2006/relationships/image" Target="../media/image149.png"/><Relationship Id="rId2" Type="http://schemas.openxmlformats.org/officeDocument/2006/relationships/image" Target="../media/image20.png"/><Relationship Id="rId16" Type="http://schemas.openxmlformats.org/officeDocument/2006/relationships/image" Target="../media/image148.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47.png"/><Relationship Id="rId19" Type="http://schemas.openxmlformats.org/officeDocument/2006/relationships/image" Target="../media/image151.png"/><Relationship Id="rId4" Type="http://schemas.openxmlformats.org/officeDocument/2006/relationships/image" Target="../media/image4.svg"/><Relationship Id="rId14" Type="http://schemas.openxmlformats.org/officeDocument/2006/relationships/image" Target="../media/image146.png"/></Relationships>
</file>

<file path=ppt/slides/_rels/slide79.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52.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6" Type="http://schemas.openxmlformats.org/officeDocument/2006/relationships/image" Target="../media/image155.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54.png"/><Relationship Id="rId4" Type="http://schemas.openxmlformats.org/officeDocument/2006/relationships/image" Target="../media/image4.svg"/><Relationship Id="rId14" Type="http://schemas.openxmlformats.org/officeDocument/2006/relationships/image" Target="../media/image153.png"/></Relationships>
</file>

<file path=ppt/slides/_rels/slide80.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56.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58.png"/><Relationship Id="rId4" Type="http://schemas.openxmlformats.org/officeDocument/2006/relationships/image" Target="../media/image4.svg"/><Relationship Id="rId14" Type="http://schemas.openxmlformats.org/officeDocument/2006/relationships/image" Target="../media/image157.png"/></Relationships>
</file>

<file path=ppt/slides/_rels/slide81.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image" Target="../media/image4.svg"/><Relationship Id="rId7" Type="http://schemas.openxmlformats.org/officeDocument/2006/relationships/image" Target="../media/image23.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6.svg"/><Relationship Id="rId4" Type="http://schemas.openxmlformats.org/officeDocument/2006/relationships/image" Target="../media/image5.png"/></Relationships>
</file>

<file path=ppt/slides/_rels/slide82.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60.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6" Type="http://schemas.openxmlformats.org/officeDocument/2006/relationships/image" Target="../media/image163.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62.png"/><Relationship Id="rId4" Type="http://schemas.openxmlformats.org/officeDocument/2006/relationships/image" Target="../media/image4.svg"/><Relationship Id="rId14" Type="http://schemas.openxmlformats.org/officeDocument/2006/relationships/image" Target="../media/image161.png"/></Relationships>
</file>

<file path=ppt/slides/_rels/slide83.xml.rels><?xml version="1.0" encoding="UTF-8" standalone="yes"?>
<Relationships xmlns="http://schemas.openxmlformats.org/package/2006/relationships"><Relationship Id="rId13" Type="http://schemas.openxmlformats.org/officeDocument/2006/relationships/image" Target="../media/image168.png"/><Relationship Id="rId3" Type="http://schemas.openxmlformats.org/officeDocument/2006/relationships/image" Target="../media/image5.png"/><Relationship Id="rId12" Type="http://schemas.openxmlformats.org/officeDocument/2006/relationships/image" Target="../media/image167.png"/><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23.svg"/><Relationship Id="rId11" Type="http://schemas.openxmlformats.org/officeDocument/2006/relationships/image" Target="../media/image166.png"/><Relationship Id="rId5" Type="http://schemas.openxmlformats.org/officeDocument/2006/relationships/image" Target="../media/image22.png"/><Relationship Id="rId10" Type="http://schemas.openxmlformats.org/officeDocument/2006/relationships/image" Target="../media/image165.png"/><Relationship Id="rId4" Type="http://schemas.openxmlformats.org/officeDocument/2006/relationships/image" Target="../media/image6.svg"/><Relationship Id="rId9" Type="http://schemas.openxmlformats.org/officeDocument/2006/relationships/image" Target="../media/image164.png"/></Relationships>
</file>

<file path=ppt/slides/_rels/slide84.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microsoft.com/office/2007/relationships/hdphoto" Target="../media/hdphoto2.wdp"/></Relationships>
</file>

<file path=ppt/slides/_rels/slide8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70.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73.png"/><Relationship Id="rId5" Type="http://schemas.openxmlformats.org/officeDocument/2006/relationships/image" Target="../media/image172.png"/><Relationship Id="rId4" Type="http://schemas.openxmlformats.org/officeDocument/2006/relationships/image" Target="../media/image171.png"/></Relationships>
</file>

<file path=ppt/slides/_rels/slide87.xml.rels><?xml version="1.0" encoding="UTF-8" standalone="yes"?>
<Relationships xmlns="http://schemas.openxmlformats.org/package/2006/relationships"><Relationship Id="rId3" Type="http://schemas.openxmlformats.org/officeDocument/2006/relationships/image" Target="../media/image175.png"/><Relationship Id="rId2" Type="http://schemas.openxmlformats.org/officeDocument/2006/relationships/image" Target="../media/image174.png"/><Relationship Id="rId1" Type="http://schemas.openxmlformats.org/officeDocument/2006/relationships/slideLayout" Target="../slideLayouts/slideLayout7.xml"/><Relationship Id="rId5" Type="http://schemas.openxmlformats.org/officeDocument/2006/relationships/image" Target="../media/image177.png"/><Relationship Id="rId4" Type="http://schemas.openxmlformats.org/officeDocument/2006/relationships/image" Target="../media/image176.png"/></Relationships>
</file>

<file path=ppt/slides/_rels/slide8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178.png"/><Relationship Id="rId3" Type="http://schemas.openxmlformats.org/officeDocument/2006/relationships/image" Target="../media/image3.png"/><Relationship Id="rId7" Type="http://schemas.openxmlformats.org/officeDocument/2006/relationships/image" Target="../media/image22.png"/><Relationship Id="rId2" Type="http://schemas.openxmlformats.org/officeDocument/2006/relationships/image" Target="../media/image20.png"/><Relationship Id="rId16" Type="http://schemas.openxmlformats.org/officeDocument/2006/relationships/image" Target="../media/image181.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15" Type="http://schemas.openxmlformats.org/officeDocument/2006/relationships/image" Target="../media/image180.png"/><Relationship Id="rId4" Type="http://schemas.openxmlformats.org/officeDocument/2006/relationships/image" Target="../media/image4.svg"/><Relationship Id="rId14" Type="http://schemas.openxmlformats.org/officeDocument/2006/relationships/image" Target="../media/image179.png"/></Relationships>
</file>

<file path=ppt/slides/_rels/slide8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9.sv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svg"/><Relationship Id="rId4" Type="http://schemas.openxmlformats.org/officeDocument/2006/relationships/image" Target="../media/image14.png"/><Relationship Id="rId9" Type="http://schemas.openxmlformats.org/officeDocument/2006/relationships/image" Target="../media/image13.svg"/></Relationships>
</file>

<file path=ppt/slides/_rels/slide90.xml.rels><?xml version="1.0" encoding="UTF-8" standalone="yes"?>
<Relationships xmlns="http://schemas.openxmlformats.org/package/2006/relationships"><Relationship Id="rId8" Type="http://schemas.openxmlformats.org/officeDocument/2006/relationships/image" Target="../media/image188.svg"/><Relationship Id="rId13" Type="http://schemas.openxmlformats.org/officeDocument/2006/relationships/image" Target="../media/image191.png"/><Relationship Id="rId3" Type="http://schemas.openxmlformats.org/officeDocument/2006/relationships/image" Target="../media/image183.png"/><Relationship Id="rId7" Type="http://schemas.openxmlformats.org/officeDocument/2006/relationships/image" Target="../media/image187.png"/><Relationship Id="rId12" Type="http://schemas.openxmlformats.org/officeDocument/2006/relationships/image" Target="../media/image8.svg"/><Relationship Id="rId2" Type="http://schemas.openxmlformats.org/officeDocument/2006/relationships/image" Target="../media/image182.png"/><Relationship Id="rId1" Type="http://schemas.openxmlformats.org/officeDocument/2006/relationships/slideLayout" Target="../slideLayouts/slideLayout7.xml"/><Relationship Id="rId6" Type="http://schemas.openxmlformats.org/officeDocument/2006/relationships/image" Target="../media/image186.svg"/><Relationship Id="rId11" Type="http://schemas.openxmlformats.org/officeDocument/2006/relationships/image" Target="../media/image7.png"/><Relationship Id="rId5" Type="http://schemas.openxmlformats.org/officeDocument/2006/relationships/image" Target="../media/image185.png"/><Relationship Id="rId10" Type="http://schemas.openxmlformats.org/officeDocument/2006/relationships/image" Target="../media/image190.svg"/><Relationship Id="rId4" Type="http://schemas.openxmlformats.org/officeDocument/2006/relationships/image" Target="../media/image184.svg"/><Relationship Id="rId9" Type="http://schemas.openxmlformats.org/officeDocument/2006/relationships/image" Target="../media/image189.png"/><Relationship Id="rId14" Type="http://schemas.openxmlformats.org/officeDocument/2006/relationships/image" Target="../media/image19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86591" y="265054"/>
            <a:ext cx="18214616" cy="5057667"/>
          </a:xfrm>
          <a:prstGeom prst="rect">
            <a:avLst/>
          </a:prstGeom>
        </p:spPr>
        <p:txBody>
          <a:bodyPr wrap="square">
            <a:spAutoFit/>
          </a:bodyPr>
          <a:lstStyle/>
          <a:p>
            <a:pPr algn="ctr" defTabSz="1828755">
              <a:buClr>
                <a:srgbClr val="000000"/>
              </a:buClr>
              <a:defRPr/>
            </a:pPr>
            <a:r>
              <a:rPr lang="en-US" sz="6000" b="1" kern="0">
                <a:solidFill>
                  <a:srgbClr val="0070C0"/>
                </a:solidFill>
                <a:effectLst>
                  <a:outerShdw blurRad="38100" dist="38100" dir="2700000" algn="tl">
                    <a:srgbClr val="000000">
                      <a:alpha val="43137"/>
                    </a:srgbClr>
                  </a:outerShdw>
                </a:effectLst>
                <a:latin typeface="Times New Roman" pitchFamily="18" charset="0"/>
                <a:cs typeface="Times New Roman" pitchFamily="18" charset="0"/>
                <a:sym typeface="Arial"/>
              </a:rPr>
              <a:t>CHƯƠNG VI: THỐNG KÊ</a:t>
            </a:r>
            <a:endParaRPr lang="en-US" sz="6000" b="1" kern="0" dirty="0">
              <a:solidFill>
                <a:srgbClr val="0070C0"/>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a:p>
            <a:pPr algn="ctr" defTabSz="1828755">
              <a:buClr>
                <a:srgbClr val="000000"/>
              </a:buClr>
              <a:defRPr/>
            </a:pPr>
            <a:endParaRPr lang="en-US" sz="6000" b="1" kern="0">
              <a:solidFill>
                <a:srgbClr val="FF0000"/>
              </a:solidFill>
              <a:effectLst>
                <a:outerShdw blurRad="38100" dist="38100" dir="2700000" algn="tl">
                  <a:srgbClr val="000000">
                    <a:alpha val="43137"/>
                  </a:srgbClr>
                </a:outerShdw>
              </a:effectLst>
              <a:latin typeface="Times New Roman" pitchFamily="18" charset="0"/>
              <a:cs typeface="Times New Roman" pitchFamily="18" charset="0"/>
              <a:sym typeface="Arial"/>
            </a:endParaRPr>
          </a:p>
          <a:p>
            <a:pPr lvl="0" algn="ctr">
              <a:lnSpc>
                <a:spcPct val="150000"/>
              </a:lnSpc>
              <a:defRPr/>
            </a:pPr>
            <a:r>
              <a:rPr lang="en-US" sz="7200" b="1" kern="0">
                <a:solidFill>
                  <a:srgbClr val="FF0000"/>
                </a:solidFill>
                <a:latin typeface="Arial" panose="020B0604020202020204" pitchFamily="34" charset="0"/>
                <a:ea typeface="Calibri" panose="020F0502020204030204" pitchFamily="34" charset="0"/>
                <a:cs typeface="Arial" panose="020B0604020202020204" pitchFamily="34" charset="0"/>
              </a:rPr>
              <a:t>BÀI 3: CÁC SỐ ĐẶC TRƯNG ĐO XU THẾ TRUNG TÂM CỦA MẪU SỐ LIỆU</a:t>
            </a:r>
            <a:endParaRPr kumimoji="0" lang="en-US" sz="7200" b="1" i="0" u="none" strike="noStrike" kern="0" cap="none" spc="0" normalizeH="0" baseline="0" noProof="0">
              <a:ln>
                <a:noFill/>
              </a:ln>
              <a:solidFill>
                <a:srgbClr val="FF0000"/>
              </a:solidFill>
              <a:effectLst/>
              <a:uLnTx/>
              <a:uFillTx/>
              <a:latin typeface="Arial" panose="020B0604020202020204" pitchFamily="34" charset="0"/>
              <a:cs typeface="Arial" panose="020B0604020202020204" pitchFamily="34" charset="0"/>
            </a:endParaRPr>
          </a:p>
        </p:txBody>
      </p:sp>
      <p:sp>
        <p:nvSpPr>
          <p:cNvPr id="11267" name="WordArt 3"/>
          <p:cNvSpPr>
            <a:spLocks noChangeArrowheads="1" noChangeShapeType="1" noTextEdit="1"/>
          </p:cNvSpPr>
          <p:nvPr/>
        </p:nvSpPr>
        <p:spPr bwMode="auto">
          <a:xfrm>
            <a:off x="4000500" y="5614988"/>
            <a:ext cx="9944100" cy="1485900"/>
          </a:xfrm>
          <a:prstGeom prst="rect">
            <a:avLst/>
          </a:prstGeom>
        </p:spPr>
        <p:txBody>
          <a:bodyPr wrap="none" fromWordArt="1">
            <a:prstTxWarp prst="textPlain">
              <a:avLst>
                <a:gd name="adj" fmla="val 50000"/>
              </a:avLst>
            </a:prstTxWarp>
          </a:bodyPr>
          <a:lstStyle/>
          <a:p>
            <a:pPr algn="ctr" defTabSz="1828755">
              <a:buClr>
                <a:srgbClr val="000000"/>
              </a:buClr>
              <a:defRPr/>
            </a:pPr>
            <a:endParaRPr lang="en-US" sz="54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sym typeface="Arial"/>
            </a:endParaRPr>
          </a:p>
        </p:txBody>
      </p:sp>
      <p:sp>
        <p:nvSpPr>
          <p:cNvPr id="2" name="Text Box 4"/>
          <p:cNvSpPr txBox="1">
            <a:spLocks noChangeArrowheads="1"/>
          </p:cNvSpPr>
          <p:nvPr/>
        </p:nvSpPr>
        <p:spPr bwMode="auto">
          <a:xfrm>
            <a:off x="6629400" y="6400802"/>
            <a:ext cx="61722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sp>
        <p:nvSpPr>
          <p:cNvPr id="11268" name="Text Box 5"/>
          <p:cNvSpPr txBox="1">
            <a:spLocks noChangeArrowheads="1"/>
          </p:cNvSpPr>
          <p:nvPr/>
        </p:nvSpPr>
        <p:spPr bwMode="auto">
          <a:xfrm>
            <a:off x="6948491" y="626270"/>
            <a:ext cx="52816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sp>
        <p:nvSpPr>
          <p:cNvPr id="11270" name="WordArt 6"/>
          <p:cNvSpPr>
            <a:spLocks noChangeArrowheads="1" noChangeShapeType="1" noTextEdit="1"/>
          </p:cNvSpPr>
          <p:nvPr/>
        </p:nvSpPr>
        <p:spPr bwMode="auto">
          <a:xfrm>
            <a:off x="2780786" y="685800"/>
            <a:ext cx="13144500" cy="3429000"/>
          </a:xfrm>
          <a:prstGeom prst="rect">
            <a:avLst/>
          </a:prstGeom>
        </p:spPr>
        <p:txBody>
          <a:bodyPr wrap="none" fromWordArt="1">
            <a:prstTxWarp prst="textPlain">
              <a:avLst>
                <a:gd name="adj" fmla="val 50000"/>
              </a:avLst>
            </a:prstTxWarp>
          </a:bodyPr>
          <a:lstStyle/>
          <a:p>
            <a:pPr algn="ctr" defTabSz="1828755">
              <a:buClr>
                <a:srgbClr val="000000"/>
              </a:buClr>
              <a:defRPr/>
            </a:pPr>
            <a:endParaRPr lang="en-US" sz="5400" i="1" kern="10" dirty="0">
              <a:ln w="9525">
                <a:solidFill>
                  <a:srgbClr val="00FFFF"/>
                </a:solidFill>
                <a:round/>
                <a:headEnd/>
                <a:tailEnd/>
              </a:ln>
              <a:solidFill>
                <a:srgbClr val="FF0000"/>
              </a:solidFill>
              <a:effectLst>
                <a:outerShdw dist="35921" dir="2700000" algn="ctr" rotWithShape="0">
                  <a:srgbClr val="808080">
                    <a:alpha val="79999"/>
                  </a:srgbClr>
                </a:outerShdw>
              </a:effectLst>
              <a:latin typeface="Times New Roman" panose="02020603050405020304" pitchFamily="18" charset="0"/>
              <a:cs typeface="Times New Roman" panose="02020603050405020304" pitchFamily="18" charset="0"/>
              <a:sym typeface="Arial"/>
            </a:endParaRPr>
          </a:p>
        </p:txBody>
      </p:sp>
      <p:sp>
        <p:nvSpPr>
          <p:cNvPr id="3" name="Text Box 7"/>
          <p:cNvSpPr txBox="1">
            <a:spLocks noChangeArrowheads="1"/>
          </p:cNvSpPr>
          <p:nvPr/>
        </p:nvSpPr>
        <p:spPr bwMode="auto">
          <a:xfrm>
            <a:off x="3200400" y="8458202"/>
            <a:ext cx="13716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pic>
        <p:nvPicPr>
          <p:cNvPr id="128008" name="Picture 8"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2286000" y="5257800"/>
            <a:ext cx="2514600" cy="46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9"/>
          <p:cNvSpPr txBox="1">
            <a:spLocks noChangeArrowheads="1"/>
          </p:cNvSpPr>
          <p:nvPr/>
        </p:nvSpPr>
        <p:spPr bwMode="auto">
          <a:xfrm>
            <a:off x="14173200" y="8229602"/>
            <a:ext cx="6858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pic>
        <p:nvPicPr>
          <p:cNvPr id="128010" name="Picture 10" descr="rose001"/>
          <p:cNvPicPr>
            <a:picLocks noChangeAspect="1" noChangeArrowheads="1"/>
          </p:cNvPicPr>
          <p:nvPr/>
        </p:nvPicPr>
        <p:blipFill>
          <a:blip r:embed="rId2">
            <a:lum bright="-12000" contrast="36000"/>
            <a:extLst>
              <a:ext uri="{28A0092B-C50C-407E-A947-70E740481C1C}">
                <a14:useLocalDpi xmlns:a14="http://schemas.microsoft.com/office/drawing/2010/main" val="0"/>
              </a:ext>
            </a:extLst>
          </a:blip>
          <a:srcRect/>
          <a:stretch>
            <a:fillRect/>
          </a:stretch>
        </p:blipFill>
        <p:spPr bwMode="auto">
          <a:xfrm>
            <a:off x="13487400" y="5486400"/>
            <a:ext cx="29718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Text Box 11"/>
          <p:cNvSpPr txBox="1">
            <a:spLocks noChangeArrowheads="1"/>
          </p:cNvSpPr>
          <p:nvPr/>
        </p:nvSpPr>
        <p:spPr bwMode="auto">
          <a:xfrm>
            <a:off x="1257300" y="9144002"/>
            <a:ext cx="12573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grpSp>
        <p:nvGrpSpPr>
          <p:cNvPr id="4" name="Group 12"/>
          <p:cNvGrpSpPr>
            <a:grpSpLocks/>
          </p:cNvGrpSpPr>
          <p:nvPr/>
        </p:nvGrpSpPr>
        <p:grpSpPr bwMode="auto">
          <a:xfrm>
            <a:off x="-21432" y="8001000"/>
            <a:ext cx="2307432" cy="2514600"/>
            <a:chOff x="0" y="2496"/>
            <a:chExt cx="1161" cy="1536"/>
          </a:xfrm>
        </p:grpSpPr>
        <p:pic>
          <p:nvPicPr>
            <p:cNvPr id="11276" name="Picture 13"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105" y="2880"/>
              <a:ext cx="1056"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14"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flipH="1">
              <a:off x="0" y="2496"/>
              <a:ext cx="1104"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8" name="Text Box 15"/>
          <p:cNvSpPr txBox="1">
            <a:spLocks noChangeArrowheads="1"/>
          </p:cNvSpPr>
          <p:nvPr/>
        </p:nvSpPr>
        <p:spPr bwMode="auto">
          <a:xfrm>
            <a:off x="14744700" y="10744200"/>
            <a:ext cx="12573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grpSp>
        <p:nvGrpSpPr>
          <p:cNvPr id="5" name="Group 16"/>
          <p:cNvGrpSpPr>
            <a:grpSpLocks/>
          </p:cNvGrpSpPr>
          <p:nvPr/>
        </p:nvGrpSpPr>
        <p:grpSpPr bwMode="auto">
          <a:xfrm>
            <a:off x="16002000" y="9829800"/>
            <a:ext cx="2514600" cy="1600200"/>
            <a:chOff x="4080" y="2496"/>
            <a:chExt cx="1296" cy="1392"/>
          </a:xfrm>
        </p:grpSpPr>
        <p:pic>
          <p:nvPicPr>
            <p:cNvPr id="11280" name="Picture 17"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224" y="249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8" descr="boc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448973">
              <a:off x="4080" y="2736"/>
              <a:ext cx="1152" cy="1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82" name="Text Box 19"/>
          <p:cNvSpPr txBox="1">
            <a:spLocks noChangeArrowheads="1"/>
          </p:cNvSpPr>
          <p:nvPr/>
        </p:nvSpPr>
        <p:spPr bwMode="auto">
          <a:xfrm>
            <a:off x="5143500" y="11201400"/>
            <a:ext cx="571500"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spcBef>
                <a:spcPct val="50000"/>
              </a:spcBef>
              <a:buClr>
                <a:srgbClr val="000000"/>
              </a:buClr>
              <a:defRPr/>
            </a:pPr>
            <a:endParaRPr lang="en-US" altLang="en-US" sz="2700" b="0" kern="0">
              <a:solidFill>
                <a:srgbClr val="000000"/>
              </a:solidFill>
              <a:latin typeface="Times New Roman" panose="02020603050405020304" pitchFamily="18" charset="0"/>
              <a:cs typeface="Times New Roman" panose="02020603050405020304" pitchFamily="18" charset="0"/>
              <a:sym typeface="Arial"/>
            </a:endParaRPr>
          </a:p>
        </p:txBody>
      </p:sp>
      <p:sp>
        <p:nvSpPr>
          <p:cNvPr id="6" name="Text Box 5"/>
          <p:cNvSpPr txBox="1">
            <a:spLocks noChangeArrowheads="1"/>
          </p:cNvSpPr>
          <p:nvPr/>
        </p:nvSpPr>
        <p:spPr bwMode="auto">
          <a:xfrm>
            <a:off x="4935494" y="8296619"/>
            <a:ext cx="8509061"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3200" b="1">
                <a:solidFill>
                  <a:srgbClr val="0000FF"/>
                </a:solidFill>
                <a:latin typeface=".VnTime" panose="020B7200000000000000" pitchFamily="34" charset="0"/>
              </a:defRPr>
            </a:lvl1pPr>
            <a:lvl2pPr>
              <a:defRPr sz="3200" b="1">
                <a:solidFill>
                  <a:srgbClr val="0000FF"/>
                </a:solidFill>
                <a:latin typeface=".VnTime" panose="020B7200000000000000" pitchFamily="34" charset="0"/>
              </a:defRPr>
            </a:lvl2pPr>
            <a:lvl3pPr>
              <a:defRPr sz="3200" b="1">
                <a:solidFill>
                  <a:srgbClr val="0000FF"/>
                </a:solidFill>
                <a:latin typeface=".VnTime" panose="020B7200000000000000" pitchFamily="34" charset="0"/>
              </a:defRPr>
            </a:lvl3pPr>
            <a:lvl4pPr>
              <a:defRPr sz="3200" b="1">
                <a:solidFill>
                  <a:srgbClr val="0000FF"/>
                </a:solidFill>
                <a:latin typeface=".VnTime" panose="020B7200000000000000" pitchFamily="34" charset="0"/>
              </a:defRPr>
            </a:lvl4pPr>
            <a:lvl5pPr>
              <a:defRPr sz="3200" b="1">
                <a:solidFill>
                  <a:srgbClr val="0000FF"/>
                </a:solidFill>
                <a:latin typeface=".VnTime" panose="020B7200000000000000" pitchFamily="34" charset="0"/>
              </a:defRPr>
            </a:lvl5pPr>
            <a:lvl6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6pPr>
            <a:lvl7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7pPr>
            <a:lvl8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8pPr>
            <a:lvl9pPr fontAlgn="base">
              <a:spcBef>
                <a:spcPct val="0"/>
              </a:spcBef>
              <a:spcAft>
                <a:spcPct val="0"/>
              </a:spcAft>
              <a:buFont typeface="Arial" panose="020B0604020202020204" pitchFamily="34" charset="0"/>
              <a:defRPr sz="3200" b="1">
                <a:solidFill>
                  <a:srgbClr val="0000FF"/>
                </a:solidFill>
                <a:latin typeface=".VnTime" panose="020B7200000000000000" pitchFamily="34" charset="0"/>
              </a:defRPr>
            </a:lvl9pPr>
          </a:lstStyle>
          <a:p>
            <a:pPr defTabSz="1828755">
              <a:buClr>
                <a:srgbClr val="000000"/>
              </a:buClr>
              <a:defRPr/>
            </a:pPr>
            <a:r>
              <a:rPr lang="en-US" altLang="zh-CN" sz="4800" i="1" kern="0" dirty="0">
                <a:solidFill>
                  <a:srgbClr val="FF0000"/>
                </a:solidFill>
                <a:latin typeface="Times New Roman" panose="02020603050405020304" pitchFamily="18" charset="0"/>
                <a:ea typeface="宋体" panose="02010600030101010101" pitchFamily="2" charset="-122"/>
                <a:cs typeface="Arial"/>
                <a:sym typeface="Arial"/>
              </a:rPr>
              <a:t>GV </a:t>
            </a:r>
            <a:r>
              <a:rPr lang="en-US" altLang="zh-CN" sz="4800" i="1" kern="0" dirty="0" err="1">
                <a:solidFill>
                  <a:srgbClr val="FF0000"/>
                </a:solidFill>
                <a:latin typeface="Times New Roman" panose="02020603050405020304" pitchFamily="18" charset="0"/>
                <a:ea typeface="宋体" panose="02010600030101010101" pitchFamily="2" charset="-122"/>
                <a:cs typeface="Arial"/>
                <a:sym typeface="Arial"/>
              </a:rPr>
              <a:t>thực</a:t>
            </a:r>
            <a:r>
              <a:rPr lang="en-US" altLang="zh-CN" sz="4800" i="1" kern="0" dirty="0">
                <a:solidFill>
                  <a:srgbClr val="FF0000"/>
                </a:solidFill>
                <a:latin typeface="Times New Roman" panose="02020603050405020304" pitchFamily="18" charset="0"/>
                <a:ea typeface="宋体" panose="02010600030101010101" pitchFamily="2" charset="-122"/>
                <a:cs typeface="Arial"/>
                <a:sym typeface="Arial"/>
              </a:rPr>
              <a:t> </a:t>
            </a:r>
            <a:r>
              <a:rPr lang="en-US" altLang="zh-CN" sz="4800" i="1" kern="0" dirty="0" err="1">
                <a:solidFill>
                  <a:srgbClr val="FF0000"/>
                </a:solidFill>
                <a:latin typeface="Times New Roman" panose="02020603050405020304" pitchFamily="18" charset="0"/>
                <a:ea typeface="宋体" panose="02010600030101010101" pitchFamily="2" charset="-122"/>
                <a:cs typeface="Arial"/>
                <a:sym typeface="Arial"/>
              </a:rPr>
              <a:t>hiện</a:t>
            </a:r>
            <a:r>
              <a:rPr lang="en-US" altLang="zh-CN" sz="4800" i="1" kern="0" dirty="0">
                <a:solidFill>
                  <a:srgbClr val="FF0000"/>
                </a:solidFill>
                <a:latin typeface="Times New Roman" panose="02020603050405020304" pitchFamily="18" charset="0"/>
                <a:ea typeface="宋体" panose="02010600030101010101" pitchFamily="2" charset="-122"/>
                <a:cs typeface="Arial"/>
                <a:sym typeface="Arial"/>
              </a:rPr>
              <a:t>: </a:t>
            </a:r>
            <a:r>
              <a:rPr lang="en-US" altLang="zh-CN" sz="4800" i="1" kern="0" dirty="0" err="1">
                <a:solidFill>
                  <a:srgbClr val="FF0000"/>
                </a:solidFill>
                <a:latin typeface="Times New Roman" panose="02020603050405020304" pitchFamily="18" charset="0"/>
                <a:ea typeface="宋体" panose="02010600030101010101" pitchFamily="2" charset="-122"/>
                <a:cs typeface="Arial"/>
                <a:sym typeface="Arial"/>
              </a:rPr>
              <a:t>Nguyễn</a:t>
            </a:r>
            <a:r>
              <a:rPr lang="en-US" altLang="zh-CN" sz="4800" i="1" kern="0" dirty="0">
                <a:solidFill>
                  <a:srgbClr val="FF0000"/>
                </a:solidFill>
                <a:latin typeface="Times New Roman" panose="02020603050405020304" pitchFamily="18" charset="0"/>
                <a:ea typeface="宋体" panose="02010600030101010101" pitchFamily="2" charset="-122"/>
                <a:cs typeface="Arial"/>
                <a:sym typeface="Arial"/>
              </a:rPr>
              <a:t> </a:t>
            </a:r>
            <a:r>
              <a:rPr lang="en-US" altLang="zh-CN" sz="4800" i="1" kern="0" err="1">
                <a:solidFill>
                  <a:srgbClr val="FF0000"/>
                </a:solidFill>
                <a:latin typeface="Times New Roman" panose="02020603050405020304" pitchFamily="18" charset="0"/>
                <a:ea typeface="宋体" panose="02010600030101010101" pitchFamily="2" charset="-122"/>
                <a:cs typeface="Arial"/>
                <a:sym typeface="Arial"/>
              </a:rPr>
              <a:t>Thị</a:t>
            </a:r>
            <a:r>
              <a:rPr lang="en-US" altLang="zh-CN" sz="4800" i="1" kern="0">
                <a:solidFill>
                  <a:srgbClr val="FF0000"/>
                </a:solidFill>
                <a:latin typeface="Times New Roman" panose="02020603050405020304" pitchFamily="18" charset="0"/>
                <a:ea typeface="宋体" panose="02010600030101010101" pitchFamily="2" charset="-122"/>
                <a:cs typeface="Arial"/>
                <a:sym typeface="Arial"/>
              </a:rPr>
              <a:t> Thủy</a:t>
            </a:r>
          </a:p>
          <a:p>
            <a:pPr defTabSz="1828755">
              <a:buClr>
                <a:srgbClr val="000000"/>
              </a:buClr>
              <a:defRPr/>
            </a:pPr>
            <a:r>
              <a:rPr lang="en-US" altLang="zh-CN" sz="4800" i="1" kern="0">
                <a:solidFill>
                  <a:srgbClr val="FF0000"/>
                </a:solidFill>
                <a:latin typeface="Times New Roman" panose="02020603050405020304" pitchFamily="18" charset="0"/>
                <a:ea typeface="宋体" panose="02010600030101010101" pitchFamily="2" charset="-122"/>
                <a:cs typeface="Arial"/>
                <a:sym typeface="Arial"/>
              </a:rPr>
              <a:t>ĐT: 0915 226 062</a:t>
            </a:r>
            <a:endParaRPr lang="en-US" altLang="zh-CN" sz="4800" i="1" kern="0" dirty="0">
              <a:solidFill>
                <a:srgbClr val="FF0000"/>
              </a:solidFill>
              <a:latin typeface="Times New Roman" panose="02020603050405020304" pitchFamily="18" charset="0"/>
              <a:ea typeface="宋体" panose="02010600030101010101" pitchFamily="2" charset="-122"/>
              <a:cs typeface="Arial"/>
              <a:sym typeface="Arial"/>
            </a:endParaRPr>
          </a:p>
        </p:txBody>
      </p:sp>
    </p:spTree>
    <p:extLst>
      <p:ext uri="{BB962C8B-B14F-4D97-AF65-F5344CB8AC3E}">
        <p14:creationId xmlns:p14="http://schemas.microsoft.com/office/powerpoint/2010/main" val="402241178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9" presetClass="entr" presetSubtype="0" accel="100000" fill="hold" grpId="0" nodeType="withEffect" nodePh="1">
                                  <p:stCondLst>
                                    <p:cond delay="0"/>
                                  </p:stCondLst>
                                  <p:endCondLst>
                                    <p:cond evt="begin" delay="0">
                                      <p:tn val="5"/>
                                    </p:cond>
                                  </p:end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11267"/>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11267"/>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11267"/>
                                        </p:tgtEl>
                                        <p:attrNameLst>
                                          <p:attrName>ppt_y</p:attrName>
                                        </p:attrNameLst>
                                      </p:cBhvr>
                                      <p:tavLst>
                                        <p:tav tm="0">
                                          <p:val>
                                            <p:strVal val="#ppt_y"/>
                                          </p:val>
                                        </p:tav>
                                        <p:tav tm="100000">
                                          <p:val>
                                            <p:strVal val="#ppt_y"/>
                                          </p:val>
                                        </p:tav>
                                      </p:tavLst>
                                    </p:anim>
                                  </p:childTnLst>
                                </p:cTn>
                              </p:par>
                              <p:par>
                                <p:cTn id="11" presetID="19" presetClass="entr" presetSubtype="10" repeatCount="indefinite" fill="hold" nodeType="withEffect">
                                  <p:stCondLst>
                                    <p:cond delay="0"/>
                                  </p:stCondLst>
                                  <p:childTnLst>
                                    <p:set>
                                      <p:cBhvr>
                                        <p:cTn id="12" dur="1" fill="hold">
                                          <p:stCondLst>
                                            <p:cond delay="0"/>
                                          </p:stCondLst>
                                        </p:cTn>
                                        <p:tgtEl>
                                          <p:spTgt spid="128008"/>
                                        </p:tgtEl>
                                        <p:attrNameLst>
                                          <p:attrName>style.visibility</p:attrName>
                                        </p:attrNameLst>
                                      </p:cBhvr>
                                      <p:to>
                                        <p:strVal val="visible"/>
                                      </p:to>
                                    </p:set>
                                    <p:anim calcmode="lin" valueType="num">
                                      <p:cBhvr>
                                        <p:cTn id="13" dur="15000" fill="hold"/>
                                        <p:tgtEl>
                                          <p:spTgt spid="128008"/>
                                        </p:tgtEl>
                                        <p:attrNameLst>
                                          <p:attrName>ppt_w</p:attrName>
                                        </p:attrNameLst>
                                      </p:cBhvr>
                                      <p:tavLst>
                                        <p:tav tm="0" fmla="#ppt_w*sin(2.5*pi*$)">
                                          <p:val>
                                            <p:fltVal val="0"/>
                                          </p:val>
                                        </p:tav>
                                        <p:tav tm="100000">
                                          <p:val>
                                            <p:fltVal val="1"/>
                                          </p:val>
                                        </p:tav>
                                      </p:tavLst>
                                    </p:anim>
                                    <p:anim calcmode="lin" valueType="num">
                                      <p:cBhvr>
                                        <p:cTn id="14" dur="15000" fill="hold"/>
                                        <p:tgtEl>
                                          <p:spTgt spid="128008"/>
                                        </p:tgtEl>
                                        <p:attrNameLst>
                                          <p:attrName>ppt_h</p:attrName>
                                        </p:attrNameLst>
                                      </p:cBhvr>
                                      <p:tavLst>
                                        <p:tav tm="0">
                                          <p:val>
                                            <p:strVal val="#ppt_h"/>
                                          </p:val>
                                        </p:tav>
                                        <p:tav tm="100000">
                                          <p:val>
                                            <p:strVal val="#ppt_h"/>
                                          </p:val>
                                        </p:tav>
                                      </p:tavLst>
                                    </p:anim>
                                  </p:childTnLst>
                                </p:cTn>
                              </p:par>
                              <p:par>
                                <p:cTn id="15" presetID="19" presetClass="entr" presetSubtype="10" repeatCount="indefinite" fill="hold" nodeType="withEffect">
                                  <p:stCondLst>
                                    <p:cond delay="0"/>
                                  </p:stCondLst>
                                  <p:childTnLst>
                                    <p:set>
                                      <p:cBhvr>
                                        <p:cTn id="16" dur="1" fill="hold">
                                          <p:stCondLst>
                                            <p:cond delay="0"/>
                                          </p:stCondLst>
                                        </p:cTn>
                                        <p:tgtEl>
                                          <p:spTgt spid="128010"/>
                                        </p:tgtEl>
                                        <p:attrNameLst>
                                          <p:attrName>style.visibility</p:attrName>
                                        </p:attrNameLst>
                                      </p:cBhvr>
                                      <p:to>
                                        <p:strVal val="visible"/>
                                      </p:to>
                                    </p:set>
                                    <p:anim calcmode="lin" valueType="num">
                                      <p:cBhvr>
                                        <p:cTn id="17" dur="15000" fill="hold"/>
                                        <p:tgtEl>
                                          <p:spTgt spid="128010"/>
                                        </p:tgtEl>
                                        <p:attrNameLst>
                                          <p:attrName>ppt_w</p:attrName>
                                        </p:attrNameLst>
                                      </p:cBhvr>
                                      <p:tavLst>
                                        <p:tav tm="0" fmla="#ppt_w*sin(2.5*pi*$)">
                                          <p:val>
                                            <p:fltVal val="0"/>
                                          </p:val>
                                        </p:tav>
                                        <p:tav tm="100000">
                                          <p:val>
                                            <p:fltVal val="1"/>
                                          </p:val>
                                        </p:tav>
                                      </p:tavLst>
                                    </p:anim>
                                    <p:anim calcmode="lin" valueType="num">
                                      <p:cBhvr>
                                        <p:cTn id="18" dur="15000" fill="hold"/>
                                        <p:tgtEl>
                                          <p:spTgt spid="128010"/>
                                        </p:tgtEl>
                                        <p:attrNameLst>
                                          <p:attrName>ppt_h</p:attrName>
                                        </p:attrNameLst>
                                      </p:cBhvr>
                                      <p:tavLst>
                                        <p:tav tm="0">
                                          <p:val>
                                            <p:strVal val="#ppt_h"/>
                                          </p:val>
                                        </p:tav>
                                        <p:tav tm="100000">
                                          <p:val>
                                            <p:strVal val="#ppt_h"/>
                                          </p:val>
                                        </p:tav>
                                      </p:tavLst>
                                    </p:anim>
                                  </p:childTnLst>
                                </p:cTn>
                              </p:par>
                              <p:par>
                                <p:cTn id="19" presetID="0" presetClass="path" presetSubtype="0" repeatCount="indefinite" accel="50000" decel="50000" fill="hold" nodeType="withEffect">
                                  <p:stCondLst>
                                    <p:cond delay="0"/>
                                  </p:stCondLst>
                                  <p:childTnLst>
                                    <p:animMotion origin="layout" path="M -0.14011 -0.00417 C -0.13229 -0.00833 -0.12669 -0.01458 -0.11888 -0.01852 C -0.1155 -0.03218 -0.11927 -0.01759 -0.11289 -0.03565 C -0.11198 -0.03773 -0.11211 -0.04028 -0.11107 -0.0419 C -0.11003 -0.04352 -0.1082 -0.04329 -0.10638 -0.04375 C -0.09688 -0.05787 -0.08477 -0.06319 -0.07175 -0.06921 C -0.07083 -0.0706 -0.06979 -0.07245 -0.06862 -0.07315 C -0.06576 -0.07523 -0.05977 -0.07731 -0.05977 -0.07708 C -0.05534 -0.09468 -0.06159 -0.07431 -0.05352 -0.08611 C -0.04518 -0.09722 -0.0599 -0.08843 -0.04727 -0.09444 C -0.04271 -0.10741 -0.0444 -0.1081 -0.03359 -0.11111 C -0.02513 -0.12245 -0.01406 -0.13079 -0.00313 -0.13611 C 0.00508 -0.14444 0.01198 -0.15255 0.01979 -0.16111 C 0.02357 -0.16551 0.03333 -0.16991 0.03333 -0.16968 C 0.03698 -0.17963 0.04075 -0.18403 0.0457 -0.19282 C 0.04805 -0.19722 0.04948 -0.20278 0.05195 -0.20741 C 0.05221 -0.20926 0.05221 -0.21227 0.05325 -0.21366 C 0.05456 -0.21551 0.0569 -0.21389 0.05781 -0.21574 C 0.05898 -0.21898 0.05872 -0.22315 0.05924 -0.22662 C 0.06146 -0.24005 0.06263 -0.2669 0.07031 -0.27685 C 0.0737 -0.29306 0.0707 -0.28611 0.07917 -0.29745 C 0.08333 -0.31111 0.08685 -0.3206 0.0944 -0.33102 C 0.09831 -0.35694 0.09219 -0.32708 0.10221 -0.34792 C 0.10391 -0.35162 0.10391 -0.35625 0.10508 -0.36042 C 0.10742 -0.36968 0.11107 -0.37708 0.11419 -0.38542 C 0.11471 -0.38889 0.11419 -0.39306 0.11575 -0.39606 C 0.11667 -0.39792 0.11927 -0.39653 0.12031 -0.39815 C 0.12253 -0.40139 0.12148 -0.40741 0.12344 -0.41088 C 0.12487 -0.41273 0.12656 -0.41366 0.12799 -0.41481 C 0.12982 -0.42407 0.13529 -0.42731 0.1401 -0.43403 C 0.14648 -0.45648 0.13815 -0.43356 0.15091 -0.45093 C 0.15351 -0.45463 0.15417 -0.45972 0.1569 -0.46366 C 0.16133 -0.48032 0.15469 -0.46019 0.16315 -0.47153 C 0.16862 -0.47986 0.16042 -0.47662 0.16614 -0.48426 C 0.16758 -0.48588 0.16914 -0.48588 0.1707 -0.48634 C 0.17331 -0.49745 0.17773 -0.50486 0.18281 -0.51343 C 0.18789 -0.52176 0.18437 -0.52477 0.19206 -0.52801 C 0.19544 -0.53773 0.19987 -0.54653 0.2043 -0.55556 C 0.20612 -0.55926 0.20625 -0.56458 0.20898 -0.56806 C 0.20989 -0.56968 0.21185 -0.56944 0.21354 -0.57014 C 0.21732 -0.58611 0.21146 -0.56736 0.21966 -0.5787 C 0.22695 -0.58866 0.21406 -0.58125 0.22396 -0.59097 C 0.22643 -0.59329 0.22904 -0.59398 0.23177 -0.59537 C 0.2345 -0.60648 0.2319 -0.60046 0.24219 -0.61019 C 0.24739 -0.61435 0.24948 -0.62292 0.25469 -0.62685 C 0.27083 -0.64005 0.28138 -0.65602 0.30013 -0.66042 C 0.31458 -0.67338 0.32917 -0.67616 0.3457 -0.68148 C 0.34779 -0.68194 0.34909 -0.68241 0.35052 -0.68356 C 0.35586 -0.6875 0.36016 -0.69398 0.36575 -0.6963 C 0.38281 -0.70278 0.37279 -0.69977 0.39622 -0.7044 C 0.4095 -0.71597 0.42552 -0.71806 0.44049 -0.72315 C 0.47904 -0.73588 0.44726 -0.7294 0.49101 -0.73565 C 0.52148 -0.73426 0.52708 -0.73333 0.55052 -0.72963 C 0.58437 -0.73495 0.61029 -0.73935 0.64648 -0.74213 C 0.6625 -0.74653 0.6776 -0.75347 0.69362 -0.7588 C 0.70417 -0.75833 0.71497 -0.75787 0.72565 -0.75694 C 0.74232 -0.75556 0.77591 -0.75255 0.77591 -0.75231 C 0.79544 -0.74722 0.81575 -0.74792 0.83529 -0.7463 C 0.86732 -0.74005 0.90052 -0.7419 0.93281 -0.74005 C 0.95312 -0.73889 0.99388 -0.73773 0.99388 -0.7375 " pathEditMode="relative" rAng="0" ptsTypes="AAAAAAAAAAAAAAAAAAAAAAAAAAAAAAAAAAAAAAAAAAAAAAAAAAAAAAAAAAAA">
                                      <p:cBhvr>
                                        <p:cTn id="20" dur="5000" fill="hold"/>
                                        <p:tgtEl>
                                          <p:spTgt spid="4"/>
                                        </p:tgtEl>
                                        <p:attrNameLst>
                                          <p:attrName>ppt_x,ppt_y</p:attrName>
                                        </p:attrNameLst>
                                      </p:cBhvr>
                                      <p:rCtr x="56693" y="-37731"/>
                                    </p:animMotion>
                                  </p:childTnLst>
                                </p:cTn>
                              </p:par>
                              <p:par>
                                <p:cTn id="21" presetID="0" presetClass="path" presetSubtype="0" repeatCount="indefinite" accel="50000" decel="50000" fill="hold" nodeType="withEffect">
                                  <p:stCondLst>
                                    <p:cond delay="0"/>
                                  </p:stCondLst>
                                  <p:childTnLst>
                                    <p:animMotion origin="layout" path="M -3.33333E-6 -0.00023 C -0.01632 0.00278 -0.0309 -0.00347 -0.04739 -0.00647 C -0.06302 -0.01364 -0.07986 -0.0074 -0.09323 -0.02127 C -0.09895 -0.04023 -0.10781 -0.04508 -0.12083 -0.05087 C -0.1243 -0.06636 -0.12118 -0.06127 -0.12847 -0.06798 C -0.13055 -0.0763 -0.13142 -0.08 -0.1375 -0.08277 C -0.14514 -0.09688 -0.15295 -0.10913 -0.16059 -0.123 C -0.16753 -0.13572 -0.16927 -0.15029 -0.17743 -0.16139 C -0.18003 -0.17688 -0.18524 -0.19075 -0.18802 -0.20601 C -0.19114 -0.22196 -0.19427 -0.24902 -0.20347 -0.26127 C -0.20764 -0.28508 -0.21024 -0.30913 -0.21423 -0.33341 C -0.21527 -0.34011 -0.21545 -0.34774 -0.21718 -0.35468 C -0.21805 -0.35792 -0.22048 -0.36 -0.2217 -0.363 C -0.22361 -0.3674 -0.22708 -0.38196 -0.22795 -0.38636 C -0.22864 -0.38982 -0.2283 -0.39376 -0.22934 -0.39699 C -0.23142 -0.40324 -0.23455 -0.40855 -0.23715 -0.4141 C -0.24097 -0.42243 -0.23559 -0.42104 -0.24166 -0.43098 C -0.24253 -0.43283 -0.24479 -0.43237 -0.24635 -0.43306 C -0.24687 -0.43537 -0.2467 -0.43769 -0.24774 -0.4393 C -0.24895 -0.44115 -0.25139 -0.44 -0.25225 -0.44162 C -0.25416 -0.44555 -0.25347 -0.4504 -0.25538 -0.45456 C -0.26024 -0.46428 -0.25711 -0.45896 -0.26458 -0.46913 C -0.26545 -0.47283 -0.2658 -0.47699 -0.2677 -0.48 C -0.26875 -0.48139 -0.271 -0.48023 -0.27222 -0.48185 C -0.27708 -0.48855 -0.27951 -0.4985 -0.28437 -0.50543 C -0.28576 -0.50728 -0.28784 -0.50821 -0.28906 -0.50982 C -0.30486 -0.52925 -0.29236 -0.51699 -0.30277 -0.5267 C -0.30677 -0.54358 -0.30868 -0.53942 -0.3243 -0.54358 C -0.32743 -0.55699 -0.32291 -0.54358 -0.3335 -0.55422 C -0.33489 -0.55561 -0.33507 -0.5593 -0.33645 -0.56069 C -0.34479 -0.5711 -0.35086 -0.57503 -0.36093 -0.57965 C -0.3618 -0.58104 -0.36267 -0.58289 -0.36406 -0.58381 C -0.36684 -0.58566 -0.37309 -0.58798 -0.37309 -0.58774 C -0.38871 -0.60439 -0.40816 -0.5993 -0.42656 -0.60532 C -0.5033 -0.62959 -0.57847 -0.63191 -0.65764 -0.63491 C -0.67135 -0.63954 -0.68264 -0.64809 -0.69583 -0.6541 C -0.71024 -0.66728 -0.72413 -0.67491 -0.74027 -0.6837 C -0.75156 -0.68069 -0.74757 -0.67561 -0.7585 -0.67098 C -0.77864 -0.66266 -0.80156 -0.66081 -0.82274 -0.65826 C -0.8375 -0.66613 -0.83107 -0.66243 -0.84253 -0.6689 C -0.84461 -0.67722 -0.84722 -0.67907 -0.8533 -0.68162 C -0.85625 -0.69387 -0.85225 -0.68347 -0.85955 -0.68994 C -0.86128 -0.69156 -0.8625 -0.69433 -0.86406 -0.69641 C -0.86458 -0.6985 -0.86458 -0.70104 -0.86545 -0.70266 C -0.86892 -0.70844 -0.875 -0.70844 -0.87934 -0.71144 C -0.88211 -0.71329 -0.88437 -0.71561 -0.88698 -0.71769 C -0.88958 -0.72809 -0.89652 -0.73318 -0.90382 -0.73665 C -0.90434 -0.73873 -0.90416 -0.7415 -0.90538 -0.74312 C -0.90642 -0.74474 -0.9085 -0.74428 -0.91007 -0.7452 C -0.91475 -0.74844 -0.91909 -0.7526 -0.92378 -0.75607 C -0.92621 -0.7667 -0.93177 -0.76902 -0.93889 -0.77295 C -0.94774 -0.79029 -0.97517 -0.79907 -0.98941 -0.80462 C -1.02395 -0.80277 -1.05486 -0.79491 -1.08871 -0.79191 C -1.09878 -0.78728 -1.11007 -0.78566 -1.12083 -0.78566 " pathEditMode="relative" rAng="0" ptsTypes="fffffffffffffffffffffffffffffffffffffffffffffffffffffA">
                                      <p:cBhvr>
                                        <p:cTn id="22" dur="5000" fill="hold"/>
                                        <p:tgtEl>
                                          <p:spTgt spid="5"/>
                                        </p:tgtEl>
                                        <p:attrNameLst>
                                          <p:attrName>ppt_x,ppt_y</p:attrName>
                                        </p:attrNameLst>
                                      </p:cBhvr>
                                      <p:rCtr x="-56000" y="-40100"/>
                                    </p:animMotion>
                                  </p:childTnLst>
                                </p:cTn>
                              </p:par>
                              <p:par>
                                <p:cTn id="23" presetID="39" presetClass="entr" presetSubtype="0" ac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6" dur="5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7" dur="5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nimBg="1"/>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762000" y="3429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a:p>
        </p:txBody>
      </p:sp>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5938816" y="46722"/>
            <a:ext cx="2397119" cy="159708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50317">
            <a:off x="16009523" y="7712596"/>
            <a:ext cx="1490734" cy="2250165"/>
          </a:xfrm>
          <a:prstGeom prst="rect">
            <a:avLst/>
          </a:prstGeom>
        </p:spPr>
      </p:pic>
      <p:sp>
        <p:nvSpPr>
          <p:cNvPr id="3" name="TextBox 2"/>
          <p:cNvSpPr txBox="1"/>
          <p:nvPr/>
        </p:nvSpPr>
        <p:spPr>
          <a:xfrm>
            <a:off x="6563358" y="952500"/>
            <a:ext cx="4800600" cy="830997"/>
          </a:xfrm>
          <a:prstGeom prst="rect">
            <a:avLst/>
          </a:prstGeom>
          <a:noFill/>
        </p:spPr>
        <p:txBody>
          <a:bodyPr wrap="square" rtlCol="0">
            <a:spAutoFit/>
          </a:bodyPr>
          <a:lstStyle/>
          <a:p>
            <a:r>
              <a:rPr lang="en-US" sz="4800" b="1">
                <a:latin typeface="Arial" panose="020B0604020202020204" pitchFamily="34" charset="0"/>
                <a:cs typeface="Arial" panose="020B0604020202020204" pitchFamily="34" charset="0"/>
              </a:rPr>
              <a:t>KHỞI ĐỘNG</a:t>
            </a:r>
          </a:p>
        </p:txBody>
      </p:sp>
      <p:pic>
        <p:nvPicPr>
          <p:cNvPr id="12"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a:off x="505459" y="7594360"/>
            <a:ext cx="2738979" cy="2221997"/>
          </a:xfrm>
          <a:prstGeom prst="rect">
            <a:avLst/>
          </a:prstGeom>
        </p:spPr>
      </p:pic>
      <p:sp>
        <p:nvSpPr>
          <p:cNvPr id="11" name="Rectangle 10"/>
          <p:cNvSpPr/>
          <p:nvPr/>
        </p:nvSpPr>
        <p:spPr>
          <a:xfrm>
            <a:off x="1191259" y="2184277"/>
            <a:ext cx="15236678" cy="5495415"/>
          </a:xfrm>
          <a:prstGeom prst="rect">
            <a:avLst/>
          </a:prstGeom>
        </p:spPr>
        <p:txBody>
          <a:bodyPr wrap="square">
            <a:spAutoFit/>
          </a:bodyPr>
          <a:lstStyle/>
          <a:p>
            <a:pPr algn="just">
              <a:lnSpc>
                <a:spcPct val="150000"/>
              </a:lnSpc>
            </a:pPr>
            <a:r>
              <a:rPr lang="nl-NL" sz="4800">
                <a:latin typeface="Arial" panose="020B0604020202020204" pitchFamily="34" charset="0"/>
                <a:ea typeface="Times New Roman" panose="02020603050405020304" pitchFamily="18" charset="0"/>
                <a:cs typeface="Arial" panose="020B0604020202020204" pitchFamily="34" charset="0"/>
              </a:rPr>
              <a:t>Sau khi đã thu thập dữ liệu về lượng nước sinh hoạt trong một tháng của từng hộ gia đình ở hai khu vực dân cư, bác Vinh muốn đánh giá xem hộ gia đình ở khu vực nào sử dụng hết nhiều nước sinh hoạt hơn.</a:t>
            </a:r>
            <a:endParaRPr lang="en-US" sz="4800">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nl-NL" sz="4800">
                <a:latin typeface="Arial" panose="020B0604020202020204" pitchFamily="34" charset="0"/>
                <a:ea typeface="Calibri" panose="020F0502020204030204" pitchFamily="34" charset="0"/>
                <a:cs typeface="Arial" panose="020B0604020202020204" pitchFamily="34" charset="0"/>
              </a:rPr>
              <a:t>Theo bạn, bác Vinh nên làm thế nào?</a:t>
            </a:r>
            <a:endParaRPr lang="en-US" sz="4800">
              <a:effectLst/>
              <a:latin typeface="Arial" panose="020B0604020202020204" pitchFamily="34" charset="0"/>
              <a:ea typeface="Calibri" panose="020F0502020204030204" pitchFamily="34" charset="0"/>
              <a:cs typeface="Arial" panose="020B0604020202020204" pitchFamily="34" charset="0"/>
            </a:endParaRPr>
          </a:p>
        </p:txBody>
      </p:sp>
      <p:pic>
        <p:nvPicPr>
          <p:cNvPr id="14" name="Picture 2"/>
          <p:cNvPicPr>
            <a:picLocks noChangeAspect="1"/>
          </p:cNvPicPr>
          <p:nvPr/>
        </p:nvPicPr>
        <p:blipFill>
          <a:blip r:embed="rId8"/>
          <a:srcRect/>
          <a:stretch>
            <a:fillRect/>
          </a:stretch>
        </p:blipFill>
        <p:spPr>
          <a:xfrm>
            <a:off x="12717112" y="6495873"/>
            <a:ext cx="2302258" cy="3544207"/>
          </a:xfrm>
          <a:prstGeom prst="rect">
            <a:avLst/>
          </a:prstGeom>
        </p:spPr>
      </p:pic>
    </p:spTree>
    <p:extLst>
      <p:ext uri="{BB962C8B-B14F-4D97-AF65-F5344CB8AC3E}">
        <p14:creationId xmlns:p14="http://schemas.microsoft.com/office/powerpoint/2010/main" val="1197461306"/>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600200" y="695047"/>
            <a:ext cx="14325600" cy="8896906"/>
          </a:xfrm>
          <a:prstGeom prst="rect">
            <a:avLst/>
          </a:prstGeom>
        </p:spPr>
      </p:pic>
      <p:pic>
        <p:nvPicPr>
          <p:cNvPr id="10" name="Picture 10"/>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280910" y="7767212"/>
            <a:ext cx="1796427" cy="2829020"/>
          </a:xfrm>
          <a:prstGeom prst="rect">
            <a:avLst/>
          </a:prstGeom>
        </p:spPr>
      </p:pic>
      <p:pic>
        <p:nvPicPr>
          <p:cNvPr id="11" name="Picture 11"/>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r="18941" b="23301"/>
          <a:stretch>
            <a:fillRect/>
          </a:stretch>
        </p:blipFill>
        <p:spPr>
          <a:xfrm rot="181335">
            <a:off x="15660797" y="303542"/>
            <a:ext cx="2404625" cy="2255389"/>
          </a:xfrm>
          <a:prstGeom prst="rect">
            <a:avLst/>
          </a:prstGeom>
        </p:spPr>
      </p:pic>
      <p:pic>
        <p:nvPicPr>
          <p:cNvPr id="12" name="Picture 12"/>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flipH="1">
            <a:off x="15293719" y="8001678"/>
            <a:ext cx="1930447" cy="2078544"/>
          </a:xfrm>
          <a:prstGeom prst="rect">
            <a:avLst/>
          </a:prstGeom>
        </p:spPr>
      </p:pic>
      <p:sp>
        <p:nvSpPr>
          <p:cNvPr id="14" name="Rectangle 13"/>
          <p:cNvSpPr/>
          <p:nvPr/>
        </p:nvSpPr>
        <p:spPr>
          <a:xfrm>
            <a:off x="3515094" y="2933700"/>
            <a:ext cx="10724411" cy="1508555"/>
          </a:xfrm>
          <a:prstGeom prst="rect">
            <a:avLst/>
          </a:prstGeom>
        </p:spPr>
        <p:txBody>
          <a:bodyPr wrap="none">
            <a:spAutoFit/>
          </a:bodyPr>
          <a:lstStyle/>
          <a:p>
            <a:pPr lvl="0" algn="ctr">
              <a:lnSpc>
                <a:spcPct val="150000"/>
              </a:lnSpc>
              <a:defRPr/>
            </a:pPr>
            <a:r>
              <a:rPr lang="vi-VN" sz="7000" b="1" kern="0">
                <a:solidFill>
                  <a:srgbClr val="FF0000"/>
                </a:solidFill>
              </a:rPr>
              <a:t>CHƯƠNG V</a:t>
            </a:r>
            <a:r>
              <a:rPr lang="en-US" sz="7000" b="1" kern="0">
                <a:solidFill>
                  <a:srgbClr val="FF0000"/>
                </a:solidFill>
                <a:latin typeface="Arial" panose="020B0604020202020204" pitchFamily="34" charset="0"/>
                <a:cs typeface="Arial" panose="020B0604020202020204" pitchFamily="34" charset="0"/>
              </a:rPr>
              <a:t>I:</a:t>
            </a:r>
            <a:r>
              <a:rPr lang="vi-VN" sz="7000" b="1" kern="0">
                <a:solidFill>
                  <a:srgbClr val="FF0000"/>
                </a:solidFill>
                <a:latin typeface="Arial" panose="020B0604020202020204" pitchFamily="34" charset="0"/>
                <a:cs typeface="Arial" panose="020B0604020202020204" pitchFamily="34" charset="0"/>
              </a:rPr>
              <a:t> </a:t>
            </a:r>
            <a:r>
              <a:rPr lang="en-US" sz="7000" b="1" kern="0">
                <a:solidFill>
                  <a:srgbClr val="FF0000"/>
                </a:solidFill>
                <a:latin typeface="Arial" panose="020B0604020202020204" pitchFamily="34" charset="0"/>
                <a:cs typeface="Arial" panose="020B0604020202020204" pitchFamily="34" charset="0"/>
              </a:rPr>
              <a:t>THỐNG KÊ</a:t>
            </a:r>
          </a:p>
        </p:txBody>
      </p:sp>
      <p:sp>
        <p:nvSpPr>
          <p:cNvPr id="16" name="Rectangle 15"/>
          <p:cNvSpPr/>
          <p:nvPr/>
        </p:nvSpPr>
        <p:spPr>
          <a:xfrm>
            <a:off x="1600200" y="4838700"/>
            <a:ext cx="14554200" cy="2907784"/>
          </a:xfrm>
          <a:prstGeom prst="rect">
            <a:avLst/>
          </a:prstGeom>
        </p:spPr>
        <p:txBody>
          <a:bodyPr wrap="square">
            <a:spAutoFit/>
          </a:bodyPr>
          <a:lstStyle/>
          <a:p>
            <a:pPr lvl="0" algn="ctr">
              <a:lnSpc>
                <a:spcPct val="150000"/>
              </a:lnSpc>
              <a:defRPr/>
            </a:pPr>
            <a:r>
              <a:rPr lang="en-US" sz="6500" b="1" kern="0">
                <a:solidFill>
                  <a:srgbClr val="00B050"/>
                </a:solidFill>
                <a:latin typeface="Arial" panose="020B0604020202020204" pitchFamily="34" charset="0"/>
                <a:ea typeface="Calibri" panose="020F0502020204030204" pitchFamily="34" charset="0"/>
                <a:cs typeface="Arial" panose="020B0604020202020204" pitchFamily="34" charset="0"/>
              </a:rPr>
              <a:t>Bài 3: Các số đặc trưng đo xu thế trung tâm của mẫu số liệu</a:t>
            </a:r>
            <a:endParaRPr kumimoji="0" lang="en-US" sz="6500" b="1" i="0" u="none" strike="noStrike" kern="0" cap="none" spc="0" normalizeH="0" baseline="0" noProof="0">
              <a:ln>
                <a:noFill/>
              </a:ln>
              <a:solidFill>
                <a:srgbClr val="00B050"/>
              </a:solidFill>
              <a:effectLst/>
              <a:uLnTx/>
              <a:uFillTx/>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med" p14:dur="700">
        <p14:warp dir="in"/>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62200">
            <a:off x="15943712" y="625412"/>
            <a:ext cx="1824152" cy="2241661"/>
          </a:xfrm>
          <a:prstGeom prst="rect">
            <a:avLst/>
          </a:prstGeom>
        </p:spPr>
      </p:pic>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245858" y="688374"/>
            <a:ext cx="1930447" cy="2078544"/>
          </a:xfrm>
          <a:prstGeom prst="rect">
            <a:avLst/>
          </a:prstGeom>
        </p:spPr>
      </p:pic>
      <p:sp>
        <p:nvSpPr>
          <p:cNvPr id="8" name="TextBox 8"/>
          <p:cNvSpPr txBox="1"/>
          <p:nvPr/>
        </p:nvSpPr>
        <p:spPr>
          <a:xfrm>
            <a:off x="2176305" y="834262"/>
            <a:ext cx="13935391" cy="992708"/>
          </a:xfrm>
          <a:prstGeom prst="rect">
            <a:avLst/>
          </a:prstGeom>
        </p:spPr>
        <p:txBody>
          <a:bodyPr lIns="0" tIns="0" rIns="0" bIns="0" rtlCol="0" anchor="t">
            <a:spAutoFit/>
          </a:bodyPr>
          <a:lstStyle/>
          <a:p>
            <a:pPr algn="ctr">
              <a:lnSpc>
                <a:spcPts val="8499"/>
              </a:lnSpc>
            </a:pPr>
            <a:r>
              <a:rPr lang="en-US" sz="6000" b="1">
                <a:solidFill>
                  <a:srgbClr val="FF0000"/>
                </a:solidFill>
                <a:latin typeface="Arial" panose="020B0604020202020204" pitchFamily="34" charset="0"/>
                <a:cs typeface="Arial" panose="020B0604020202020204" pitchFamily="34" charset="0"/>
              </a:rPr>
              <a:t>NỘI DUNG BÀI HỌC </a:t>
            </a:r>
          </a:p>
        </p:txBody>
      </p:sp>
      <p:pic>
        <p:nvPicPr>
          <p:cNvPr id="9" name="Picture 2"/>
          <p:cNvPicPr>
            <a:picLocks noChangeAspect="1"/>
          </p:cNvPicPr>
          <p:nvPr/>
        </p:nvPicPr>
        <p:blipFill>
          <a:blip r:embed="rId6"/>
          <a:srcRect/>
          <a:stretch>
            <a:fillRect/>
          </a:stretch>
        </p:blipFill>
        <p:spPr>
          <a:xfrm>
            <a:off x="14575190" y="5292729"/>
            <a:ext cx="3073011" cy="4730742"/>
          </a:xfrm>
          <a:prstGeom prst="rect">
            <a:avLst/>
          </a:prstGeom>
        </p:spPr>
      </p:pic>
      <p:pic>
        <p:nvPicPr>
          <p:cNvPr id="14" name="Picture 1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762000" y="7194451"/>
            <a:ext cx="1796427" cy="2829020"/>
          </a:xfrm>
          <a:prstGeom prst="rect">
            <a:avLst/>
          </a:prstGeom>
        </p:spPr>
      </p:pic>
      <p:grpSp>
        <p:nvGrpSpPr>
          <p:cNvPr id="10" name="Group 9"/>
          <p:cNvGrpSpPr/>
          <p:nvPr/>
        </p:nvGrpSpPr>
        <p:grpSpPr>
          <a:xfrm>
            <a:off x="5257800" y="2887894"/>
            <a:ext cx="1317192" cy="1296009"/>
            <a:chOff x="3352800" y="3102142"/>
            <a:chExt cx="1412687" cy="1285465"/>
          </a:xfrm>
        </p:grpSpPr>
        <p:grpSp>
          <p:nvGrpSpPr>
            <p:cNvPr id="11" name="Group 4"/>
            <p:cNvGrpSpPr/>
            <p:nvPr/>
          </p:nvGrpSpPr>
          <p:grpSpPr>
            <a:xfrm>
              <a:off x="3352800" y="3102142"/>
              <a:ext cx="1412687" cy="1285465"/>
              <a:chOff x="0" y="0"/>
              <a:chExt cx="6350000" cy="6350000"/>
            </a:xfrm>
          </p:grpSpPr>
          <p:sp>
            <p:nvSpPr>
              <p:cNvPr id="13"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p:spPr>
            <p:txBody>
              <a:bodyPr/>
              <a:lstStyle/>
              <a:p>
                <a:endParaRPr lang="en-US"/>
              </a:p>
            </p:txBody>
          </p:sp>
        </p:grpSp>
        <p:sp>
          <p:nvSpPr>
            <p:cNvPr id="12" name="TextBox 15"/>
            <p:cNvSpPr txBox="1"/>
            <p:nvPr/>
          </p:nvSpPr>
          <p:spPr>
            <a:xfrm>
              <a:off x="3534358" y="3579348"/>
              <a:ext cx="1043391" cy="453248"/>
            </a:xfrm>
            <a:prstGeom prst="rect">
              <a:avLst/>
            </a:prstGeom>
          </p:spPr>
          <p:txBody>
            <a:bodyPr lIns="0" tIns="0" rIns="0" bIns="0" rtlCol="0" anchor="t">
              <a:spAutoFit/>
            </a:bodyPr>
            <a:lstStyle/>
            <a:p>
              <a:pPr algn="ctr">
                <a:lnSpc>
                  <a:spcPts val="4368"/>
                </a:lnSpc>
              </a:pPr>
              <a:r>
                <a:rPr lang="en-US" sz="5000" b="1">
                  <a:solidFill>
                    <a:schemeClr val="tx2"/>
                  </a:solidFill>
                  <a:latin typeface="Arial" panose="020B0604020202020204" pitchFamily="34" charset="0"/>
                  <a:cs typeface="Arial" panose="020B0604020202020204" pitchFamily="34" charset="0"/>
                </a:rPr>
                <a:t>01</a:t>
              </a:r>
            </a:p>
          </p:txBody>
        </p:sp>
      </p:grpSp>
      <p:sp>
        <p:nvSpPr>
          <p:cNvPr id="16" name="Rectangle 15"/>
          <p:cNvSpPr/>
          <p:nvPr/>
        </p:nvSpPr>
        <p:spPr>
          <a:xfrm>
            <a:off x="7083945" y="2882234"/>
            <a:ext cx="9553994" cy="1002710"/>
          </a:xfrm>
          <a:prstGeom prst="rect">
            <a:avLst/>
          </a:prstGeom>
        </p:spPr>
        <p:txBody>
          <a:bodyPr wrap="square">
            <a:spAutoFit/>
          </a:bodyPr>
          <a:lstStyle/>
          <a:p>
            <a:pPr algn="just">
              <a:lnSpc>
                <a:spcPct val="150000"/>
              </a:lnSpc>
              <a:tabLst>
                <a:tab pos="360045" algn="l"/>
                <a:tab pos="720090" algn="l"/>
              </a:tabLst>
            </a:pPr>
            <a:r>
              <a:rPr lang="vi-VN" sz="4500" b="1">
                <a:ea typeface="Calibri" panose="020F0502020204030204" pitchFamily="34" charset="0"/>
                <a:cs typeface="Arial" panose="020B0604020202020204" pitchFamily="34" charset="0"/>
              </a:rPr>
              <a:t>Số trung bình</a:t>
            </a:r>
            <a:endParaRPr lang="en-US" sz="4500">
              <a:effectLst/>
              <a:latin typeface="Arial" panose="020B0604020202020204" pitchFamily="34" charset="0"/>
              <a:ea typeface="Calibri" panose="020F0502020204030204" pitchFamily="34" charset="0"/>
              <a:cs typeface="Arial" panose="020B0604020202020204" pitchFamily="34" charset="0"/>
            </a:endParaRPr>
          </a:p>
        </p:txBody>
      </p:sp>
      <p:sp>
        <p:nvSpPr>
          <p:cNvPr id="17" name="Rectangle 16"/>
          <p:cNvSpPr/>
          <p:nvPr/>
        </p:nvSpPr>
        <p:spPr>
          <a:xfrm>
            <a:off x="7083945" y="5229588"/>
            <a:ext cx="9553994" cy="1002710"/>
          </a:xfrm>
          <a:prstGeom prst="rect">
            <a:avLst/>
          </a:prstGeom>
        </p:spPr>
        <p:txBody>
          <a:bodyPr wrap="square">
            <a:spAutoFit/>
          </a:bodyPr>
          <a:lstStyle/>
          <a:p>
            <a:pPr algn="just">
              <a:lnSpc>
                <a:spcPct val="150000"/>
              </a:lnSpc>
              <a:tabLst>
                <a:tab pos="360045" algn="l"/>
                <a:tab pos="720090" algn="l"/>
              </a:tabLst>
            </a:pPr>
            <a:r>
              <a:rPr lang="vi-VN" sz="4500" b="1">
                <a:ea typeface="Calibri" panose="020F0502020204030204" pitchFamily="34" charset="0"/>
                <a:cs typeface="Arial" panose="020B0604020202020204" pitchFamily="34" charset="0"/>
              </a:rPr>
              <a:t>Trung vị và tứ phân vị </a:t>
            </a:r>
            <a:endParaRPr lang="en-US" sz="4500">
              <a:effectLst/>
              <a:latin typeface="Arial" panose="020B0604020202020204" pitchFamily="34" charset="0"/>
              <a:ea typeface="Calibri" panose="020F0502020204030204" pitchFamily="34" charset="0"/>
              <a:cs typeface="Arial" panose="020B0604020202020204" pitchFamily="34" charset="0"/>
            </a:endParaRPr>
          </a:p>
        </p:txBody>
      </p:sp>
      <p:sp>
        <p:nvSpPr>
          <p:cNvPr id="22" name="Rectangle 21"/>
          <p:cNvSpPr/>
          <p:nvPr/>
        </p:nvSpPr>
        <p:spPr>
          <a:xfrm>
            <a:off x="7165370" y="7645990"/>
            <a:ext cx="9553994" cy="1002710"/>
          </a:xfrm>
          <a:prstGeom prst="rect">
            <a:avLst/>
          </a:prstGeom>
        </p:spPr>
        <p:txBody>
          <a:bodyPr wrap="square">
            <a:spAutoFit/>
          </a:bodyPr>
          <a:lstStyle/>
          <a:p>
            <a:pPr algn="just">
              <a:lnSpc>
                <a:spcPct val="150000"/>
              </a:lnSpc>
              <a:tabLst>
                <a:tab pos="360045" algn="l"/>
                <a:tab pos="720090" algn="l"/>
              </a:tabLst>
            </a:pPr>
            <a:r>
              <a:rPr lang="vi-VN" sz="4500" b="1">
                <a:ea typeface="Calibri" panose="020F0502020204030204" pitchFamily="34" charset="0"/>
                <a:cs typeface="Arial" panose="020B0604020202020204" pitchFamily="34" charset="0"/>
              </a:rPr>
              <a:t>Mốt</a:t>
            </a:r>
          </a:p>
        </p:txBody>
      </p:sp>
      <p:grpSp>
        <p:nvGrpSpPr>
          <p:cNvPr id="27" name="Group 26"/>
          <p:cNvGrpSpPr/>
          <p:nvPr/>
        </p:nvGrpSpPr>
        <p:grpSpPr>
          <a:xfrm>
            <a:off x="5260739" y="5244827"/>
            <a:ext cx="1317192" cy="1296009"/>
            <a:chOff x="3352800" y="3102142"/>
            <a:chExt cx="1412687" cy="1285465"/>
          </a:xfrm>
        </p:grpSpPr>
        <p:grpSp>
          <p:nvGrpSpPr>
            <p:cNvPr id="28" name="Group 4"/>
            <p:cNvGrpSpPr/>
            <p:nvPr/>
          </p:nvGrpSpPr>
          <p:grpSpPr>
            <a:xfrm>
              <a:off x="3352800" y="3102142"/>
              <a:ext cx="1412687" cy="1285465"/>
              <a:chOff x="0" y="0"/>
              <a:chExt cx="6350000" cy="6350000"/>
            </a:xfrm>
          </p:grpSpPr>
          <p:sp>
            <p:nvSpPr>
              <p:cNvPr id="30"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p:spPr>
            <p:txBody>
              <a:bodyPr/>
              <a:lstStyle/>
              <a:p>
                <a:endParaRPr lang="en-US"/>
              </a:p>
            </p:txBody>
          </p:sp>
        </p:grpSp>
        <p:sp>
          <p:nvSpPr>
            <p:cNvPr id="29" name="TextBox 15"/>
            <p:cNvSpPr txBox="1"/>
            <p:nvPr/>
          </p:nvSpPr>
          <p:spPr>
            <a:xfrm>
              <a:off x="3534358" y="3579348"/>
              <a:ext cx="1043391" cy="564500"/>
            </a:xfrm>
            <a:prstGeom prst="rect">
              <a:avLst/>
            </a:prstGeom>
          </p:spPr>
          <p:txBody>
            <a:bodyPr lIns="0" tIns="0" rIns="0" bIns="0" rtlCol="0" anchor="t">
              <a:spAutoFit/>
            </a:bodyPr>
            <a:lstStyle/>
            <a:p>
              <a:pPr algn="ctr">
                <a:lnSpc>
                  <a:spcPts val="4368"/>
                </a:lnSpc>
              </a:pPr>
              <a:r>
                <a:rPr lang="en-US" sz="5000" b="1">
                  <a:solidFill>
                    <a:schemeClr val="tx2"/>
                  </a:solidFill>
                  <a:latin typeface="Arial" panose="020B0604020202020204" pitchFamily="34" charset="0"/>
                  <a:cs typeface="Arial" panose="020B0604020202020204" pitchFamily="34" charset="0"/>
                </a:rPr>
                <a:t>02</a:t>
              </a:r>
            </a:p>
          </p:txBody>
        </p:sp>
      </p:grpSp>
      <p:grpSp>
        <p:nvGrpSpPr>
          <p:cNvPr id="31" name="Group 30"/>
          <p:cNvGrpSpPr/>
          <p:nvPr/>
        </p:nvGrpSpPr>
        <p:grpSpPr>
          <a:xfrm>
            <a:off x="5260739" y="7601760"/>
            <a:ext cx="1317192" cy="1296009"/>
            <a:chOff x="3352800" y="3102142"/>
            <a:chExt cx="1412687" cy="1285465"/>
          </a:xfrm>
        </p:grpSpPr>
        <p:grpSp>
          <p:nvGrpSpPr>
            <p:cNvPr id="32" name="Group 4"/>
            <p:cNvGrpSpPr/>
            <p:nvPr/>
          </p:nvGrpSpPr>
          <p:grpSpPr>
            <a:xfrm>
              <a:off x="3352800" y="3102142"/>
              <a:ext cx="1412687" cy="1285465"/>
              <a:chOff x="0" y="0"/>
              <a:chExt cx="6350000" cy="6350000"/>
            </a:xfrm>
          </p:grpSpPr>
          <p:sp>
            <p:nvSpPr>
              <p:cNvPr id="34"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FFFF"/>
              </a:solidFill>
            </p:spPr>
            <p:txBody>
              <a:bodyPr/>
              <a:lstStyle/>
              <a:p>
                <a:endParaRPr lang="en-US"/>
              </a:p>
            </p:txBody>
          </p:sp>
        </p:grpSp>
        <p:sp>
          <p:nvSpPr>
            <p:cNvPr id="33" name="TextBox 15"/>
            <p:cNvSpPr txBox="1"/>
            <p:nvPr/>
          </p:nvSpPr>
          <p:spPr>
            <a:xfrm>
              <a:off x="3534358" y="3579348"/>
              <a:ext cx="1043391" cy="564500"/>
            </a:xfrm>
            <a:prstGeom prst="rect">
              <a:avLst/>
            </a:prstGeom>
          </p:spPr>
          <p:txBody>
            <a:bodyPr lIns="0" tIns="0" rIns="0" bIns="0" rtlCol="0" anchor="t">
              <a:spAutoFit/>
            </a:bodyPr>
            <a:lstStyle/>
            <a:p>
              <a:pPr algn="ctr">
                <a:lnSpc>
                  <a:spcPts val="4368"/>
                </a:lnSpc>
              </a:pPr>
              <a:r>
                <a:rPr lang="en-US" sz="5000" b="1">
                  <a:solidFill>
                    <a:schemeClr val="tx2"/>
                  </a:solidFill>
                  <a:latin typeface="Arial" panose="020B0604020202020204" pitchFamily="34" charset="0"/>
                  <a:cs typeface="Arial" panose="020B0604020202020204" pitchFamily="34" charset="0"/>
                </a:rPr>
                <a:t>03</a:t>
              </a:r>
            </a:p>
          </p:txBody>
        </p:sp>
      </p:grpSp>
    </p:spTree>
  </p:cSld>
  <p:clrMapOvr>
    <a:masterClrMapping/>
  </p:clrMapOvr>
  <mc:AlternateContent xmlns:mc="http://schemas.openxmlformats.org/markup-compatibility/2006" xmlns:p14="http://schemas.microsoft.com/office/powerpoint/2010/main">
    <mc:Choice Requires="p14">
      <p:transition spd="med" p14:dur="700">
        <p14:doors dir="ver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p:cNvSpPr/>
          <p:nvPr/>
        </p:nvSpPr>
        <p:spPr>
          <a:xfrm>
            <a:off x="2514600" y="3659927"/>
            <a:ext cx="12954000" cy="1407373"/>
          </a:xfrm>
          <a:prstGeom prst="rect">
            <a:avLst/>
          </a:prstGeom>
        </p:spPr>
        <p:txBody>
          <a:bodyPr wrap="square">
            <a:spAutoFit/>
          </a:bodyPr>
          <a:lstStyle/>
          <a:p>
            <a:pPr algn="ctr">
              <a:lnSpc>
                <a:spcPct val="150000"/>
              </a:lnSpc>
              <a:spcBef>
                <a:spcPts val="600"/>
              </a:spcBef>
              <a:spcAft>
                <a:spcPts val="1000"/>
              </a:spcAft>
            </a:pPr>
            <a:r>
              <a:rPr lang="en-US" sz="6500" b="1">
                <a:latin typeface="Arial" panose="020B0604020202020204" pitchFamily="34" charset="0"/>
                <a:ea typeface="Calibri" panose="020F0502020204030204" pitchFamily="34" charset="0"/>
                <a:cs typeface="Arial" panose="020B0604020202020204" pitchFamily="34" charset="0"/>
              </a:rPr>
              <a:t>	SỐ TRUNG BÌNH</a:t>
            </a: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292777" y="6819901"/>
            <a:ext cx="8194623" cy="3124200"/>
          </a:xfrm>
          <a:prstGeom prst="rect">
            <a:avLst/>
          </a:prstGeom>
        </p:spPr>
      </p:pic>
      <p:pic>
        <p:nvPicPr>
          <p:cNvPr id="11"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grpSp>
        <p:nvGrpSpPr>
          <p:cNvPr id="13" name="Group 12"/>
          <p:cNvGrpSpPr/>
          <p:nvPr/>
        </p:nvGrpSpPr>
        <p:grpSpPr>
          <a:xfrm>
            <a:off x="2900017" y="1925323"/>
            <a:ext cx="2214217" cy="1952445"/>
            <a:chOff x="3352800" y="3102142"/>
            <a:chExt cx="1412687" cy="1285465"/>
          </a:xfrm>
          <a:solidFill>
            <a:srgbClr val="92D050"/>
          </a:solidFill>
        </p:grpSpPr>
        <p:grpSp>
          <p:nvGrpSpPr>
            <p:cNvPr id="14" name="Group 4"/>
            <p:cNvGrpSpPr/>
            <p:nvPr/>
          </p:nvGrpSpPr>
          <p:grpSpPr>
            <a:xfrm>
              <a:off x="3352800" y="3102142"/>
              <a:ext cx="1412687" cy="1285465"/>
              <a:chOff x="0" y="0"/>
              <a:chExt cx="6350000" cy="6350000"/>
            </a:xfrm>
            <a:grpFill/>
          </p:grpSpPr>
          <p:sp>
            <p:nvSpPr>
              <p:cNvPr id="16" name="Freeform 5"/>
              <p:cNvSpPr/>
              <p:nvPr/>
            </p:nvSpPr>
            <p:spPr>
              <a:xfrm>
                <a:off x="14167" y="0"/>
                <a:ext cx="6321665"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9966"/>
              </a:solidFill>
            </p:spPr>
            <p:txBody>
              <a:bodyPr/>
              <a:lstStyle/>
              <a:p>
                <a:endParaRPr lang="en-US"/>
              </a:p>
            </p:txBody>
          </p:sp>
        </p:grpSp>
        <p:sp>
          <p:nvSpPr>
            <p:cNvPr id="15" name="TextBox 15"/>
            <p:cNvSpPr txBox="1"/>
            <p:nvPr/>
          </p:nvSpPr>
          <p:spPr>
            <a:xfrm>
              <a:off x="3537541" y="3604969"/>
              <a:ext cx="1011619" cy="393959"/>
            </a:xfrm>
            <a:prstGeom prst="rect">
              <a:avLst/>
            </a:prstGeom>
            <a:noFill/>
          </p:spPr>
          <p:txBody>
            <a:bodyPr wrap="square" lIns="0" tIns="0" rIns="0" bIns="0" rtlCol="0" anchor="t">
              <a:spAutoFit/>
            </a:bodyPr>
            <a:lstStyle/>
            <a:p>
              <a:pPr algn="ctr">
                <a:lnSpc>
                  <a:spcPts val="4368"/>
                </a:lnSpc>
              </a:pPr>
              <a:r>
                <a:rPr lang="en-US" sz="6000" b="1">
                  <a:solidFill>
                    <a:schemeClr val="bg1"/>
                  </a:solidFill>
                  <a:latin typeface="Arial" panose="020B0604020202020204" pitchFamily="34" charset="0"/>
                  <a:cs typeface="Arial" panose="020B0604020202020204" pitchFamily="34" charset="0"/>
                </a:rPr>
                <a:t>01</a:t>
              </a:r>
            </a:p>
          </p:txBody>
        </p:sp>
      </p:grpSp>
    </p:spTree>
    <p:extLst>
      <p:ext uri="{BB962C8B-B14F-4D97-AF65-F5344CB8AC3E}">
        <p14:creationId xmlns:p14="http://schemas.microsoft.com/office/powerpoint/2010/main" val="4104915132"/>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7467600" y="36234"/>
            <a:ext cx="4038600" cy="784830"/>
          </a:xfrm>
          <a:prstGeom prst="rect">
            <a:avLst/>
          </a:prstGeom>
          <a:noFill/>
        </p:spPr>
        <p:txBody>
          <a:bodyPr wrap="square" rtlCol="0">
            <a:spAutoFit/>
          </a:bodyPr>
          <a:lstStyle/>
          <a:p>
            <a:r>
              <a:rPr lang="en-US" sz="4500" b="1">
                <a:solidFill>
                  <a:srgbClr val="FF0000"/>
                </a:solidFill>
                <a:latin typeface="Arial" panose="020B0604020202020204" pitchFamily="34" charset="0"/>
                <a:cs typeface="Arial" panose="020B0604020202020204" pitchFamily="34" charset="0"/>
              </a:rPr>
              <a:t>KẾT LUẬN</a:t>
            </a:r>
          </a:p>
        </p:txBody>
      </p:sp>
      <mc:AlternateContent xmlns:mc="http://schemas.openxmlformats.org/markup-compatibility/2006" xmlns:a14="http://schemas.microsoft.com/office/drawing/2010/main">
        <mc:Choice Requires="a14">
          <p:sp>
            <p:nvSpPr>
              <p:cNvPr id="16" name="Rectangle 15"/>
              <p:cNvSpPr/>
              <p:nvPr/>
            </p:nvSpPr>
            <p:spPr>
              <a:xfrm>
                <a:off x="304800" y="600692"/>
                <a:ext cx="17830800" cy="2692404"/>
              </a:xfrm>
              <a:prstGeom prst="rect">
                <a:avLst/>
              </a:prstGeom>
            </p:spPr>
            <p:txBody>
              <a:bodyPr wrap="square">
                <a:spAutoFit/>
              </a:bodyPr>
              <a:lstStyle/>
              <a:p>
                <a:pPr marL="571500" marR="0" lvl="0" indent="-571500" algn="just">
                  <a:lnSpc>
                    <a:spcPct val="150000"/>
                  </a:lnSpc>
                  <a:spcBef>
                    <a:spcPts val="600"/>
                  </a:spcBef>
                  <a:spcAft>
                    <a:spcPts val="0"/>
                  </a:spcAft>
                  <a:buFont typeface="Arial" panose="020B0604020202020204" pitchFamily="34" charset="0"/>
                  <a:buChar char="•"/>
                  <a:tabLst>
                    <a:tab pos="360045" algn="l"/>
                    <a:tab pos="720090" algn="l"/>
                  </a:tabLst>
                </a:pPr>
                <a:r>
                  <a:rPr lang="nl-NL" sz="3800">
                    <a:solidFill>
                      <a:schemeClr val="tx1"/>
                    </a:solidFill>
                    <a:latin typeface="Arial" panose="020B0604020202020204" pitchFamily="34" charset="0"/>
                    <a:ea typeface="Calibri" panose="020F0502020204030204" pitchFamily="34" charset="0"/>
                    <a:cs typeface="Arial" panose="020B0604020202020204" pitchFamily="34" charset="0"/>
                  </a:rPr>
                  <a:t>Giả sử ta có một </a:t>
                </a:r>
                <a:r>
                  <a:rPr lang="nl-NL" sz="3800" b="1">
                    <a:solidFill>
                      <a:schemeClr val="tx1"/>
                    </a:solidFill>
                    <a:latin typeface="Arial" panose="020B0604020202020204" pitchFamily="34" charset="0"/>
                    <a:ea typeface="Calibri" panose="020F0502020204030204" pitchFamily="34" charset="0"/>
                    <a:cs typeface="Arial" panose="020B0604020202020204" pitchFamily="34" charset="0"/>
                  </a:rPr>
                  <a:t>mẫu số liệu là x</a:t>
                </a:r>
                <a:r>
                  <a:rPr lang="nl-NL" sz="3800" b="1" baseline="-25000">
                    <a:solidFill>
                      <a:schemeClr val="tx1"/>
                    </a:solidFill>
                    <a:effectLst/>
                    <a:latin typeface="Arial" panose="020B0604020202020204" pitchFamily="34" charset="0"/>
                    <a:ea typeface="Calibri" panose="020F0502020204030204" pitchFamily="34" charset="0"/>
                    <a:cs typeface="Arial" panose="020B0604020202020204" pitchFamily="34" charset="0"/>
                  </a:rPr>
                  <a:t>1</a:t>
                </a:r>
                <a:r>
                  <a:rPr lang="nl-NL" sz="3800" b="1">
                    <a:solidFill>
                      <a:schemeClr val="tx1"/>
                    </a:solidFill>
                    <a:effectLst/>
                    <a:latin typeface="Arial" panose="020B0604020202020204" pitchFamily="34" charset="0"/>
                    <a:ea typeface="Calibri" panose="020F0502020204030204" pitchFamily="34" charset="0"/>
                    <a:cs typeface="Arial" panose="020B0604020202020204" pitchFamily="34" charset="0"/>
                  </a:rPr>
                  <a:t>, x</a:t>
                </a:r>
                <a:r>
                  <a:rPr lang="nl-NL" sz="3800" b="1" baseline="-25000">
                    <a:solidFill>
                      <a:schemeClr val="tx1"/>
                    </a:solidFill>
                    <a:effectLst/>
                    <a:latin typeface="Arial" panose="020B0604020202020204" pitchFamily="34" charset="0"/>
                    <a:ea typeface="Calibri" panose="020F0502020204030204" pitchFamily="34" charset="0"/>
                    <a:cs typeface="Arial" panose="020B0604020202020204" pitchFamily="34" charset="0"/>
                  </a:rPr>
                  <a:t>2</a:t>
                </a:r>
                <a:r>
                  <a:rPr lang="nl-NL" sz="3800" b="1">
                    <a:solidFill>
                      <a:schemeClr val="tx1"/>
                    </a:solidFill>
                    <a:effectLst/>
                    <a:latin typeface="Arial" panose="020B0604020202020204" pitchFamily="34" charset="0"/>
                    <a:ea typeface="Calibri" panose="020F0502020204030204" pitchFamily="34" charset="0"/>
                    <a:cs typeface="Arial" panose="020B0604020202020204" pitchFamily="34" charset="0"/>
                  </a:rPr>
                  <a:t>, x</a:t>
                </a:r>
                <a:r>
                  <a:rPr lang="nl-NL" sz="3800" b="1" baseline="-25000">
                    <a:solidFill>
                      <a:schemeClr val="tx1"/>
                    </a:solidFill>
                    <a:effectLst/>
                    <a:latin typeface="Arial" panose="020B0604020202020204" pitchFamily="34" charset="0"/>
                    <a:ea typeface="Calibri" panose="020F0502020204030204" pitchFamily="34" charset="0"/>
                    <a:cs typeface="Arial" panose="020B0604020202020204" pitchFamily="34" charset="0"/>
                  </a:rPr>
                  <a:t>3</a:t>
                </a:r>
                <a:r>
                  <a:rPr lang="nl-NL" sz="3800" b="1">
                    <a:solidFill>
                      <a:schemeClr val="tx1"/>
                    </a:solidFill>
                    <a:effectLst/>
                    <a:latin typeface="Arial" panose="020B0604020202020204" pitchFamily="34" charset="0"/>
                    <a:ea typeface="Calibri" panose="020F0502020204030204" pitchFamily="34" charset="0"/>
                    <a:cs typeface="Arial" panose="020B0604020202020204" pitchFamily="34" charset="0"/>
                  </a:rPr>
                  <a:t>,... x</a:t>
                </a:r>
                <a:r>
                  <a:rPr lang="nl-NL" sz="3800" b="1" baseline="-25000">
                    <a:solidFill>
                      <a:schemeClr val="tx1"/>
                    </a:solidFill>
                    <a:effectLst/>
                    <a:latin typeface="Arial" panose="020B0604020202020204" pitchFamily="34" charset="0"/>
                    <a:ea typeface="Calibri" panose="020F0502020204030204" pitchFamily="34" charset="0"/>
                    <a:cs typeface="Arial" panose="020B0604020202020204" pitchFamily="34" charset="0"/>
                  </a:rPr>
                  <a:t>n</a:t>
                </a:r>
                <a:r>
                  <a:rPr lang="nl-NL" sz="3800" b="1">
                    <a:solidFill>
                      <a:schemeClr val="tx1"/>
                    </a:solidFill>
                    <a:effectLst/>
                    <a:latin typeface="Arial" panose="020B0604020202020204" pitchFamily="34" charset="0"/>
                    <a:ea typeface="Calibri" panose="020F0502020204030204" pitchFamily="34" charset="0"/>
                    <a:cs typeface="Arial" panose="020B0604020202020204" pitchFamily="34" charset="0"/>
                  </a:rPr>
                  <a:t>.</a:t>
                </a:r>
                <a:endParaRPr lang="en-US" sz="3800" b="1">
                  <a:solidFill>
                    <a:schemeClr val="tx1"/>
                  </a:solidFill>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Bef>
                    <a:spcPts val="600"/>
                  </a:spcBef>
                  <a:spcAft>
                    <a:spcPts val="800"/>
                  </a:spcAft>
                  <a:tabLst>
                    <a:tab pos="360045" algn="l"/>
                    <a:tab pos="720090" algn="l"/>
                  </a:tabLst>
                </a:pPr>
                <a:r>
                  <a:rPr lang="nl-NL" sz="3800">
                    <a:solidFill>
                      <a:srgbClr val="FF0000"/>
                    </a:solidFill>
                    <a:effectLst/>
                    <a:latin typeface="Arial" panose="020B0604020202020204" pitchFamily="34" charset="0"/>
                    <a:ea typeface="Calibri" panose="020F0502020204030204" pitchFamily="34" charset="0"/>
                    <a:cs typeface="Arial" panose="020B0604020202020204" pitchFamily="34" charset="0"/>
                  </a:rPr>
                  <a:t>Số trung bình </a:t>
                </a:r>
                <a:r>
                  <a:rPr lang="nl-NL" sz="3800">
                    <a:solidFill>
                      <a:schemeClr val="tx1"/>
                    </a:solidFill>
                    <a:effectLst/>
                    <a:latin typeface="Arial" panose="020B0604020202020204" pitchFamily="34" charset="0"/>
                    <a:ea typeface="Calibri" panose="020F0502020204030204" pitchFamily="34" charset="0"/>
                    <a:cs typeface="Arial" panose="020B0604020202020204" pitchFamily="34" charset="0"/>
                  </a:rPr>
                  <a:t>(</a:t>
                </a:r>
                <a:r>
                  <a:rPr lang="nl-NL" sz="3800">
                    <a:solidFill>
                      <a:srgbClr val="00B050"/>
                    </a:solidFill>
                    <a:effectLst/>
                    <a:latin typeface="Arial" panose="020B0604020202020204" pitchFamily="34" charset="0"/>
                    <a:ea typeface="Calibri" panose="020F0502020204030204" pitchFamily="34" charset="0"/>
                    <a:cs typeface="Arial" panose="020B0604020202020204" pitchFamily="34" charset="0"/>
                  </a:rPr>
                  <a:t>số trung bình cộng</a:t>
                </a:r>
                <a:r>
                  <a:rPr lang="nl-NL" sz="3800">
                    <a:solidFill>
                      <a:schemeClr val="tx1"/>
                    </a:solidFill>
                    <a:effectLst/>
                    <a:latin typeface="Arial" panose="020B0604020202020204" pitchFamily="34" charset="0"/>
                    <a:ea typeface="Calibri" panose="020F0502020204030204" pitchFamily="34" charset="0"/>
                    <a:cs typeface="Arial" panose="020B0604020202020204" pitchFamily="34" charset="0"/>
                  </a:rPr>
                  <a:t>) của mẫu số liệu này, kí hiệu là </a:t>
                </a:r>
                <a14:m>
                  <m:oMath xmlns:m="http://schemas.openxmlformats.org/officeDocument/2006/math">
                    <m:acc>
                      <m:accPr>
                        <m:chr m:val="̅"/>
                        <m:ctrlPr>
                          <a:rPr lang="en-US" sz="3800" b="1" i="1" smtClean="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ctrlPr>
                      </m:accPr>
                      <m:e>
                        <m:r>
                          <a:rPr lang="nl-NL" sz="3800" b="1" i="0">
                            <a:solidFill>
                              <a:srgbClr val="FF0000"/>
                            </a:solidFill>
                            <a:effectLst/>
                            <a:latin typeface="Cambria Math" panose="02040503050406030204" pitchFamily="18" charset="0"/>
                            <a:ea typeface="Calibri" panose="020F0502020204030204" pitchFamily="34" charset="0"/>
                            <a:cs typeface="Times New Roman" panose="02020603050405020304" pitchFamily="18" charset="0"/>
                          </a:rPr>
                          <m:t>𝐱</m:t>
                        </m:r>
                      </m:e>
                    </m:acc>
                  </m:oMath>
                </a14:m>
                <a:r>
                  <a:rPr lang="nl-NL" sz="3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được tính bởi công thức:</a:t>
                </a:r>
                <a:endParaRPr lang="en-US" sz="380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304800" y="600692"/>
                <a:ext cx="17830800" cy="2692404"/>
              </a:xfrm>
              <a:prstGeom prst="rect">
                <a:avLst/>
              </a:prstGeom>
              <a:blipFill>
                <a:blip r:embed="rId2"/>
                <a:stretch>
                  <a:fillRect l="-1128" r="-1128" b="-8163"/>
                </a:stretch>
              </a:blipFill>
            </p:spPr>
            <p:txBody>
              <a:bodyPr/>
              <a:lstStyle/>
              <a:p>
                <a:r>
                  <a:rPr lang="en-US">
                    <a:noFill/>
                  </a:rPr>
                  <a:t> </a:t>
                </a:r>
              </a:p>
            </p:txBody>
          </p:sp>
        </mc:Fallback>
      </mc:AlternateContent>
      <p:sp>
        <p:nvSpPr>
          <p:cNvPr id="2" name="Rectangle 1"/>
          <p:cNvSpPr/>
          <p:nvPr/>
        </p:nvSpPr>
        <p:spPr>
          <a:xfrm>
            <a:off x="947925" y="4381768"/>
            <a:ext cx="12396342" cy="861133"/>
          </a:xfrm>
          <a:prstGeom prst="rect">
            <a:avLst/>
          </a:prstGeom>
        </p:spPr>
        <p:txBody>
          <a:bodyPr wrap="none">
            <a:spAutoFit/>
          </a:bodyPr>
          <a:lstStyle/>
          <a:p>
            <a:pPr marL="571500" marR="0" lvl="0" indent="-571500" algn="just">
              <a:lnSpc>
                <a:spcPct val="150000"/>
              </a:lnSpc>
              <a:spcBef>
                <a:spcPts val="600"/>
              </a:spcBef>
              <a:spcAft>
                <a:spcPts val="0"/>
              </a:spcAft>
              <a:buFont typeface="Arial" panose="020B0604020202020204" pitchFamily="34" charset="0"/>
              <a:buChar char="•"/>
              <a:tabLst>
                <a:tab pos="360045" algn="l"/>
                <a:tab pos="720090" algn="l"/>
              </a:tabLst>
            </a:pPr>
            <a:r>
              <a:rPr lang="nl-NL" sz="3800">
                <a:latin typeface="Arial" panose="020B0604020202020204" pitchFamily="34" charset="0"/>
                <a:ea typeface="Calibri" panose="020F0502020204030204" pitchFamily="34" charset="0"/>
                <a:cs typeface="Arial" panose="020B0604020202020204" pitchFamily="34" charset="0"/>
              </a:rPr>
              <a:t>Giả sử mẫu số liệu được cho dưới </a:t>
            </a:r>
            <a:r>
              <a:rPr lang="nl-NL" sz="3800" b="1">
                <a:latin typeface="Arial" panose="020B0604020202020204" pitchFamily="34" charset="0"/>
                <a:ea typeface="Calibri" panose="020F0502020204030204" pitchFamily="34" charset="0"/>
                <a:cs typeface="Arial" panose="020B0604020202020204" pitchFamily="34" charset="0"/>
              </a:rPr>
              <a:t>dạng bảng tần số</a:t>
            </a:r>
            <a:endParaRPr lang="en-US" sz="3800" b="1">
              <a:effectLst/>
              <a:latin typeface="Arial" panose="020B0604020202020204" pitchFamily="34" charset="0"/>
              <a:ea typeface="Calibri" panose="020F0502020204030204" pitchFamily="34" charset="0"/>
              <a:cs typeface="Arial" panose="020B0604020202020204" pitchFamily="34" charset="0"/>
            </a:endParaRPr>
          </a:p>
        </p:txBody>
      </p:sp>
      <p:pic>
        <p:nvPicPr>
          <p:cNvPr id="17" name="Picture 16"/>
          <p:cNvPicPr/>
          <p:nvPr/>
        </p:nvPicPr>
        <p:blipFill>
          <a:blip r:embed="rId3"/>
          <a:stretch>
            <a:fillRect/>
          </a:stretch>
        </p:blipFill>
        <p:spPr>
          <a:xfrm>
            <a:off x="304800" y="6153038"/>
            <a:ext cx="5638800" cy="2419461"/>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6151418" y="2465993"/>
                <a:ext cx="5334000" cy="1685590"/>
              </a:xfrm>
              <a:prstGeom prst="rect">
                <a:avLst/>
              </a:prstGeom>
              <a:solidFill>
                <a:srgbClr val="FFFF00"/>
              </a:solidFill>
            </p:spPr>
            <p:style>
              <a:lnRef idx="3">
                <a:schemeClr val="lt1"/>
              </a:lnRef>
              <a:fillRef idx="1">
                <a:schemeClr val="accent3"/>
              </a:fillRef>
              <a:effectRef idx="1">
                <a:schemeClr val="accent3"/>
              </a:effectRef>
              <a:fontRef idx="minor">
                <a:schemeClr val="lt1"/>
              </a:fontRef>
            </p:style>
            <p:txBody>
              <a:bodyPr wrap="square">
                <a:spAutoFit/>
              </a:bodyPr>
              <a:lstStyle/>
              <a:p>
                <a:pPr>
                  <a:lnSpc>
                    <a:spcPct val="150000"/>
                  </a:lnSpc>
                </a:pPr>
                <a14:m>
                  <m:oMathPara xmlns:m="http://schemas.openxmlformats.org/officeDocument/2006/math">
                    <m:oMathParaPr>
                      <m:jc m:val="centerGroup"/>
                    </m:oMathParaPr>
                    <m:oMath xmlns:m="http://schemas.openxmlformats.org/officeDocument/2006/math">
                      <m:acc>
                        <m:accPr>
                          <m:chr m:val="̅"/>
                          <m:ctrlPr>
                            <a:rPr lang="en-US" sz="3800" b="1" i="1" smtClean="0">
                              <a:solidFill>
                                <a:srgbClr val="FF0000"/>
                              </a:solidFill>
                              <a:latin typeface="Cambria Math" panose="02040503050406030204" pitchFamily="18" charset="0"/>
                            </a:rPr>
                          </m:ctrlPr>
                        </m:accPr>
                        <m:e>
                          <m:r>
                            <a:rPr lang="en-US" sz="3800" b="1" i="1">
                              <a:solidFill>
                                <a:srgbClr val="FF0000"/>
                              </a:solidFill>
                              <a:latin typeface="Cambria Math" panose="02040503050406030204" pitchFamily="18" charset="0"/>
                            </a:rPr>
                            <m:t>𝒙</m:t>
                          </m:r>
                        </m:e>
                      </m:acc>
                      <m:r>
                        <m:rPr>
                          <m:nor/>
                        </m:rPr>
                        <a:rPr lang="en-US" sz="3800" b="1" i="1">
                          <a:solidFill>
                            <a:srgbClr val="FF0000"/>
                          </a:solidFill>
                          <a:latin typeface="Cambria Math" panose="02040503050406030204" pitchFamily="18" charset="0"/>
                        </a:rPr>
                        <m:t> </m:t>
                      </m:r>
                      <m:r>
                        <a:rPr lang="en-US" sz="3800" b="1" i="0">
                          <a:solidFill>
                            <a:srgbClr val="FF0000"/>
                          </a:solidFill>
                          <a:latin typeface="Cambria Math" panose="02040503050406030204" pitchFamily="18" charset="0"/>
                        </a:rPr>
                        <m:t>=</m:t>
                      </m:r>
                      <m:r>
                        <m:rPr>
                          <m:nor/>
                        </m:rPr>
                        <a:rPr lang="en-US" sz="3800" b="1" i="1">
                          <a:solidFill>
                            <a:srgbClr val="FF0000"/>
                          </a:solidFill>
                          <a:latin typeface="Cambria Math" panose="02040503050406030204" pitchFamily="18" charset="0"/>
                        </a:rPr>
                        <m:t> </m:t>
                      </m:r>
                      <m:f>
                        <m:fPr>
                          <m:ctrlPr>
                            <a:rPr lang="en-US" sz="3800" b="1" i="1">
                              <a:solidFill>
                                <a:srgbClr val="FF0000"/>
                              </a:solidFill>
                              <a:latin typeface="Cambria Math" panose="02040503050406030204" pitchFamily="18" charset="0"/>
                            </a:rPr>
                          </m:ctrlPr>
                        </m:fPr>
                        <m:num>
                          <m:sSub>
                            <m:sSubPr>
                              <m:ctrlPr>
                                <a:rPr lang="en-US" sz="3800" b="1" i="1">
                                  <a:solidFill>
                                    <a:srgbClr val="FF0000"/>
                                  </a:solidFill>
                                  <a:latin typeface="Cambria Math" panose="02040503050406030204" pitchFamily="18" charset="0"/>
                                </a:rPr>
                              </m:ctrlPr>
                            </m:sSubPr>
                            <m:e>
                              <m:r>
                                <a:rPr lang="en-US" sz="3800" b="1" i="1">
                                  <a:solidFill>
                                    <a:srgbClr val="FF0000"/>
                                  </a:solidFill>
                                  <a:latin typeface="Cambria Math" panose="02040503050406030204" pitchFamily="18" charset="0"/>
                                </a:rPr>
                                <m:t>𝒙</m:t>
                              </m:r>
                            </m:e>
                            <m:sub>
                              <m:r>
                                <a:rPr lang="en-US" sz="3800" b="1" i="0">
                                  <a:solidFill>
                                    <a:srgbClr val="FF0000"/>
                                  </a:solidFill>
                                  <a:latin typeface="Cambria Math" panose="02040503050406030204" pitchFamily="18" charset="0"/>
                                </a:rPr>
                                <m:t>𝟏</m:t>
                              </m:r>
                            </m:sub>
                          </m:sSub>
                          <m:r>
                            <a:rPr lang="en-US" sz="3800" b="1" i="0">
                              <a:solidFill>
                                <a:srgbClr val="FF0000"/>
                              </a:solidFill>
                              <a:latin typeface="Cambria Math" panose="02040503050406030204" pitchFamily="18" charset="0"/>
                            </a:rPr>
                            <m:t>+</m:t>
                          </m:r>
                          <m:sSub>
                            <m:sSubPr>
                              <m:ctrlPr>
                                <a:rPr lang="en-US" sz="3800" b="1" i="1">
                                  <a:solidFill>
                                    <a:srgbClr val="FF0000"/>
                                  </a:solidFill>
                                  <a:latin typeface="Cambria Math" panose="02040503050406030204" pitchFamily="18" charset="0"/>
                                </a:rPr>
                              </m:ctrlPr>
                            </m:sSubPr>
                            <m:e>
                              <m:r>
                                <a:rPr lang="en-US" sz="3800" b="1" i="1">
                                  <a:solidFill>
                                    <a:srgbClr val="FF0000"/>
                                  </a:solidFill>
                                  <a:latin typeface="Cambria Math" panose="02040503050406030204" pitchFamily="18" charset="0"/>
                                </a:rPr>
                                <m:t>𝒙</m:t>
                              </m:r>
                            </m:e>
                            <m:sub>
                              <m:r>
                                <a:rPr lang="en-US" sz="3800" b="1" i="0">
                                  <a:solidFill>
                                    <a:srgbClr val="FF0000"/>
                                  </a:solidFill>
                                  <a:latin typeface="Cambria Math" panose="02040503050406030204" pitchFamily="18" charset="0"/>
                                </a:rPr>
                                <m:t>𝟐</m:t>
                              </m:r>
                            </m:sub>
                          </m:sSub>
                          <m:r>
                            <a:rPr lang="en-US" sz="3800" b="1" i="0">
                              <a:solidFill>
                                <a:srgbClr val="FF0000"/>
                              </a:solidFill>
                              <a:latin typeface="Cambria Math" panose="02040503050406030204" pitchFamily="18" charset="0"/>
                            </a:rPr>
                            <m:t>+...+</m:t>
                          </m:r>
                          <m:sSub>
                            <m:sSubPr>
                              <m:ctrlPr>
                                <a:rPr lang="en-US" sz="3800" b="1" i="1">
                                  <a:solidFill>
                                    <a:srgbClr val="FF0000"/>
                                  </a:solidFill>
                                  <a:latin typeface="Cambria Math" panose="02040503050406030204" pitchFamily="18" charset="0"/>
                                </a:rPr>
                              </m:ctrlPr>
                            </m:sSubPr>
                            <m:e>
                              <m:r>
                                <a:rPr lang="en-US" sz="3800" b="1" i="1">
                                  <a:solidFill>
                                    <a:srgbClr val="FF0000"/>
                                  </a:solidFill>
                                  <a:latin typeface="Cambria Math" panose="02040503050406030204" pitchFamily="18" charset="0"/>
                                </a:rPr>
                                <m:t>𝒙</m:t>
                              </m:r>
                            </m:e>
                            <m:sub>
                              <m:r>
                                <a:rPr lang="en-US" sz="3800" b="1" i="1">
                                  <a:solidFill>
                                    <a:srgbClr val="FF0000"/>
                                  </a:solidFill>
                                  <a:latin typeface="Cambria Math" panose="02040503050406030204" pitchFamily="18" charset="0"/>
                                </a:rPr>
                                <m:t>𝒏</m:t>
                              </m:r>
                            </m:sub>
                          </m:sSub>
                        </m:num>
                        <m:den>
                          <m:r>
                            <a:rPr lang="en-US" sz="3800" b="1" i="1">
                              <a:solidFill>
                                <a:srgbClr val="FF0000"/>
                              </a:solidFill>
                              <a:latin typeface="Cambria Math" panose="02040503050406030204" pitchFamily="18" charset="0"/>
                            </a:rPr>
                            <m:t>𝒏</m:t>
                          </m:r>
                        </m:den>
                      </m:f>
                    </m:oMath>
                  </m:oMathPara>
                </a14:m>
                <a:endParaRPr lang="en-US" sz="3800" b="1">
                  <a:solidFill>
                    <a:schemeClr val="tx1"/>
                  </a:solidFill>
                </a:endParaRPr>
              </a:p>
            </p:txBody>
          </p:sp>
        </mc:Choice>
        <mc:Fallback xmlns="">
          <p:sp>
            <p:nvSpPr>
              <p:cNvPr id="3" name="Rectangle 2"/>
              <p:cNvSpPr>
                <a:spLocks noRot="1" noChangeAspect="1" noMove="1" noResize="1" noEditPoints="1" noAdjustHandles="1" noChangeArrowheads="1" noChangeShapeType="1" noTextEdit="1"/>
              </p:cNvSpPr>
              <p:nvPr/>
            </p:nvSpPr>
            <p:spPr>
              <a:xfrm>
                <a:off x="6151418" y="2465993"/>
                <a:ext cx="5334000" cy="1685590"/>
              </a:xfrm>
              <a:prstGeom prst="rect">
                <a:avLst/>
              </a:prstGeom>
              <a:blipFill>
                <a:blip r:embed="rId4"/>
                <a:stretch>
                  <a:fillRect/>
                </a:stretch>
              </a:blipFill>
            </p:spPr>
            <p:txBody>
              <a:bodyPr/>
              <a:lstStyle/>
              <a:p>
                <a:r>
                  <a:rPr lang="en-US">
                    <a:noFill/>
                  </a:rPr>
                  <a:t> </a:t>
                </a:r>
              </a:p>
            </p:txBody>
          </p:sp>
        </mc:Fallback>
      </mc:AlternateContent>
      <p:sp>
        <p:nvSpPr>
          <p:cNvPr id="4" name="Rectangle 3"/>
          <p:cNvSpPr/>
          <p:nvPr/>
        </p:nvSpPr>
        <p:spPr>
          <a:xfrm>
            <a:off x="6816296" y="5240255"/>
            <a:ext cx="10120078" cy="861133"/>
          </a:xfrm>
          <a:prstGeom prst="rect">
            <a:avLst/>
          </a:prstGeom>
        </p:spPr>
        <p:txBody>
          <a:bodyPr wrap="none">
            <a:spAutoFit/>
          </a:bodyPr>
          <a:lstStyle/>
          <a:p>
            <a:pPr algn="just">
              <a:lnSpc>
                <a:spcPct val="150000"/>
              </a:lnSpc>
              <a:spcBef>
                <a:spcPts val="600"/>
              </a:spcBef>
              <a:spcAft>
                <a:spcPts val="800"/>
              </a:spcAft>
              <a:tabLst>
                <a:tab pos="360045" algn="l"/>
                <a:tab pos="720090" algn="l"/>
              </a:tabLst>
            </a:pPr>
            <a:r>
              <a:rPr lang="nl-NL" sz="3800">
                <a:latin typeface="Arial" panose="020B0604020202020204" pitchFamily="34" charset="0"/>
                <a:ea typeface="Calibri" panose="020F0502020204030204" pitchFamily="34" charset="0"/>
                <a:cs typeface="Arial" panose="020B0604020202020204" pitchFamily="34" charset="0"/>
              </a:rPr>
              <a:t>Khi đó, công thức tính số trung bình trở thành:</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 name="Rectangle 4"/>
              <p:cNvSpPr/>
              <p:nvPr/>
            </p:nvSpPr>
            <p:spPr>
              <a:xfrm>
                <a:off x="6816296" y="6204149"/>
                <a:ext cx="10439400" cy="2104935"/>
              </a:xfrm>
              <a:prstGeom prst="rect">
                <a:avLst/>
              </a:prstGeom>
              <a:solidFill>
                <a:srgbClr val="FFFF00"/>
              </a:solidFill>
            </p:spPr>
            <p:style>
              <a:lnRef idx="3">
                <a:schemeClr val="lt1"/>
              </a:lnRef>
              <a:fillRef idx="1">
                <a:schemeClr val="accent5"/>
              </a:fillRef>
              <a:effectRef idx="1">
                <a:schemeClr val="accent5"/>
              </a:effectRef>
              <a:fontRef idx="minor">
                <a:schemeClr val="lt1"/>
              </a:fontRef>
            </p:style>
            <p:txBody>
              <a:bodyPr wrap="square">
                <a:spAutoFit/>
              </a:bodyPr>
              <a:lstStyle/>
              <a:p>
                <a:pPr>
                  <a:lnSpc>
                    <a:spcPct val="150000"/>
                  </a:lnSpc>
                </a:pPr>
                <a14:m>
                  <m:oMathPara xmlns:m="http://schemas.openxmlformats.org/officeDocument/2006/math">
                    <m:oMathParaPr>
                      <m:jc m:val="centerGroup"/>
                    </m:oMathParaPr>
                    <m:oMath xmlns:m="http://schemas.openxmlformats.org/officeDocument/2006/math">
                      <m:acc>
                        <m:accPr>
                          <m:chr m:val="̅"/>
                          <m:ctrlPr>
                            <a:rPr lang="en-US" sz="4800" b="1" i="1" smtClean="0">
                              <a:solidFill>
                                <a:srgbClr val="FF0000"/>
                              </a:solidFill>
                              <a:latin typeface="Cambria Math" panose="02040503050406030204" pitchFamily="18" charset="0"/>
                            </a:rPr>
                          </m:ctrlPr>
                        </m:accPr>
                        <m:e>
                          <m:r>
                            <a:rPr lang="en-US" sz="4800" b="1" i="1">
                              <a:solidFill>
                                <a:srgbClr val="FF0000"/>
                              </a:solidFill>
                              <a:latin typeface="Cambria Math" panose="02040503050406030204" pitchFamily="18" charset="0"/>
                            </a:rPr>
                            <m:t>𝒙</m:t>
                          </m:r>
                        </m:e>
                      </m:acc>
                      <m:r>
                        <m:rPr>
                          <m:nor/>
                        </m:rPr>
                        <a:rPr lang="en-US" sz="4800" b="1" i="1">
                          <a:solidFill>
                            <a:srgbClr val="FF0000"/>
                          </a:solidFill>
                          <a:latin typeface="Cambria Math" panose="02040503050406030204" pitchFamily="18" charset="0"/>
                        </a:rPr>
                        <m:t> </m:t>
                      </m:r>
                      <m:r>
                        <a:rPr lang="en-US" sz="4800" b="1" i="0">
                          <a:solidFill>
                            <a:srgbClr val="FF0000"/>
                          </a:solidFill>
                          <a:latin typeface="Cambria Math" panose="02040503050406030204" pitchFamily="18" charset="0"/>
                        </a:rPr>
                        <m:t>=</m:t>
                      </m:r>
                      <m:r>
                        <m:rPr>
                          <m:nor/>
                        </m:rPr>
                        <a:rPr lang="en-US" sz="4800" b="1" i="1">
                          <a:solidFill>
                            <a:srgbClr val="FF0000"/>
                          </a:solidFill>
                          <a:latin typeface="Cambria Math" panose="02040503050406030204" pitchFamily="18" charset="0"/>
                        </a:rPr>
                        <m:t> </m:t>
                      </m:r>
                      <m:f>
                        <m:fPr>
                          <m:ctrlPr>
                            <a:rPr lang="en-US" sz="4800" b="1" i="1">
                              <a:solidFill>
                                <a:srgbClr val="FF0000"/>
                              </a:solidFill>
                              <a:latin typeface="Cambria Math" panose="02040503050406030204" pitchFamily="18" charset="0"/>
                            </a:rPr>
                          </m:ctrlPr>
                        </m:fPr>
                        <m:num>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𝒏</m:t>
                              </m:r>
                            </m:e>
                            <m:sub>
                              <m:r>
                                <a:rPr lang="en-US" sz="4800" b="1" i="0">
                                  <a:solidFill>
                                    <a:srgbClr val="FF0000"/>
                                  </a:solidFill>
                                  <a:latin typeface="Cambria Math" panose="02040503050406030204" pitchFamily="18" charset="0"/>
                                </a:rPr>
                                <m:t>𝟏</m:t>
                              </m:r>
                            </m:sub>
                          </m:sSub>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𝒙</m:t>
                              </m:r>
                            </m:e>
                            <m:sub>
                              <m:r>
                                <a:rPr lang="en-US" sz="4800" b="1" i="0">
                                  <a:solidFill>
                                    <a:srgbClr val="FF0000"/>
                                  </a:solidFill>
                                  <a:latin typeface="Cambria Math" panose="02040503050406030204" pitchFamily="18" charset="0"/>
                                </a:rPr>
                                <m:t>𝟏</m:t>
                              </m:r>
                            </m:sub>
                          </m:sSub>
                          <m:r>
                            <a:rPr lang="en-US" sz="4800" b="1" i="0">
                              <a:solidFill>
                                <a:srgbClr val="FF0000"/>
                              </a:solidFill>
                              <a:latin typeface="Cambria Math" panose="02040503050406030204" pitchFamily="18" charset="0"/>
                            </a:rPr>
                            <m:t>+</m:t>
                          </m:r>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𝒏</m:t>
                              </m:r>
                            </m:e>
                            <m:sub>
                              <m:r>
                                <a:rPr lang="en-US" sz="4800" b="1" i="0">
                                  <a:solidFill>
                                    <a:srgbClr val="FF0000"/>
                                  </a:solidFill>
                                  <a:latin typeface="Cambria Math" panose="02040503050406030204" pitchFamily="18" charset="0"/>
                                </a:rPr>
                                <m:t>𝟐</m:t>
                              </m:r>
                            </m:sub>
                          </m:sSub>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𝒙</m:t>
                              </m:r>
                            </m:e>
                            <m:sub>
                              <m:r>
                                <a:rPr lang="en-US" sz="4800" b="1" i="0">
                                  <a:solidFill>
                                    <a:srgbClr val="FF0000"/>
                                  </a:solidFill>
                                  <a:latin typeface="Cambria Math" panose="02040503050406030204" pitchFamily="18" charset="0"/>
                                </a:rPr>
                                <m:t>𝟐</m:t>
                              </m:r>
                            </m:sub>
                          </m:sSub>
                          <m:r>
                            <a:rPr lang="en-US" sz="4800" b="1" i="0">
                              <a:solidFill>
                                <a:srgbClr val="FF0000"/>
                              </a:solidFill>
                              <a:latin typeface="Cambria Math" panose="02040503050406030204" pitchFamily="18" charset="0"/>
                            </a:rPr>
                            <m:t>+...+</m:t>
                          </m:r>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𝒏</m:t>
                              </m:r>
                            </m:e>
                            <m:sub>
                              <m:r>
                                <a:rPr lang="en-US" sz="4800" b="1" i="1">
                                  <a:solidFill>
                                    <a:srgbClr val="FF0000"/>
                                  </a:solidFill>
                                  <a:latin typeface="Cambria Math" panose="02040503050406030204" pitchFamily="18" charset="0"/>
                                </a:rPr>
                                <m:t>𝒌</m:t>
                              </m:r>
                            </m:sub>
                          </m:sSub>
                          <m:sSub>
                            <m:sSubPr>
                              <m:ctrlPr>
                                <a:rPr lang="en-US" sz="4800" b="1" i="1">
                                  <a:solidFill>
                                    <a:srgbClr val="FF0000"/>
                                  </a:solidFill>
                                  <a:latin typeface="Cambria Math" panose="02040503050406030204" pitchFamily="18" charset="0"/>
                                </a:rPr>
                              </m:ctrlPr>
                            </m:sSubPr>
                            <m:e>
                              <m:r>
                                <a:rPr lang="en-US" sz="4800" b="1" i="1">
                                  <a:solidFill>
                                    <a:srgbClr val="FF0000"/>
                                  </a:solidFill>
                                  <a:latin typeface="Cambria Math" panose="02040503050406030204" pitchFamily="18" charset="0"/>
                                </a:rPr>
                                <m:t>𝒙</m:t>
                              </m:r>
                            </m:e>
                            <m:sub>
                              <m:r>
                                <a:rPr lang="en-US" sz="4800" b="1" i="1">
                                  <a:solidFill>
                                    <a:srgbClr val="FF0000"/>
                                  </a:solidFill>
                                  <a:latin typeface="Cambria Math" panose="02040503050406030204" pitchFamily="18" charset="0"/>
                                </a:rPr>
                                <m:t>𝒏</m:t>
                              </m:r>
                            </m:sub>
                          </m:sSub>
                        </m:num>
                        <m:den>
                          <m:r>
                            <a:rPr lang="en-US" sz="4800" b="1" i="1">
                              <a:solidFill>
                                <a:srgbClr val="FF0000"/>
                              </a:solidFill>
                              <a:latin typeface="Cambria Math" panose="02040503050406030204" pitchFamily="18" charset="0"/>
                            </a:rPr>
                            <m:t>𝒏</m:t>
                          </m:r>
                        </m:den>
                      </m:f>
                    </m:oMath>
                  </m:oMathPara>
                </a14:m>
                <a:endParaRPr lang="en-US" sz="4800" b="1">
                  <a:solidFill>
                    <a:schemeClr val="tx1"/>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6816296" y="6204149"/>
                <a:ext cx="10439400" cy="2104935"/>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6816296" y="8534399"/>
                <a:ext cx="10853869" cy="861133"/>
              </a:xfrm>
              <a:prstGeom prst="rect">
                <a:avLst/>
              </a:prstGeom>
            </p:spPr>
            <p:txBody>
              <a:bodyPr wrap="none">
                <a:spAutoFit/>
              </a:bodyPr>
              <a:lstStyle/>
              <a:p>
                <a:pPr algn="just">
                  <a:lnSpc>
                    <a:spcPct val="150000"/>
                  </a:lnSpc>
                  <a:spcBef>
                    <a:spcPts val="600"/>
                  </a:spcBef>
                  <a:spcAft>
                    <a:spcPts val="800"/>
                  </a:spcAft>
                  <a:tabLst>
                    <a:tab pos="360045" algn="l"/>
                    <a:tab pos="720090" algn="l"/>
                  </a:tabLst>
                </a:pPr>
                <a:r>
                  <a:rPr lang="nl-NL" sz="3800">
                    <a:solidFill>
                      <a:schemeClr val="tx1"/>
                    </a:solidFill>
                    <a:latin typeface="Arial" panose="020B0604020202020204" pitchFamily="34" charset="0"/>
                    <a:ea typeface="Calibri" panose="020F0502020204030204" pitchFamily="34" charset="0"/>
                    <a:cs typeface="Arial" panose="020B0604020202020204" pitchFamily="34" charset="0"/>
                  </a:rPr>
                  <a:t>Trong đó </a:t>
                </a:r>
                <a:r>
                  <a:rPr lang="nl-NL" sz="3800" b="1">
                    <a:solidFill>
                      <a:srgbClr val="FF0000"/>
                    </a:solidFill>
                    <a:latin typeface="Arial" panose="020B0604020202020204" pitchFamily="34" charset="0"/>
                    <a:ea typeface="Calibri" panose="020F0502020204030204" pitchFamily="34" charset="0"/>
                    <a:cs typeface="Arial" panose="020B0604020202020204" pitchFamily="34" charset="0"/>
                  </a:rPr>
                  <a:t>n</a:t>
                </a:r>
                <a:r>
                  <a:rPr lang="nl-NL" sz="3800">
                    <a:solidFill>
                      <a:schemeClr val="tx1"/>
                    </a:solidFill>
                    <a:latin typeface="Arial" panose="020B0604020202020204" pitchFamily="34" charset="0"/>
                    <a:ea typeface="Calibri" panose="020F0502020204030204" pitchFamily="34" charset="0"/>
                    <a:cs typeface="Arial" panose="020B0604020202020204" pitchFamily="34" charset="0"/>
                  </a:rPr>
                  <a:t> = </a:t>
                </a:r>
                <a14:m>
                  <m:oMath xmlns:m="http://schemas.openxmlformats.org/officeDocument/2006/math">
                    <m:sSub>
                      <m:sSubPr>
                        <m:ctrlPr>
                          <a:rPr lang="en-US" sz="3800"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n</m:t>
                        </m:r>
                      </m:e>
                      <m:sub>
                        <m: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nl-NL" sz="3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sSub>
                      <m:sSubPr>
                        <m:ctrlPr>
                          <a:rPr lang="en-US" sz="3800"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n</m:t>
                        </m:r>
                      </m:e>
                      <m:sub>
                        <m: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2</m:t>
                        </m:r>
                      </m:sub>
                    </m:sSub>
                  </m:oMath>
                </a14:m>
                <a:r>
                  <a:rPr lang="nl-NL" sz="3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 </m:t>
                    </m:r>
                    <m:sSub>
                      <m:sSubPr>
                        <m:ctrlPr>
                          <a:rPr lang="en-US" sz="3800" i="1">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ctrlPr>
                      </m:sSubPr>
                      <m:e>
                        <m:r>
                          <m:rPr>
                            <m:sty m:val="p"/>
                          </m:rP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n</m:t>
                        </m:r>
                      </m:e>
                      <m:sub>
                        <m:r>
                          <m:rPr>
                            <m:sty m:val="p"/>
                          </m:rPr>
                          <a:rPr lang="nl-NL" sz="3800" i="0">
                            <a:solidFill>
                              <a:schemeClr val="tx1"/>
                            </a:solidFill>
                            <a:effectLst/>
                            <a:latin typeface="Cambria Math" panose="02040503050406030204" pitchFamily="18" charset="0"/>
                            <a:ea typeface="Times New Roman" panose="02020603050405020304" pitchFamily="18" charset="0"/>
                            <a:cs typeface="Times New Roman" panose="02020603050405020304" pitchFamily="18" charset="0"/>
                          </a:rPr>
                          <m:t>k</m:t>
                        </m:r>
                      </m:sub>
                    </m:sSub>
                  </m:oMath>
                </a14:m>
                <a:r>
                  <a:rPr lang="nl-NL" sz="3800">
                    <a:solidFill>
                      <a:schemeClr val="tx1"/>
                    </a:solidFill>
                    <a:effectLst/>
                    <a:latin typeface="Arial" panose="020B0604020202020204" pitchFamily="34" charset="0"/>
                    <a:ea typeface="Times New Roman" panose="02020603050405020304" pitchFamily="18" charset="0"/>
                    <a:cs typeface="Arial" panose="020B0604020202020204" pitchFamily="34" charset="0"/>
                  </a:rPr>
                  <a:t>. Ta gọi n là </a:t>
                </a:r>
                <a:r>
                  <a:rPr lang="nl-NL" sz="3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cỡ mẫu</a:t>
                </a:r>
                <a:r>
                  <a:rPr lang="nl-NL" sz="3800">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endParaRPr lang="en-US" sz="3800">
                  <a:solidFill>
                    <a:schemeClr val="tx1"/>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6816296" y="8534399"/>
                <a:ext cx="10853869" cy="861133"/>
              </a:xfrm>
              <a:prstGeom prst="rect">
                <a:avLst/>
              </a:prstGeom>
              <a:blipFill>
                <a:blip r:embed="rId6"/>
                <a:stretch>
                  <a:fillRect l="-1853" r="-955" b="-27660"/>
                </a:stretch>
              </a:blipFill>
            </p:spPr>
            <p:txBody>
              <a:bodyPr/>
              <a:lstStyle/>
              <a:p>
                <a:r>
                  <a:rPr lang="en-US">
                    <a:noFill/>
                  </a:rPr>
                  <a:t> </a:t>
                </a:r>
              </a:p>
            </p:txBody>
          </p:sp>
        </mc:Fallback>
      </mc:AlternateContent>
      <p:pic>
        <p:nvPicPr>
          <p:cNvPr id="18"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6200000">
            <a:off x="335172" y="8734198"/>
            <a:ext cx="1196198" cy="1805582"/>
          </a:xfrm>
          <a:prstGeom prst="rect">
            <a:avLst/>
          </a:prstGeom>
        </p:spPr>
      </p:pic>
    </p:spTree>
    <p:extLst>
      <p:ext uri="{BB962C8B-B14F-4D97-AF65-F5344CB8AC3E}">
        <p14:creationId xmlns:p14="http://schemas.microsoft.com/office/powerpoint/2010/main" val="2001652094"/>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fade">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wipe(down)">
                                      <p:cBhvr>
                                        <p:cTn id="22" dur="500"/>
                                        <p:tgtEl>
                                          <p:spTgt spid="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randombar(horizontal)">
                                      <p:cBhvr>
                                        <p:cTn id="35" dur="500"/>
                                        <p:tgtEl>
                                          <p:spTgt spid="5"/>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randombar(horizont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7429500" y="153498"/>
            <a:ext cx="2438400" cy="923330"/>
          </a:xfrm>
          <a:prstGeom prst="rect">
            <a:avLst/>
          </a:prstGeom>
          <a:noFill/>
        </p:spPr>
        <p:txBody>
          <a:bodyPr wrap="square" rtlCol="0">
            <a:spAutoFit/>
          </a:bodyPr>
          <a:lstStyle/>
          <a:p>
            <a:r>
              <a:rPr lang="en-US" sz="5400" b="1">
                <a:solidFill>
                  <a:srgbClr val="FF0000"/>
                </a:solidFill>
                <a:latin typeface="Arial" panose="020B0604020202020204" pitchFamily="34" charset="0"/>
                <a:cs typeface="Arial" panose="020B0604020202020204" pitchFamily="34" charset="0"/>
              </a:rPr>
              <a:t>CHÚ Ý</a:t>
            </a:r>
          </a:p>
        </p:txBody>
      </p:sp>
      <mc:AlternateContent xmlns:mc="http://schemas.openxmlformats.org/markup-compatibility/2006" xmlns:a14="http://schemas.microsoft.com/office/drawing/2010/main">
        <mc:Choice Requires="a14">
          <p:sp>
            <p:nvSpPr>
              <p:cNvPr id="15" name="Rectangle 14"/>
              <p:cNvSpPr/>
              <p:nvPr/>
            </p:nvSpPr>
            <p:spPr>
              <a:xfrm>
                <a:off x="0" y="1050905"/>
                <a:ext cx="18059400" cy="2846100"/>
              </a:xfrm>
              <a:prstGeom prst="rect">
                <a:avLst/>
              </a:prstGeom>
            </p:spPr>
            <p:txBody>
              <a:bodyPr wrap="square">
                <a:spAutoFit/>
              </a:bodyPr>
              <a:lstStyle/>
              <a:p>
                <a:pPr algn="just">
                  <a:lnSpc>
                    <a:spcPct val="150000"/>
                  </a:lnSpc>
                  <a:spcBef>
                    <a:spcPts val="600"/>
                  </a:spcBef>
                  <a:spcAft>
                    <a:spcPts val="800"/>
                  </a:spcAft>
                  <a:tabLst>
                    <a:tab pos="360045" algn="l"/>
                    <a:tab pos="720090" algn="l"/>
                  </a:tabLst>
                </a:pPr>
                <a:r>
                  <a:rPr lang="nl-NL" sz="5400">
                    <a:solidFill>
                      <a:prstClr val="black"/>
                    </a:solidFill>
                    <a:latin typeface="Arial" panose="020B0604020202020204" pitchFamily="34" charset="0"/>
                    <a:ea typeface="Calibri" panose="020F0502020204030204" pitchFamily="34" charset="0"/>
                    <a:cs typeface="Arial" panose="020B0604020202020204" pitchFamily="34" charset="0"/>
                  </a:rPr>
                  <a:t>* Nếu kí hiệu </a:t>
                </a:r>
                <a14:m>
                  <m:oMath xmlns:m="http://schemas.openxmlformats.org/officeDocument/2006/math">
                    <m:sSub>
                      <m:sSubPr>
                        <m:ctrlPr>
                          <a:rPr lang="en-US" sz="54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f</m:t>
                        </m:r>
                      </m:e>
                      <m:sub>
                        <m:r>
                          <m:rPr>
                            <m:sty m:val="p"/>
                          </m:rP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k</m:t>
                        </m:r>
                      </m:sub>
                    </m:sSub>
                    <m: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f>
                      <m:fPr>
                        <m:ctrlPr>
                          <a:rPr lang="en-US" sz="54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sSub>
                          <m:sSubPr>
                            <m:ctrlPr>
                              <a:rPr lang="en-US" sz="54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m:rPr>
                                <m:sty m:val="p"/>
                              </m:rP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n</m:t>
                            </m:r>
                          </m:e>
                          <m:sub>
                            <m:r>
                              <m:rPr>
                                <m:sty m:val="p"/>
                              </m:rP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k</m:t>
                            </m:r>
                          </m:sub>
                        </m:sSub>
                      </m:num>
                      <m:den>
                        <m:r>
                          <m:rPr>
                            <m:sty m:val="p"/>
                          </m:rPr>
                          <a:rPr lang="nl-NL" sz="5400">
                            <a:solidFill>
                              <a:prstClr val="black"/>
                            </a:solidFill>
                            <a:latin typeface="Cambria Math" panose="02040503050406030204" pitchFamily="18" charset="0"/>
                            <a:ea typeface="Calibri" panose="020F0502020204030204" pitchFamily="34" charset="0"/>
                            <a:cs typeface="Times New Roman" panose="02020603050405020304" pitchFamily="18" charset="0"/>
                          </a:rPr>
                          <m:t>n</m:t>
                        </m:r>
                      </m:den>
                    </m:f>
                  </m:oMath>
                </a14:m>
                <a:r>
                  <a:rPr lang="nl-NL" sz="5400">
                    <a:solidFill>
                      <a:prstClr val="black"/>
                    </a:solidFill>
                    <a:latin typeface="Arial" panose="020B0604020202020204" pitchFamily="34" charset="0"/>
                    <a:ea typeface="Times New Roman" panose="02020603050405020304" pitchFamily="18" charset="0"/>
                    <a:cs typeface="Arial" panose="020B0604020202020204" pitchFamily="34" charset="0"/>
                  </a:rPr>
                  <a:t> là </a:t>
                </a:r>
                <a:r>
                  <a:rPr lang="nl-NL" sz="5400">
                    <a:solidFill>
                      <a:srgbClr val="00B050"/>
                    </a:solidFill>
                    <a:latin typeface="Arial" panose="020B0604020202020204" pitchFamily="34" charset="0"/>
                    <a:ea typeface="Times New Roman" panose="02020603050405020304" pitchFamily="18" charset="0"/>
                    <a:cs typeface="Arial" panose="020B0604020202020204" pitchFamily="34" charset="0"/>
                  </a:rPr>
                  <a:t>tần số tương đối </a:t>
                </a:r>
                <a:r>
                  <a:rPr lang="nl-NL" sz="5400">
                    <a:solidFill>
                      <a:prstClr val="black"/>
                    </a:solidFill>
                    <a:latin typeface="Arial" panose="020B0604020202020204" pitchFamily="34" charset="0"/>
                    <a:ea typeface="Times New Roman" panose="02020603050405020304" pitchFamily="18" charset="0"/>
                    <a:cs typeface="Arial" panose="020B0604020202020204" pitchFamily="34" charset="0"/>
                  </a:rPr>
                  <a:t>(</a:t>
                </a:r>
                <a:r>
                  <a:rPr lang="nl-NL" sz="5400">
                    <a:solidFill>
                      <a:srgbClr val="FF0000"/>
                    </a:solidFill>
                    <a:latin typeface="Arial" panose="020B0604020202020204" pitchFamily="34" charset="0"/>
                    <a:ea typeface="Times New Roman" panose="02020603050405020304" pitchFamily="18" charset="0"/>
                    <a:cs typeface="Arial" panose="020B0604020202020204" pitchFamily="34" charset="0"/>
                  </a:rPr>
                  <a:t>tần suất</a:t>
                </a:r>
                <a:r>
                  <a:rPr lang="nl-NL" sz="5400">
                    <a:solidFill>
                      <a:prstClr val="black"/>
                    </a:solidFill>
                    <a:latin typeface="Arial" panose="020B0604020202020204" pitchFamily="34" charset="0"/>
                    <a:ea typeface="Times New Roman" panose="02020603050405020304" pitchFamily="18" charset="0"/>
                    <a:cs typeface="Arial" panose="020B0604020202020204" pitchFamily="34" charset="0"/>
                  </a:rPr>
                  <a:t>) của x</a:t>
                </a:r>
                <a:r>
                  <a:rPr lang="nl-NL" sz="5400" baseline="-25000">
                    <a:solidFill>
                      <a:prstClr val="black"/>
                    </a:solidFill>
                    <a:latin typeface="Arial" panose="020B0604020202020204" pitchFamily="34" charset="0"/>
                    <a:ea typeface="Times New Roman" panose="02020603050405020304" pitchFamily="18" charset="0"/>
                    <a:cs typeface="Arial" panose="020B0604020202020204" pitchFamily="34" charset="0"/>
                  </a:rPr>
                  <a:t>k</a:t>
                </a:r>
                <a:r>
                  <a:rPr lang="nl-NL" sz="5400">
                    <a:solidFill>
                      <a:prstClr val="black"/>
                    </a:solidFill>
                    <a:latin typeface="Arial" panose="020B0604020202020204" pitchFamily="34" charset="0"/>
                    <a:ea typeface="Times New Roman" panose="02020603050405020304" pitchFamily="18" charset="0"/>
                    <a:cs typeface="Arial" panose="020B0604020202020204" pitchFamily="34" charset="0"/>
                  </a:rPr>
                  <a:t> trong mẫu số liệu thì số trung bình còn có thể biểu diễn là:</a:t>
                </a:r>
                <a:r>
                  <a:rPr lang="nl-NL" sz="5400" b="1" baseline="-25000">
                    <a:solidFill>
                      <a:prstClr val="black"/>
                    </a:solidFill>
                    <a:latin typeface="Arial" panose="020B0604020202020204" pitchFamily="34" charset="0"/>
                    <a:ea typeface="Times New Roman" panose="02020603050405020304" pitchFamily="18" charset="0"/>
                    <a:cs typeface="Arial" panose="020B0604020202020204" pitchFamily="34" charset="0"/>
                  </a:rPr>
                  <a:t> </a:t>
                </a:r>
                <a:endParaRPr lang="en-US" sz="54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0" y="1050905"/>
                <a:ext cx="18059400" cy="2846100"/>
              </a:xfrm>
              <a:prstGeom prst="rect">
                <a:avLst/>
              </a:prstGeom>
              <a:blipFill>
                <a:blip r:embed="rId2"/>
                <a:stretch>
                  <a:fillRect l="-1789" r="-979" b="-1220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3141970" y="4201974"/>
                <a:ext cx="11775460" cy="1184876"/>
              </a:xfrm>
              <a:prstGeom prst="rect">
                <a:avLst/>
              </a:prstGeom>
              <a:solidFill>
                <a:srgbClr val="FFFF00"/>
              </a:solidFill>
            </p:spPr>
            <p:style>
              <a:lnRef idx="3">
                <a:schemeClr val="lt1"/>
              </a:lnRef>
              <a:fillRef idx="1">
                <a:schemeClr val="accent5"/>
              </a:fillRef>
              <a:effectRef idx="1">
                <a:schemeClr val="accent5"/>
              </a:effectRef>
              <a:fontRef idx="minor">
                <a:schemeClr val="lt1"/>
              </a:fontRef>
            </p:style>
            <p:txBody>
              <a:bodyPr wrap="square">
                <a:spAutoFit/>
              </a:bodyPr>
              <a:lstStyle/>
              <a:p>
                <a:pPr algn="ctr">
                  <a:lnSpc>
                    <a:spcPct val="150000"/>
                  </a:lnSpc>
                  <a:spcBef>
                    <a:spcPts val="600"/>
                  </a:spcBef>
                  <a:spcAft>
                    <a:spcPts val="800"/>
                  </a:spcAft>
                  <a:tabLst>
                    <a:tab pos="360045" algn="l"/>
                    <a:tab pos="720090" algn="l"/>
                  </a:tabLst>
                </a:pPr>
                <a14:m>
                  <m:oMath xmlns:m="http://schemas.openxmlformats.org/officeDocument/2006/math">
                    <m:acc>
                      <m:accPr>
                        <m:chr m:val="̅"/>
                        <m:ctrlPr>
                          <a:rPr lang="en-US" sz="5400" b="1" i="1" smtClean="0">
                            <a:solidFill>
                              <a:schemeClr val="tx1"/>
                            </a:solidFill>
                            <a:latin typeface="Cambria Math" panose="02040503050406030204" pitchFamily="18" charset="0"/>
                            <a:ea typeface="Calibri" panose="020F0502020204030204" pitchFamily="34" charset="0"/>
                            <a:cs typeface="Times New Roman" panose="02020603050405020304" pitchFamily="18" charset="0"/>
                          </a:rPr>
                        </m:ctrlPr>
                      </m:accPr>
                      <m:e>
                        <m:r>
                          <a:rPr lang="nl-NL" sz="5400" b="1" i="1">
                            <a:solidFill>
                              <a:schemeClr val="tx1"/>
                            </a:solidFill>
                            <a:latin typeface="Cambria Math" panose="02040503050406030204" pitchFamily="18" charset="0"/>
                            <a:ea typeface="Calibri" panose="020F0502020204030204" pitchFamily="34" charset="0"/>
                            <a:cs typeface="Times New Roman" panose="02020603050405020304" pitchFamily="18" charset="0"/>
                          </a:rPr>
                          <m:t>𝒙</m:t>
                        </m:r>
                      </m:e>
                    </m:acc>
                  </m:oMath>
                </a14:m>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 = f</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1</a:t>
                </a:r>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1</a:t>
                </a:r>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 + f</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2</a:t>
                </a:r>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2</a:t>
                </a:r>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 + ... + f</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k</a:t>
                </a:r>
                <a:r>
                  <a:rPr lang="nl-NL" sz="5400" b="1">
                    <a:solidFill>
                      <a:schemeClr val="tx1"/>
                    </a:solidFill>
                    <a:latin typeface="Arial" panose="020B0604020202020204" pitchFamily="34" charset="0"/>
                    <a:ea typeface="Times New Roman" panose="02020603050405020304" pitchFamily="18" charset="0"/>
                    <a:cs typeface="Arial" panose="020B0604020202020204" pitchFamily="34" charset="0"/>
                  </a:rPr>
                  <a:t>.x</a:t>
                </a:r>
                <a:r>
                  <a:rPr lang="nl-NL" sz="5400" b="1" baseline="-25000">
                    <a:solidFill>
                      <a:schemeClr val="tx1"/>
                    </a:solidFill>
                    <a:latin typeface="Arial" panose="020B0604020202020204" pitchFamily="34" charset="0"/>
                    <a:ea typeface="Times New Roman" panose="02020603050405020304" pitchFamily="18" charset="0"/>
                    <a:cs typeface="Arial" panose="020B0604020202020204" pitchFamily="34" charset="0"/>
                  </a:rPr>
                  <a:t>k</a:t>
                </a:r>
                <a:endParaRPr lang="en-US" sz="5400" b="1">
                  <a:solidFill>
                    <a:schemeClr val="tx1"/>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3141970" y="4201974"/>
                <a:ext cx="11775460" cy="1184876"/>
              </a:xfrm>
              <a:prstGeom prst="rect">
                <a:avLst/>
              </a:prstGeom>
              <a:blipFill>
                <a:blip r:embed="rId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371625257"/>
      </p:ext>
    </p:extLst>
  </p:cSld>
  <p:clrMapOvr>
    <a:masterClrMapping/>
  </p:clrMapOvr>
  <mc:AlternateContent xmlns:mc="http://schemas.openxmlformats.org/markup-compatibility/2006" xmlns:p14="http://schemas.microsoft.com/office/powerpoint/2010/main">
    <mc:Choice Requires="p14">
      <p:transition spd="med" p14:dur="700">
        <p:wipe dir="d"/>
      </p:transition>
    </mc:Choice>
    <mc:Fallback xmlns="">
      <p:transition spd="med">
        <p:wipe dir="d"/>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F5985-196E-3F1C-D0CD-12A5895CCA48}"/>
            </a:ext>
          </a:extLst>
        </p:cNvPr>
        <p:cNvGrpSpPr/>
        <p:nvPr/>
      </p:nvGrpSpPr>
      <p:grpSpPr>
        <a:xfrm>
          <a:off x="0" y="0"/>
          <a:ext cx="0" cy="0"/>
          <a:chOff x="0" y="0"/>
          <a:chExt cx="0" cy="0"/>
        </a:xfrm>
      </p:grpSpPr>
      <p:sp>
        <p:nvSpPr>
          <p:cNvPr id="8" name="Rectangle 2">
            <a:extLst>
              <a:ext uri="{FF2B5EF4-FFF2-40B4-BE49-F238E27FC236}">
                <a16:creationId xmlns:a16="http://schemas.microsoft.com/office/drawing/2014/main" id="{09401DE2-8DE9-CF61-0FE5-A631D5DA6E59}"/>
              </a:ext>
            </a:extLst>
          </p:cNvPr>
          <p:cNvSpPr>
            <a:spLocks noChangeArrowheads="1"/>
          </p:cNvSpPr>
          <p:nvPr/>
        </p:nvSpPr>
        <p:spPr bwMode="auto">
          <a:xfrm>
            <a:off x="0" y="60673"/>
            <a:ext cx="18211800" cy="20774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7160" tIns="68580" rIns="137160" bIns="6858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1371600"/>
            <a:r>
              <a:rPr lang="en-US" altLang="en-US" sz="4200" b="1">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Ví dụ 1</a:t>
            </a:r>
            <a:r>
              <a:rPr lang="en-US" altLang="en-US" sz="4200" b="1">
                <a:latin typeface="Times New Roman" panose="02020603050405020304" pitchFamily="18" charset="0"/>
                <a:ea typeface="Times New Roman" panose="02020603050405020304" pitchFamily="18" charset="0"/>
                <a:cs typeface="Times New Roman" panose="02020603050405020304" pitchFamily="18" charset="0"/>
              </a:rPr>
              <a:t>:</a:t>
            </a:r>
            <a:r>
              <a:rPr lang="en-US" altLang="en-US" sz="4200">
                <a:latin typeface="Times New Roman" panose="02020603050405020304" pitchFamily="18" charset="0"/>
                <a:ea typeface="Times New Roman" panose="02020603050405020304" pitchFamily="18" charset="0"/>
                <a:cs typeface="Times New Roman" panose="02020603050405020304" pitchFamily="18" charset="0"/>
              </a:rPr>
              <a:t> </a:t>
            </a:r>
            <a:r>
              <a:rPr lang="en-US" altLang="en-US" sz="4200" b="1">
                <a:latin typeface="Times New Roman" panose="02020603050405020304" pitchFamily="18" charset="0"/>
                <a:ea typeface="Times New Roman" panose="02020603050405020304" pitchFamily="18" charset="0"/>
                <a:cs typeface="Times New Roman" panose="02020603050405020304" pitchFamily="18" charset="0"/>
              </a:rPr>
              <a:t>Điều tra về điểm môn Toán của lớp 10A, người ta chọn ra 12 bạn học sinh ở tổ I và thu được kết quả sau:</a:t>
            </a:r>
          </a:p>
          <a:p>
            <a:pPr defTabSz="1371600"/>
            <a:r>
              <a:rPr lang="en-US" altLang="en-US" sz="4200" b="1">
                <a:latin typeface="Times New Roman" panose="02020603050405020304" pitchFamily="18" charset="0"/>
                <a:ea typeface="Times New Roman" panose="02020603050405020304" pitchFamily="18" charset="0"/>
                <a:cs typeface="Times New Roman" panose="02020603050405020304" pitchFamily="18" charset="0"/>
              </a:rPr>
              <a:t>Tính điểm trung bình</a:t>
            </a:r>
          </a:p>
        </p:txBody>
      </p:sp>
      <p:graphicFrame>
        <p:nvGraphicFramePr>
          <p:cNvPr id="9" name="Object 8">
            <a:extLst>
              <a:ext uri="{FF2B5EF4-FFF2-40B4-BE49-F238E27FC236}">
                <a16:creationId xmlns:a16="http://schemas.microsoft.com/office/drawing/2014/main" id="{8E2DA2CB-D336-DB39-F38C-D2E186D56B71}"/>
              </a:ext>
            </a:extLst>
          </p:cNvPr>
          <p:cNvGraphicFramePr>
            <a:graphicFrameLocks noChangeAspect="1"/>
          </p:cNvGraphicFramePr>
          <p:nvPr>
            <p:extLst>
              <p:ext uri="{D42A27DB-BD31-4B8C-83A1-F6EECF244321}">
                <p14:modId xmlns:p14="http://schemas.microsoft.com/office/powerpoint/2010/main" val="2299678952"/>
              </p:ext>
            </p:extLst>
          </p:nvPr>
        </p:nvGraphicFramePr>
        <p:xfrm>
          <a:off x="9372600" y="958898"/>
          <a:ext cx="8123710" cy="1660744"/>
        </p:xfrm>
        <a:graphic>
          <a:graphicData uri="http://schemas.openxmlformats.org/presentationml/2006/ole">
            <mc:AlternateContent xmlns:mc="http://schemas.openxmlformats.org/markup-compatibility/2006">
              <mc:Choice xmlns:v="urn:schemas-microsoft-com:vml" Requires="v">
                <p:oleObj name="Worksheet" r:id="rId3" imgW="2281382" imgH="360218" progId="Excel.Sheet.8">
                  <p:embed/>
                </p:oleObj>
              </mc:Choice>
              <mc:Fallback>
                <p:oleObj name="Worksheet" r:id="rId3" imgW="2281382" imgH="360218" progId="Excel.Sheet.8">
                  <p:embed/>
                  <p:pic>
                    <p:nvPicPr>
                      <p:cNvPr id="9" name="Object 8">
                        <a:extLst>
                          <a:ext uri="{FF2B5EF4-FFF2-40B4-BE49-F238E27FC236}">
                            <a16:creationId xmlns:a16="http://schemas.microsoft.com/office/drawing/2014/main" id="{8E2DA2CB-D336-DB39-F38C-D2E186D56B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2600" y="958898"/>
                        <a:ext cx="8123710" cy="1660744"/>
                      </a:xfrm>
                      <a:prstGeom prst="rect">
                        <a:avLst/>
                      </a:prstGeom>
                      <a:noFill/>
                    </p:spPr>
                  </p:pic>
                </p:oleObj>
              </mc:Fallback>
            </mc:AlternateContent>
          </a:graphicData>
        </a:graphic>
      </p:graphicFrame>
      <p:graphicFrame>
        <p:nvGraphicFramePr>
          <p:cNvPr id="2" name="Table 1">
            <a:extLst>
              <a:ext uri="{FF2B5EF4-FFF2-40B4-BE49-F238E27FC236}">
                <a16:creationId xmlns:a16="http://schemas.microsoft.com/office/drawing/2014/main" id="{025BDA72-8252-FF2B-E2E4-D506CDC3C5FC}"/>
              </a:ext>
            </a:extLst>
          </p:cNvPr>
          <p:cNvGraphicFramePr>
            <a:graphicFrameLocks noGrp="1"/>
          </p:cNvGraphicFramePr>
          <p:nvPr>
            <p:extLst>
              <p:ext uri="{D42A27DB-BD31-4B8C-83A1-F6EECF244321}">
                <p14:modId xmlns:p14="http://schemas.microsoft.com/office/powerpoint/2010/main" val="755436893"/>
              </p:ext>
            </p:extLst>
          </p:nvPr>
        </p:nvGraphicFramePr>
        <p:xfrm>
          <a:off x="-27878" y="5637896"/>
          <a:ext cx="17581756" cy="1645920"/>
        </p:xfrm>
        <a:graphic>
          <a:graphicData uri="http://schemas.openxmlformats.org/drawingml/2006/table">
            <a:tbl>
              <a:tblPr firstRow="1" bandRow="1">
                <a:tableStyleId>{5940675A-B579-460E-94D1-54222C63F5DA}</a:tableStyleId>
              </a:tblPr>
              <a:tblGrid>
                <a:gridCol w="4018156">
                  <a:extLst>
                    <a:ext uri="{9D8B030D-6E8A-4147-A177-3AD203B41FA5}">
                      <a16:colId xmlns:a16="http://schemas.microsoft.com/office/drawing/2014/main" val="2488316266"/>
                    </a:ext>
                  </a:extLst>
                </a:gridCol>
                <a:gridCol w="1297259">
                  <a:extLst>
                    <a:ext uri="{9D8B030D-6E8A-4147-A177-3AD203B41FA5}">
                      <a16:colId xmlns:a16="http://schemas.microsoft.com/office/drawing/2014/main" val="2114063728"/>
                    </a:ext>
                  </a:extLst>
                </a:gridCol>
                <a:gridCol w="1962615">
                  <a:extLst>
                    <a:ext uri="{9D8B030D-6E8A-4147-A177-3AD203B41FA5}">
                      <a16:colId xmlns:a16="http://schemas.microsoft.com/office/drawing/2014/main" val="1666922718"/>
                    </a:ext>
                  </a:extLst>
                </a:gridCol>
                <a:gridCol w="2289717">
                  <a:extLst>
                    <a:ext uri="{9D8B030D-6E8A-4147-A177-3AD203B41FA5}">
                      <a16:colId xmlns:a16="http://schemas.microsoft.com/office/drawing/2014/main" val="3289091519"/>
                    </a:ext>
                  </a:extLst>
                </a:gridCol>
                <a:gridCol w="2207941">
                  <a:extLst>
                    <a:ext uri="{9D8B030D-6E8A-4147-A177-3AD203B41FA5}">
                      <a16:colId xmlns:a16="http://schemas.microsoft.com/office/drawing/2014/main" val="1050061174"/>
                    </a:ext>
                  </a:extLst>
                </a:gridCol>
                <a:gridCol w="1864338">
                  <a:extLst>
                    <a:ext uri="{9D8B030D-6E8A-4147-A177-3AD203B41FA5}">
                      <a16:colId xmlns:a16="http://schemas.microsoft.com/office/drawing/2014/main" val="2598218237"/>
                    </a:ext>
                  </a:extLst>
                </a:gridCol>
                <a:gridCol w="1815564">
                  <a:extLst>
                    <a:ext uri="{9D8B030D-6E8A-4147-A177-3AD203B41FA5}">
                      <a16:colId xmlns:a16="http://schemas.microsoft.com/office/drawing/2014/main" val="3211064093"/>
                    </a:ext>
                  </a:extLst>
                </a:gridCol>
                <a:gridCol w="2126166">
                  <a:extLst>
                    <a:ext uri="{9D8B030D-6E8A-4147-A177-3AD203B41FA5}">
                      <a16:colId xmlns:a16="http://schemas.microsoft.com/office/drawing/2014/main" val="556487243"/>
                    </a:ext>
                  </a:extLst>
                </a:gridCol>
              </a:tblGrid>
              <a:tr h="370840">
                <a:tc>
                  <a:txBody>
                    <a:bodyPr/>
                    <a:lstStyle/>
                    <a:p>
                      <a:r>
                        <a:rPr lang="en-US" sz="4800" b="1"/>
                        <a:t>Giá trị ( điểm)</a:t>
                      </a:r>
                    </a:p>
                  </a:txBody>
                  <a:tcPr/>
                </a:tc>
                <a:tc>
                  <a:txBody>
                    <a:bodyPr/>
                    <a:lstStyle/>
                    <a:p>
                      <a:r>
                        <a:rPr lang="en-US" sz="4800" b="1"/>
                        <a:t>4</a:t>
                      </a:r>
                    </a:p>
                  </a:txBody>
                  <a:tcPr/>
                </a:tc>
                <a:tc>
                  <a:txBody>
                    <a:bodyPr/>
                    <a:lstStyle/>
                    <a:p>
                      <a:r>
                        <a:rPr lang="en-US" sz="4800" b="1"/>
                        <a:t>5</a:t>
                      </a:r>
                    </a:p>
                  </a:txBody>
                  <a:tcPr/>
                </a:tc>
                <a:tc>
                  <a:txBody>
                    <a:bodyPr/>
                    <a:lstStyle/>
                    <a:p>
                      <a:r>
                        <a:rPr lang="en-US" sz="4800" b="1"/>
                        <a:t>6</a:t>
                      </a:r>
                    </a:p>
                  </a:txBody>
                  <a:tcPr/>
                </a:tc>
                <a:tc>
                  <a:txBody>
                    <a:bodyPr/>
                    <a:lstStyle/>
                    <a:p>
                      <a:r>
                        <a:rPr lang="en-US" sz="4800" b="1"/>
                        <a:t>7</a:t>
                      </a:r>
                    </a:p>
                  </a:txBody>
                  <a:tcPr/>
                </a:tc>
                <a:tc>
                  <a:txBody>
                    <a:bodyPr/>
                    <a:lstStyle/>
                    <a:p>
                      <a:r>
                        <a:rPr lang="en-US" sz="4800" b="1"/>
                        <a:t>8</a:t>
                      </a:r>
                    </a:p>
                  </a:txBody>
                  <a:tcPr/>
                </a:tc>
                <a:tc>
                  <a:txBody>
                    <a:bodyPr/>
                    <a:lstStyle/>
                    <a:p>
                      <a:r>
                        <a:rPr lang="en-US" sz="4800" b="1"/>
                        <a:t>9</a:t>
                      </a:r>
                    </a:p>
                  </a:txBody>
                  <a:tcPr/>
                </a:tc>
                <a:tc>
                  <a:txBody>
                    <a:bodyPr/>
                    <a:lstStyle/>
                    <a:p>
                      <a:r>
                        <a:rPr lang="en-US" sz="4800" b="1"/>
                        <a:t>Tổng</a:t>
                      </a:r>
                    </a:p>
                  </a:txBody>
                  <a:tcPr/>
                </a:tc>
                <a:extLst>
                  <a:ext uri="{0D108BD9-81ED-4DB2-BD59-A6C34878D82A}">
                    <a16:rowId xmlns:a16="http://schemas.microsoft.com/office/drawing/2014/main" val="3539205300"/>
                  </a:ext>
                </a:extLst>
              </a:tr>
              <a:tr h="370840">
                <a:tc>
                  <a:txBody>
                    <a:bodyPr/>
                    <a:lstStyle/>
                    <a:p>
                      <a:r>
                        <a:rPr lang="en-US" sz="4800">
                          <a:solidFill>
                            <a:srgbClr val="FF0000"/>
                          </a:solidFill>
                        </a:rPr>
                        <a:t>Tần số </a:t>
                      </a:r>
                    </a:p>
                  </a:txBody>
                  <a:tcPr/>
                </a:tc>
                <a:tc>
                  <a:txBody>
                    <a:bodyPr/>
                    <a:lstStyle/>
                    <a:p>
                      <a:r>
                        <a:rPr lang="en-US" sz="4800"/>
                        <a:t>1</a:t>
                      </a:r>
                    </a:p>
                  </a:txBody>
                  <a:tcPr/>
                </a:tc>
                <a:tc>
                  <a:txBody>
                    <a:bodyPr/>
                    <a:lstStyle/>
                    <a:p>
                      <a:r>
                        <a:rPr lang="en-US" sz="4800"/>
                        <a:t>1</a:t>
                      </a:r>
                    </a:p>
                  </a:txBody>
                  <a:tcPr/>
                </a:tc>
                <a:tc>
                  <a:txBody>
                    <a:bodyPr/>
                    <a:lstStyle/>
                    <a:p>
                      <a:r>
                        <a:rPr lang="en-US" sz="4800"/>
                        <a:t>1</a:t>
                      </a:r>
                    </a:p>
                  </a:txBody>
                  <a:tcPr/>
                </a:tc>
                <a:tc>
                  <a:txBody>
                    <a:bodyPr/>
                    <a:lstStyle/>
                    <a:p>
                      <a:r>
                        <a:rPr lang="en-US" sz="4800"/>
                        <a:t>4</a:t>
                      </a:r>
                    </a:p>
                  </a:txBody>
                  <a:tcPr/>
                </a:tc>
                <a:tc>
                  <a:txBody>
                    <a:bodyPr/>
                    <a:lstStyle/>
                    <a:p>
                      <a:r>
                        <a:rPr lang="en-US" sz="4800"/>
                        <a:t>3</a:t>
                      </a:r>
                    </a:p>
                  </a:txBody>
                  <a:tcPr/>
                </a:tc>
                <a:tc>
                  <a:txBody>
                    <a:bodyPr/>
                    <a:lstStyle/>
                    <a:p>
                      <a:r>
                        <a:rPr lang="en-US" sz="4800"/>
                        <a:t>2</a:t>
                      </a:r>
                    </a:p>
                  </a:txBody>
                  <a:tcPr/>
                </a:tc>
                <a:tc>
                  <a:txBody>
                    <a:bodyPr/>
                    <a:lstStyle/>
                    <a:p>
                      <a:r>
                        <a:rPr lang="en-US" sz="4800"/>
                        <a:t>n=12</a:t>
                      </a:r>
                    </a:p>
                  </a:txBody>
                  <a:tcPr/>
                </a:tc>
                <a:extLst>
                  <a:ext uri="{0D108BD9-81ED-4DB2-BD59-A6C34878D82A}">
                    <a16:rowId xmlns:a16="http://schemas.microsoft.com/office/drawing/2014/main" val="3556444189"/>
                  </a:ext>
                </a:extLst>
              </a:tr>
            </a:tbl>
          </a:graphicData>
        </a:graphic>
      </p:graphicFrame>
      <p:cxnSp>
        <p:nvCxnSpPr>
          <p:cNvPr id="5" name="Straight Connector 4">
            <a:extLst>
              <a:ext uri="{FF2B5EF4-FFF2-40B4-BE49-F238E27FC236}">
                <a16:creationId xmlns:a16="http://schemas.microsoft.com/office/drawing/2014/main" id="{B6A3C0DB-DACC-6CC8-0144-909A817B05CF}"/>
              </a:ext>
            </a:extLst>
          </p:cNvPr>
          <p:cNvCxnSpPr/>
          <p:nvPr/>
        </p:nvCxnSpPr>
        <p:spPr>
          <a:xfrm>
            <a:off x="519321" y="2619642"/>
            <a:ext cx="17540079"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BEBFB908-BB7B-1A60-F37B-ED92F2810DCC}"/>
              </a:ext>
            </a:extLst>
          </p:cNvPr>
          <p:cNvSpPr txBox="1"/>
          <p:nvPr/>
        </p:nvSpPr>
        <p:spPr>
          <a:xfrm>
            <a:off x="165917" y="4868455"/>
            <a:ext cx="10820400" cy="769441"/>
          </a:xfrm>
          <a:prstGeom prst="rect">
            <a:avLst/>
          </a:prstGeom>
          <a:noFill/>
        </p:spPr>
        <p:txBody>
          <a:bodyPr wrap="square">
            <a:spAutoFit/>
          </a:bodyPr>
          <a:lstStyle/>
          <a:p>
            <a:r>
              <a:rPr lang="en-US" altLang="en-US" sz="4400">
                <a:solidFill>
                  <a:srgbClr val="00B050"/>
                </a:solidFill>
                <a:highlight>
                  <a:srgbClr val="FFFF00"/>
                </a:highlight>
                <a:latin typeface="Times New Roman" panose="02020603050405020304" pitchFamily="18" charset="0"/>
                <a:cs typeface="Times New Roman" panose="02020603050405020304" pitchFamily="18" charset="0"/>
              </a:rPr>
              <a:t>Cách 2</a:t>
            </a:r>
            <a:r>
              <a:rPr lang="en-US" altLang="en-US" sz="4400">
                <a:latin typeface="Times New Roman" panose="02020603050405020304" pitchFamily="18" charset="0"/>
                <a:cs typeface="Times New Roman" panose="02020603050405020304" pitchFamily="18" charset="0"/>
              </a:rPr>
              <a:t>: </a:t>
            </a:r>
            <a:r>
              <a:rPr lang="en-US" altLang="en-US" sz="4400" b="1">
                <a:solidFill>
                  <a:srgbClr val="00B050"/>
                </a:solidFill>
                <a:latin typeface="Times New Roman" panose="02020603050405020304" pitchFamily="18" charset="0"/>
                <a:cs typeface="Times New Roman" panose="02020603050405020304" pitchFamily="18" charset="0"/>
              </a:rPr>
              <a:t>lập bảng phân bố tần số</a:t>
            </a:r>
            <a:endParaRPr lang="en-US" sz="4400" b="1">
              <a:solidFill>
                <a:srgbClr val="00B050"/>
              </a:solidFill>
            </a:endParaRPr>
          </a:p>
        </p:txBody>
      </p:sp>
      <p:sp>
        <p:nvSpPr>
          <p:cNvPr id="3" name="TextBox 2">
            <a:extLst>
              <a:ext uri="{FF2B5EF4-FFF2-40B4-BE49-F238E27FC236}">
                <a16:creationId xmlns:a16="http://schemas.microsoft.com/office/drawing/2014/main" id="{5E9577F3-91F1-C319-1A6D-254E789A93A8}"/>
              </a:ext>
            </a:extLst>
          </p:cNvPr>
          <p:cNvSpPr txBox="1"/>
          <p:nvPr/>
        </p:nvSpPr>
        <p:spPr>
          <a:xfrm>
            <a:off x="228600" y="2830492"/>
            <a:ext cx="16764000" cy="646331"/>
          </a:xfrm>
          <a:prstGeom prst="rect">
            <a:avLst/>
          </a:prstGeom>
          <a:noFill/>
        </p:spPr>
        <p:txBody>
          <a:bodyPr wrap="square" rtlCol="0">
            <a:spAutoFit/>
          </a:bodyPr>
          <a:lstStyle/>
          <a:p>
            <a:r>
              <a:rPr lang="en-US" sz="3600" b="1">
                <a:solidFill>
                  <a:srgbClr val="00B050"/>
                </a:solidFill>
                <a:highlight>
                  <a:srgbClr val="FFFF00"/>
                </a:highlight>
              </a:rPr>
              <a:t>Cách 1</a:t>
            </a:r>
            <a:r>
              <a:rPr lang="en-US" sz="3600"/>
              <a:t>: </a:t>
            </a:r>
            <a:r>
              <a:rPr lang="nl-NL" sz="3600" b="1">
                <a:solidFill>
                  <a:srgbClr val="00B050"/>
                </a:solidFill>
                <a:latin typeface="Arial" panose="020B0604020202020204" pitchFamily="34" charset="0"/>
                <a:ea typeface="Calibri" panose="020F0502020204030204" pitchFamily="34" charset="0"/>
                <a:cs typeface="Arial" panose="020B0604020202020204" pitchFamily="34" charset="0"/>
              </a:rPr>
              <a:t>mẫu số liệu là x</a:t>
            </a:r>
            <a:r>
              <a:rPr lang="nl-NL" sz="3600" b="1" baseline="-25000">
                <a:solidFill>
                  <a:srgbClr val="00B050"/>
                </a:solidFill>
                <a:effectLst/>
                <a:latin typeface="Arial" panose="020B0604020202020204" pitchFamily="34" charset="0"/>
                <a:ea typeface="Calibri" panose="020F0502020204030204" pitchFamily="34" charset="0"/>
                <a:cs typeface="Arial" panose="020B0604020202020204" pitchFamily="34" charset="0"/>
              </a:rPr>
              <a:t>1</a:t>
            </a:r>
            <a:r>
              <a:rPr lang="nl-NL" sz="3600" b="1">
                <a:solidFill>
                  <a:srgbClr val="00B050"/>
                </a:solidFill>
                <a:effectLst/>
                <a:latin typeface="Arial" panose="020B0604020202020204" pitchFamily="34" charset="0"/>
                <a:ea typeface="Calibri" panose="020F0502020204030204" pitchFamily="34" charset="0"/>
                <a:cs typeface="Arial" panose="020B0604020202020204" pitchFamily="34" charset="0"/>
              </a:rPr>
              <a:t>, x</a:t>
            </a:r>
            <a:r>
              <a:rPr lang="nl-NL" sz="3600" b="1" baseline="-25000">
                <a:solidFill>
                  <a:srgbClr val="00B050"/>
                </a:solidFill>
                <a:effectLst/>
                <a:latin typeface="Arial" panose="020B0604020202020204" pitchFamily="34" charset="0"/>
                <a:ea typeface="Calibri" panose="020F0502020204030204" pitchFamily="34" charset="0"/>
                <a:cs typeface="Arial" panose="020B0604020202020204" pitchFamily="34" charset="0"/>
              </a:rPr>
              <a:t>2</a:t>
            </a:r>
            <a:r>
              <a:rPr lang="nl-NL" sz="3600" b="1">
                <a:solidFill>
                  <a:srgbClr val="00B050"/>
                </a:solidFill>
                <a:effectLst/>
                <a:latin typeface="Arial" panose="020B0604020202020204" pitchFamily="34" charset="0"/>
                <a:ea typeface="Calibri" panose="020F0502020204030204" pitchFamily="34" charset="0"/>
                <a:cs typeface="Arial" panose="020B0604020202020204" pitchFamily="34" charset="0"/>
              </a:rPr>
              <a:t>, x</a:t>
            </a:r>
            <a:r>
              <a:rPr lang="nl-NL" sz="3600" b="1" baseline="-25000">
                <a:solidFill>
                  <a:srgbClr val="00B050"/>
                </a:solidFill>
                <a:effectLst/>
                <a:latin typeface="Arial" panose="020B0604020202020204" pitchFamily="34" charset="0"/>
                <a:ea typeface="Calibri" panose="020F0502020204030204" pitchFamily="34" charset="0"/>
                <a:cs typeface="Arial" panose="020B0604020202020204" pitchFamily="34" charset="0"/>
              </a:rPr>
              <a:t>3</a:t>
            </a:r>
            <a:r>
              <a:rPr lang="nl-NL" sz="3600" b="1">
                <a:solidFill>
                  <a:srgbClr val="00B050"/>
                </a:solidFill>
                <a:effectLst/>
                <a:latin typeface="Arial" panose="020B0604020202020204" pitchFamily="34" charset="0"/>
                <a:ea typeface="Calibri" panose="020F0502020204030204" pitchFamily="34" charset="0"/>
                <a:cs typeface="Arial" panose="020B0604020202020204" pitchFamily="34" charset="0"/>
              </a:rPr>
              <a:t>,... x</a:t>
            </a:r>
            <a:r>
              <a:rPr lang="nl-NL" sz="3600" b="1" baseline="-25000">
                <a:solidFill>
                  <a:srgbClr val="00B050"/>
                </a:solidFill>
                <a:effectLst/>
                <a:latin typeface="Arial" panose="020B0604020202020204" pitchFamily="34" charset="0"/>
                <a:ea typeface="Calibri" panose="020F0502020204030204" pitchFamily="34" charset="0"/>
                <a:cs typeface="Arial" panose="020B0604020202020204" pitchFamily="34" charset="0"/>
              </a:rPr>
              <a:t>n</a:t>
            </a:r>
            <a:endParaRPr lang="en-US" sz="3600">
              <a:solidFill>
                <a:srgbClr val="00B050"/>
              </a:solidFill>
            </a:endParaRPr>
          </a:p>
        </p:txBody>
      </p:sp>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9D22B95D-0078-AFA0-78C1-BA65A8D87B5C}"/>
                  </a:ext>
                </a:extLst>
              </p:cNvPr>
              <p:cNvSpPr txBox="1"/>
              <p:nvPr/>
            </p:nvSpPr>
            <p:spPr>
              <a:xfrm>
                <a:off x="-27878" y="3529797"/>
                <a:ext cx="17983200" cy="1261307"/>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acc>
                        <m:accPr>
                          <m:chr m:val="̅"/>
                          <m:ctrlPr>
                            <a:rPr lang="en-US" sz="4000" b="1" i="1" smtClean="0">
                              <a:solidFill>
                                <a:srgbClr val="FF0000"/>
                              </a:solidFill>
                              <a:latin typeface="Cambria Math" panose="02040503050406030204" pitchFamily="18" charset="0"/>
                            </a:rPr>
                          </m:ctrlPr>
                        </m:accPr>
                        <m:e>
                          <m:r>
                            <a:rPr lang="en-US" sz="4000" b="1" i="1">
                              <a:solidFill>
                                <a:srgbClr val="FF0000"/>
                              </a:solidFill>
                              <a:latin typeface="Cambria Math" panose="02040503050406030204" pitchFamily="18" charset="0"/>
                            </a:rPr>
                            <m:t>𝒙</m:t>
                          </m:r>
                        </m:e>
                      </m:acc>
                      <m:r>
                        <m:rPr>
                          <m:nor/>
                        </m:rPr>
                        <a:rPr lang="en-US" sz="4000" b="1" i="1">
                          <a:solidFill>
                            <a:srgbClr val="FF0000"/>
                          </a:solidFill>
                          <a:latin typeface="Cambria Math" panose="02040503050406030204" pitchFamily="18" charset="0"/>
                        </a:rPr>
                        <m:t> </m:t>
                      </m:r>
                      <m:r>
                        <a:rPr lang="en-US" sz="4000" b="1" i="0">
                          <a:solidFill>
                            <a:srgbClr val="FF0000"/>
                          </a:solidFill>
                          <a:latin typeface="Cambria Math" panose="02040503050406030204" pitchFamily="18" charset="0"/>
                        </a:rPr>
                        <m:t>=</m:t>
                      </m:r>
                      <m:r>
                        <m:rPr>
                          <m:nor/>
                        </m:rPr>
                        <a:rPr lang="en-US" sz="4000" b="1" i="1">
                          <a:solidFill>
                            <a:srgbClr val="FF0000"/>
                          </a:solidFill>
                          <a:latin typeface="Cambria Math" panose="02040503050406030204" pitchFamily="18" charset="0"/>
                        </a:rPr>
                        <m:t> </m:t>
                      </m:r>
                      <m:f>
                        <m:fPr>
                          <m:ctrlPr>
                            <a:rPr lang="en-US" sz="4000" b="1" i="1">
                              <a:solidFill>
                                <a:srgbClr val="FF0000"/>
                              </a:solidFill>
                              <a:latin typeface="Cambria Math" panose="02040503050406030204" pitchFamily="18" charset="0"/>
                            </a:rPr>
                          </m:ctrlPr>
                        </m:fPr>
                        <m:num>
                          <m:sSub>
                            <m:sSubPr>
                              <m:ctrlPr>
                                <a:rPr lang="en-US" sz="4000" b="1" i="1">
                                  <a:solidFill>
                                    <a:srgbClr val="FF0000"/>
                                  </a:solidFill>
                                  <a:latin typeface="Cambria Math" panose="02040503050406030204" pitchFamily="18" charset="0"/>
                                </a:rPr>
                              </m:ctrlPr>
                            </m:sSubPr>
                            <m:e>
                              <m:r>
                                <a:rPr lang="en-US" sz="4000" b="1" i="1">
                                  <a:solidFill>
                                    <a:srgbClr val="FF0000"/>
                                  </a:solidFill>
                                  <a:latin typeface="Cambria Math" panose="02040503050406030204" pitchFamily="18" charset="0"/>
                                </a:rPr>
                                <m:t>𝒙</m:t>
                              </m:r>
                            </m:e>
                            <m:sub>
                              <m:r>
                                <a:rPr lang="en-US" sz="4000" b="1" i="0">
                                  <a:solidFill>
                                    <a:srgbClr val="FF0000"/>
                                  </a:solidFill>
                                  <a:latin typeface="Cambria Math" panose="02040503050406030204" pitchFamily="18" charset="0"/>
                                </a:rPr>
                                <m:t>𝟏</m:t>
                              </m:r>
                            </m:sub>
                          </m:sSub>
                          <m:r>
                            <a:rPr lang="en-US" sz="4000" b="1" i="0">
                              <a:solidFill>
                                <a:srgbClr val="FF0000"/>
                              </a:solidFill>
                              <a:latin typeface="Cambria Math" panose="02040503050406030204" pitchFamily="18" charset="0"/>
                            </a:rPr>
                            <m:t>+</m:t>
                          </m:r>
                          <m:sSub>
                            <m:sSubPr>
                              <m:ctrlPr>
                                <a:rPr lang="en-US" sz="4000" b="1" i="1">
                                  <a:solidFill>
                                    <a:srgbClr val="FF0000"/>
                                  </a:solidFill>
                                  <a:latin typeface="Cambria Math" panose="02040503050406030204" pitchFamily="18" charset="0"/>
                                </a:rPr>
                              </m:ctrlPr>
                            </m:sSubPr>
                            <m:e>
                              <m:r>
                                <a:rPr lang="en-US" sz="4000" b="1" i="1">
                                  <a:solidFill>
                                    <a:srgbClr val="FF0000"/>
                                  </a:solidFill>
                                  <a:latin typeface="Cambria Math" panose="02040503050406030204" pitchFamily="18" charset="0"/>
                                </a:rPr>
                                <m:t>𝒙</m:t>
                              </m:r>
                            </m:e>
                            <m:sub>
                              <m:r>
                                <a:rPr lang="en-US" sz="4000" b="1" i="0">
                                  <a:solidFill>
                                    <a:srgbClr val="FF0000"/>
                                  </a:solidFill>
                                  <a:latin typeface="Cambria Math" panose="02040503050406030204" pitchFamily="18" charset="0"/>
                                </a:rPr>
                                <m:t>𝟐</m:t>
                              </m:r>
                            </m:sub>
                          </m:sSub>
                          <m:r>
                            <a:rPr lang="en-US" sz="4000" b="1" i="0">
                              <a:solidFill>
                                <a:srgbClr val="FF0000"/>
                              </a:solidFill>
                              <a:latin typeface="Cambria Math" panose="02040503050406030204" pitchFamily="18" charset="0"/>
                            </a:rPr>
                            <m:t>+...+</m:t>
                          </m:r>
                          <m:sSub>
                            <m:sSubPr>
                              <m:ctrlPr>
                                <a:rPr lang="en-US" sz="4000" b="1" i="1">
                                  <a:solidFill>
                                    <a:srgbClr val="FF0000"/>
                                  </a:solidFill>
                                  <a:latin typeface="Cambria Math" panose="02040503050406030204" pitchFamily="18" charset="0"/>
                                </a:rPr>
                              </m:ctrlPr>
                            </m:sSubPr>
                            <m:e>
                              <m:r>
                                <a:rPr lang="en-US" sz="4000" b="1" i="1">
                                  <a:solidFill>
                                    <a:srgbClr val="FF0000"/>
                                  </a:solidFill>
                                  <a:latin typeface="Cambria Math" panose="02040503050406030204" pitchFamily="18" charset="0"/>
                                </a:rPr>
                                <m:t>𝒙</m:t>
                              </m:r>
                            </m:e>
                            <m:sub>
                              <m:r>
                                <a:rPr lang="en-US" sz="4000" b="1" i="1">
                                  <a:solidFill>
                                    <a:srgbClr val="FF0000"/>
                                  </a:solidFill>
                                  <a:latin typeface="Cambria Math" panose="02040503050406030204" pitchFamily="18" charset="0"/>
                                </a:rPr>
                                <m:t>𝒏</m:t>
                              </m:r>
                            </m:sub>
                          </m:sSub>
                        </m:num>
                        <m:den>
                          <m:r>
                            <a:rPr lang="en-US" sz="4000" b="1" i="1">
                              <a:solidFill>
                                <a:srgbClr val="FF0000"/>
                              </a:solidFill>
                              <a:latin typeface="Cambria Math" panose="02040503050406030204" pitchFamily="18" charset="0"/>
                            </a:rPr>
                            <m:t>𝒏</m:t>
                          </m:r>
                        </m:den>
                      </m:f>
                      <m:r>
                        <a:rPr lang="en-US" sz="4000" b="0" i="0" smtClean="0">
                          <a:solidFill>
                            <a:schemeClr val="tx1"/>
                          </a:solidFill>
                          <a:latin typeface="Cambria Math" panose="02040503050406030204" pitchFamily="18" charset="0"/>
                        </a:rPr>
                        <m:t>=</m:t>
                      </m:r>
                      <m:f>
                        <m:fPr>
                          <m:ctrlPr>
                            <a:rPr lang="en-US" sz="4000" b="0" i="1" smtClean="0">
                              <a:solidFill>
                                <a:schemeClr val="tx1"/>
                              </a:solidFill>
                              <a:latin typeface="Cambria Math" panose="02040503050406030204" pitchFamily="18" charset="0"/>
                            </a:rPr>
                          </m:ctrlPr>
                        </m:fPr>
                        <m:num>
                          <m:r>
                            <a:rPr lang="en-US" sz="4000" b="0" i="1" smtClean="0">
                              <a:solidFill>
                                <a:schemeClr val="tx1"/>
                              </a:solidFill>
                              <a:latin typeface="Cambria Math" panose="02040503050406030204" pitchFamily="18" charset="0"/>
                            </a:rPr>
                            <m:t>9</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7</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6</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5</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7</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8</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7</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9</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8</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4</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7</m:t>
                          </m:r>
                          <m:r>
                            <a:rPr lang="en-US" sz="4000" b="0" i="1" smtClean="0">
                              <a:solidFill>
                                <a:schemeClr val="tx1"/>
                              </a:solidFill>
                              <a:latin typeface="Cambria Math" panose="02040503050406030204" pitchFamily="18" charset="0"/>
                            </a:rPr>
                            <m:t>+</m:t>
                          </m:r>
                          <m:r>
                            <a:rPr lang="en-US" sz="4000" b="0" i="1" smtClean="0">
                              <a:solidFill>
                                <a:schemeClr val="tx1"/>
                              </a:solidFill>
                              <a:latin typeface="Cambria Math" panose="02040503050406030204" pitchFamily="18" charset="0"/>
                            </a:rPr>
                            <m:t>8</m:t>
                          </m:r>
                        </m:num>
                        <m:den>
                          <m:r>
                            <a:rPr lang="en-US" sz="4000" b="0" i="1" smtClean="0">
                              <a:solidFill>
                                <a:schemeClr val="tx1"/>
                              </a:solidFill>
                              <a:latin typeface="Cambria Math" panose="02040503050406030204" pitchFamily="18" charset="0"/>
                            </a:rPr>
                            <m:t>12</m:t>
                          </m:r>
                        </m:den>
                      </m:f>
                      <m:r>
                        <a:rPr lang="en-US" sz="4000" i="1" smtClean="0">
                          <a:latin typeface="Cambria Math" panose="02040503050406030204" pitchFamily="18" charset="0"/>
                        </a:rPr>
                        <m:t>=</m:t>
                      </m:r>
                      <m:r>
                        <a:rPr lang="en-US" sz="4000" b="0" i="1" smtClean="0">
                          <a:latin typeface="Cambria Math" panose="02040503050406030204" pitchFamily="18" charset="0"/>
                        </a:rPr>
                        <m:t>7</m:t>
                      </m:r>
                      <m:r>
                        <a:rPr lang="en-US" sz="4000" b="0" i="1" smtClean="0">
                          <a:latin typeface="Cambria Math" panose="02040503050406030204" pitchFamily="18" charset="0"/>
                        </a:rPr>
                        <m:t>.</m:t>
                      </m:r>
                      <m:r>
                        <a:rPr lang="en-US" sz="4000" b="0" i="1" smtClean="0">
                          <a:latin typeface="Cambria Math" panose="02040503050406030204" pitchFamily="18" charset="0"/>
                        </a:rPr>
                        <m:t>08</m:t>
                      </m:r>
                    </m:oMath>
                  </m:oMathPara>
                </a14:m>
                <a:endParaRPr lang="en-US" sz="4000"/>
              </a:p>
            </p:txBody>
          </p:sp>
        </mc:Choice>
        <mc:Fallback xmlns="">
          <p:sp>
            <p:nvSpPr>
              <p:cNvPr id="6" name="TextBox 5">
                <a:extLst>
                  <a:ext uri="{FF2B5EF4-FFF2-40B4-BE49-F238E27FC236}">
                    <a16:creationId xmlns:a16="http://schemas.microsoft.com/office/drawing/2014/main" id="{9D22B95D-0078-AFA0-78C1-BA65A8D87B5C}"/>
                  </a:ext>
                </a:extLst>
              </p:cNvPr>
              <p:cNvSpPr txBox="1">
                <a:spLocks noRot="1" noChangeAspect="1" noMove="1" noResize="1" noEditPoints="1" noAdjustHandles="1" noChangeArrowheads="1" noChangeShapeType="1" noTextEdit="1"/>
              </p:cNvSpPr>
              <p:nvPr/>
            </p:nvSpPr>
            <p:spPr>
              <a:xfrm>
                <a:off x="-27878" y="3529797"/>
                <a:ext cx="17983200" cy="1261307"/>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74A6ACBF-815D-2159-2FA5-7BA21AE670EF}"/>
                  </a:ext>
                </a:extLst>
              </p:cNvPr>
              <p:cNvSpPr txBox="1"/>
              <p:nvPr/>
            </p:nvSpPr>
            <p:spPr>
              <a:xfrm>
                <a:off x="249382" y="8053257"/>
                <a:ext cx="17581756" cy="1283300"/>
              </a:xfrm>
              <a:prstGeom prst="rect">
                <a:avLst/>
              </a:prstGeom>
              <a:noFill/>
            </p:spPr>
            <p:txBody>
              <a:bodyPr wrap="square">
                <a:spAutoFit/>
              </a:bodyPr>
              <a:lstStyle/>
              <a:p>
                <a14:m>
                  <m:oMath xmlns:m="http://schemas.openxmlformats.org/officeDocument/2006/math">
                    <m:acc>
                      <m:accPr>
                        <m:chr m:val="̅"/>
                        <m:ctrlPr>
                          <a:rPr lang="en-US" sz="5400" b="1" i="1" smtClean="0">
                            <a:solidFill>
                              <a:srgbClr val="FF0000"/>
                            </a:solidFill>
                            <a:latin typeface="Cambria Math" panose="02040503050406030204" pitchFamily="18" charset="0"/>
                          </a:rPr>
                        </m:ctrlPr>
                      </m:accPr>
                      <m:e>
                        <m:r>
                          <a:rPr lang="en-US" sz="5400" b="1" i="1">
                            <a:solidFill>
                              <a:srgbClr val="FF0000"/>
                            </a:solidFill>
                            <a:latin typeface="Cambria Math" panose="02040503050406030204" pitchFamily="18" charset="0"/>
                          </a:rPr>
                          <m:t>𝒙</m:t>
                        </m:r>
                      </m:e>
                    </m:acc>
                    <m:r>
                      <m:rPr>
                        <m:nor/>
                      </m:rPr>
                      <a:rPr lang="en-US" sz="5400" b="1" i="1">
                        <a:solidFill>
                          <a:srgbClr val="FF0000"/>
                        </a:solidFill>
                        <a:latin typeface="Cambria Math" panose="02040503050406030204" pitchFamily="18" charset="0"/>
                      </a:rPr>
                      <m:t> </m:t>
                    </m:r>
                    <m:r>
                      <a:rPr lang="en-US" sz="5400" b="1" i="0">
                        <a:solidFill>
                          <a:srgbClr val="FF0000"/>
                        </a:solidFill>
                        <a:latin typeface="Cambria Math" panose="02040503050406030204" pitchFamily="18" charset="0"/>
                      </a:rPr>
                      <m:t>=</m:t>
                    </m:r>
                    <m:r>
                      <m:rPr>
                        <m:nor/>
                      </m:rPr>
                      <a:rPr lang="en-US" sz="5400" b="1" i="1">
                        <a:solidFill>
                          <a:srgbClr val="FF0000"/>
                        </a:solidFill>
                        <a:latin typeface="Cambria Math" panose="02040503050406030204" pitchFamily="18" charset="0"/>
                      </a:rPr>
                      <m:t> </m:t>
                    </m:r>
                    <m:f>
                      <m:fPr>
                        <m:ctrlPr>
                          <a:rPr lang="en-US" sz="5400" b="1" i="1">
                            <a:solidFill>
                              <a:srgbClr val="FF0000"/>
                            </a:solidFill>
                            <a:latin typeface="Cambria Math" panose="02040503050406030204" pitchFamily="18" charset="0"/>
                          </a:rPr>
                        </m:ctrlPr>
                      </m:fPr>
                      <m:num>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𝒏</m:t>
                            </m:r>
                          </m:e>
                          <m:sub>
                            <m:r>
                              <a:rPr lang="en-US" sz="5400" b="1" i="0">
                                <a:solidFill>
                                  <a:srgbClr val="FF0000"/>
                                </a:solidFill>
                                <a:latin typeface="Cambria Math" panose="02040503050406030204" pitchFamily="18" charset="0"/>
                              </a:rPr>
                              <m:t>𝟏</m:t>
                            </m:r>
                          </m:sub>
                        </m:sSub>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𝒙</m:t>
                            </m:r>
                          </m:e>
                          <m:sub>
                            <m:r>
                              <a:rPr lang="en-US" sz="5400" b="1" i="0">
                                <a:solidFill>
                                  <a:srgbClr val="FF0000"/>
                                </a:solidFill>
                                <a:latin typeface="Cambria Math" panose="02040503050406030204" pitchFamily="18" charset="0"/>
                              </a:rPr>
                              <m:t>𝟏</m:t>
                            </m:r>
                          </m:sub>
                        </m:sSub>
                        <m:r>
                          <a:rPr lang="en-US" sz="5400" b="1" i="0">
                            <a:solidFill>
                              <a:srgbClr val="FF0000"/>
                            </a:solidFill>
                            <a:latin typeface="Cambria Math" panose="02040503050406030204" pitchFamily="18" charset="0"/>
                          </a:rPr>
                          <m:t>+</m:t>
                        </m:r>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𝒏</m:t>
                            </m:r>
                          </m:e>
                          <m:sub>
                            <m:r>
                              <a:rPr lang="en-US" sz="5400" b="1" i="0">
                                <a:solidFill>
                                  <a:srgbClr val="FF0000"/>
                                </a:solidFill>
                                <a:latin typeface="Cambria Math" panose="02040503050406030204" pitchFamily="18" charset="0"/>
                              </a:rPr>
                              <m:t>𝟐</m:t>
                            </m:r>
                          </m:sub>
                        </m:sSub>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𝒙</m:t>
                            </m:r>
                          </m:e>
                          <m:sub>
                            <m:r>
                              <a:rPr lang="en-US" sz="5400" b="1" i="0">
                                <a:solidFill>
                                  <a:srgbClr val="FF0000"/>
                                </a:solidFill>
                                <a:latin typeface="Cambria Math" panose="02040503050406030204" pitchFamily="18" charset="0"/>
                              </a:rPr>
                              <m:t>𝟐</m:t>
                            </m:r>
                          </m:sub>
                        </m:sSub>
                        <m:r>
                          <a:rPr lang="en-US" sz="5400" b="1" i="0">
                            <a:solidFill>
                              <a:srgbClr val="FF0000"/>
                            </a:solidFill>
                            <a:latin typeface="Cambria Math" panose="02040503050406030204" pitchFamily="18" charset="0"/>
                          </a:rPr>
                          <m:t>+...+</m:t>
                        </m:r>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𝒏</m:t>
                            </m:r>
                          </m:e>
                          <m:sub>
                            <m:r>
                              <a:rPr lang="en-US" sz="5400" b="1" i="1">
                                <a:solidFill>
                                  <a:srgbClr val="FF0000"/>
                                </a:solidFill>
                                <a:latin typeface="Cambria Math" panose="02040503050406030204" pitchFamily="18" charset="0"/>
                              </a:rPr>
                              <m:t>𝒌</m:t>
                            </m:r>
                          </m:sub>
                        </m:sSub>
                        <m:sSub>
                          <m:sSubPr>
                            <m:ctrlPr>
                              <a:rPr lang="en-US" sz="5400" b="1" i="1">
                                <a:solidFill>
                                  <a:srgbClr val="FF0000"/>
                                </a:solidFill>
                                <a:latin typeface="Cambria Math" panose="02040503050406030204" pitchFamily="18" charset="0"/>
                              </a:rPr>
                            </m:ctrlPr>
                          </m:sSubPr>
                          <m:e>
                            <m:r>
                              <a:rPr lang="en-US" sz="5400" b="1" i="1">
                                <a:solidFill>
                                  <a:srgbClr val="FF0000"/>
                                </a:solidFill>
                                <a:latin typeface="Cambria Math" panose="02040503050406030204" pitchFamily="18" charset="0"/>
                              </a:rPr>
                              <m:t>𝒙</m:t>
                            </m:r>
                          </m:e>
                          <m:sub>
                            <m:r>
                              <a:rPr lang="en-US" sz="5400" b="1" i="1">
                                <a:solidFill>
                                  <a:srgbClr val="FF0000"/>
                                </a:solidFill>
                                <a:latin typeface="Cambria Math" panose="02040503050406030204" pitchFamily="18" charset="0"/>
                              </a:rPr>
                              <m:t>𝒏</m:t>
                            </m:r>
                          </m:sub>
                        </m:sSub>
                      </m:num>
                      <m:den>
                        <m:r>
                          <a:rPr lang="en-US" sz="5400" b="1" i="1">
                            <a:solidFill>
                              <a:srgbClr val="FF0000"/>
                            </a:solidFill>
                            <a:latin typeface="Cambria Math" panose="02040503050406030204" pitchFamily="18" charset="0"/>
                          </a:rPr>
                          <m:t>𝒏</m:t>
                        </m:r>
                      </m:den>
                    </m:f>
                    <m:r>
                      <a:rPr lang="en-US" sz="5400" b="0" i="0" smtClean="0">
                        <a:solidFill>
                          <a:schemeClr val="tx1"/>
                        </a:solidFill>
                        <a:latin typeface="Cambria Math" panose="02040503050406030204" pitchFamily="18" charset="0"/>
                      </a:rPr>
                      <m:t>=</m:t>
                    </m:r>
                    <m:f>
                      <m:fPr>
                        <m:ctrlPr>
                          <a:rPr lang="en-US" sz="5400" b="0" i="1" smtClean="0">
                            <a:solidFill>
                              <a:schemeClr val="tx1"/>
                            </a:solidFill>
                            <a:latin typeface="Cambria Math" panose="02040503050406030204" pitchFamily="18" charset="0"/>
                          </a:rPr>
                        </m:ctrlPr>
                      </m:fPr>
                      <m:num>
                        <m:r>
                          <a:rPr lang="en-US" sz="5400" b="0" i="1" smtClean="0">
                            <a:solidFill>
                              <a:schemeClr val="tx1"/>
                            </a:solidFill>
                            <a:latin typeface="Cambria Math" panose="02040503050406030204" pitchFamily="18" charset="0"/>
                          </a:rPr>
                          <m:t>4</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1</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5</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1</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6</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1</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7</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4</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8</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3</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9</m:t>
                        </m:r>
                        <m:r>
                          <a:rPr lang="en-US" sz="5400" b="0" i="1" smtClean="0">
                            <a:solidFill>
                              <a:schemeClr val="tx1"/>
                            </a:solidFill>
                            <a:latin typeface="Cambria Math" panose="02040503050406030204" pitchFamily="18" charset="0"/>
                          </a:rPr>
                          <m:t>∗</m:t>
                        </m:r>
                        <m:r>
                          <a:rPr lang="en-US" sz="5400" b="0" i="1" smtClean="0">
                            <a:solidFill>
                              <a:schemeClr val="tx1"/>
                            </a:solidFill>
                            <a:latin typeface="Cambria Math" panose="02040503050406030204" pitchFamily="18" charset="0"/>
                          </a:rPr>
                          <m:t>2</m:t>
                        </m:r>
                      </m:num>
                      <m:den>
                        <m:r>
                          <a:rPr lang="en-US" sz="5400" b="0" i="1" smtClean="0">
                            <a:solidFill>
                              <a:schemeClr val="tx1"/>
                            </a:solidFill>
                            <a:latin typeface="Cambria Math" panose="02040503050406030204" pitchFamily="18" charset="0"/>
                          </a:rPr>
                          <m:t>12</m:t>
                        </m:r>
                      </m:den>
                    </m:f>
                    <m:r>
                      <a:rPr lang="en-US" sz="5400" i="1" smtClean="0">
                        <a:latin typeface="Cambria Math" panose="02040503050406030204" pitchFamily="18" charset="0"/>
                      </a:rPr>
                      <m:t>=</m:t>
                    </m:r>
                  </m:oMath>
                </a14:m>
                <a:r>
                  <a:rPr lang="en-US" sz="5400"/>
                  <a:t> </a:t>
                </a:r>
                <a14:m>
                  <m:oMath xmlns:m="http://schemas.openxmlformats.org/officeDocument/2006/math">
                    <m:r>
                      <a:rPr lang="en-US" sz="5400" i="1">
                        <a:latin typeface="Cambria Math" panose="02040503050406030204" pitchFamily="18" charset="0"/>
                      </a:rPr>
                      <m:t>7</m:t>
                    </m:r>
                    <m:r>
                      <a:rPr lang="en-US" sz="5400" i="1">
                        <a:latin typeface="Cambria Math" panose="02040503050406030204" pitchFamily="18" charset="0"/>
                      </a:rPr>
                      <m:t>.</m:t>
                    </m:r>
                    <m:r>
                      <a:rPr lang="en-US" sz="5400" i="1">
                        <a:latin typeface="Cambria Math" panose="02040503050406030204" pitchFamily="18" charset="0"/>
                      </a:rPr>
                      <m:t>08</m:t>
                    </m:r>
                  </m:oMath>
                </a14:m>
                <a:endParaRPr lang="en-US" sz="5400"/>
              </a:p>
            </p:txBody>
          </p:sp>
        </mc:Choice>
        <mc:Fallback xmlns="">
          <p:sp>
            <p:nvSpPr>
              <p:cNvPr id="11" name="TextBox 10">
                <a:extLst>
                  <a:ext uri="{FF2B5EF4-FFF2-40B4-BE49-F238E27FC236}">
                    <a16:creationId xmlns:a16="http://schemas.microsoft.com/office/drawing/2014/main" id="{74A6ACBF-815D-2159-2FA5-7BA21AE670EF}"/>
                  </a:ext>
                </a:extLst>
              </p:cNvPr>
              <p:cNvSpPr txBox="1">
                <a:spLocks noRot="1" noChangeAspect="1" noMove="1" noResize="1" noEditPoints="1" noAdjustHandles="1" noChangeArrowheads="1" noChangeShapeType="1" noTextEdit="1"/>
              </p:cNvSpPr>
              <p:nvPr/>
            </p:nvSpPr>
            <p:spPr>
              <a:xfrm>
                <a:off x="249382" y="8053257"/>
                <a:ext cx="17581756" cy="1283300"/>
              </a:xfrm>
              <a:prstGeom prst="rect">
                <a:avLst/>
              </a:prstGeom>
              <a:blipFill>
                <a:blip r:embed="rId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258996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7318"/>
            <a:ext cx="17907000" cy="3296993"/>
          </a:xfrm>
          <a:prstGeom prst="rect">
            <a:avLst/>
          </a:prstGeom>
        </p:spPr>
        <p:txBody>
          <a:bodyPr wrap="square">
            <a:spAutoFit/>
          </a:bodyPr>
          <a:lstStyle/>
          <a:p>
            <a:pPr algn="just">
              <a:lnSpc>
                <a:spcPct val="150000"/>
              </a:lnSpc>
            </a:pPr>
            <a:r>
              <a:rPr lang="en-US" sz="4800" b="1">
                <a:solidFill>
                  <a:srgbClr val="FF0000"/>
                </a:solidFill>
              </a:rPr>
              <a:t>Ví dụ </a:t>
            </a:r>
            <a:r>
              <a:rPr lang="en-US" sz="4800">
                <a:solidFill>
                  <a:srgbClr val="000000"/>
                </a:solidFill>
              </a:rPr>
              <a:t>: </a:t>
            </a:r>
            <a:r>
              <a:rPr lang="vi-VN" sz="4800">
                <a:solidFill>
                  <a:srgbClr val="000000"/>
                </a:solidFill>
              </a:rPr>
              <a:t>Điểm số bài kiểm tra môn Toán của các bạn trong </a:t>
            </a:r>
            <a:r>
              <a:rPr lang="vi-VN" sz="4800" b="1">
                <a:solidFill>
                  <a:srgbClr val="000000"/>
                </a:solidFill>
              </a:rPr>
              <a:t>Tổ 1 là 6; 10; 6; 8; 7; 10</a:t>
            </a:r>
            <a:r>
              <a:rPr lang="vi-VN" sz="4800">
                <a:solidFill>
                  <a:srgbClr val="000000"/>
                </a:solidFill>
              </a:rPr>
              <a:t>, </a:t>
            </a:r>
            <a:r>
              <a:rPr lang="vi-VN" sz="4800" b="1">
                <a:solidFill>
                  <a:srgbClr val="00B050"/>
                </a:solidFill>
              </a:rPr>
              <a:t>còn các bạn Tổ 2 là 10; 6; 9; 9; 8; 9</a:t>
            </a:r>
            <a:r>
              <a:rPr lang="vi-VN" sz="4800">
                <a:solidFill>
                  <a:srgbClr val="000000"/>
                </a:solidFill>
              </a:rPr>
              <a:t>. Theo em, tổ nào có kết quả kiểm tra tốt hơn? Tại sao?</a:t>
            </a:r>
            <a:endParaRPr lang="en-US" sz="4800"/>
          </a:p>
        </p:txBody>
      </p:sp>
      <mc:AlternateContent xmlns:mc="http://schemas.openxmlformats.org/markup-compatibility/2006" xmlns:a14="http://schemas.microsoft.com/office/drawing/2010/main">
        <mc:Choice Requires="a14">
          <p:sp>
            <p:nvSpPr>
              <p:cNvPr id="5" name="Rectangle 4"/>
              <p:cNvSpPr/>
              <p:nvPr/>
            </p:nvSpPr>
            <p:spPr>
              <a:xfrm>
                <a:off x="142107" y="3162300"/>
                <a:ext cx="17367175" cy="6832576"/>
              </a:xfrm>
              <a:prstGeom prst="rect">
                <a:avLst/>
              </a:prstGeom>
            </p:spPr>
            <p:txBody>
              <a:bodyPr wrap="square">
                <a:spAutoFit/>
              </a:bodyPr>
              <a:lstStyle/>
              <a:p>
                <a:pPr marL="685800" indent="-685800" algn="just">
                  <a:lnSpc>
                    <a:spcPct val="150000"/>
                  </a:lnSpc>
                  <a:spcAft>
                    <a:spcPts val="800"/>
                  </a:spcAft>
                  <a:buFontTx/>
                  <a:buChar char="-"/>
                </a:pPr>
                <a:r>
                  <a:rPr lang="en-US" sz="4800">
                    <a:latin typeface="Arial" panose="020B0604020202020204" pitchFamily="34" charset="0"/>
                    <a:ea typeface="Calibri" panose="020F0502020204030204" pitchFamily="34" charset="0"/>
                    <a:cs typeface="Arial" panose="020B0604020202020204" pitchFamily="34" charset="0"/>
                  </a:rPr>
                  <a:t>Điểm trung bình của </a:t>
                </a:r>
                <a:r>
                  <a:rPr lang="en-US" sz="4800" b="1">
                    <a:solidFill>
                      <a:srgbClr val="FF0000"/>
                    </a:solidFill>
                    <a:latin typeface="Arial" panose="020B0604020202020204" pitchFamily="34" charset="0"/>
                    <a:ea typeface="Calibri" panose="020F0502020204030204" pitchFamily="34" charset="0"/>
                    <a:cs typeface="Arial" panose="020B0604020202020204" pitchFamily="34" charset="0"/>
                  </a:rPr>
                  <a:t>Tổ 1 </a:t>
                </a:r>
                <a:r>
                  <a:rPr lang="en-US" sz="4800">
                    <a:latin typeface="Arial" panose="020B0604020202020204" pitchFamily="34" charset="0"/>
                    <a:ea typeface="Calibri" panose="020F0502020204030204" pitchFamily="34" charset="0"/>
                    <a:cs typeface="Arial" panose="020B0604020202020204" pitchFamily="34" charset="0"/>
                  </a:rPr>
                  <a:t>là:</a:t>
                </a:r>
              </a:p>
              <a:p>
                <a:pPr algn="ctr">
                  <a:lnSpc>
                    <a:spcPct val="150000"/>
                  </a:lnSpc>
                  <a:spcAft>
                    <a:spcPts val="800"/>
                  </a:spcAft>
                </a:pPr>
                <a:r>
                  <a:rPr lang="en-US" sz="4800">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bar>
                      <m:barPr>
                        <m:pos m:val="top"/>
                        <m:ctrlPr>
                          <a:rPr lang="en-US" sz="4800" i="1" smtClean="0">
                            <a:effectLst/>
                            <a:latin typeface="Cambria Math" panose="02040503050406030204" pitchFamily="18" charset="0"/>
                            <a:cs typeface="Times New Roman" panose="02020603050405020304" pitchFamily="18" charset="0"/>
                          </a:rPr>
                        </m:ctrlPr>
                      </m:barPr>
                      <m:e>
                        <m:r>
                          <a:rPr lang="en-US" sz="4800" b="0" i="1" smtClean="0">
                            <a:effectLst/>
                            <a:latin typeface="Cambria Math" panose="02040503050406030204" pitchFamily="18" charset="0"/>
                            <a:cs typeface="Times New Roman" panose="02020603050405020304" pitchFamily="18" charset="0"/>
                          </a:rPr>
                          <m:t>𝑥</m:t>
                        </m:r>
                      </m:e>
                    </m:bar>
                    <m:r>
                      <a:rPr lang="en-US" sz="4800" b="0" i="1" smtClean="0">
                        <a:effectLst/>
                        <a:latin typeface="Cambria Math" panose="02040503050406030204" pitchFamily="18" charset="0"/>
                        <a:cs typeface="Times New Roman" panose="02020603050405020304" pitchFamily="18" charset="0"/>
                      </a:rPr>
                      <m:t>=</m:t>
                    </m:r>
                    <m:f>
                      <m:fPr>
                        <m:ctrlPr>
                          <a:rPr lang="en-US" sz="4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4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800" i="1">
                            <a:effectLst/>
                            <a:latin typeface="Cambria Math" panose="02040503050406030204" pitchFamily="18" charset="0"/>
                            <a:ea typeface="Calibri" panose="020F0502020204030204" pitchFamily="34" charset="0"/>
                            <a:cs typeface="Times New Roman" panose="02020603050405020304" pitchFamily="18" charset="0"/>
                          </a:rPr>
                          <m:t>6</m:t>
                        </m:r>
                      </m:den>
                    </m:f>
                  </m:oMath>
                </a14:m>
                <a:r>
                  <a:rPr lang="en-US" sz="4800">
                    <a:effectLst/>
                    <a:latin typeface="Arial" panose="020B0604020202020204" pitchFamily="34" charset="0"/>
                    <a:ea typeface="Calibri" panose="020F0502020204030204" pitchFamily="34" charset="0"/>
                    <a:cs typeface="Arial" panose="020B0604020202020204" pitchFamily="34" charset="0"/>
                  </a:rPr>
                  <a:t> (6 + 10 + 6 + 8 + 7 + 10) </a:t>
                </a:r>
                <a14:m>
                  <m:oMath xmlns:m="http://schemas.openxmlformats.org/officeDocument/2006/math">
                    <m:r>
                      <a:rPr lang="en-US" sz="4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4800">
                    <a:effectLst/>
                    <a:latin typeface="Arial" panose="020B0604020202020204" pitchFamily="34" charset="0"/>
                    <a:ea typeface="Calibri" panose="020F0502020204030204" pitchFamily="34" charset="0"/>
                    <a:cs typeface="Arial" panose="020B0604020202020204" pitchFamily="34" charset="0"/>
                  </a:rPr>
                  <a:t> 7,83</a:t>
                </a:r>
              </a:p>
              <a:p>
                <a:pPr marL="685800" indent="-685800" algn="just">
                  <a:lnSpc>
                    <a:spcPct val="150000"/>
                  </a:lnSpc>
                  <a:spcAft>
                    <a:spcPts val="800"/>
                  </a:spcAft>
                  <a:buFontTx/>
                  <a:buChar char="-"/>
                </a:pPr>
                <a:r>
                  <a:rPr lang="en-US" sz="4800">
                    <a:effectLst/>
                    <a:latin typeface="Arial" panose="020B0604020202020204" pitchFamily="34" charset="0"/>
                    <a:ea typeface="Calibri" panose="020F0502020204030204" pitchFamily="34" charset="0"/>
                    <a:cs typeface="Arial" panose="020B0604020202020204" pitchFamily="34" charset="0"/>
                  </a:rPr>
                  <a:t>Điểm trung bình của </a:t>
                </a:r>
                <a:r>
                  <a:rPr lang="en-US" sz="4800" b="1">
                    <a:solidFill>
                      <a:srgbClr val="FF0000"/>
                    </a:solidFill>
                    <a:effectLst/>
                    <a:latin typeface="Arial" panose="020B0604020202020204" pitchFamily="34" charset="0"/>
                    <a:ea typeface="Calibri" panose="020F0502020204030204" pitchFamily="34" charset="0"/>
                    <a:cs typeface="Arial" panose="020B0604020202020204" pitchFamily="34" charset="0"/>
                  </a:rPr>
                  <a:t>Tổ 2 </a:t>
                </a:r>
                <a:r>
                  <a:rPr lang="en-US" sz="4800">
                    <a:effectLst/>
                    <a:latin typeface="Arial" panose="020B0604020202020204" pitchFamily="34" charset="0"/>
                    <a:ea typeface="Calibri" panose="020F0502020204030204" pitchFamily="34" charset="0"/>
                    <a:cs typeface="Arial" panose="020B0604020202020204" pitchFamily="34" charset="0"/>
                  </a:rPr>
                  <a:t>là:</a:t>
                </a:r>
              </a:p>
              <a:p>
                <a:pPr algn="ctr">
                  <a:lnSpc>
                    <a:spcPct val="150000"/>
                  </a:lnSpc>
                  <a:spcAft>
                    <a:spcPts val="800"/>
                  </a:spcAft>
                </a:pPr>
                <a:r>
                  <a:rPr lang="en-US" sz="4800">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bar>
                      <m:barPr>
                        <m:pos m:val="top"/>
                        <m:ctrlPr>
                          <a:rPr lang="en-US" sz="4800" i="1">
                            <a:latin typeface="Cambria Math" panose="02040503050406030204" pitchFamily="18" charset="0"/>
                            <a:cs typeface="Times New Roman" panose="02020603050405020304" pitchFamily="18" charset="0"/>
                          </a:rPr>
                        </m:ctrlPr>
                      </m:barPr>
                      <m:e>
                        <m:r>
                          <a:rPr lang="en-US" sz="4800" i="1">
                            <a:latin typeface="Cambria Math" panose="02040503050406030204" pitchFamily="18" charset="0"/>
                            <a:cs typeface="Times New Roman" panose="02020603050405020304" pitchFamily="18" charset="0"/>
                          </a:rPr>
                          <m:t>𝑥</m:t>
                        </m:r>
                      </m:e>
                    </m:bar>
                    <m:r>
                      <a:rPr lang="en-US" sz="4800" b="0" i="1" smtClean="0">
                        <a:latin typeface="Cambria Math" panose="02040503050406030204" pitchFamily="18" charset="0"/>
                        <a:cs typeface="Times New Roman" panose="02020603050405020304" pitchFamily="18" charset="0"/>
                      </a:rPr>
                      <m:t>=</m:t>
                    </m:r>
                    <m:f>
                      <m:fPr>
                        <m:ctrlPr>
                          <a:rPr lang="en-US" sz="4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4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800" i="1">
                            <a:effectLst/>
                            <a:latin typeface="Cambria Math" panose="02040503050406030204" pitchFamily="18" charset="0"/>
                            <a:ea typeface="Calibri" panose="020F0502020204030204" pitchFamily="34" charset="0"/>
                            <a:cs typeface="Times New Roman" panose="02020603050405020304" pitchFamily="18" charset="0"/>
                          </a:rPr>
                          <m:t>6</m:t>
                        </m:r>
                      </m:den>
                    </m:f>
                  </m:oMath>
                </a14:m>
                <a:r>
                  <a:rPr lang="en-US" sz="4800">
                    <a:effectLst/>
                    <a:latin typeface="Arial" panose="020B0604020202020204" pitchFamily="34" charset="0"/>
                    <a:ea typeface="Calibri" panose="020F0502020204030204" pitchFamily="34" charset="0"/>
                    <a:cs typeface="Arial" panose="020B0604020202020204" pitchFamily="34" charset="0"/>
                  </a:rPr>
                  <a:t> (10 + 6 + 9 + 9 + 8 + 9) = 8,5</a:t>
                </a:r>
              </a:p>
              <a:p>
                <a:pPr algn="just">
                  <a:lnSpc>
                    <a:spcPct val="150000"/>
                  </a:lnSpc>
                  <a:spcAft>
                    <a:spcPts val="800"/>
                  </a:spcAft>
                </a:pPr>
                <a14:m>
                  <m:oMath xmlns:m="http://schemas.openxmlformats.org/officeDocument/2006/math">
                    <m:r>
                      <a:rPr lang="nl-NL" sz="4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4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Vậy kết quả kiểm tra của Tổ 2 tốt hơn.</a:t>
                </a:r>
                <a:endParaRPr lang="en-US" sz="4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42107" y="3162300"/>
                <a:ext cx="17367175" cy="6832576"/>
              </a:xfrm>
              <a:prstGeom prst="rect">
                <a:avLst/>
              </a:prstGeom>
              <a:blipFill>
                <a:blip r:embed="rId2"/>
                <a:stretch>
                  <a:fillRect l="-1439" b="-3657"/>
                </a:stretch>
              </a:blipFill>
            </p:spPr>
            <p:txBody>
              <a:bodyPr/>
              <a:lstStyle/>
              <a:p>
                <a:r>
                  <a:rPr lang="en-US">
                    <a:noFill/>
                  </a:rPr>
                  <a:t> </a:t>
                </a:r>
              </a:p>
            </p:txBody>
          </p:sp>
        </mc:Fallback>
      </mc:AlternateContent>
      <p:cxnSp>
        <p:nvCxnSpPr>
          <p:cNvPr id="9" name="Straight Connector 8">
            <a:extLst>
              <a:ext uri="{FF2B5EF4-FFF2-40B4-BE49-F238E27FC236}">
                <a16:creationId xmlns:a16="http://schemas.microsoft.com/office/drawing/2014/main" id="{ECBEF8DA-A7E9-6D4B-EBCD-476B576954B1}"/>
              </a:ext>
            </a:extLst>
          </p:cNvPr>
          <p:cNvCxnSpPr>
            <a:cxnSpLocks/>
          </p:cNvCxnSpPr>
          <p:nvPr/>
        </p:nvCxnSpPr>
        <p:spPr>
          <a:xfrm flipV="1">
            <a:off x="142107" y="3279675"/>
            <a:ext cx="18003785" cy="117473"/>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5520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wipe(left)">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left)">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wipe(left)">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animEffect transition="in" filter="wipe(left)">
                                      <p:cBhvr>
                                        <p:cTn id="2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98928" y="-17318"/>
            <a:ext cx="17602200" cy="1738296"/>
          </a:xfrm>
          <a:prstGeom prst="rect">
            <a:avLst/>
          </a:prstGeom>
          <a:noFill/>
        </p:spPr>
        <p:txBody>
          <a:bodyPr wrap="square" rtlCol="0">
            <a:spAutoFit/>
          </a:bodyPr>
          <a:lstStyle/>
          <a:p>
            <a:pPr>
              <a:lnSpc>
                <a:spcPct val="150000"/>
              </a:lnSpc>
            </a:pPr>
            <a:r>
              <a:rPr lang="en-US" sz="3800" b="1">
                <a:solidFill>
                  <a:srgbClr val="FF0000"/>
                </a:solidFill>
                <a:latin typeface="Arial" panose="020B0604020202020204" pitchFamily="34" charset="0"/>
                <a:cs typeface="Arial" panose="020B0604020202020204" pitchFamily="34" charset="0"/>
              </a:rPr>
              <a:t>Ví dụ 2: </a:t>
            </a:r>
            <a:r>
              <a:rPr lang="en-US" sz="3800">
                <a:latin typeface="Arial" panose="020B0604020202020204" pitchFamily="34" charset="0"/>
                <a:cs typeface="Arial" panose="020B0604020202020204" pitchFamily="34" charset="0"/>
              </a:rPr>
              <a:t>Một cửa hàng bán xe đạp thống kê số xe bán được hàng tháng trong năm 2021 ở bảng sau:</a:t>
            </a:r>
          </a:p>
        </p:txBody>
      </p:sp>
      <p:graphicFrame>
        <p:nvGraphicFramePr>
          <p:cNvPr id="8" name="Table 7"/>
          <p:cNvGraphicFramePr>
            <a:graphicFrameLocks noGrp="1"/>
          </p:cNvGraphicFramePr>
          <p:nvPr>
            <p:extLst>
              <p:ext uri="{D42A27DB-BD31-4B8C-83A1-F6EECF244321}">
                <p14:modId xmlns:p14="http://schemas.microsoft.com/office/powerpoint/2010/main" val="2821055508"/>
              </p:ext>
            </p:extLst>
          </p:nvPr>
        </p:nvGraphicFramePr>
        <p:xfrm>
          <a:off x="729772" y="1943100"/>
          <a:ext cx="16980856" cy="2610974"/>
        </p:xfrm>
        <a:graphic>
          <a:graphicData uri="http://schemas.openxmlformats.org/drawingml/2006/table">
            <a:tbl>
              <a:tblPr firstRow="1" bandRow="1">
                <a:tableStyleId>{5C22544A-7EE6-4342-B048-85BDC9FD1C3A}</a:tableStyleId>
              </a:tblPr>
              <a:tblGrid>
                <a:gridCol w="1740856">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295400">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295400">
                  <a:extLst>
                    <a:ext uri="{9D8B030D-6E8A-4147-A177-3AD203B41FA5}">
                      <a16:colId xmlns:a16="http://schemas.microsoft.com/office/drawing/2014/main" val="20006"/>
                    </a:ext>
                  </a:extLst>
                </a:gridCol>
                <a:gridCol w="1295400">
                  <a:extLst>
                    <a:ext uri="{9D8B030D-6E8A-4147-A177-3AD203B41FA5}">
                      <a16:colId xmlns:a16="http://schemas.microsoft.com/office/drawing/2014/main" val="20007"/>
                    </a:ext>
                  </a:extLst>
                </a:gridCol>
                <a:gridCol w="1295400">
                  <a:extLst>
                    <a:ext uri="{9D8B030D-6E8A-4147-A177-3AD203B41FA5}">
                      <a16:colId xmlns:a16="http://schemas.microsoft.com/office/drawing/2014/main" val="20008"/>
                    </a:ext>
                  </a:extLst>
                </a:gridCol>
                <a:gridCol w="1295400">
                  <a:extLst>
                    <a:ext uri="{9D8B030D-6E8A-4147-A177-3AD203B41FA5}">
                      <a16:colId xmlns:a16="http://schemas.microsoft.com/office/drawing/2014/main" val="20009"/>
                    </a:ext>
                  </a:extLst>
                </a:gridCol>
                <a:gridCol w="1219200">
                  <a:extLst>
                    <a:ext uri="{9D8B030D-6E8A-4147-A177-3AD203B41FA5}">
                      <a16:colId xmlns:a16="http://schemas.microsoft.com/office/drawing/2014/main" val="20010"/>
                    </a:ext>
                  </a:extLst>
                </a:gridCol>
                <a:gridCol w="1219200">
                  <a:extLst>
                    <a:ext uri="{9D8B030D-6E8A-4147-A177-3AD203B41FA5}">
                      <a16:colId xmlns:a16="http://schemas.microsoft.com/office/drawing/2014/main" val="20011"/>
                    </a:ext>
                  </a:extLst>
                </a:gridCol>
                <a:gridCol w="1143000">
                  <a:extLst>
                    <a:ext uri="{9D8B030D-6E8A-4147-A177-3AD203B41FA5}">
                      <a16:colId xmlns:a16="http://schemas.microsoft.com/office/drawing/2014/main" val="20012"/>
                    </a:ext>
                  </a:extLst>
                </a:gridCol>
              </a:tblGrid>
              <a:tr h="1305487">
                <a:tc>
                  <a:txBody>
                    <a:bodyPr/>
                    <a:lstStyle/>
                    <a:p>
                      <a:r>
                        <a:rPr lang="en-US" sz="3800" b="1">
                          <a:solidFill>
                            <a:schemeClr val="tx1"/>
                          </a:solidFill>
                          <a:latin typeface="Arial" panose="020B0604020202020204" pitchFamily="34" charset="0"/>
                          <a:cs typeface="Arial" panose="020B0604020202020204" pitchFamily="34" charset="0"/>
                        </a:rPr>
                        <a:t>Tháng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5487">
                <a:tc>
                  <a:txBody>
                    <a:bodyPr/>
                    <a:lstStyle/>
                    <a:p>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xe</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14" name="TextBox 13"/>
          <p:cNvSpPr txBox="1"/>
          <p:nvPr/>
        </p:nvSpPr>
        <p:spPr>
          <a:xfrm>
            <a:off x="319710" y="5372100"/>
            <a:ext cx="17068800" cy="2723823"/>
          </a:xfrm>
          <a:prstGeom prst="rect">
            <a:avLst/>
          </a:prstGeom>
          <a:noFill/>
        </p:spPr>
        <p:txBody>
          <a:bodyPr wrap="square" rtlCol="0">
            <a:spAutoFit/>
          </a:bodyPr>
          <a:lstStyle/>
          <a:p>
            <a:pPr marL="742950" indent="-742950">
              <a:lnSpc>
                <a:spcPct val="150000"/>
              </a:lnSpc>
              <a:buAutoNum type="alphaLcParenR"/>
            </a:pPr>
            <a:r>
              <a:rPr lang="en-US" sz="3800">
                <a:latin typeface="Arial" panose="020B0604020202020204" pitchFamily="34" charset="0"/>
                <a:cs typeface="Arial" panose="020B0604020202020204" pitchFamily="34" charset="0"/>
              </a:rPr>
              <a:t>Hãy tính số xe trung bình cửa hàng bán được mỗi tháng trong năm 2021.</a:t>
            </a:r>
          </a:p>
          <a:p>
            <a:pPr marL="742950" indent="-742950">
              <a:lnSpc>
                <a:spcPct val="150000"/>
              </a:lnSpc>
              <a:buAutoNum type="alphaLcParenR"/>
            </a:pPr>
            <a:r>
              <a:rPr lang="en-US" sz="3800">
                <a:latin typeface="Arial" panose="020B0604020202020204" pitchFamily="34" charset="0"/>
                <a:cs typeface="Arial" panose="020B0604020202020204" pitchFamily="34" charset="0"/>
              </a:rPr>
              <a:t>Hãy so sánh hiệu quả kinh doanh trong quý III của cửa hàng với 6 tháng đầu năm 2021.</a:t>
            </a:r>
          </a:p>
        </p:txBody>
      </p:sp>
    </p:spTree>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sp>
        <p:nvSpPr>
          <p:cNvPr id="5" name="Rectangle 4"/>
          <p:cNvSpPr/>
          <p:nvPr/>
        </p:nvSpPr>
        <p:spPr>
          <a:xfrm>
            <a:off x="304800" y="2241457"/>
            <a:ext cx="15409988" cy="969496"/>
          </a:xfrm>
          <a:prstGeom prst="rect">
            <a:avLst/>
          </a:prstGeom>
        </p:spPr>
        <p:txBody>
          <a:bodyPr wrap="none">
            <a:spAutoFit/>
          </a:bodyPr>
          <a:lstStyle/>
          <a:p>
            <a:pPr marL="742950" indent="-742950">
              <a:lnSpc>
                <a:spcPct val="150000"/>
              </a:lnSpc>
              <a:buAutoNum type="alphaLcParenR"/>
            </a:pPr>
            <a:r>
              <a:rPr lang="en-US" sz="3800">
                <a:latin typeface="Arial" panose="020B0604020202020204" pitchFamily="34" charset="0"/>
                <a:cs typeface="Arial" panose="020B0604020202020204" pitchFamily="34" charset="0"/>
              </a:rPr>
              <a:t>Số xe trung bình cửa hàng bán được mỗi tháng trong năm 2021 là:</a:t>
            </a:r>
          </a:p>
        </p:txBody>
      </p:sp>
      <mc:AlternateContent xmlns:mc="http://schemas.openxmlformats.org/markup-compatibility/2006" xmlns:a14="http://schemas.microsoft.com/office/drawing/2010/main">
        <mc:Choice Requires="a14">
          <p:sp>
            <p:nvSpPr>
              <p:cNvPr id="8" name="Rectangle 7"/>
              <p:cNvSpPr/>
              <p:nvPr/>
            </p:nvSpPr>
            <p:spPr>
              <a:xfrm>
                <a:off x="1828800" y="3041980"/>
                <a:ext cx="14363034"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b="1" i="1" smtClean="0">
                              <a:solidFill>
                                <a:srgbClr val="FF0000"/>
                              </a:solidFill>
                              <a:latin typeface="Cambria Math" panose="02040503050406030204" pitchFamily="18" charset="0"/>
                            </a:rPr>
                          </m:ctrlPr>
                        </m:fPr>
                        <m:num>
                          <m:r>
                            <a:rPr lang="en-US" sz="3800" b="1" i="1">
                              <a:solidFill>
                                <a:srgbClr val="FF0000"/>
                              </a:solidFill>
                              <a:latin typeface="Cambria Math" panose="02040503050406030204" pitchFamily="18" charset="0"/>
                            </a:rPr>
                            <m:t>𝟏</m:t>
                          </m:r>
                        </m:num>
                        <m:den>
                          <m:r>
                            <a:rPr lang="en-US" sz="3800" b="1" i="0">
                              <a:solidFill>
                                <a:srgbClr val="FF0000"/>
                              </a:solidFill>
                              <a:latin typeface="Cambria Math" panose="02040503050406030204" pitchFamily="18" charset="0"/>
                            </a:rPr>
                            <m:t>𝟏𝟐</m:t>
                          </m:r>
                        </m:den>
                      </m:f>
                      <m:r>
                        <a:rPr lang="en-US" sz="3800" i="0">
                          <a:latin typeface="Cambria Math" panose="02040503050406030204" pitchFamily="18" charset="0"/>
                        </a:rPr>
                        <m:t>(</m:t>
                      </m:r>
                      <m:r>
                        <a:rPr lang="en-US" sz="3800" i="0">
                          <a:latin typeface="Cambria Math" panose="02040503050406030204" pitchFamily="18" charset="0"/>
                        </a:rPr>
                        <m:t>10</m:t>
                      </m:r>
                      <m:r>
                        <a:rPr lang="en-US" sz="3800" i="0">
                          <a:latin typeface="Cambria Math" panose="02040503050406030204" pitchFamily="18" charset="0"/>
                        </a:rPr>
                        <m:t>+</m:t>
                      </m:r>
                      <m:r>
                        <a:rPr lang="en-US" sz="3800" i="0">
                          <a:latin typeface="Cambria Math" panose="02040503050406030204" pitchFamily="18" charset="0"/>
                        </a:rPr>
                        <m:t>8</m:t>
                      </m:r>
                      <m:r>
                        <a:rPr lang="en-US" sz="3800" i="0">
                          <a:latin typeface="Cambria Math" panose="02040503050406030204" pitchFamily="18" charset="0"/>
                        </a:rPr>
                        <m:t>+</m:t>
                      </m:r>
                      <m:r>
                        <a:rPr lang="en-US" sz="3800" i="0">
                          <a:latin typeface="Cambria Math" panose="02040503050406030204" pitchFamily="18" charset="0"/>
                        </a:rPr>
                        <m:t>7</m:t>
                      </m:r>
                      <m:r>
                        <a:rPr lang="en-US" sz="3800" i="0">
                          <a:latin typeface="Cambria Math" panose="02040503050406030204" pitchFamily="18" charset="0"/>
                        </a:rPr>
                        <m:t>+</m:t>
                      </m:r>
                      <m:r>
                        <a:rPr lang="en-US" sz="3800" i="0">
                          <a:latin typeface="Cambria Math" panose="02040503050406030204" pitchFamily="18" charset="0"/>
                        </a:rPr>
                        <m:t>5</m:t>
                      </m:r>
                      <m:r>
                        <a:rPr lang="en-US" sz="3800" i="0">
                          <a:latin typeface="Cambria Math" panose="02040503050406030204" pitchFamily="18" charset="0"/>
                        </a:rPr>
                        <m:t>+</m:t>
                      </m:r>
                      <m:r>
                        <a:rPr lang="en-US" sz="3800" i="0">
                          <a:latin typeface="Cambria Math" panose="02040503050406030204" pitchFamily="18" charset="0"/>
                        </a:rPr>
                        <m:t>8</m:t>
                      </m:r>
                      <m:r>
                        <a:rPr lang="en-US" sz="3800" i="0">
                          <a:latin typeface="Cambria Math" panose="02040503050406030204" pitchFamily="18" charset="0"/>
                        </a:rPr>
                        <m:t>+</m:t>
                      </m:r>
                      <m:r>
                        <a:rPr lang="en-US" sz="3800" i="0">
                          <a:latin typeface="Cambria Math" panose="02040503050406030204" pitchFamily="18" charset="0"/>
                        </a:rPr>
                        <m:t>22</m:t>
                      </m:r>
                      <m:r>
                        <a:rPr lang="en-US" sz="3800" i="0">
                          <a:latin typeface="Cambria Math" panose="02040503050406030204" pitchFamily="18" charset="0"/>
                        </a:rPr>
                        <m:t>+</m:t>
                      </m:r>
                      <m:r>
                        <a:rPr lang="en-US" sz="3800" i="0">
                          <a:latin typeface="Cambria Math" panose="02040503050406030204" pitchFamily="18" charset="0"/>
                        </a:rPr>
                        <m:t>28</m:t>
                      </m:r>
                      <m:r>
                        <a:rPr lang="en-US" sz="3800" i="0">
                          <a:latin typeface="Cambria Math" panose="02040503050406030204" pitchFamily="18" charset="0"/>
                        </a:rPr>
                        <m:t>+</m:t>
                      </m:r>
                      <m:r>
                        <a:rPr lang="en-US" sz="3800" i="0">
                          <a:latin typeface="Cambria Math" panose="02040503050406030204" pitchFamily="18" charset="0"/>
                        </a:rPr>
                        <m:t>25</m:t>
                      </m:r>
                      <m:r>
                        <a:rPr lang="en-US" sz="3800" i="0">
                          <a:latin typeface="Cambria Math" panose="02040503050406030204" pitchFamily="18" charset="0"/>
                        </a:rPr>
                        <m:t>+</m:t>
                      </m:r>
                      <m:r>
                        <a:rPr lang="en-US" sz="3800" i="0">
                          <a:latin typeface="Cambria Math" panose="02040503050406030204" pitchFamily="18" charset="0"/>
                        </a:rPr>
                        <m:t>20</m:t>
                      </m:r>
                      <m:r>
                        <a:rPr lang="en-US" sz="3800" i="0">
                          <a:latin typeface="Cambria Math" panose="02040503050406030204" pitchFamily="18" charset="0"/>
                        </a:rPr>
                        <m:t>+</m:t>
                      </m:r>
                      <m:r>
                        <a:rPr lang="en-US" sz="3800" i="0">
                          <a:latin typeface="Cambria Math" panose="02040503050406030204" pitchFamily="18" charset="0"/>
                        </a:rPr>
                        <m:t>10</m:t>
                      </m:r>
                      <m:r>
                        <a:rPr lang="en-US" sz="3800" i="0">
                          <a:latin typeface="Cambria Math" panose="02040503050406030204" pitchFamily="18" charset="0"/>
                        </a:rPr>
                        <m:t>+</m:t>
                      </m:r>
                      <m:r>
                        <a:rPr lang="en-US" sz="3800" i="0">
                          <a:latin typeface="Cambria Math" panose="02040503050406030204" pitchFamily="18" charset="0"/>
                        </a:rPr>
                        <m:t>9</m:t>
                      </m:r>
                      <m:r>
                        <a:rPr lang="en-US" sz="3800" i="0">
                          <a:latin typeface="Cambria Math" panose="02040503050406030204" pitchFamily="18" charset="0"/>
                        </a:rPr>
                        <m:t>+</m:t>
                      </m:r>
                      <m:r>
                        <a:rPr lang="en-US" sz="3800" i="0">
                          <a:latin typeface="Cambria Math" panose="02040503050406030204" pitchFamily="18" charset="0"/>
                        </a:rPr>
                        <m:t>7</m:t>
                      </m:r>
                      <m:r>
                        <a:rPr lang="en-US" sz="3800" i="0">
                          <a:latin typeface="Cambria Math" panose="02040503050406030204" pitchFamily="18" charset="0"/>
                        </a:rPr>
                        <m:t>)=</m:t>
                      </m:r>
                      <m:r>
                        <a:rPr lang="en-US" sz="3800" i="0">
                          <a:latin typeface="Cambria Math" panose="02040503050406030204" pitchFamily="18" charset="0"/>
                        </a:rPr>
                        <m:t>13</m:t>
                      </m:r>
                      <m:r>
                        <a:rPr lang="en-US" sz="3800" i="0">
                          <a:latin typeface="Cambria Math" panose="02040503050406030204" pitchFamily="18" charset="0"/>
                        </a:rPr>
                        <m:t>,</m:t>
                      </m:r>
                      <m:r>
                        <a:rPr lang="en-US" sz="3800" i="0">
                          <a:latin typeface="Cambria Math" panose="02040503050406030204" pitchFamily="18" charset="0"/>
                        </a:rPr>
                        <m:t>25</m:t>
                      </m:r>
                    </m:oMath>
                  </m:oMathPara>
                </a14:m>
                <a:endParaRPr lang="en-US" sz="3800"/>
              </a:p>
            </p:txBody>
          </p:sp>
        </mc:Choice>
        <mc:Fallback xmlns="">
          <p:sp>
            <p:nvSpPr>
              <p:cNvPr id="8" name="Rectangle 7"/>
              <p:cNvSpPr>
                <a:spLocks noRot="1" noChangeAspect="1" noMove="1" noResize="1" noEditPoints="1" noAdjustHandles="1" noChangeArrowheads="1" noChangeShapeType="1" noTextEdit="1"/>
              </p:cNvSpPr>
              <p:nvPr/>
            </p:nvSpPr>
            <p:spPr>
              <a:xfrm>
                <a:off x="1828800" y="3041980"/>
                <a:ext cx="14363034" cy="1187120"/>
              </a:xfrm>
              <a:prstGeom prst="rect">
                <a:avLst/>
              </a:prstGeom>
              <a:blipFill>
                <a:blip r:embed="rId5"/>
                <a:stretch>
                  <a:fillRect/>
                </a:stretch>
              </a:blipFill>
            </p:spPr>
            <p:txBody>
              <a:bodyPr/>
              <a:lstStyle/>
              <a:p>
                <a:r>
                  <a:rPr lang="en-US">
                    <a:noFill/>
                  </a:rPr>
                  <a:t> </a:t>
                </a:r>
              </a:p>
            </p:txBody>
          </p:sp>
        </mc:Fallback>
      </mc:AlternateContent>
      <p:sp>
        <p:nvSpPr>
          <p:cNvPr id="9" name="TextBox 8"/>
          <p:cNvSpPr txBox="1"/>
          <p:nvPr/>
        </p:nvSpPr>
        <p:spPr>
          <a:xfrm>
            <a:off x="16108007" y="3323392"/>
            <a:ext cx="1098841"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(xe)</a:t>
            </a:r>
          </a:p>
        </p:txBody>
      </p:sp>
      <p:sp>
        <p:nvSpPr>
          <p:cNvPr id="10" name="Rectangle 9"/>
          <p:cNvSpPr/>
          <p:nvPr/>
        </p:nvSpPr>
        <p:spPr>
          <a:xfrm>
            <a:off x="304800" y="4325487"/>
            <a:ext cx="16327116" cy="861133"/>
          </a:xfrm>
          <a:prstGeom prst="rect">
            <a:avLst/>
          </a:prstGeom>
        </p:spPr>
        <p:txBody>
          <a:bodyPr wrap="square">
            <a:spAutoFit/>
          </a:bodyPr>
          <a:lstStyle/>
          <a:p>
            <a:pPr lvl="0">
              <a:lnSpc>
                <a:spcPct val="150000"/>
              </a:lnSpc>
            </a:pPr>
            <a:r>
              <a:rPr lang="en-US" sz="3800">
                <a:solidFill>
                  <a:prstClr val="black"/>
                </a:solidFill>
                <a:latin typeface="Arial" panose="020B0604020202020204" pitchFamily="34" charset="0"/>
                <a:cs typeface="Arial" panose="020B0604020202020204" pitchFamily="34" charset="0"/>
              </a:rPr>
              <a:t>b)  Số xe trung bình cửa hàng bán được </a:t>
            </a:r>
            <a:r>
              <a:rPr lang="en-US" sz="3800">
                <a:solidFill>
                  <a:srgbClr val="FF0000"/>
                </a:solidFill>
                <a:latin typeface="Arial" panose="020B0604020202020204" pitchFamily="34" charset="0"/>
                <a:cs typeface="Arial" panose="020B0604020202020204" pitchFamily="34" charset="0"/>
              </a:rPr>
              <a:t>trong 6 tháng </a:t>
            </a:r>
            <a:r>
              <a:rPr lang="en-US" sz="3800">
                <a:solidFill>
                  <a:prstClr val="black"/>
                </a:solidFill>
                <a:latin typeface="Arial" panose="020B0604020202020204" pitchFamily="34" charset="0"/>
                <a:cs typeface="Arial" panose="020B0604020202020204" pitchFamily="34" charset="0"/>
              </a:rPr>
              <a:t>trong năm 2021 là:</a:t>
            </a:r>
          </a:p>
        </p:txBody>
      </p:sp>
      <mc:AlternateContent xmlns:mc="http://schemas.openxmlformats.org/markup-compatibility/2006" xmlns:a14="http://schemas.microsoft.com/office/drawing/2010/main">
        <mc:Choice Requires="a14">
          <p:sp>
            <p:nvSpPr>
              <p:cNvPr id="12" name="Rectangle 11"/>
              <p:cNvSpPr/>
              <p:nvPr/>
            </p:nvSpPr>
            <p:spPr>
              <a:xfrm>
                <a:off x="5181600" y="5143500"/>
                <a:ext cx="7279813" cy="11909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smtClean="0">
                              <a:solidFill>
                                <a:srgbClr val="FF0000"/>
                              </a:solidFill>
                              <a:latin typeface="Cambria Math" panose="02040503050406030204" pitchFamily="18" charset="0"/>
                            </a:rPr>
                          </m:ctrlPr>
                        </m:fPr>
                        <m:num>
                          <m:r>
                            <a:rPr lang="en-US" sz="3800">
                              <a:solidFill>
                                <a:srgbClr val="FF0000"/>
                              </a:solidFill>
                              <a:latin typeface="Cambria Math" panose="02040503050406030204" pitchFamily="18" charset="0"/>
                            </a:rPr>
                            <m:t>1</m:t>
                          </m:r>
                        </m:num>
                        <m:den>
                          <m:r>
                            <a:rPr lang="en-US" sz="3800" i="0">
                              <a:solidFill>
                                <a:srgbClr val="FF0000"/>
                              </a:solidFill>
                              <a:latin typeface="Cambria Math" panose="02040503050406030204" pitchFamily="18" charset="0"/>
                            </a:rPr>
                            <m:t>6</m:t>
                          </m:r>
                        </m:den>
                      </m:f>
                      <m:r>
                        <a:rPr lang="en-US" sz="3800" i="0">
                          <a:latin typeface="Cambria Math" panose="02040503050406030204" pitchFamily="18" charset="0"/>
                        </a:rPr>
                        <m:t>(</m:t>
                      </m:r>
                      <m:r>
                        <a:rPr lang="en-US" sz="3800" i="0">
                          <a:latin typeface="Cambria Math" panose="02040503050406030204" pitchFamily="18" charset="0"/>
                        </a:rPr>
                        <m:t>10</m:t>
                      </m:r>
                      <m:r>
                        <a:rPr lang="en-US" sz="3800" i="0">
                          <a:latin typeface="Cambria Math" panose="02040503050406030204" pitchFamily="18" charset="0"/>
                        </a:rPr>
                        <m:t>+</m:t>
                      </m:r>
                      <m:r>
                        <a:rPr lang="en-US" sz="3800" i="0">
                          <a:latin typeface="Cambria Math" panose="02040503050406030204" pitchFamily="18" charset="0"/>
                        </a:rPr>
                        <m:t>8</m:t>
                      </m:r>
                      <m:r>
                        <a:rPr lang="en-US" sz="3800" i="0">
                          <a:latin typeface="Cambria Math" panose="02040503050406030204" pitchFamily="18" charset="0"/>
                        </a:rPr>
                        <m:t>+</m:t>
                      </m:r>
                      <m:r>
                        <a:rPr lang="en-US" sz="3800" i="0">
                          <a:latin typeface="Cambria Math" panose="02040503050406030204" pitchFamily="18" charset="0"/>
                        </a:rPr>
                        <m:t>7</m:t>
                      </m:r>
                      <m:r>
                        <a:rPr lang="en-US" sz="3800" i="0">
                          <a:latin typeface="Cambria Math" panose="02040503050406030204" pitchFamily="18" charset="0"/>
                        </a:rPr>
                        <m:t>+</m:t>
                      </m:r>
                      <m:r>
                        <a:rPr lang="en-US" sz="3800" i="0">
                          <a:latin typeface="Cambria Math" panose="02040503050406030204" pitchFamily="18" charset="0"/>
                        </a:rPr>
                        <m:t>5</m:t>
                      </m:r>
                      <m:r>
                        <a:rPr lang="en-US" sz="3800" i="0">
                          <a:latin typeface="Cambria Math" panose="02040503050406030204" pitchFamily="18" charset="0"/>
                        </a:rPr>
                        <m:t>+</m:t>
                      </m:r>
                      <m:r>
                        <a:rPr lang="en-US" sz="3800" i="0">
                          <a:latin typeface="Cambria Math" panose="02040503050406030204" pitchFamily="18" charset="0"/>
                        </a:rPr>
                        <m:t>8</m:t>
                      </m:r>
                      <m:r>
                        <a:rPr lang="en-US" sz="3800" i="0">
                          <a:latin typeface="Cambria Math" panose="02040503050406030204" pitchFamily="18" charset="0"/>
                        </a:rPr>
                        <m:t>+</m:t>
                      </m:r>
                      <m:r>
                        <a:rPr lang="en-US" sz="3800" i="0">
                          <a:latin typeface="Cambria Math" panose="02040503050406030204" pitchFamily="18" charset="0"/>
                        </a:rPr>
                        <m:t>22</m:t>
                      </m:r>
                      <m:r>
                        <a:rPr lang="en-US" sz="3800" i="0">
                          <a:latin typeface="Cambria Math" panose="02040503050406030204" pitchFamily="18" charset="0"/>
                        </a:rPr>
                        <m:t>)=</m:t>
                      </m:r>
                      <m:r>
                        <a:rPr lang="en-US" sz="3800" i="0">
                          <a:latin typeface="Cambria Math" panose="02040503050406030204" pitchFamily="18" charset="0"/>
                        </a:rPr>
                        <m:t>10</m:t>
                      </m:r>
                    </m:oMath>
                  </m:oMathPara>
                </a14:m>
                <a:endParaRPr lang="en-US" sz="3800"/>
              </a:p>
            </p:txBody>
          </p:sp>
        </mc:Choice>
        <mc:Fallback xmlns="">
          <p:sp>
            <p:nvSpPr>
              <p:cNvPr id="12" name="Rectangle 11"/>
              <p:cNvSpPr>
                <a:spLocks noRot="1" noChangeAspect="1" noMove="1" noResize="1" noEditPoints="1" noAdjustHandles="1" noChangeArrowheads="1" noChangeShapeType="1" noTextEdit="1"/>
              </p:cNvSpPr>
              <p:nvPr/>
            </p:nvSpPr>
            <p:spPr>
              <a:xfrm>
                <a:off x="5181600" y="5143500"/>
                <a:ext cx="7279813" cy="1190903"/>
              </a:xfrm>
              <a:prstGeom prst="rect">
                <a:avLst/>
              </a:prstGeom>
              <a:blipFill>
                <a:blip r:embed="rId6"/>
                <a:stretch>
                  <a:fillRect/>
                </a:stretch>
              </a:blipFill>
            </p:spPr>
            <p:txBody>
              <a:bodyPr/>
              <a:lstStyle/>
              <a:p>
                <a:r>
                  <a:rPr lang="en-US">
                    <a:noFill/>
                  </a:rPr>
                  <a:t> </a:t>
                </a:r>
              </a:p>
            </p:txBody>
          </p:sp>
        </mc:Fallback>
      </mc:AlternateContent>
      <p:sp>
        <p:nvSpPr>
          <p:cNvPr id="19" name="TextBox 18"/>
          <p:cNvSpPr txBox="1"/>
          <p:nvPr/>
        </p:nvSpPr>
        <p:spPr>
          <a:xfrm>
            <a:off x="12461413" y="5417820"/>
            <a:ext cx="1098841"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(xe)</a:t>
            </a:r>
          </a:p>
        </p:txBody>
      </p:sp>
      <p:sp>
        <p:nvSpPr>
          <p:cNvPr id="13" name="Rectangle 12"/>
          <p:cNvSpPr/>
          <p:nvPr/>
        </p:nvSpPr>
        <p:spPr>
          <a:xfrm>
            <a:off x="991985" y="6170536"/>
            <a:ext cx="16095893" cy="861133"/>
          </a:xfrm>
          <a:prstGeom prst="rect">
            <a:avLst/>
          </a:prstGeom>
        </p:spPr>
        <p:txBody>
          <a:bodyPr wrap="square">
            <a:spAutoFit/>
          </a:bodyPr>
          <a:lstStyle/>
          <a:p>
            <a:pPr lvl="0">
              <a:lnSpc>
                <a:spcPct val="150000"/>
              </a:lnSpc>
            </a:pPr>
            <a:r>
              <a:rPr lang="en-US" sz="3800">
                <a:solidFill>
                  <a:prstClr val="black"/>
                </a:solidFill>
                <a:latin typeface="Arial" panose="020B0604020202020204" pitchFamily="34" charset="0"/>
                <a:cs typeface="Arial" panose="020B0604020202020204" pitchFamily="34" charset="0"/>
              </a:rPr>
              <a:t>Số xe trung bình bán được </a:t>
            </a:r>
            <a:r>
              <a:rPr lang="en-US" sz="3800">
                <a:solidFill>
                  <a:srgbClr val="FF0000"/>
                </a:solidFill>
                <a:latin typeface="Arial" panose="020B0604020202020204" pitchFamily="34" charset="0"/>
                <a:cs typeface="Arial" panose="020B0604020202020204" pitchFamily="34" charset="0"/>
              </a:rPr>
              <a:t>trong quý III </a:t>
            </a:r>
            <a:r>
              <a:rPr lang="en-US" sz="3800">
                <a:solidFill>
                  <a:prstClr val="black"/>
                </a:solidFill>
                <a:latin typeface="Arial" panose="020B0604020202020204" pitchFamily="34" charset="0"/>
                <a:cs typeface="Arial" panose="020B0604020202020204" pitchFamily="34" charset="0"/>
              </a:rPr>
              <a:t>của năm là:</a:t>
            </a:r>
          </a:p>
        </p:txBody>
      </p:sp>
      <mc:AlternateContent xmlns:mc="http://schemas.openxmlformats.org/markup-compatibility/2006" xmlns:a14="http://schemas.microsoft.com/office/drawing/2010/main">
        <mc:Choice Requires="a14">
          <p:sp>
            <p:nvSpPr>
              <p:cNvPr id="14" name="Rectangle 13"/>
              <p:cNvSpPr/>
              <p:nvPr/>
            </p:nvSpPr>
            <p:spPr>
              <a:xfrm>
                <a:off x="5181600" y="7152997"/>
                <a:ext cx="6806159" cy="11909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smtClean="0">
                              <a:solidFill>
                                <a:srgbClr val="FF0000"/>
                              </a:solidFill>
                              <a:latin typeface="Cambria Math" panose="02040503050406030204" pitchFamily="18" charset="0"/>
                            </a:rPr>
                          </m:ctrlPr>
                        </m:fPr>
                        <m:num>
                          <m:r>
                            <a:rPr lang="en-US" sz="3800">
                              <a:solidFill>
                                <a:srgbClr val="FF0000"/>
                              </a:solidFill>
                              <a:latin typeface="Cambria Math" panose="02040503050406030204" pitchFamily="18" charset="0"/>
                            </a:rPr>
                            <m:t>1</m:t>
                          </m:r>
                        </m:num>
                        <m:den>
                          <m:r>
                            <a:rPr lang="en-US" sz="3800" i="0">
                              <a:solidFill>
                                <a:srgbClr val="FF0000"/>
                              </a:solidFill>
                              <a:latin typeface="Cambria Math" panose="02040503050406030204" pitchFamily="18" charset="0"/>
                            </a:rPr>
                            <m:t>3</m:t>
                          </m:r>
                        </m:den>
                      </m:f>
                      <m:r>
                        <a:rPr lang="en-US" sz="3800" i="0">
                          <a:latin typeface="Cambria Math" panose="02040503050406030204" pitchFamily="18" charset="0"/>
                        </a:rPr>
                        <m:t>(</m:t>
                      </m:r>
                      <m:r>
                        <a:rPr lang="en-US" sz="3800" i="0">
                          <a:latin typeface="Cambria Math" panose="02040503050406030204" pitchFamily="18" charset="0"/>
                        </a:rPr>
                        <m:t>28</m:t>
                      </m:r>
                      <m:r>
                        <a:rPr lang="en-US" sz="3800" i="0">
                          <a:latin typeface="Cambria Math" panose="02040503050406030204" pitchFamily="18" charset="0"/>
                        </a:rPr>
                        <m:t>+</m:t>
                      </m:r>
                      <m:r>
                        <a:rPr lang="en-US" sz="3800" i="0">
                          <a:latin typeface="Cambria Math" panose="02040503050406030204" pitchFamily="18" charset="0"/>
                        </a:rPr>
                        <m:t>25</m:t>
                      </m:r>
                      <m:r>
                        <a:rPr lang="en-US" sz="3800" i="0">
                          <a:latin typeface="Cambria Math" panose="02040503050406030204" pitchFamily="18" charset="0"/>
                        </a:rPr>
                        <m:t>+</m:t>
                      </m:r>
                      <m:r>
                        <a:rPr lang="en-US" sz="3800" i="0">
                          <a:latin typeface="Cambria Math" panose="02040503050406030204" pitchFamily="18" charset="0"/>
                        </a:rPr>
                        <m:t>20</m:t>
                      </m:r>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73</m:t>
                          </m:r>
                        </m:num>
                        <m:den>
                          <m:r>
                            <a:rPr lang="en-US" sz="3800" i="0">
                              <a:latin typeface="Cambria Math" panose="02040503050406030204" pitchFamily="18" charset="0"/>
                            </a:rPr>
                            <m:t>3</m:t>
                          </m:r>
                        </m:den>
                      </m:f>
                      <m:r>
                        <a:rPr lang="en-US" sz="3800" i="0">
                          <a:latin typeface="Cambria Math" panose="02040503050406030204" pitchFamily="18" charset="0"/>
                        </a:rPr>
                        <m:t>≈</m:t>
                      </m:r>
                      <m:r>
                        <a:rPr lang="en-US" sz="3800" i="0">
                          <a:latin typeface="Cambria Math" panose="02040503050406030204" pitchFamily="18" charset="0"/>
                        </a:rPr>
                        <m:t>24</m:t>
                      </m:r>
                      <m:r>
                        <a:rPr lang="en-US" sz="3800" i="0">
                          <a:latin typeface="Cambria Math" panose="02040503050406030204" pitchFamily="18" charset="0"/>
                        </a:rPr>
                        <m:t>,</m:t>
                      </m:r>
                      <m:r>
                        <a:rPr lang="en-US" sz="3800" i="0">
                          <a:latin typeface="Cambria Math" panose="02040503050406030204" pitchFamily="18" charset="0"/>
                        </a:rPr>
                        <m:t>33</m:t>
                      </m:r>
                    </m:oMath>
                  </m:oMathPara>
                </a14:m>
                <a:endParaRPr lang="en-US" sz="3800"/>
              </a:p>
            </p:txBody>
          </p:sp>
        </mc:Choice>
        <mc:Fallback xmlns="">
          <p:sp>
            <p:nvSpPr>
              <p:cNvPr id="14" name="Rectangle 13"/>
              <p:cNvSpPr>
                <a:spLocks noRot="1" noChangeAspect="1" noMove="1" noResize="1" noEditPoints="1" noAdjustHandles="1" noChangeArrowheads="1" noChangeShapeType="1" noTextEdit="1"/>
              </p:cNvSpPr>
              <p:nvPr/>
            </p:nvSpPr>
            <p:spPr>
              <a:xfrm>
                <a:off x="5181600" y="7152997"/>
                <a:ext cx="6806159" cy="1190903"/>
              </a:xfrm>
              <a:prstGeom prst="rect">
                <a:avLst/>
              </a:prstGeom>
              <a:blipFill>
                <a:blip r:embed="rId7"/>
                <a:stretch>
                  <a:fillRect/>
                </a:stretch>
              </a:blipFill>
            </p:spPr>
            <p:txBody>
              <a:bodyPr/>
              <a:lstStyle/>
              <a:p>
                <a:r>
                  <a:rPr lang="en-US">
                    <a:noFill/>
                  </a:rPr>
                  <a:t> </a:t>
                </a:r>
              </a:p>
            </p:txBody>
          </p:sp>
        </mc:Fallback>
      </mc:AlternateContent>
      <p:sp>
        <p:nvSpPr>
          <p:cNvPr id="20" name="TextBox 19"/>
          <p:cNvSpPr txBox="1"/>
          <p:nvPr/>
        </p:nvSpPr>
        <p:spPr>
          <a:xfrm>
            <a:off x="11987759" y="7438192"/>
            <a:ext cx="1098841"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(xe)</a:t>
            </a:r>
          </a:p>
        </p:txBody>
      </p:sp>
      <p:sp>
        <p:nvSpPr>
          <p:cNvPr id="21" name="Rectangle 20"/>
          <p:cNvSpPr/>
          <p:nvPr/>
        </p:nvSpPr>
        <p:spPr>
          <a:xfrm>
            <a:off x="304800" y="8339871"/>
            <a:ext cx="17907000" cy="1738296"/>
          </a:xfrm>
          <a:prstGeom prst="rect">
            <a:avLst/>
          </a:prstGeom>
        </p:spPr>
        <p:txBody>
          <a:bodyPr wrap="square">
            <a:spAutoFit/>
          </a:bodyPr>
          <a:lstStyle/>
          <a:p>
            <a:pPr lvl="0">
              <a:lnSpc>
                <a:spcPct val="150000"/>
              </a:lnSpc>
            </a:pPr>
            <a:r>
              <a:rPr lang="en-US" sz="3800">
                <a:solidFill>
                  <a:prstClr val="black"/>
                </a:solidFill>
                <a:latin typeface="Arial" panose="020B0604020202020204" pitchFamily="34" charset="0"/>
                <a:cs typeface="Arial" panose="020B0604020202020204" pitchFamily="34" charset="0"/>
              </a:rPr>
              <a:t>Như vậy </a:t>
            </a:r>
            <a:r>
              <a:rPr lang="en-US" sz="3800">
                <a:latin typeface="Arial" panose="020B0604020202020204" pitchFamily="34" charset="0"/>
                <a:cs typeface="Arial" panose="020B0604020202020204" pitchFamily="34" charset="0"/>
              </a:rPr>
              <a:t>hiệu quả kinh doanh trong quý III của cửa hàng cao hơn 6 tháng đầu năm.</a:t>
            </a:r>
            <a:endParaRPr lang="en-US" sz="3800">
              <a:solidFill>
                <a:prstClr val="black"/>
              </a:solidFill>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07FFE30F-8E19-69A2-8B43-9F1B75513131}"/>
              </a:ext>
            </a:extLst>
          </p:cNvPr>
          <p:cNvGraphicFramePr>
            <a:graphicFrameLocks noGrp="1"/>
          </p:cNvGraphicFramePr>
          <p:nvPr>
            <p:extLst>
              <p:ext uri="{D42A27DB-BD31-4B8C-83A1-F6EECF244321}">
                <p14:modId xmlns:p14="http://schemas.microsoft.com/office/powerpoint/2010/main" val="2766672446"/>
              </p:ext>
            </p:extLst>
          </p:nvPr>
        </p:nvGraphicFramePr>
        <p:xfrm>
          <a:off x="663730" y="155893"/>
          <a:ext cx="16980856" cy="1916592"/>
        </p:xfrm>
        <a:graphic>
          <a:graphicData uri="http://schemas.openxmlformats.org/drawingml/2006/table">
            <a:tbl>
              <a:tblPr firstRow="1" bandRow="1">
                <a:tableStyleId>{5C22544A-7EE6-4342-B048-85BDC9FD1C3A}</a:tableStyleId>
              </a:tblPr>
              <a:tblGrid>
                <a:gridCol w="1740856">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295400">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295400">
                  <a:extLst>
                    <a:ext uri="{9D8B030D-6E8A-4147-A177-3AD203B41FA5}">
                      <a16:colId xmlns:a16="http://schemas.microsoft.com/office/drawing/2014/main" val="20006"/>
                    </a:ext>
                  </a:extLst>
                </a:gridCol>
                <a:gridCol w="1295400">
                  <a:extLst>
                    <a:ext uri="{9D8B030D-6E8A-4147-A177-3AD203B41FA5}">
                      <a16:colId xmlns:a16="http://schemas.microsoft.com/office/drawing/2014/main" val="20007"/>
                    </a:ext>
                  </a:extLst>
                </a:gridCol>
                <a:gridCol w="1295400">
                  <a:extLst>
                    <a:ext uri="{9D8B030D-6E8A-4147-A177-3AD203B41FA5}">
                      <a16:colId xmlns:a16="http://schemas.microsoft.com/office/drawing/2014/main" val="20008"/>
                    </a:ext>
                  </a:extLst>
                </a:gridCol>
                <a:gridCol w="1295400">
                  <a:extLst>
                    <a:ext uri="{9D8B030D-6E8A-4147-A177-3AD203B41FA5}">
                      <a16:colId xmlns:a16="http://schemas.microsoft.com/office/drawing/2014/main" val="20009"/>
                    </a:ext>
                  </a:extLst>
                </a:gridCol>
                <a:gridCol w="1219200">
                  <a:extLst>
                    <a:ext uri="{9D8B030D-6E8A-4147-A177-3AD203B41FA5}">
                      <a16:colId xmlns:a16="http://schemas.microsoft.com/office/drawing/2014/main" val="20010"/>
                    </a:ext>
                  </a:extLst>
                </a:gridCol>
                <a:gridCol w="1219200">
                  <a:extLst>
                    <a:ext uri="{9D8B030D-6E8A-4147-A177-3AD203B41FA5}">
                      <a16:colId xmlns:a16="http://schemas.microsoft.com/office/drawing/2014/main" val="20011"/>
                    </a:ext>
                  </a:extLst>
                </a:gridCol>
                <a:gridCol w="1143000">
                  <a:extLst>
                    <a:ext uri="{9D8B030D-6E8A-4147-A177-3AD203B41FA5}">
                      <a16:colId xmlns:a16="http://schemas.microsoft.com/office/drawing/2014/main" val="20012"/>
                    </a:ext>
                  </a:extLst>
                </a:gridCol>
              </a:tblGrid>
              <a:tr h="958296">
                <a:tc>
                  <a:txBody>
                    <a:bodyPr/>
                    <a:lstStyle/>
                    <a:p>
                      <a:r>
                        <a:rPr lang="en-US" sz="3800" b="1">
                          <a:solidFill>
                            <a:schemeClr val="tx1"/>
                          </a:solidFill>
                          <a:latin typeface="Arial" panose="020B0604020202020204" pitchFamily="34" charset="0"/>
                          <a:cs typeface="Arial" panose="020B0604020202020204" pitchFamily="34" charset="0"/>
                        </a:rPr>
                        <a:t>Tháng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58296">
                <a:tc>
                  <a:txBody>
                    <a:bodyPr/>
                    <a:lstStyle/>
                    <a:p>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xe</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cxnSp>
        <p:nvCxnSpPr>
          <p:cNvPr id="16" name="Straight Connector 15">
            <a:extLst>
              <a:ext uri="{FF2B5EF4-FFF2-40B4-BE49-F238E27FC236}">
                <a16:creationId xmlns:a16="http://schemas.microsoft.com/office/drawing/2014/main" id="{4B229751-BA39-67B6-FF6E-F0B362596156}"/>
              </a:ext>
            </a:extLst>
          </p:cNvPr>
          <p:cNvCxnSpPr/>
          <p:nvPr/>
        </p:nvCxnSpPr>
        <p:spPr>
          <a:xfrm>
            <a:off x="304800" y="2247900"/>
            <a:ext cx="17012916"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405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randombar(horizontal)">
                                      <p:cBhvr>
                                        <p:cTn id="28" dur="500"/>
                                        <p:tgtEl>
                                          <p:spTgt spid="13"/>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wipe(left)">
                                      <p:cBhvr>
                                        <p:cTn id="4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p:bldP spid="19" grpId="0"/>
      <p:bldP spid="13" grpId="0"/>
      <p:bldP spid="14" grpId="0"/>
      <p:bldP spid="20" grpId="0"/>
      <p:bldP spid="2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57200" y="342900"/>
            <a:ext cx="17373599" cy="96012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400">
              <a:solidFill>
                <a:schemeClr val="tx1"/>
              </a:solidFill>
            </a:endParaRPr>
          </a:p>
        </p:txBody>
      </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85137">
            <a:off x="233708" y="7622756"/>
            <a:ext cx="2129849" cy="2308781"/>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50317">
            <a:off x="16189864" y="8017396"/>
            <a:ext cx="1490734" cy="2250165"/>
          </a:xfrm>
          <a:prstGeom prst="rect">
            <a:avLst/>
          </a:prstGeom>
        </p:spPr>
      </p:pic>
      <p:sp>
        <p:nvSpPr>
          <p:cNvPr id="7" name="Rectangle 6"/>
          <p:cNvSpPr/>
          <p:nvPr/>
        </p:nvSpPr>
        <p:spPr>
          <a:xfrm>
            <a:off x="1713866" y="756303"/>
            <a:ext cx="15697200" cy="1184876"/>
          </a:xfrm>
          <a:prstGeom prst="rect">
            <a:avLst/>
          </a:prstGeom>
        </p:spPr>
        <p:txBody>
          <a:bodyPr wrap="square">
            <a:spAutoFit/>
          </a:bodyPr>
          <a:lstStyle/>
          <a:p>
            <a:pPr marL="571500" indent="-571500" algn="just">
              <a:lnSpc>
                <a:spcPct val="150000"/>
              </a:lnSpc>
              <a:spcBef>
                <a:spcPts val="600"/>
              </a:spcBef>
              <a:spcAft>
                <a:spcPts val="800"/>
              </a:spcAft>
              <a:buFont typeface="Arial" panose="020B0604020202020204" pitchFamily="34" charset="0"/>
              <a:buChar char="•"/>
              <a:tabLst>
                <a:tab pos="360045" algn="l"/>
                <a:tab pos="720090" algn="l"/>
              </a:tabLst>
            </a:pPr>
            <a:r>
              <a:rPr lang="en-US" sz="5400" b="1">
                <a:solidFill>
                  <a:srgbClr val="FF0000"/>
                </a:solidFill>
                <a:latin typeface="Arial" panose="020B0604020202020204" pitchFamily="34" charset="0"/>
                <a:ea typeface="Times New Roman" panose="02020603050405020304" pitchFamily="18" charset="0"/>
                <a:cs typeface="Arial" panose="020B0604020202020204" pitchFamily="34" charset="0"/>
              </a:rPr>
              <a:t>Ý nghĩa của số trung bình:</a:t>
            </a:r>
            <a:endParaRPr lang="en-US" sz="5400">
              <a:solidFill>
                <a:srgbClr val="FF0000"/>
              </a:solidFill>
              <a:effectLst/>
              <a:latin typeface="Arial" panose="020B0604020202020204" pitchFamily="34" charset="0"/>
              <a:ea typeface="Calibri" panose="020F0502020204030204" pitchFamily="34" charset="0"/>
              <a:cs typeface="Arial" panose="020B0604020202020204" pitchFamily="34" charset="0"/>
            </a:endParaRPr>
          </a:p>
        </p:txBody>
      </p:sp>
      <p:pic>
        <p:nvPicPr>
          <p:cNvPr id="11"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736783">
            <a:off x="16471109" y="132207"/>
            <a:ext cx="1861626" cy="1240308"/>
          </a:xfrm>
          <a:prstGeom prst="rect">
            <a:avLst/>
          </a:prstGeom>
        </p:spPr>
      </p:pic>
      <p:sp>
        <p:nvSpPr>
          <p:cNvPr id="12" name="Rectangle 11"/>
          <p:cNvSpPr/>
          <p:nvPr/>
        </p:nvSpPr>
        <p:spPr>
          <a:xfrm>
            <a:off x="533400" y="2552700"/>
            <a:ext cx="16877666" cy="3677866"/>
          </a:xfrm>
          <a:prstGeom prst="rect">
            <a:avLst/>
          </a:prstGeom>
        </p:spPr>
        <p:txBody>
          <a:bodyPr wrap="square">
            <a:spAutoFit/>
          </a:bodyPr>
          <a:lstStyle/>
          <a:p>
            <a:pPr algn="just">
              <a:lnSpc>
                <a:spcPct val="150000"/>
              </a:lnSpc>
              <a:spcBef>
                <a:spcPts val="600"/>
              </a:spcBef>
              <a:spcAft>
                <a:spcPts val="800"/>
              </a:spcAft>
              <a:tabLst>
                <a:tab pos="360045" algn="l"/>
                <a:tab pos="720090" algn="l"/>
              </a:tabLst>
            </a:pPr>
            <a:r>
              <a:rPr lang="en-US" sz="5400">
                <a:solidFill>
                  <a:srgbClr val="FF0000"/>
                </a:solidFill>
                <a:latin typeface="Arial" panose="020B0604020202020204" pitchFamily="34" charset="0"/>
                <a:ea typeface="Times New Roman" panose="02020603050405020304" pitchFamily="18" charset="0"/>
                <a:cs typeface="Arial" panose="020B0604020202020204" pitchFamily="34" charset="0"/>
              </a:rPr>
              <a:t>Số trung bình </a:t>
            </a:r>
            <a:r>
              <a:rPr lang="en-US" sz="5400">
                <a:latin typeface="Arial" panose="020B0604020202020204" pitchFamily="34" charset="0"/>
                <a:ea typeface="Times New Roman" panose="02020603050405020304" pitchFamily="18" charset="0"/>
                <a:cs typeface="Arial" panose="020B0604020202020204" pitchFamily="34" charset="0"/>
              </a:rPr>
              <a:t>của mẫu số liệu được dùng làm đại diện cho các số liệu của mẫu. Nó là </a:t>
            </a:r>
            <a:r>
              <a:rPr lang="en-US" sz="5400">
                <a:solidFill>
                  <a:srgbClr val="FF0000"/>
                </a:solidFill>
                <a:latin typeface="Arial" panose="020B0604020202020204" pitchFamily="34" charset="0"/>
                <a:ea typeface="Times New Roman" panose="02020603050405020304" pitchFamily="18" charset="0"/>
                <a:cs typeface="Arial" panose="020B0604020202020204" pitchFamily="34" charset="0"/>
              </a:rPr>
              <a:t>một số đo xu thế trung tâm của mẫu đó.</a:t>
            </a:r>
            <a:endParaRPr lang="en-US" sz="5400">
              <a:solidFill>
                <a:srgbClr val="FF0000"/>
              </a:solidFill>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11491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extBox 63"/>
          <p:cNvSpPr txBox="1"/>
          <p:nvPr/>
        </p:nvSpPr>
        <p:spPr>
          <a:xfrm>
            <a:off x="20782" y="114300"/>
            <a:ext cx="17678400" cy="2748253"/>
          </a:xfrm>
          <a:prstGeom prst="rect">
            <a:avLst/>
          </a:prstGeom>
          <a:noFill/>
        </p:spPr>
        <p:txBody>
          <a:bodyPr wrap="square" rtlCol="0">
            <a:spAutoFit/>
          </a:bodyPr>
          <a:lstStyle/>
          <a:p>
            <a:pPr algn="just">
              <a:lnSpc>
                <a:spcPct val="150000"/>
              </a:lnSpc>
            </a:pPr>
            <a:r>
              <a:rPr lang="en-US" sz="4000" b="1">
                <a:solidFill>
                  <a:srgbClr val="FF0000"/>
                </a:solidFill>
                <a:latin typeface="Arial" panose="020B0604020202020204" pitchFamily="34" charset="0"/>
                <a:cs typeface="Arial" panose="020B0604020202020204" pitchFamily="34" charset="0"/>
              </a:rPr>
              <a:t>Bài tập 1</a:t>
            </a:r>
            <a:r>
              <a:rPr lang="en-US" sz="4000" b="1">
                <a:latin typeface="Arial" panose="020B0604020202020204" pitchFamily="34" charset="0"/>
                <a:cs typeface="Arial" panose="020B0604020202020204" pitchFamily="34" charset="0"/>
              </a:rPr>
              <a:t>: Thống </a:t>
            </a:r>
            <a:r>
              <a:rPr lang="en-US" sz="4000" b="1" dirty="0" err="1">
                <a:latin typeface="Arial" panose="020B0604020202020204" pitchFamily="34" charset="0"/>
                <a:cs typeface="Arial" panose="020B0604020202020204" pitchFamily="34" charset="0"/>
              </a:rPr>
              <a:t>kê</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số</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cuốn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sách</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mỗi</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bạn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trong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lớp</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đã</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đọc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trong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năm</a:t>
            </a:r>
            <a:r>
              <a:rPr lang="en-US" sz="4000" b="1" dirty="0">
                <a:latin typeface="Arial" panose="020B0604020202020204" pitchFamily="34" charset="0"/>
                <a:cs typeface="Arial" panose="020B0604020202020204" pitchFamily="34" charset="0"/>
              </a:rPr>
              <a:t> 2021, An </a:t>
            </a:r>
            <a:r>
              <a:rPr lang="en-US" sz="4000" b="1" dirty="0" err="1">
                <a:latin typeface="Arial" panose="020B0604020202020204" pitchFamily="34" charset="0"/>
                <a:cs typeface="Arial" panose="020B0604020202020204" pitchFamily="34" charset="0"/>
              </a:rPr>
              <a:t>thu</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được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kết</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quả</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như</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bảng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bên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Hỏi</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trong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năm</a:t>
            </a:r>
            <a:r>
              <a:rPr lang="en-US" sz="4000" b="1" dirty="0">
                <a:latin typeface="Arial" panose="020B0604020202020204" pitchFamily="34" charset="0"/>
                <a:cs typeface="Arial" panose="020B0604020202020204" pitchFamily="34" charset="0"/>
              </a:rPr>
              <a:t> 2021, </a:t>
            </a:r>
            <a:r>
              <a:rPr lang="en-US" sz="4000" b="1" dirty="0" err="1">
                <a:latin typeface="Arial" panose="020B0604020202020204" pitchFamily="34" charset="0"/>
                <a:cs typeface="Arial" panose="020B0604020202020204" pitchFamily="34" charset="0"/>
              </a:rPr>
              <a:t>trung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bình</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mỗi</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bạn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trong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lớp</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đọc</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bao</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nhiêu</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cuốn</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sách</a:t>
            </a:r>
            <a:r>
              <a:rPr lang="en-US" sz="4000" b="1" dirty="0">
                <a:latin typeface="Arial" panose="020B0604020202020204" pitchFamily="34" charset="0"/>
                <a:cs typeface="Arial" panose="020B0604020202020204" pitchFamily="34" charset="0"/>
              </a:rPr>
              <a:t>? </a:t>
            </a:r>
          </a:p>
        </p:txBody>
      </p:sp>
      <p:graphicFrame>
        <p:nvGraphicFramePr>
          <p:cNvPr id="65" name="Table 64"/>
          <p:cNvGraphicFramePr>
            <a:graphicFrameLocks noGrp="1"/>
          </p:cNvGraphicFramePr>
          <p:nvPr>
            <p:extLst>
              <p:ext uri="{D42A27DB-BD31-4B8C-83A1-F6EECF244321}">
                <p14:modId xmlns:p14="http://schemas.microsoft.com/office/powerpoint/2010/main" val="1938200808"/>
              </p:ext>
            </p:extLst>
          </p:nvPr>
        </p:nvGraphicFramePr>
        <p:xfrm>
          <a:off x="2971800" y="3086100"/>
          <a:ext cx="11582401" cy="1828800"/>
        </p:xfrm>
        <a:graphic>
          <a:graphicData uri="http://schemas.openxmlformats.org/drawingml/2006/table">
            <a:tbl>
              <a:tblPr firstRow="1" bandRow="1">
                <a:tableStyleId>{5940675A-B579-460E-94D1-54222C63F5DA}</a:tableStyleId>
              </a:tblPr>
              <a:tblGrid>
                <a:gridCol w="3830146">
                  <a:extLst>
                    <a:ext uri="{9D8B030D-6E8A-4147-A177-3AD203B41FA5}">
                      <a16:colId xmlns:a16="http://schemas.microsoft.com/office/drawing/2014/main" val="20000"/>
                    </a:ext>
                  </a:extLst>
                </a:gridCol>
                <a:gridCol w="1690451">
                  <a:extLst>
                    <a:ext uri="{9D8B030D-6E8A-4147-A177-3AD203B41FA5}">
                      <a16:colId xmlns:a16="http://schemas.microsoft.com/office/drawing/2014/main" val="20001"/>
                    </a:ext>
                  </a:extLst>
                </a:gridCol>
                <a:gridCol w="1549580">
                  <a:extLst>
                    <a:ext uri="{9D8B030D-6E8A-4147-A177-3AD203B41FA5}">
                      <a16:colId xmlns:a16="http://schemas.microsoft.com/office/drawing/2014/main" val="20002"/>
                    </a:ext>
                  </a:extLst>
                </a:gridCol>
                <a:gridCol w="1553935">
                  <a:extLst>
                    <a:ext uri="{9D8B030D-6E8A-4147-A177-3AD203B41FA5}">
                      <a16:colId xmlns:a16="http://schemas.microsoft.com/office/drawing/2014/main" val="20003"/>
                    </a:ext>
                  </a:extLst>
                </a:gridCol>
                <a:gridCol w="1549580">
                  <a:extLst>
                    <a:ext uri="{9D8B030D-6E8A-4147-A177-3AD203B41FA5}">
                      <a16:colId xmlns:a16="http://schemas.microsoft.com/office/drawing/2014/main" val="20004"/>
                    </a:ext>
                  </a:extLst>
                </a:gridCol>
                <a:gridCol w="1408709">
                  <a:extLst>
                    <a:ext uri="{9D8B030D-6E8A-4147-A177-3AD203B41FA5}">
                      <a16:colId xmlns:a16="http://schemas.microsoft.com/office/drawing/2014/main" val="20005"/>
                    </a:ext>
                  </a:extLst>
                </a:gridCol>
              </a:tblGrid>
              <a:tr h="914400">
                <a:tc>
                  <a:txBody>
                    <a:bodyPr/>
                    <a:lstStyle/>
                    <a:p>
                      <a:pPr>
                        <a:lnSpc>
                          <a:spcPct val="150000"/>
                        </a:lnSpc>
                      </a:pPr>
                      <a:r>
                        <a:rPr lang="en-US" sz="3600" dirty="0" err="1">
                          <a:latin typeface="Arial" panose="020B0604020202020204" pitchFamily="34" charset="0"/>
                          <a:cs typeface="Arial" panose="020B0604020202020204" pitchFamily="34" charset="0"/>
                        </a:rPr>
                        <a:t>Số</a:t>
                      </a:r>
                      <a:r>
                        <a:rPr lang="en-US" sz="3600" baseline="0" dirty="0">
                          <a:latin typeface="Arial" panose="020B0604020202020204" pitchFamily="34" charset="0"/>
                          <a:cs typeface="Arial" panose="020B0604020202020204" pitchFamily="34" charset="0"/>
                        </a:rPr>
                        <a:t> </a:t>
                      </a:r>
                      <a:r>
                        <a:rPr lang="en-US" sz="3600" baseline="0" dirty="0" err="1">
                          <a:latin typeface="Arial" panose="020B0604020202020204" pitchFamily="34" charset="0"/>
                          <a:cs typeface="Arial" panose="020B0604020202020204" pitchFamily="34" charset="0"/>
                        </a:rPr>
                        <a:t>cuốn</a:t>
                      </a:r>
                      <a:r>
                        <a:rPr lang="en-US" sz="3600" baseline="0" dirty="0">
                          <a:latin typeface="Arial" panose="020B0604020202020204" pitchFamily="34" charset="0"/>
                          <a:cs typeface="Arial" panose="020B0604020202020204" pitchFamily="34" charset="0"/>
                        </a:rPr>
                        <a:t> </a:t>
                      </a:r>
                      <a:r>
                        <a:rPr lang="en-US" sz="3600" baseline="0" dirty="0" err="1">
                          <a:latin typeface="Arial" panose="020B0604020202020204" pitchFamily="34" charset="0"/>
                          <a:cs typeface="Arial" panose="020B0604020202020204" pitchFamily="34" charset="0"/>
                        </a:rPr>
                        <a:t>sách</a:t>
                      </a:r>
                      <a:endParaRPr lang="en-US" sz="3600" dirty="0">
                        <a:latin typeface="Arial" panose="020B0604020202020204" pitchFamily="34" charset="0"/>
                        <a:cs typeface="Arial" panose="020B0604020202020204" pitchFamily="34" charset="0"/>
                      </a:endParaRPr>
                    </a:p>
                  </a:txBody>
                  <a:tcPr>
                    <a:solidFill>
                      <a:schemeClr val="accent1">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1</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2</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3</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4</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5</a:t>
                      </a:r>
                    </a:p>
                  </a:txBody>
                  <a:tcPr anchor="ctr">
                    <a:solidFill>
                      <a:schemeClr val="accent6">
                        <a:lumMod val="20000"/>
                        <a:lumOff val="80000"/>
                      </a:schemeClr>
                    </a:solidFill>
                  </a:tcPr>
                </a:tc>
                <a:extLst>
                  <a:ext uri="{0D108BD9-81ED-4DB2-BD59-A6C34878D82A}">
                    <a16:rowId xmlns:a16="http://schemas.microsoft.com/office/drawing/2014/main" val="10000"/>
                  </a:ext>
                </a:extLst>
              </a:tr>
              <a:tr h="914400">
                <a:tc>
                  <a:txBody>
                    <a:bodyPr/>
                    <a:lstStyle/>
                    <a:p>
                      <a:pPr>
                        <a:lnSpc>
                          <a:spcPct val="150000"/>
                        </a:lnSpc>
                      </a:pPr>
                      <a:r>
                        <a:rPr lang="en-US" sz="3600" dirty="0" err="1">
                          <a:latin typeface="Arial" panose="020B0604020202020204" pitchFamily="34" charset="0"/>
                          <a:cs typeface="Arial" panose="020B0604020202020204" pitchFamily="34" charset="0"/>
                        </a:rPr>
                        <a:t>Số</a:t>
                      </a:r>
                      <a:r>
                        <a:rPr lang="en-US" sz="3600" baseline="0" dirty="0">
                          <a:latin typeface="Arial" panose="020B0604020202020204" pitchFamily="34" charset="0"/>
                          <a:cs typeface="Arial" panose="020B0604020202020204" pitchFamily="34" charset="0"/>
                        </a:rPr>
                        <a:t> </a:t>
                      </a:r>
                      <a:r>
                        <a:rPr lang="en-US" sz="3600" baseline="0" dirty="0" err="1">
                          <a:latin typeface="Arial" panose="020B0604020202020204" pitchFamily="34" charset="0"/>
                          <a:cs typeface="Arial" panose="020B0604020202020204" pitchFamily="34" charset="0"/>
                        </a:rPr>
                        <a:t>bạn</a:t>
                      </a:r>
                      <a:endParaRPr lang="en-US" sz="3600" dirty="0">
                        <a:latin typeface="Arial" panose="020B0604020202020204" pitchFamily="34" charset="0"/>
                        <a:cs typeface="Arial" panose="020B0604020202020204" pitchFamily="34" charset="0"/>
                      </a:endParaRPr>
                    </a:p>
                  </a:txBody>
                  <a:tcPr>
                    <a:solidFill>
                      <a:schemeClr val="accent1">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3</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5</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15</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10</a:t>
                      </a:r>
                    </a:p>
                  </a:txBody>
                  <a:tcPr anchor="ctr">
                    <a:solidFill>
                      <a:schemeClr val="accent6">
                        <a:lumMod val="20000"/>
                        <a:lumOff val="80000"/>
                      </a:schemeClr>
                    </a:solidFill>
                  </a:tcPr>
                </a:tc>
                <a:tc>
                  <a:txBody>
                    <a:bodyPr/>
                    <a:lstStyle/>
                    <a:p>
                      <a:pPr algn="ctr">
                        <a:lnSpc>
                          <a:spcPct val="150000"/>
                        </a:lnSpc>
                      </a:pPr>
                      <a:r>
                        <a:rPr lang="en-US" sz="3600" dirty="0">
                          <a:latin typeface="Arial" panose="020B0604020202020204" pitchFamily="34" charset="0"/>
                          <a:cs typeface="Arial" panose="020B0604020202020204" pitchFamily="34" charset="0"/>
                        </a:rPr>
                        <a:t>7</a:t>
                      </a:r>
                    </a:p>
                  </a:txBody>
                  <a:tcPr anchor="ctr">
                    <a:solidFill>
                      <a:schemeClr val="accent6">
                        <a:lumMod val="20000"/>
                        <a:lumOff val="80000"/>
                      </a:schemeClr>
                    </a:solidFill>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67" name="TextBox 66"/>
              <p:cNvSpPr txBox="1"/>
              <p:nvPr/>
            </p:nvSpPr>
            <p:spPr>
              <a:xfrm>
                <a:off x="533400" y="5831360"/>
                <a:ext cx="17165782" cy="3393621"/>
              </a:xfrm>
              <a:prstGeom prst="rect">
                <a:avLst/>
              </a:prstGeom>
              <a:noFill/>
            </p:spPr>
            <p:txBody>
              <a:bodyPr wrap="square" rtlCol="0">
                <a:spAutoFit/>
              </a:bodyPr>
              <a:lstStyle/>
              <a:p>
                <a:pPr algn="just">
                  <a:lnSpc>
                    <a:spcPct val="150000"/>
                  </a:lnSpc>
                </a:pPr>
                <a:r>
                  <a:rPr lang="en-US" sz="3600">
                    <a:latin typeface="Arial" panose="020B0604020202020204" pitchFamily="34" charset="0"/>
                    <a:cs typeface="Arial" panose="020B0604020202020204" pitchFamily="34" charset="0"/>
                  </a:rPr>
                  <a:t>* Số </a:t>
                </a:r>
                <a:r>
                  <a:rPr lang="en-US" sz="3600" dirty="0" err="1">
                    <a:latin typeface="Arial" panose="020B0604020202020204" pitchFamily="34" charset="0"/>
                    <a:cs typeface="Arial" panose="020B0604020202020204" pitchFamily="34" charset="0"/>
                  </a:rPr>
                  <a:t>bạn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trong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lớp</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là</a:t>
                </a:r>
                <a:r>
                  <a:rPr lang="en-US" sz="3600" dirty="0">
                    <a:latin typeface="Arial" panose="020B0604020202020204" pitchFamily="34" charset="0"/>
                    <a:cs typeface="Arial" panose="020B0604020202020204" pitchFamily="34" charset="0"/>
                  </a:rPr>
                  <a:t> n = 3 + 5 + 15 + 10 + 7 = 40 (</a:t>
                </a:r>
                <a:r>
                  <a:rPr lang="en-US" sz="3600" dirty="0" err="1">
                    <a:latin typeface="Arial" panose="020B0604020202020204" pitchFamily="34" charset="0"/>
                    <a:cs typeface="Arial" panose="020B0604020202020204" pitchFamily="34" charset="0"/>
                  </a:rPr>
                  <a:t>bạn</a:t>
                </a:r>
                <a:r>
                  <a:rPr lang="en-US" sz="3600" dirty="0">
                    <a:latin typeface="Arial" panose="020B0604020202020204" pitchFamily="34" charset="0"/>
                    <a:cs typeface="Arial" panose="020B0604020202020204" pitchFamily="34" charset="0"/>
                  </a:rPr>
                  <a:t>)</a:t>
                </a:r>
              </a:p>
              <a:p>
                <a:pPr algn="just">
                  <a:lnSpc>
                    <a:spcPct val="150000"/>
                  </a:lnSpc>
                </a:pPr>
                <a:r>
                  <a:rPr lang="en-US" sz="3600">
                    <a:latin typeface="Arial" panose="020B0604020202020204" pitchFamily="34" charset="0"/>
                    <a:cs typeface="Arial" panose="020B0604020202020204" pitchFamily="34" charset="0"/>
                  </a:rPr>
                  <a:t>* Trong </a:t>
                </a:r>
                <a:r>
                  <a:rPr lang="en-US" sz="3600" dirty="0" err="1">
                    <a:latin typeface="Arial" panose="020B0604020202020204" pitchFamily="34" charset="0"/>
                    <a:cs typeface="Arial" panose="020B0604020202020204" pitchFamily="34" charset="0"/>
                  </a:rPr>
                  <a:t>năm</a:t>
                </a:r>
                <a:r>
                  <a:rPr lang="en-US" sz="3600" dirty="0">
                    <a:latin typeface="Arial" panose="020B0604020202020204" pitchFamily="34" charset="0"/>
                    <a:cs typeface="Arial" panose="020B0604020202020204" pitchFamily="34" charset="0"/>
                  </a:rPr>
                  <a:t> 2021, </a:t>
                </a:r>
                <a:r>
                  <a:rPr lang="en-US" sz="3600" dirty="0" err="1">
                    <a:latin typeface="Arial" panose="020B0604020202020204" pitchFamily="34" charset="0"/>
                    <a:cs typeface="Arial" panose="020B0604020202020204" pitchFamily="34" charset="0"/>
                  </a:rPr>
                  <a:t>trung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bình</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mỗi</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bạn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trong</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lớp</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đọc</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số</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cuốn</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sách</a:t>
                </a:r>
                <a:r>
                  <a:rPr lang="en-US" sz="3600" dirty="0">
                    <a:latin typeface="Arial" panose="020B0604020202020204" pitchFamily="34" charset="0"/>
                    <a:cs typeface="Arial" panose="020B0604020202020204" pitchFamily="34" charset="0"/>
                  </a:rPr>
                  <a:t> </a:t>
                </a:r>
                <a:r>
                  <a:rPr lang="en-US" sz="3600" dirty="0" err="1">
                    <a:latin typeface="Arial" panose="020B0604020202020204" pitchFamily="34" charset="0"/>
                    <a:cs typeface="Arial" panose="020B0604020202020204" pitchFamily="34" charset="0"/>
                  </a:rPr>
                  <a:t>là</a:t>
                </a:r>
                <a:r>
                  <a:rPr lang="en-US" sz="3600" dirty="0">
                    <a:latin typeface="Arial" panose="020B0604020202020204" pitchFamily="34" charset="0"/>
                    <a:cs typeface="Arial" panose="020B0604020202020204" pitchFamily="34" charset="0"/>
                  </a:rPr>
                  <a:t>:</a:t>
                </a:r>
              </a:p>
              <a:p>
                <a:pPr algn="ctr">
                  <a:lnSpc>
                    <a:spcPct val="150000"/>
                  </a:lnSpc>
                </a:pPr>
                <a14:m>
                  <m:oMath xmlns:m="http://schemas.openxmlformats.org/officeDocument/2006/math">
                    <m:bar>
                      <m:barPr>
                        <m:pos m:val="top"/>
                        <m:ctrlPr>
                          <a:rPr lang="en-US" sz="5400" i="1" smtClean="0">
                            <a:latin typeface="Cambria Math" panose="02040503050406030204" pitchFamily="18" charset="0"/>
                            <a:cs typeface="Arial" panose="020B0604020202020204" pitchFamily="34" charset="0"/>
                          </a:rPr>
                        </m:ctrlPr>
                      </m:barPr>
                      <m:e>
                        <m:r>
                          <a:rPr lang="en-US" sz="5400" b="0" i="1" smtClean="0">
                            <a:latin typeface="Cambria Math" panose="02040503050406030204" pitchFamily="18" charset="0"/>
                            <a:cs typeface="Arial" panose="020B0604020202020204" pitchFamily="34" charset="0"/>
                          </a:rPr>
                          <m:t>𝑥</m:t>
                        </m:r>
                      </m:e>
                    </m:bar>
                    <m:r>
                      <a:rPr lang="en-US" sz="5400" b="0" i="1" smtClean="0">
                        <a:latin typeface="Cambria Math" panose="02040503050406030204" pitchFamily="18" charset="0"/>
                        <a:cs typeface="Arial" panose="020B0604020202020204" pitchFamily="34" charset="0"/>
                      </a:rPr>
                      <m:t>=</m:t>
                    </m:r>
                    <m:f>
                      <m:fPr>
                        <m:ctrlPr>
                          <a:rPr lang="en-US" sz="5400" i="1" smtClean="0">
                            <a:latin typeface="Cambria Math" panose="02040503050406030204" pitchFamily="18" charset="0"/>
                            <a:cs typeface="Arial" panose="020B0604020202020204" pitchFamily="34" charset="0"/>
                          </a:rPr>
                        </m:ctrlPr>
                      </m:fPr>
                      <m:num>
                        <m:r>
                          <a:rPr lang="en-US" sz="5400" b="0" i="1" smtClean="0">
                            <a:latin typeface="Cambria Math" panose="02040503050406030204" pitchFamily="18" charset="0"/>
                            <a:cs typeface="Arial" panose="020B0604020202020204" pitchFamily="34" charset="0"/>
                          </a:rPr>
                          <m:t>3</m:t>
                        </m:r>
                        <m:r>
                          <a:rPr lang="en-US" sz="5400" b="0" i="1" smtClean="0">
                            <a:latin typeface="Cambria Math" panose="02040503050406030204" pitchFamily="18" charset="0"/>
                            <a:cs typeface="Arial" panose="020B0604020202020204" pitchFamily="34" charset="0"/>
                          </a:rPr>
                          <m:t>.</m:t>
                        </m:r>
                        <m:r>
                          <a:rPr lang="en-US" sz="5400" b="0" i="1" smtClean="0">
                            <a:latin typeface="Cambria Math" panose="02040503050406030204" pitchFamily="18" charset="0"/>
                            <a:cs typeface="Arial" panose="020B0604020202020204" pitchFamily="34" charset="0"/>
                          </a:rPr>
                          <m:t>1</m:t>
                        </m:r>
                        <m:r>
                          <a:rPr lang="en-US" sz="5400" b="0" i="1" smtClean="0">
                            <a:latin typeface="Cambria Math" panose="02040503050406030204" pitchFamily="18" charset="0"/>
                            <a:cs typeface="Arial" panose="020B0604020202020204" pitchFamily="34" charset="0"/>
                          </a:rPr>
                          <m:t> + </m:t>
                        </m:r>
                        <m:r>
                          <a:rPr lang="en-US" sz="5400" b="0" i="1" smtClean="0">
                            <a:latin typeface="Cambria Math" panose="02040503050406030204" pitchFamily="18" charset="0"/>
                            <a:cs typeface="Arial" panose="020B0604020202020204" pitchFamily="34" charset="0"/>
                          </a:rPr>
                          <m:t>5</m:t>
                        </m:r>
                        <m:r>
                          <a:rPr lang="en-US" sz="5400" b="0" i="1" smtClean="0">
                            <a:latin typeface="Cambria Math" panose="02040503050406030204" pitchFamily="18" charset="0"/>
                            <a:cs typeface="Arial" panose="020B0604020202020204" pitchFamily="34" charset="0"/>
                          </a:rPr>
                          <m:t>.</m:t>
                        </m:r>
                        <m:r>
                          <a:rPr lang="en-US" sz="5400" b="0" i="1" smtClean="0">
                            <a:latin typeface="Cambria Math" panose="02040503050406030204" pitchFamily="18" charset="0"/>
                            <a:cs typeface="Arial" panose="020B0604020202020204" pitchFamily="34" charset="0"/>
                          </a:rPr>
                          <m:t>2</m:t>
                        </m:r>
                        <m:r>
                          <a:rPr lang="en-US" sz="5400" b="0" i="1" smtClean="0">
                            <a:latin typeface="Cambria Math" panose="02040503050406030204" pitchFamily="18" charset="0"/>
                            <a:cs typeface="Arial" panose="020B0604020202020204" pitchFamily="34" charset="0"/>
                          </a:rPr>
                          <m:t> + </m:t>
                        </m:r>
                        <m:r>
                          <a:rPr lang="en-US" sz="5400" b="0" i="1" smtClean="0">
                            <a:latin typeface="Cambria Math" panose="02040503050406030204" pitchFamily="18" charset="0"/>
                            <a:cs typeface="Arial" panose="020B0604020202020204" pitchFamily="34" charset="0"/>
                          </a:rPr>
                          <m:t>3</m:t>
                        </m:r>
                        <m:r>
                          <a:rPr lang="en-US" sz="5400" b="0" i="1" smtClean="0">
                            <a:latin typeface="Cambria Math" panose="02040503050406030204" pitchFamily="18" charset="0"/>
                            <a:cs typeface="Arial" panose="020B0604020202020204" pitchFamily="34" charset="0"/>
                          </a:rPr>
                          <m:t>.</m:t>
                        </m:r>
                        <m:r>
                          <a:rPr lang="en-US" sz="5400" b="0" i="1" smtClean="0">
                            <a:latin typeface="Cambria Math" panose="02040503050406030204" pitchFamily="18" charset="0"/>
                            <a:cs typeface="Arial" panose="020B0604020202020204" pitchFamily="34" charset="0"/>
                          </a:rPr>
                          <m:t>15</m:t>
                        </m:r>
                        <m:r>
                          <a:rPr lang="en-US" sz="5400" b="0" i="1" smtClean="0">
                            <a:latin typeface="Cambria Math" panose="02040503050406030204" pitchFamily="18" charset="0"/>
                            <a:cs typeface="Arial" panose="020B0604020202020204" pitchFamily="34" charset="0"/>
                          </a:rPr>
                          <m:t> + </m:t>
                        </m:r>
                        <m:r>
                          <a:rPr lang="en-US" sz="5400" b="0" i="1" smtClean="0">
                            <a:latin typeface="Cambria Math" panose="02040503050406030204" pitchFamily="18" charset="0"/>
                            <a:cs typeface="Arial" panose="020B0604020202020204" pitchFamily="34" charset="0"/>
                          </a:rPr>
                          <m:t>4</m:t>
                        </m:r>
                        <m:r>
                          <a:rPr lang="en-US" sz="5400" b="0" i="1" smtClean="0">
                            <a:latin typeface="Cambria Math" panose="02040503050406030204" pitchFamily="18" charset="0"/>
                            <a:cs typeface="Arial" panose="020B0604020202020204" pitchFamily="34" charset="0"/>
                          </a:rPr>
                          <m:t>. </m:t>
                        </m:r>
                        <m:r>
                          <a:rPr lang="en-US" sz="5400" b="0" i="1" smtClean="0">
                            <a:latin typeface="Cambria Math" panose="02040503050406030204" pitchFamily="18" charset="0"/>
                            <a:cs typeface="Arial" panose="020B0604020202020204" pitchFamily="34" charset="0"/>
                          </a:rPr>
                          <m:t>10</m:t>
                        </m:r>
                        <m:r>
                          <a:rPr lang="en-US" sz="5400" b="0" i="1" smtClean="0">
                            <a:latin typeface="Cambria Math" panose="02040503050406030204" pitchFamily="18" charset="0"/>
                            <a:cs typeface="Arial" panose="020B0604020202020204" pitchFamily="34" charset="0"/>
                          </a:rPr>
                          <m:t> + </m:t>
                        </m:r>
                        <m:r>
                          <a:rPr lang="en-US" sz="5400" b="0" i="1" smtClean="0">
                            <a:latin typeface="Cambria Math" panose="02040503050406030204" pitchFamily="18" charset="0"/>
                            <a:cs typeface="Arial" panose="020B0604020202020204" pitchFamily="34" charset="0"/>
                          </a:rPr>
                          <m:t>5</m:t>
                        </m:r>
                        <m:r>
                          <a:rPr lang="en-US" sz="5400" b="0" i="1" smtClean="0">
                            <a:latin typeface="Cambria Math" panose="02040503050406030204" pitchFamily="18" charset="0"/>
                            <a:cs typeface="Arial" panose="020B0604020202020204" pitchFamily="34" charset="0"/>
                          </a:rPr>
                          <m:t>. </m:t>
                        </m:r>
                        <m:r>
                          <a:rPr lang="en-US" sz="5400" b="0" i="1" smtClean="0">
                            <a:latin typeface="Cambria Math" panose="02040503050406030204" pitchFamily="18" charset="0"/>
                            <a:cs typeface="Arial" panose="020B0604020202020204" pitchFamily="34" charset="0"/>
                          </a:rPr>
                          <m:t>7</m:t>
                        </m:r>
                      </m:num>
                      <m:den>
                        <m:r>
                          <a:rPr lang="en-US" sz="5400" b="0" i="1" smtClean="0">
                            <a:latin typeface="Cambria Math" panose="02040503050406030204" pitchFamily="18" charset="0"/>
                            <a:cs typeface="Arial" panose="020B0604020202020204" pitchFamily="34" charset="0"/>
                          </a:rPr>
                          <m:t>40</m:t>
                        </m:r>
                      </m:den>
                    </m:f>
                  </m:oMath>
                </a14:m>
                <a:r>
                  <a:rPr lang="en-US" sz="3600" dirty="0">
                    <a:latin typeface="Arial" panose="020B0604020202020204" pitchFamily="34" charset="0"/>
                    <a:cs typeface="Arial" panose="020B0604020202020204" pitchFamily="34" charset="0"/>
                  </a:rPr>
                  <a:t> = 3,325 (</a:t>
                </a:r>
                <a:r>
                  <a:rPr lang="en-US" sz="3600" dirty="0" err="1">
                    <a:latin typeface="Arial" panose="020B0604020202020204" pitchFamily="34" charset="0"/>
                    <a:cs typeface="Arial" panose="020B0604020202020204" pitchFamily="34" charset="0"/>
                  </a:rPr>
                  <a:t>cuốn</a:t>
                </a:r>
                <a:r>
                  <a:rPr lang="en-US" sz="3600" dirty="0">
                    <a:latin typeface="Arial" panose="020B0604020202020204" pitchFamily="34" charset="0"/>
                    <a:cs typeface="Arial" panose="020B0604020202020204" pitchFamily="34" charset="0"/>
                  </a:rPr>
                  <a:t>)</a:t>
                </a:r>
              </a:p>
            </p:txBody>
          </p:sp>
        </mc:Choice>
        <mc:Fallback xmlns="">
          <p:sp>
            <p:nvSpPr>
              <p:cNvPr id="67" name="TextBox 66"/>
              <p:cNvSpPr txBox="1">
                <a:spLocks noRot="1" noChangeAspect="1" noMove="1" noResize="1" noEditPoints="1" noAdjustHandles="1" noChangeArrowheads="1" noChangeShapeType="1" noTextEdit="1"/>
              </p:cNvSpPr>
              <p:nvPr/>
            </p:nvSpPr>
            <p:spPr>
              <a:xfrm>
                <a:off x="533400" y="5831360"/>
                <a:ext cx="17165782" cy="3393621"/>
              </a:xfrm>
              <a:prstGeom prst="rect">
                <a:avLst/>
              </a:prstGeom>
              <a:blipFill>
                <a:blip r:embed="rId2"/>
                <a:stretch>
                  <a:fillRect l="-1101"/>
                </a:stretch>
              </a:blipFill>
            </p:spPr>
            <p:txBody>
              <a:bodyPr/>
              <a:lstStyle/>
              <a:p>
                <a:r>
                  <a:rPr lang="en-US">
                    <a:noFill/>
                  </a:rPr>
                  <a:t> </a:t>
                </a:r>
              </a:p>
            </p:txBody>
          </p:sp>
        </mc:Fallback>
      </mc:AlternateContent>
      <p:cxnSp>
        <p:nvCxnSpPr>
          <p:cNvPr id="3" name="Straight Connector 2">
            <a:extLst>
              <a:ext uri="{FF2B5EF4-FFF2-40B4-BE49-F238E27FC236}">
                <a16:creationId xmlns:a16="http://schemas.microsoft.com/office/drawing/2014/main" id="{A06F44A4-E14E-2F54-415D-D1295A0E0F16}"/>
              </a:ext>
            </a:extLst>
          </p:cNvPr>
          <p:cNvCxnSpPr/>
          <p:nvPr/>
        </p:nvCxnSpPr>
        <p:spPr>
          <a:xfrm>
            <a:off x="304800" y="5219700"/>
            <a:ext cx="1775460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5793039"/>
      </p:ext>
    </p:extLst>
  </p:cSld>
  <p:clrMapOvr>
    <a:masterClrMapping/>
  </p:clrMapOvr>
  <mc:AlternateContent xmlns:mc="http://schemas.openxmlformats.org/markup-compatibility/2006" xmlns:p14="http://schemas.microsoft.com/office/powerpoint/2010/main">
    <mc:Choice Requires="p14">
      <p:transition spd="slow" p14:dur="8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wipe(left)">
                                      <p:cBhvr>
                                        <p:cTn id="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237405" y="272812"/>
            <a:ext cx="17449800" cy="1824923"/>
          </a:xfrm>
          <a:prstGeom prst="rect">
            <a:avLst/>
          </a:prstGeom>
        </p:spPr>
        <p:txBody>
          <a:bodyPr wrap="square">
            <a:spAutoFit/>
          </a:bodyPr>
          <a:lstStyle/>
          <a:p>
            <a:pPr algn="just">
              <a:lnSpc>
                <a:spcPct val="150000"/>
              </a:lnSpc>
            </a:pPr>
            <a:r>
              <a:rPr lang="en-US" sz="4000" b="1">
                <a:solidFill>
                  <a:srgbClr val="FF0000"/>
                </a:solidFill>
                <a:latin typeface="Arial" panose="020B0604020202020204" pitchFamily="34" charset="0"/>
                <a:cs typeface="Arial" panose="020B0604020202020204" pitchFamily="34" charset="0"/>
              </a:rPr>
              <a:t>Bài tập 2</a:t>
            </a:r>
            <a:r>
              <a:rPr lang="en-US" sz="4000" b="1">
                <a:latin typeface="Arial" panose="020B0604020202020204" pitchFamily="34" charset="0"/>
                <a:cs typeface="Arial" panose="020B0604020202020204" pitchFamily="34" charset="0"/>
              </a:rPr>
              <a:t>: </a:t>
            </a:r>
            <a:r>
              <a:rPr lang="vi-VN" sz="4000" b="1">
                <a:latin typeface="Arial" panose="020B0604020202020204" pitchFamily="34" charset="0"/>
                <a:cs typeface="Arial" panose="020B0604020202020204" pitchFamily="34" charset="0"/>
              </a:rPr>
              <a:t>Bảng </a:t>
            </a:r>
            <a:r>
              <a:rPr lang="vi-VN" sz="4000" b="1" dirty="0">
                <a:latin typeface="Arial" panose="020B0604020202020204" pitchFamily="34" charset="0"/>
                <a:cs typeface="Arial" panose="020B0604020202020204" pitchFamily="34" charset="0"/>
              </a:rPr>
              <a:t>sau cho biết thời gian chạy cự li 100m của các bạn trong lớp (đơn vị giây):</a:t>
            </a:r>
          </a:p>
        </p:txBody>
      </p:sp>
      <p:graphicFrame>
        <p:nvGraphicFramePr>
          <p:cNvPr id="32" name="Table 31"/>
          <p:cNvGraphicFramePr>
            <a:graphicFrameLocks noGrp="1"/>
          </p:cNvGraphicFramePr>
          <p:nvPr>
            <p:extLst>
              <p:ext uri="{D42A27DB-BD31-4B8C-83A1-F6EECF244321}">
                <p14:modId xmlns:p14="http://schemas.microsoft.com/office/powerpoint/2010/main" val="1321828475"/>
              </p:ext>
            </p:extLst>
          </p:nvPr>
        </p:nvGraphicFramePr>
        <p:xfrm>
          <a:off x="2647949" y="2301180"/>
          <a:ext cx="14630401" cy="1610492"/>
        </p:xfrm>
        <a:graphic>
          <a:graphicData uri="http://schemas.openxmlformats.org/drawingml/2006/table">
            <a:tbl>
              <a:tblPr firstRow="1" bandRow="1">
                <a:tableStyleId>{5940675A-B579-460E-94D1-54222C63F5DA}</a:tableStyleId>
              </a:tblPr>
              <a:tblGrid>
                <a:gridCol w="2878161">
                  <a:extLst>
                    <a:ext uri="{9D8B030D-6E8A-4147-A177-3AD203B41FA5}">
                      <a16:colId xmlns:a16="http://schemas.microsoft.com/office/drawing/2014/main" val="20000"/>
                    </a:ext>
                  </a:extLst>
                </a:gridCol>
                <a:gridCol w="2350448">
                  <a:extLst>
                    <a:ext uri="{9D8B030D-6E8A-4147-A177-3AD203B41FA5}">
                      <a16:colId xmlns:a16="http://schemas.microsoft.com/office/drawing/2014/main" val="20001"/>
                    </a:ext>
                  </a:extLst>
                </a:gridCol>
                <a:gridCol w="2350448">
                  <a:extLst>
                    <a:ext uri="{9D8B030D-6E8A-4147-A177-3AD203B41FA5}">
                      <a16:colId xmlns:a16="http://schemas.microsoft.com/office/drawing/2014/main" val="20002"/>
                    </a:ext>
                  </a:extLst>
                </a:gridCol>
                <a:gridCol w="2350448">
                  <a:extLst>
                    <a:ext uri="{9D8B030D-6E8A-4147-A177-3AD203B41FA5}">
                      <a16:colId xmlns:a16="http://schemas.microsoft.com/office/drawing/2014/main" val="20003"/>
                    </a:ext>
                  </a:extLst>
                </a:gridCol>
                <a:gridCol w="2350448">
                  <a:extLst>
                    <a:ext uri="{9D8B030D-6E8A-4147-A177-3AD203B41FA5}">
                      <a16:colId xmlns:a16="http://schemas.microsoft.com/office/drawing/2014/main" val="20004"/>
                    </a:ext>
                  </a:extLst>
                </a:gridCol>
                <a:gridCol w="2350448">
                  <a:extLst>
                    <a:ext uri="{9D8B030D-6E8A-4147-A177-3AD203B41FA5}">
                      <a16:colId xmlns:a16="http://schemas.microsoft.com/office/drawing/2014/main" val="20005"/>
                    </a:ext>
                  </a:extLst>
                </a:gridCol>
              </a:tblGrid>
              <a:tr h="805246">
                <a:tc>
                  <a:txBody>
                    <a:bodyPr/>
                    <a:lstStyle/>
                    <a:p>
                      <a:pPr algn="l"/>
                      <a:r>
                        <a:rPr lang="en-US" sz="4000" dirty="0" err="1">
                          <a:latin typeface="Arial" panose="020B0604020202020204" pitchFamily="34" charset="0"/>
                          <a:cs typeface="Arial" panose="020B0604020202020204" pitchFamily="34" charset="0"/>
                        </a:rPr>
                        <a:t>Thời</a:t>
                      </a:r>
                      <a:r>
                        <a:rPr lang="en-US" sz="4000" baseline="0" dirty="0">
                          <a:latin typeface="Arial" panose="020B0604020202020204" pitchFamily="34" charset="0"/>
                          <a:cs typeface="Arial" panose="020B0604020202020204" pitchFamily="34" charset="0"/>
                        </a:rPr>
                        <a:t> </a:t>
                      </a:r>
                      <a:r>
                        <a:rPr lang="en-US" sz="4000" baseline="0" dirty="0" err="1">
                          <a:latin typeface="Arial" panose="020B0604020202020204" pitchFamily="34" charset="0"/>
                          <a:cs typeface="Arial" panose="020B0604020202020204" pitchFamily="34" charset="0"/>
                        </a:rPr>
                        <a:t>gian</a:t>
                      </a:r>
                      <a:endParaRPr lang="en-US" sz="4000"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pPr algn="ctr"/>
                      <a:r>
                        <a:rPr lang="en-US" sz="4000" dirty="0">
                          <a:latin typeface="Arial" panose="020B0604020202020204" pitchFamily="34" charset="0"/>
                          <a:cs typeface="Arial" panose="020B0604020202020204" pitchFamily="34" charset="0"/>
                        </a:rPr>
                        <a:t>12</a:t>
                      </a:r>
                    </a:p>
                  </a:txBody>
                  <a:tcPr/>
                </a:tc>
                <a:tc>
                  <a:txBody>
                    <a:bodyPr/>
                    <a:lstStyle/>
                    <a:p>
                      <a:pPr algn="ctr"/>
                      <a:r>
                        <a:rPr lang="en-US" sz="4000" dirty="0">
                          <a:latin typeface="Arial" panose="020B0604020202020204" pitchFamily="34" charset="0"/>
                          <a:cs typeface="Arial" panose="020B0604020202020204" pitchFamily="34" charset="0"/>
                        </a:rPr>
                        <a:t>13</a:t>
                      </a:r>
                    </a:p>
                  </a:txBody>
                  <a:tcPr/>
                </a:tc>
                <a:tc>
                  <a:txBody>
                    <a:bodyPr/>
                    <a:lstStyle/>
                    <a:p>
                      <a:pPr algn="ctr"/>
                      <a:r>
                        <a:rPr lang="en-US" sz="4000" dirty="0">
                          <a:latin typeface="Arial" panose="020B0604020202020204" pitchFamily="34" charset="0"/>
                          <a:cs typeface="Arial" panose="020B0604020202020204" pitchFamily="34" charset="0"/>
                        </a:rPr>
                        <a:t>14</a:t>
                      </a:r>
                    </a:p>
                  </a:txBody>
                  <a:tcPr/>
                </a:tc>
                <a:tc>
                  <a:txBody>
                    <a:bodyPr/>
                    <a:lstStyle/>
                    <a:p>
                      <a:pPr algn="ctr"/>
                      <a:r>
                        <a:rPr lang="en-US" sz="4000" dirty="0">
                          <a:latin typeface="Arial" panose="020B0604020202020204" pitchFamily="34" charset="0"/>
                          <a:cs typeface="Arial" panose="020B0604020202020204" pitchFamily="34" charset="0"/>
                        </a:rPr>
                        <a:t>15</a:t>
                      </a:r>
                    </a:p>
                  </a:txBody>
                  <a:tcPr/>
                </a:tc>
                <a:tc>
                  <a:txBody>
                    <a:bodyPr/>
                    <a:lstStyle/>
                    <a:p>
                      <a:pPr algn="ctr"/>
                      <a:r>
                        <a:rPr lang="en-US" sz="4000" dirty="0">
                          <a:latin typeface="Arial" panose="020B0604020202020204" pitchFamily="34" charset="0"/>
                          <a:cs typeface="Arial" panose="020B0604020202020204" pitchFamily="34" charset="0"/>
                        </a:rPr>
                        <a:t>16</a:t>
                      </a:r>
                    </a:p>
                  </a:txBody>
                  <a:tcPr/>
                </a:tc>
                <a:extLst>
                  <a:ext uri="{0D108BD9-81ED-4DB2-BD59-A6C34878D82A}">
                    <a16:rowId xmlns:a16="http://schemas.microsoft.com/office/drawing/2014/main" val="10000"/>
                  </a:ext>
                </a:extLst>
              </a:tr>
              <a:tr h="805246">
                <a:tc>
                  <a:txBody>
                    <a:bodyPr/>
                    <a:lstStyle/>
                    <a:p>
                      <a:pPr algn="l"/>
                      <a:r>
                        <a:rPr lang="en-US" sz="4000" dirty="0" err="1">
                          <a:latin typeface="Arial" panose="020B0604020202020204" pitchFamily="34" charset="0"/>
                          <a:cs typeface="Arial" panose="020B0604020202020204" pitchFamily="34" charset="0"/>
                        </a:rPr>
                        <a:t>Số</a:t>
                      </a:r>
                      <a:r>
                        <a:rPr lang="en-US" sz="4000" baseline="0" dirty="0">
                          <a:latin typeface="Arial" panose="020B0604020202020204" pitchFamily="34" charset="0"/>
                          <a:cs typeface="Arial" panose="020B0604020202020204" pitchFamily="34" charset="0"/>
                        </a:rPr>
                        <a:t> </a:t>
                      </a:r>
                      <a:r>
                        <a:rPr lang="en-US" sz="4000" baseline="0" dirty="0" err="1">
                          <a:latin typeface="Arial" panose="020B0604020202020204" pitchFamily="34" charset="0"/>
                          <a:cs typeface="Arial" panose="020B0604020202020204" pitchFamily="34" charset="0"/>
                        </a:rPr>
                        <a:t>bạn</a:t>
                      </a:r>
                      <a:endParaRPr lang="en-US" sz="4000" dirty="0">
                        <a:latin typeface="Arial" panose="020B0604020202020204" pitchFamily="34" charset="0"/>
                        <a:cs typeface="Arial" panose="020B0604020202020204" pitchFamily="34" charset="0"/>
                      </a:endParaRPr>
                    </a:p>
                  </a:txBody>
                  <a:tcPr>
                    <a:solidFill>
                      <a:schemeClr val="tx2">
                        <a:lumMod val="20000"/>
                        <a:lumOff val="80000"/>
                      </a:schemeClr>
                    </a:solidFill>
                  </a:tcPr>
                </a:tc>
                <a:tc>
                  <a:txBody>
                    <a:bodyPr/>
                    <a:lstStyle/>
                    <a:p>
                      <a:pPr algn="ctr"/>
                      <a:r>
                        <a:rPr lang="en-US" sz="4000" dirty="0">
                          <a:latin typeface="Arial" panose="020B0604020202020204" pitchFamily="34" charset="0"/>
                          <a:cs typeface="Arial" panose="020B0604020202020204" pitchFamily="34" charset="0"/>
                        </a:rPr>
                        <a:t>5</a:t>
                      </a:r>
                    </a:p>
                  </a:txBody>
                  <a:tcPr/>
                </a:tc>
                <a:tc>
                  <a:txBody>
                    <a:bodyPr/>
                    <a:lstStyle/>
                    <a:p>
                      <a:pPr algn="ctr"/>
                      <a:r>
                        <a:rPr lang="en-US" sz="4000" dirty="0">
                          <a:latin typeface="Arial" panose="020B0604020202020204" pitchFamily="34" charset="0"/>
                          <a:cs typeface="Arial" panose="020B0604020202020204" pitchFamily="34" charset="0"/>
                        </a:rPr>
                        <a:t>7</a:t>
                      </a:r>
                    </a:p>
                  </a:txBody>
                  <a:tcPr/>
                </a:tc>
                <a:tc>
                  <a:txBody>
                    <a:bodyPr/>
                    <a:lstStyle/>
                    <a:p>
                      <a:pPr algn="ctr"/>
                      <a:r>
                        <a:rPr lang="en-US" sz="4000" dirty="0">
                          <a:latin typeface="Arial" panose="020B0604020202020204" pitchFamily="34" charset="0"/>
                          <a:cs typeface="Arial" panose="020B0604020202020204" pitchFamily="34" charset="0"/>
                        </a:rPr>
                        <a:t>10</a:t>
                      </a:r>
                    </a:p>
                  </a:txBody>
                  <a:tcPr/>
                </a:tc>
                <a:tc>
                  <a:txBody>
                    <a:bodyPr/>
                    <a:lstStyle/>
                    <a:p>
                      <a:pPr algn="ctr"/>
                      <a:r>
                        <a:rPr lang="en-US" sz="4000" dirty="0">
                          <a:latin typeface="Arial" panose="020B0604020202020204" pitchFamily="34" charset="0"/>
                          <a:cs typeface="Arial" panose="020B0604020202020204" pitchFamily="34" charset="0"/>
                        </a:rPr>
                        <a:t>8</a:t>
                      </a:r>
                    </a:p>
                  </a:txBody>
                  <a:tcPr/>
                </a:tc>
                <a:tc>
                  <a:txBody>
                    <a:bodyPr/>
                    <a:lstStyle/>
                    <a:p>
                      <a:pPr algn="ctr"/>
                      <a:r>
                        <a:rPr lang="en-US" sz="4000" dirty="0">
                          <a:latin typeface="Arial" panose="020B0604020202020204" pitchFamily="34" charset="0"/>
                          <a:cs typeface="Arial" panose="020B0604020202020204" pitchFamily="34" charset="0"/>
                        </a:rPr>
                        <a:t>6</a:t>
                      </a:r>
                    </a:p>
                  </a:txBody>
                  <a:tcPr/>
                </a:tc>
                <a:extLst>
                  <a:ext uri="{0D108BD9-81ED-4DB2-BD59-A6C34878D82A}">
                    <a16:rowId xmlns:a16="http://schemas.microsoft.com/office/drawing/2014/main" val="10001"/>
                  </a:ext>
                </a:extLst>
              </a:tr>
            </a:tbl>
          </a:graphicData>
        </a:graphic>
      </p:graphicFrame>
      <p:sp>
        <p:nvSpPr>
          <p:cNvPr id="34" name="Rectangle 33"/>
          <p:cNvSpPr/>
          <p:nvPr/>
        </p:nvSpPr>
        <p:spPr>
          <a:xfrm>
            <a:off x="594530" y="6001116"/>
            <a:ext cx="14693446" cy="707886"/>
          </a:xfrm>
          <a:prstGeom prst="rect">
            <a:avLst/>
          </a:prstGeom>
        </p:spPr>
        <p:txBody>
          <a:bodyPr wrap="none">
            <a:spAutoFit/>
          </a:bodyPr>
          <a:lstStyle/>
          <a:p>
            <a:r>
              <a:rPr lang="en-US" sz="4000">
                <a:latin typeface="Arial" panose="020B0604020202020204" pitchFamily="34" charset="0"/>
                <a:cs typeface="Arial" panose="020B0604020202020204" pitchFamily="34" charset="0"/>
              </a:rPr>
              <a:t>* Thời </a:t>
            </a:r>
            <a:r>
              <a:rPr lang="en-US" sz="4000" dirty="0" err="1">
                <a:latin typeface="Arial" panose="020B0604020202020204" pitchFamily="34" charset="0"/>
                <a:cs typeface="Arial" panose="020B0604020202020204" pitchFamily="34" charset="0"/>
              </a:rPr>
              <a:t>gian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chạy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bình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cự</a:t>
            </a:r>
            <a:r>
              <a:rPr lang="en-US" sz="4000" dirty="0">
                <a:latin typeface="Arial" panose="020B0604020202020204" pitchFamily="34" charset="0"/>
                <a:cs typeface="Arial" panose="020B0604020202020204" pitchFamily="34" charset="0"/>
              </a:rPr>
              <a:t> li 100 m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các</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bạn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trong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lớp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là</a:t>
            </a:r>
            <a:r>
              <a:rPr lang="en-US" sz="4000" dirty="0">
                <a:latin typeface="Arial" panose="020B0604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35" name="TextBox 34"/>
              <p:cNvSpPr txBox="1"/>
              <p:nvPr/>
            </p:nvSpPr>
            <p:spPr>
              <a:xfrm>
                <a:off x="1151805" y="6976631"/>
                <a:ext cx="15621000" cy="1845826"/>
              </a:xfrm>
              <a:prstGeom prst="rect">
                <a:avLst/>
              </a:prstGeom>
              <a:noFill/>
            </p:spPr>
            <p:txBody>
              <a:bodyPr wrap="square" rtlCol="0">
                <a:spAutoFit/>
              </a:bodyPr>
              <a:lstStyle/>
              <a:p>
                <a:pPr algn="ctr">
                  <a:lnSpc>
                    <a:spcPct val="150000"/>
                  </a:lnSpc>
                </a:pPr>
                <a14:m>
                  <m:oMathPara xmlns:m="http://schemas.openxmlformats.org/officeDocument/2006/math">
                    <m:oMathParaPr>
                      <m:jc m:val="centerGroup"/>
                    </m:oMathParaPr>
                    <m:oMath xmlns:m="http://schemas.openxmlformats.org/officeDocument/2006/math">
                      <m:bar>
                        <m:barPr>
                          <m:pos m:val="top"/>
                          <m:ctrlPr>
                            <a:rPr lang="en-US" sz="4000" i="1" smtClean="0">
                              <a:latin typeface="Cambria Math" panose="02040503050406030204" pitchFamily="18" charset="0"/>
                              <a:cs typeface="Arial" panose="020B0604020202020204" pitchFamily="34" charset="0"/>
                            </a:rPr>
                          </m:ctrlPr>
                        </m:barPr>
                        <m:e>
                          <m:r>
                            <a:rPr lang="en-US" sz="4000" b="0" i="1" smtClean="0">
                              <a:latin typeface="Cambria Math" panose="02040503050406030204" pitchFamily="18" charset="0"/>
                              <a:cs typeface="Arial" panose="020B0604020202020204" pitchFamily="34" charset="0"/>
                            </a:rPr>
                            <m:t>𝑥</m:t>
                          </m:r>
                        </m:e>
                      </m:bar>
                      <m:r>
                        <a:rPr lang="en-US" sz="4000" b="0" i="1" smtClean="0">
                          <a:latin typeface="Cambria Math" panose="02040503050406030204" pitchFamily="18" charset="0"/>
                          <a:cs typeface="Arial" panose="020B0604020202020204" pitchFamily="34" charset="0"/>
                        </a:rPr>
                        <m:t>=</m:t>
                      </m:r>
                      <m:f>
                        <m:fPr>
                          <m:ctrlPr>
                            <a:rPr lang="en-US" sz="4000" i="1" smtClean="0">
                              <a:latin typeface="Cambria Math" panose="02040503050406030204" pitchFamily="18" charset="0"/>
                              <a:cs typeface="Arial" panose="020B0604020202020204" pitchFamily="34" charset="0"/>
                            </a:rPr>
                          </m:ctrlPr>
                        </m:fPr>
                        <m:num>
                          <m:r>
                            <a:rPr lang="en-US" sz="4000" b="0" i="0" smtClean="0">
                              <a:latin typeface="Cambria Math" panose="02040503050406030204" pitchFamily="18" charset="0"/>
                              <a:cs typeface="Arial" panose="020B0604020202020204" pitchFamily="34" charset="0"/>
                            </a:rPr>
                            <m:t>5</m:t>
                          </m:r>
                          <m:r>
                            <a:rPr lang="en-US" sz="4000" b="0" i="0" smtClean="0">
                              <a:latin typeface="Cambria Math" panose="02040503050406030204" pitchFamily="18" charset="0"/>
                              <a:cs typeface="Arial" panose="020B0604020202020204" pitchFamily="34" charset="0"/>
                            </a:rPr>
                            <m:t>. </m:t>
                          </m:r>
                          <m:r>
                            <a:rPr lang="en-US" sz="4000" b="0" i="0" smtClean="0">
                              <a:latin typeface="Cambria Math" panose="02040503050406030204" pitchFamily="18" charset="0"/>
                              <a:cs typeface="Arial" panose="020B0604020202020204" pitchFamily="34" charset="0"/>
                            </a:rPr>
                            <m:t>12</m:t>
                          </m:r>
                          <m:r>
                            <a:rPr lang="en-US" sz="4000" b="0" i="0" smtClean="0">
                              <a:latin typeface="Cambria Math" panose="02040503050406030204" pitchFamily="18" charset="0"/>
                              <a:cs typeface="Arial" panose="020B0604020202020204" pitchFamily="34" charset="0"/>
                            </a:rPr>
                            <m:t>+</m:t>
                          </m:r>
                          <m:r>
                            <a:rPr lang="en-US" sz="4000" b="0" i="0" smtClean="0">
                              <a:latin typeface="Cambria Math" panose="02040503050406030204" pitchFamily="18" charset="0"/>
                              <a:cs typeface="Arial" panose="020B0604020202020204" pitchFamily="34" charset="0"/>
                            </a:rPr>
                            <m:t>7</m:t>
                          </m:r>
                          <m:r>
                            <a:rPr lang="en-US" sz="4000" b="0" i="0" smtClean="0">
                              <a:latin typeface="Cambria Math" panose="02040503050406030204" pitchFamily="18" charset="0"/>
                              <a:cs typeface="Arial" panose="020B0604020202020204" pitchFamily="34" charset="0"/>
                            </a:rPr>
                            <m:t>. </m:t>
                          </m:r>
                          <m:r>
                            <a:rPr lang="en-US" sz="4000" b="0" i="0" smtClean="0">
                              <a:latin typeface="Cambria Math" panose="02040503050406030204" pitchFamily="18" charset="0"/>
                              <a:cs typeface="Arial" panose="020B0604020202020204" pitchFamily="34" charset="0"/>
                            </a:rPr>
                            <m:t>13</m:t>
                          </m:r>
                          <m:r>
                            <a:rPr lang="en-US" sz="4000" b="0" i="0" smtClean="0">
                              <a:latin typeface="Cambria Math" panose="02040503050406030204" pitchFamily="18" charset="0"/>
                              <a:cs typeface="Arial" panose="020B0604020202020204" pitchFamily="34" charset="0"/>
                            </a:rPr>
                            <m:t>+</m:t>
                          </m:r>
                          <m:r>
                            <a:rPr lang="en-US" sz="4000" b="0" i="0" smtClean="0">
                              <a:latin typeface="Cambria Math" panose="02040503050406030204" pitchFamily="18" charset="0"/>
                              <a:cs typeface="Arial" panose="020B0604020202020204" pitchFamily="34" charset="0"/>
                            </a:rPr>
                            <m:t>10</m:t>
                          </m:r>
                          <m:r>
                            <a:rPr lang="en-US" sz="4000" b="0" i="0" smtClean="0">
                              <a:latin typeface="Cambria Math" panose="02040503050406030204" pitchFamily="18" charset="0"/>
                              <a:cs typeface="Arial" panose="020B0604020202020204" pitchFamily="34" charset="0"/>
                            </a:rPr>
                            <m:t>. </m:t>
                          </m:r>
                          <m:r>
                            <a:rPr lang="en-US" sz="4000" b="0" i="0" smtClean="0">
                              <a:latin typeface="Cambria Math" panose="02040503050406030204" pitchFamily="18" charset="0"/>
                              <a:cs typeface="Arial" panose="020B0604020202020204" pitchFamily="34" charset="0"/>
                            </a:rPr>
                            <m:t>14</m:t>
                          </m:r>
                          <m:r>
                            <a:rPr lang="en-US" sz="4000" b="0" i="0" smtClean="0">
                              <a:latin typeface="Cambria Math" panose="02040503050406030204" pitchFamily="18" charset="0"/>
                              <a:cs typeface="Arial" panose="020B0604020202020204" pitchFamily="34" charset="0"/>
                            </a:rPr>
                            <m:t>+</m:t>
                          </m:r>
                          <m:r>
                            <a:rPr lang="en-US" sz="4000" b="0" i="0" smtClean="0">
                              <a:latin typeface="Cambria Math" panose="02040503050406030204" pitchFamily="18" charset="0"/>
                              <a:cs typeface="Arial" panose="020B0604020202020204" pitchFamily="34" charset="0"/>
                            </a:rPr>
                            <m:t>8</m:t>
                          </m:r>
                          <m:r>
                            <a:rPr lang="en-US" sz="4000" b="0" i="0" smtClean="0">
                              <a:latin typeface="Cambria Math" panose="02040503050406030204" pitchFamily="18" charset="0"/>
                              <a:cs typeface="Arial" panose="020B0604020202020204" pitchFamily="34" charset="0"/>
                            </a:rPr>
                            <m:t>. </m:t>
                          </m:r>
                          <m:r>
                            <a:rPr lang="en-US" sz="4000" b="0" i="0" smtClean="0">
                              <a:latin typeface="Cambria Math" panose="02040503050406030204" pitchFamily="18" charset="0"/>
                              <a:cs typeface="Arial" panose="020B0604020202020204" pitchFamily="34" charset="0"/>
                            </a:rPr>
                            <m:t>15</m:t>
                          </m:r>
                          <m:r>
                            <a:rPr lang="en-US" sz="4000" b="0" i="0" smtClean="0">
                              <a:latin typeface="Cambria Math" panose="02040503050406030204" pitchFamily="18" charset="0"/>
                              <a:cs typeface="Arial" panose="020B0604020202020204" pitchFamily="34" charset="0"/>
                            </a:rPr>
                            <m:t>+</m:t>
                          </m:r>
                          <m:r>
                            <a:rPr lang="en-US" sz="4000" b="0" i="0" smtClean="0">
                              <a:latin typeface="Cambria Math" panose="02040503050406030204" pitchFamily="18" charset="0"/>
                              <a:cs typeface="Arial" panose="020B0604020202020204" pitchFamily="34" charset="0"/>
                            </a:rPr>
                            <m:t>6</m:t>
                          </m:r>
                          <m:r>
                            <a:rPr lang="en-US" sz="4000" b="0" i="0" smtClean="0">
                              <a:latin typeface="Cambria Math" panose="02040503050406030204" pitchFamily="18" charset="0"/>
                              <a:cs typeface="Arial" panose="020B0604020202020204" pitchFamily="34" charset="0"/>
                            </a:rPr>
                            <m:t>. </m:t>
                          </m:r>
                          <m:r>
                            <a:rPr lang="en-US" sz="4000" b="0" i="0" smtClean="0">
                              <a:latin typeface="Cambria Math" panose="02040503050406030204" pitchFamily="18" charset="0"/>
                              <a:cs typeface="Arial" panose="020B0604020202020204" pitchFamily="34" charset="0"/>
                            </a:rPr>
                            <m:t>16</m:t>
                          </m:r>
                        </m:num>
                        <m:den>
                          <m:r>
                            <a:rPr lang="en-US" sz="4000" b="0" i="0" smtClean="0">
                              <a:latin typeface="Cambria Math" panose="02040503050406030204" pitchFamily="18" charset="0"/>
                              <a:cs typeface="Arial" panose="020B0604020202020204" pitchFamily="34" charset="0"/>
                            </a:rPr>
                            <m:t>36</m:t>
                          </m:r>
                        </m:den>
                      </m:f>
                      <m:r>
                        <a:rPr lang="en-US" sz="4000" i="0" smtClean="0">
                          <a:latin typeface="Cambria Math" panose="02040503050406030204" pitchFamily="18" charset="0"/>
                          <a:ea typeface="Cambria Math" panose="02040503050406030204" pitchFamily="18" charset="0"/>
                          <a:cs typeface="Arial" panose="020B0604020202020204" pitchFamily="34" charset="0"/>
                        </a:rPr>
                        <m:t>≈</m:t>
                      </m:r>
                      <m:r>
                        <a:rPr lang="en-US" sz="4000" b="0" i="0" smtClean="0">
                          <a:latin typeface="Cambria Math" panose="02040503050406030204" pitchFamily="18" charset="0"/>
                          <a:ea typeface="Cambria Math" panose="02040503050406030204" pitchFamily="18" charset="0"/>
                          <a:cs typeface="Arial" panose="020B0604020202020204" pitchFamily="34" charset="0"/>
                        </a:rPr>
                        <m:t>14</m:t>
                      </m:r>
                      <m:r>
                        <a:rPr lang="en-US" sz="4000" b="0" i="0" smtClean="0">
                          <a:latin typeface="Cambria Math" panose="02040503050406030204" pitchFamily="18" charset="0"/>
                          <a:ea typeface="Cambria Math" panose="02040503050406030204" pitchFamily="18" charset="0"/>
                          <a:cs typeface="Arial" panose="020B0604020202020204" pitchFamily="34" charset="0"/>
                        </a:rPr>
                        <m:t>,</m:t>
                      </m:r>
                      <m:r>
                        <a:rPr lang="en-US" sz="4000" b="0" i="0" smtClean="0">
                          <a:latin typeface="Cambria Math" panose="02040503050406030204" pitchFamily="18" charset="0"/>
                          <a:ea typeface="Cambria Math" panose="02040503050406030204" pitchFamily="18" charset="0"/>
                          <a:cs typeface="Arial" panose="020B0604020202020204" pitchFamily="34" charset="0"/>
                        </a:rPr>
                        <m:t>1</m:t>
                      </m:r>
                      <m:r>
                        <a:rPr lang="en-US" sz="4000" b="0" i="0" smtClean="0">
                          <a:latin typeface="Cambria Math" panose="02040503050406030204" pitchFamily="18" charset="0"/>
                          <a:ea typeface="Cambria Math" panose="02040503050406030204" pitchFamily="18" charset="0"/>
                          <a:cs typeface="Arial" panose="020B0604020202020204" pitchFamily="34" charset="0"/>
                        </a:rPr>
                        <m:t>(</m:t>
                      </m:r>
                      <m:r>
                        <m:rPr>
                          <m:sty m:val="p"/>
                        </m:rPr>
                        <a:rPr lang="en-US" sz="4000" b="0" i="0" smtClean="0">
                          <a:latin typeface="Cambria Math" panose="02040503050406030204" pitchFamily="18" charset="0"/>
                          <a:ea typeface="Cambria Math" panose="02040503050406030204" pitchFamily="18" charset="0"/>
                          <a:cs typeface="Arial" panose="020B0604020202020204" pitchFamily="34" charset="0"/>
                        </a:rPr>
                        <m:t>s</m:t>
                      </m:r>
                      <m:r>
                        <a:rPr lang="en-US" sz="4000" b="0" i="0" smtClean="0">
                          <a:latin typeface="Cambria Math" panose="02040503050406030204" pitchFamily="18" charset="0"/>
                          <a:ea typeface="Cambria Math" panose="02040503050406030204" pitchFamily="18" charset="0"/>
                          <a:cs typeface="Arial" panose="020B0604020202020204" pitchFamily="34" charset="0"/>
                        </a:rPr>
                        <m:t>)</m:t>
                      </m:r>
                    </m:oMath>
                  </m:oMathPara>
                </a14:m>
                <a:endParaRPr lang="en-US" sz="4000" dirty="0">
                  <a:latin typeface="Arial" panose="020B0604020202020204" pitchFamily="34" charset="0"/>
                  <a:cs typeface="Arial" panose="020B0604020202020204" pitchFamily="34" charset="0"/>
                </a:endParaRPr>
              </a:p>
            </p:txBody>
          </p:sp>
        </mc:Choice>
        <mc:Fallback xmlns="">
          <p:sp>
            <p:nvSpPr>
              <p:cNvPr id="35" name="TextBox 34"/>
              <p:cNvSpPr txBox="1">
                <a:spLocks noRot="1" noChangeAspect="1" noMove="1" noResize="1" noEditPoints="1" noAdjustHandles="1" noChangeArrowheads="1" noChangeShapeType="1" noTextEdit="1"/>
              </p:cNvSpPr>
              <p:nvPr/>
            </p:nvSpPr>
            <p:spPr>
              <a:xfrm>
                <a:off x="1151805" y="6976631"/>
                <a:ext cx="15621000" cy="1845826"/>
              </a:xfrm>
              <a:prstGeom prst="rect">
                <a:avLst/>
              </a:prstGeom>
              <a:blipFill>
                <a:blip r:embed="rId2"/>
                <a:stretch>
                  <a:fillRect/>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CEE8798-7C08-625A-5F2F-690BD7592B0D}"/>
              </a:ext>
            </a:extLst>
          </p:cNvPr>
          <p:cNvCxnSpPr/>
          <p:nvPr/>
        </p:nvCxnSpPr>
        <p:spPr>
          <a:xfrm>
            <a:off x="237405" y="4457700"/>
            <a:ext cx="17754600" cy="0"/>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831D6DD6-E4A4-2879-3AC7-072A4E09BEF0}"/>
                  </a:ext>
                </a:extLst>
              </p:cNvPr>
              <p:cNvSpPr txBox="1"/>
              <p:nvPr/>
            </p:nvSpPr>
            <p:spPr>
              <a:xfrm>
                <a:off x="533400" y="4914900"/>
                <a:ext cx="16230600" cy="830997"/>
              </a:xfrm>
              <a:prstGeom prst="rect">
                <a:avLst/>
              </a:prstGeom>
              <a:noFill/>
            </p:spPr>
            <p:txBody>
              <a:bodyPr wrap="square" rtlCol="0">
                <a:spAutoFit/>
              </a:bodyPr>
              <a:lstStyle/>
              <a:p>
                <a:r>
                  <a:rPr lang="en-US" sz="4800"/>
                  <a:t>* Số bạn tham gia chạy:  </a:t>
                </a:r>
                <a14:m>
                  <m:oMath xmlns:m="http://schemas.openxmlformats.org/officeDocument/2006/math">
                    <m:r>
                      <a:rPr lang="en-US" sz="4800" i="1" smtClean="0">
                        <a:latin typeface="Cambria Math" panose="02040503050406030204" pitchFamily="18" charset="0"/>
                      </a:rPr>
                      <m:t>𝑛</m:t>
                    </m:r>
                    <m:r>
                      <a:rPr lang="en-US" sz="4800" i="1" smtClean="0">
                        <a:latin typeface="Cambria Math" panose="02040503050406030204" pitchFamily="18" charset="0"/>
                      </a:rPr>
                      <m:t>=</m:t>
                    </m:r>
                    <m:r>
                      <a:rPr lang="en-US" sz="4800" b="0" i="0" smtClean="0">
                        <a:latin typeface="Cambria Math" panose="02040503050406030204" pitchFamily="18" charset="0"/>
                        <a:cs typeface="Arial" panose="020B0604020202020204" pitchFamily="34" charset="0"/>
                      </a:rPr>
                      <m:t>5</m:t>
                    </m:r>
                    <m:r>
                      <a:rPr lang="en-US" sz="4800" b="0" i="0" smtClean="0">
                        <a:latin typeface="Cambria Math" panose="02040503050406030204" pitchFamily="18" charset="0"/>
                        <a:cs typeface="Arial" panose="020B0604020202020204" pitchFamily="34" charset="0"/>
                      </a:rPr>
                      <m:t>+</m:t>
                    </m:r>
                    <m:r>
                      <a:rPr lang="en-US" sz="4800" b="0" i="0" smtClean="0">
                        <a:latin typeface="Cambria Math" panose="02040503050406030204" pitchFamily="18" charset="0"/>
                        <a:cs typeface="Arial" panose="020B0604020202020204" pitchFamily="34" charset="0"/>
                      </a:rPr>
                      <m:t>7</m:t>
                    </m:r>
                    <m:r>
                      <a:rPr lang="en-US" sz="4800" b="0" i="0" smtClean="0">
                        <a:latin typeface="Cambria Math" panose="02040503050406030204" pitchFamily="18" charset="0"/>
                        <a:cs typeface="Arial" panose="020B0604020202020204" pitchFamily="34" charset="0"/>
                      </a:rPr>
                      <m:t>+</m:t>
                    </m:r>
                    <m:r>
                      <a:rPr lang="en-US" sz="4800" b="0" i="0" smtClean="0">
                        <a:latin typeface="Cambria Math" panose="02040503050406030204" pitchFamily="18" charset="0"/>
                        <a:cs typeface="Arial" panose="020B0604020202020204" pitchFamily="34" charset="0"/>
                      </a:rPr>
                      <m:t>10</m:t>
                    </m:r>
                    <m:r>
                      <a:rPr lang="en-US" sz="4800" b="0" i="0" smtClean="0">
                        <a:latin typeface="Cambria Math" panose="02040503050406030204" pitchFamily="18" charset="0"/>
                        <a:cs typeface="Arial" panose="020B0604020202020204" pitchFamily="34" charset="0"/>
                      </a:rPr>
                      <m:t>+</m:t>
                    </m:r>
                    <m:r>
                      <a:rPr lang="en-US" sz="4800" b="0" i="0" smtClean="0">
                        <a:latin typeface="Cambria Math" panose="02040503050406030204" pitchFamily="18" charset="0"/>
                        <a:cs typeface="Arial" panose="020B0604020202020204" pitchFamily="34" charset="0"/>
                      </a:rPr>
                      <m:t>8</m:t>
                    </m:r>
                    <m:r>
                      <a:rPr lang="en-US" sz="4800" i="1" smtClean="0">
                        <a:latin typeface="Cambria Math" panose="02040503050406030204" pitchFamily="18" charset="0"/>
                      </a:rPr>
                      <m:t>+</m:t>
                    </m:r>
                    <m:r>
                      <a:rPr lang="en-US" sz="4800" i="1" smtClean="0">
                        <a:latin typeface="Cambria Math" panose="02040503050406030204" pitchFamily="18" charset="0"/>
                      </a:rPr>
                      <m:t>6</m:t>
                    </m:r>
                    <m:r>
                      <a:rPr lang="en-US" sz="4800" i="1" smtClean="0">
                        <a:latin typeface="Cambria Math" panose="02040503050406030204" pitchFamily="18" charset="0"/>
                      </a:rPr>
                      <m:t>= </m:t>
                    </m:r>
                    <m:r>
                      <a:rPr lang="en-US" sz="4800" i="1" smtClean="0">
                        <a:latin typeface="Cambria Math" panose="02040503050406030204" pitchFamily="18" charset="0"/>
                      </a:rPr>
                      <m:t>36</m:t>
                    </m:r>
                    <m:r>
                      <a:rPr lang="en-US" sz="4800" i="1" smtClean="0">
                        <a:latin typeface="Cambria Math" panose="02040503050406030204" pitchFamily="18" charset="0"/>
                      </a:rPr>
                      <m:t> </m:t>
                    </m:r>
                  </m:oMath>
                </a14:m>
                <a:endParaRPr lang="en-US" sz="4800"/>
              </a:p>
            </p:txBody>
          </p:sp>
        </mc:Choice>
        <mc:Fallback xmlns="">
          <p:sp>
            <p:nvSpPr>
              <p:cNvPr id="5" name="TextBox 4">
                <a:extLst>
                  <a:ext uri="{FF2B5EF4-FFF2-40B4-BE49-F238E27FC236}">
                    <a16:creationId xmlns:a16="http://schemas.microsoft.com/office/drawing/2014/main" id="{831D6DD6-E4A4-2879-3AC7-072A4E09BEF0}"/>
                  </a:ext>
                </a:extLst>
              </p:cNvPr>
              <p:cNvSpPr txBox="1">
                <a:spLocks noRot="1" noChangeAspect="1" noMove="1" noResize="1" noEditPoints="1" noAdjustHandles="1" noChangeArrowheads="1" noChangeShapeType="1" noTextEdit="1"/>
              </p:cNvSpPr>
              <p:nvPr/>
            </p:nvSpPr>
            <p:spPr>
              <a:xfrm>
                <a:off x="533400" y="4914900"/>
                <a:ext cx="16230600" cy="830997"/>
              </a:xfrm>
              <a:prstGeom prst="rect">
                <a:avLst/>
              </a:prstGeom>
              <a:blipFill>
                <a:blip r:embed="rId3"/>
                <a:stretch>
                  <a:fillRect l="-1728" t="-16058" b="-37956"/>
                </a:stretch>
              </a:blipFill>
            </p:spPr>
            <p:txBody>
              <a:bodyPr/>
              <a:lstStyle/>
              <a:p>
                <a:r>
                  <a:rPr lang="en-US">
                    <a:noFill/>
                  </a:rPr>
                  <a:t> </a:t>
                </a:r>
              </a:p>
            </p:txBody>
          </p:sp>
        </mc:Fallback>
      </mc:AlternateContent>
    </p:spTree>
    <p:extLst>
      <p:ext uri="{BB962C8B-B14F-4D97-AF65-F5344CB8AC3E}">
        <p14:creationId xmlns:p14="http://schemas.microsoft.com/office/powerpoint/2010/main" val="3908423163"/>
      </p:ext>
    </p:extLst>
  </p:cSld>
  <p:clrMapOvr>
    <a:masterClrMapping/>
  </p:clrMapOvr>
  <mc:AlternateContent xmlns:mc="http://schemas.openxmlformats.org/markup-compatibility/2006" xmlns:p14="http://schemas.microsoft.com/office/powerpoint/2010/main">
    <mc:Choice Requires="p14">
      <p:transition spd="slow" p14:dur="800">
        <p:strips dir="rd"/>
      </p:transition>
    </mc:Choice>
    <mc:Fallback xmlns="">
      <p:transition spd="slow">
        <p:strips dir="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anim calcmode="lin" valueType="num">
                                      <p:cBhvr>
                                        <p:cTn id="8" dur="500" fill="hold"/>
                                        <p:tgtEl>
                                          <p:spTgt spid="34"/>
                                        </p:tgtEl>
                                        <p:attrNameLst>
                                          <p:attrName>ppt_x</p:attrName>
                                        </p:attrNameLst>
                                      </p:cBhvr>
                                      <p:tavLst>
                                        <p:tav tm="0">
                                          <p:val>
                                            <p:strVal val="#ppt_x"/>
                                          </p:val>
                                        </p:tav>
                                        <p:tav tm="100000">
                                          <p:val>
                                            <p:strVal val="#ppt_x"/>
                                          </p:val>
                                        </p:tav>
                                      </p:tavLst>
                                    </p:anim>
                                    <p:anim calcmode="lin" valueType="num">
                                      <p:cBhvr>
                                        <p:cTn id="9" dur="500" fill="hold"/>
                                        <p:tgtEl>
                                          <p:spTgt spid="34"/>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500"/>
                                        <p:tgtEl>
                                          <p:spTgt spid="35"/>
                                        </p:tgtEl>
                                      </p:cBhvr>
                                    </p:animEffect>
                                    <p:anim calcmode="lin" valueType="num">
                                      <p:cBhvr>
                                        <p:cTn id="13" dur="500" fill="hold"/>
                                        <p:tgtEl>
                                          <p:spTgt spid="35"/>
                                        </p:tgtEl>
                                        <p:attrNameLst>
                                          <p:attrName>ppt_x</p:attrName>
                                        </p:attrNameLst>
                                      </p:cBhvr>
                                      <p:tavLst>
                                        <p:tav tm="0">
                                          <p:val>
                                            <p:strVal val="#ppt_x"/>
                                          </p:val>
                                        </p:tav>
                                        <p:tav tm="100000">
                                          <p:val>
                                            <p:strVal val="#ppt_x"/>
                                          </p:val>
                                        </p:tav>
                                      </p:tavLst>
                                    </p:anim>
                                    <p:anim calcmode="lin" valueType="num">
                                      <p:cBhvr>
                                        <p:cTn id="14"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p:cNvSpPr/>
          <p:nvPr/>
        </p:nvSpPr>
        <p:spPr>
          <a:xfrm>
            <a:off x="2209800" y="3848100"/>
            <a:ext cx="12954000" cy="1592744"/>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	 TRUNG VỊ VÀ TỨ PHÂN VỊ</a:t>
            </a: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292777" y="6819901"/>
            <a:ext cx="8194623" cy="3124200"/>
          </a:xfrm>
          <a:prstGeom prst="rect">
            <a:avLst/>
          </a:prstGeom>
        </p:spPr>
      </p:pic>
      <p:pic>
        <p:nvPicPr>
          <p:cNvPr id="11"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grpSp>
        <p:nvGrpSpPr>
          <p:cNvPr id="13" name="Group 12"/>
          <p:cNvGrpSpPr/>
          <p:nvPr/>
        </p:nvGrpSpPr>
        <p:grpSpPr>
          <a:xfrm>
            <a:off x="2900017" y="1675507"/>
            <a:ext cx="2204336" cy="1952445"/>
            <a:chOff x="3355952" y="3102142"/>
            <a:chExt cx="1406383" cy="1285465"/>
          </a:xfrm>
          <a:solidFill>
            <a:srgbClr val="92D050"/>
          </a:solidFill>
        </p:grpSpPr>
        <p:grpSp>
          <p:nvGrpSpPr>
            <p:cNvPr id="14" name="Group 4"/>
            <p:cNvGrpSpPr/>
            <p:nvPr/>
          </p:nvGrpSpPr>
          <p:grpSpPr>
            <a:xfrm>
              <a:off x="3355952" y="3102142"/>
              <a:ext cx="1406383" cy="1285465"/>
              <a:chOff x="14167" y="0"/>
              <a:chExt cx="6321663" cy="6350000"/>
            </a:xfrm>
            <a:grpFill/>
          </p:grpSpPr>
          <p:sp>
            <p:nvSpPr>
              <p:cNvPr id="16" name="Freeform 5"/>
              <p:cNvSpPr/>
              <p:nvPr/>
            </p:nvSpPr>
            <p:spPr>
              <a:xfrm>
                <a:off x="14167" y="0"/>
                <a:ext cx="6321663"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9966"/>
              </a:solidFill>
            </p:spPr>
            <p:txBody>
              <a:bodyPr/>
              <a:lstStyle/>
              <a:p>
                <a:endParaRPr lang="en-US"/>
              </a:p>
            </p:txBody>
          </p:sp>
        </p:grpSp>
        <p:sp>
          <p:nvSpPr>
            <p:cNvPr id="15" name="TextBox 15"/>
            <p:cNvSpPr txBox="1"/>
            <p:nvPr/>
          </p:nvSpPr>
          <p:spPr>
            <a:xfrm>
              <a:off x="3537541" y="3625037"/>
              <a:ext cx="1011619" cy="393959"/>
            </a:xfrm>
            <a:prstGeom prst="rect">
              <a:avLst/>
            </a:prstGeom>
            <a:noFill/>
          </p:spPr>
          <p:txBody>
            <a:bodyPr wrap="square" lIns="0" tIns="0" rIns="0" bIns="0" rtlCol="0" anchor="t">
              <a:spAutoFit/>
            </a:bodyPr>
            <a:lstStyle/>
            <a:p>
              <a:pPr algn="ctr">
                <a:lnSpc>
                  <a:spcPts val="4368"/>
                </a:lnSpc>
              </a:pPr>
              <a:r>
                <a:rPr lang="en-US" sz="6000" b="1">
                  <a:solidFill>
                    <a:prstClr val="white"/>
                  </a:solidFill>
                  <a:latin typeface="Arial" panose="020B0604020202020204" pitchFamily="34" charset="0"/>
                  <a:cs typeface="Arial" panose="020B0604020202020204" pitchFamily="34" charset="0"/>
                </a:rPr>
                <a:t>02</a:t>
              </a:r>
            </a:p>
          </p:txBody>
        </p:sp>
      </p:grpSp>
    </p:spTree>
    <p:extLst>
      <p:ext uri="{BB962C8B-B14F-4D97-AF65-F5344CB8AC3E}">
        <p14:creationId xmlns:p14="http://schemas.microsoft.com/office/powerpoint/2010/main" val="763681417"/>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C7A16-6D75-2369-E463-57A0B13ABAB0}"/>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C684427B-1D03-31E3-CA84-07FAFB365EA2}"/>
              </a:ext>
            </a:extLst>
          </p:cNvPr>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a:extLst>
              <a:ext uri="{FF2B5EF4-FFF2-40B4-BE49-F238E27FC236}">
                <a16:creationId xmlns:a16="http://schemas.microsoft.com/office/drawing/2014/main" id="{3C12DAC2-A83A-CACA-FE98-E2EC0741732E}"/>
              </a:ext>
            </a:extLst>
          </p:cNvPr>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a:extLst>
              <a:ext uri="{FF2B5EF4-FFF2-40B4-BE49-F238E27FC236}">
                <a16:creationId xmlns:a16="http://schemas.microsoft.com/office/drawing/2014/main" id="{986C546B-D67A-2419-AC01-E3B26D88986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a:extLst>
              <a:ext uri="{FF2B5EF4-FFF2-40B4-BE49-F238E27FC236}">
                <a16:creationId xmlns:a16="http://schemas.microsoft.com/office/drawing/2014/main" id="{64BFE1B1-813C-6D23-2403-AB95A8A360E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a:extLst>
              <a:ext uri="{FF2B5EF4-FFF2-40B4-BE49-F238E27FC236}">
                <a16:creationId xmlns:a16="http://schemas.microsoft.com/office/drawing/2014/main" id="{F944932A-2439-8074-AA4E-78C8265620EF}"/>
              </a:ext>
            </a:extLst>
          </p:cNvPr>
          <p:cNvSpPr/>
          <p:nvPr/>
        </p:nvSpPr>
        <p:spPr>
          <a:xfrm>
            <a:off x="2209800" y="3848100"/>
            <a:ext cx="12954000" cy="1407373"/>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	 a. TRUNG VỊ</a:t>
            </a:r>
          </a:p>
        </p:txBody>
      </p:sp>
      <p:pic>
        <p:nvPicPr>
          <p:cNvPr id="10" name="Picture 9">
            <a:extLst>
              <a:ext uri="{FF2B5EF4-FFF2-40B4-BE49-F238E27FC236}">
                <a16:creationId xmlns:a16="http://schemas.microsoft.com/office/drawing/2014/main" id="{FF03AC96-7AF3-D48A-ABA0-CDB9EA11E8C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292777" y="6819901"/>
            <a:ext cx="8194623" cy="3124200"/>
          </a:xfrm>
          <a:prstGeom prst="rect">
            <a:avLst/>
          </a:prstGeom>
        </p:spPr>
      </p:pic>
      <p:pic>
        <p:nvPicPr>
          <p:cNvPr id="11" name="Picture 5">
            <a:extLst>
              <a:ext uri="{FF2B5EF4-FFF2-40B4-BE49-F238E27FC236}">
                <a16:creationId xmlns:a16="http://schemas.microsoft.com/office/drawing/2014/main" id="{0EB5709E-5147-62C5-9A34-7EC70C0D9D68}"/>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spTree>
    <p:extLst>
      <p:ext uri="{BB962C8B-B14F-4D97-AF65-F5344CB8AC3E}">
        <p14:creationId xmlns:p14="http://schemas.microsoft.com/office/powerpoint/2010/main" val="2138904635"/>
      </p:ext>
    </p:extLst>
  </p:cSld>
  <p:clrMapOvr>
    <a:masterClrMapping/>
  </p:clrMapOvr>
  <mc:AlternateContent xmlns:mc="http://schemas.openxmlformats.org/markup-compatibility/2006">
    <mc:Choice xmlns:p14="http://schemas.microsoft.com/office/powerpoint/2010/main" Requires="p14">
      <p:transition spd="med" p14:dur="700">
        <p:blinds dir="vert"/>
      </p:transition>
    </mc:Choice>
    <mc:Fallback>
      <p:transition spd="med">
        <p:blinds dir="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381000" y="190500"/>
            <a:ext cx="17449799" cy="99441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5974942" y="216817"/>
            <a:ext cx="2105142" cy="140255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5864266">
            <a:off x="2815" y="3944801"/>
            <a:ext cx="956535" cy="1443826"/>
          </a:xfrm>
          <a:prstGeom prst="rect">
            <a:avLst/>
          </a:prstGeom>
        </p:spPr>
      </p:pic>
      <p:pic>
        <p:nvPicPr>
          <p:cNvPr id="14" name="Picture 13"/>
          <p:cNvPicPr>
            <a:picLocks noChangeAspect="1"/>
          </p:cNvPicPr>
          <p:nvPr/>
        </p:nvPicPr>
        <p:blipFill>
          <a:blip r:embed="rId7" cstate="print">
            <a:duotone>
              <a:prstClr val="black"/>
              <a:schemeClr val="tx1">
                <a:tint val="45000"/>
                <a:satMod val="400000"/>
              </a:schemeClr>
            </a:duotone>
            <a:extLst>
              <a:ext uri="{BEBA8EAE-BF5A-486C-A8C5-ECC9F3942E4B}">
                <a14:imgProps xmlns:a14="http://schemas.microsoft.com/office/drawing/2010/main">
                  <a14:imgLayer r:embed="rId8">
                    <a14:imgEffect>
                      <a14:artisticPaintBrush/>
                    </a14:imgEffect>
                    <a14:imgEffect>
                      <a14:sharpenSoften amount="25000"/>
                    </a14:imgEffect>
                    <a14:imgEffect>
                      <a14:colorTemperature colorTemp="7200"/>
                    </a14:imgEffect>
                    <a14:imgEffect>
                      <a14:saturation sat="191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914400" y="495300"/>
            <a:ext cx="1224738" cy="1143000"/>
          </a:xfrm>
          <a:prstGeom prst="rect">
            <a:avLst/>
          </a:prstGeom>
        </p:spPr>
      </p:pic>
      <p:sp>
        <p:nvSpPr>
          <p:cNvPr id="20" name="TextBox 19"/>
          <p:cNvSpPr txBox="1"/>
          <p:nvPr/>
        </p:nvSpPr>
        <p:spPr>
          <a:xfrm>
            <a:off x="2291538" y="674385"/>
            <a:ext cx="3581400" cy="784830"/>
          </a:xfrm>
          <a:prstGeom prst="rect">
            <a:avLst/>
          </a:prstGeom>
          <a:noFill/>
        </p:spPr>
        <p:txBody>
          <a:bodyPr wrap="square" rtlCol="0">
            <a:spAutoFit/>
          </a:bodyPr>
          <a:lstStyle/>
          <a:p>
            <a:r>
              <a:rPr lang="nl-NL" sz="4500" b="1">
                <a:solidFill>
                  <a:prstClr val="black"/>
                </a:solidFill>
                <a:latin typeface="Arial" panose="020B0604020202020204" pitchFamily="34" charset="0"/>
                <a:cs typeface="Arial" panose="020B0604020202020204" pitchFamily="34" charset="0"/>
              </a:rPr>
              <a:t>HĐKP 2:</a:t>
            </a:r>
            <a:endParaRPr lang="en-US" sz="4500">
              <a:solidFill>
                <a:prstClr val="black"/>
              </a:solidFill>
              <a:latin typeface="Arial" panose="020B0604020202020204" pitchFamily="34" charset="0"/>
              <a:cs typeface="Arial" panose="020B0604020202020204" pitchFamily="34" charset="0"/>
            </a:endParaRPr>
          </a:p>
        </p:txBody>
      </p:sp>
      <p:sp>
        <p:nvSpPr>
          <p:cNvPr id="3" name="Rectangle 2"/>
          <p:cNvSpPr/>
          <p:nvPr/>
        </p:nvSpPr>
        <p:spPr>
          <a:xfrm>
            <a:off x="1708264" y="1485900"/>
            <a:ext cx="14871471" cy="1846659"/>
          </a:xfrm>
          <a:prstGeom prst="rect">
            <a:avLst/>
          </a:prstGeom>
        </p:spPr>
        <p:txBody>
          <a:bodyPr wrap="square">
            <a:spAutoFit/>
          </a:bodyPr>
          <a:lstStyle/>
          <a:p>
            <a:pPr algn="just">
              <a:lnSpc>
                <a:spcPct val="150000"/>
              </a:lnSpc>
            </a:pPr>
            <a:r>
              <a:rPr lang="vi-VN" sz="3800">
                <a:solidFill>
                  <a:srgbClr val="000000"/>
                </a:solidFill>
              </a:rPr>
              <a:t>Bảng sau thống kê số sách mỗi bạn học sinh Tổ 1 và Tổ 2 đã đọc ở thư viện trường trong một tháng:</a:t>
            </a:r>
            <a:endParaRPr lang="en-US" sz="3800">
              <a:solidFill>
                <a:prstClr val="black"/>
              </a:solidFill>
            </a:endParaRPr>
          </a:p>
        </p:txBody>
      </p:sp>
      <p:graphicFrame>
        <p:nvGraphicFramePr>
          <p:cNvPr id="12" name="Table 11"/>
          <p:cNvGraphicFramePr>
            <a:graphicFrameLocks noGrp="1"/>
          </p:cNvGraphicFramePr>
          <p:nvPr>
            <p:extLst>
              <p:ext uri="{D42A27DB-BD31-4B8C-83A1-F6EECF244321}">
                <p14:modId xmlns:p14="http://schemas.microsoft.com/office/powerpoint/2010/main" val="3218969615"/>
              </p:ext>
            </p:extLst>
          </p:nvPr>
        </p:nvGraphicFramePr>
        <p:xfrm>
          <a:off x="2743200" y="3543300"/>
          <a:ext cx="13399456" cy="2610974"/>
        </p:xfrm>
        <a:graphic>
          <a:graphicData uri="http://schemas.openxmlformats.org/drawingml/2006/table">
            <a:tbl>
              <a:tblPr firstRow="1" bandRow="1">
                <a:tableStyleId>{5C22544A-7EE6-4342-B048-85BDC9FD1C3A}</a:tableStyleId>
              </a:tblPr>
              <a:tblGrid>
                <a:gridCol w="1740856">
                  <a:extLst>
                    <a:ext uri="{9D8B030D-6E8A-4147-A177-3AD203B41FA5}">
                      <a16:colId xmlns:a16="http://schemas.microsoft.com/office/drawing/2014/main" val="20000"/>
                    </a:ext>
                  </a:extLst>
                </a:gridCol>
                <a:gridCol w="1295400">
                  <a:extLst>
                    <a:ext uri="{9D8B030D-6E8A-4147-A177-3AD203B41FA5}">
                      <a16:colId xmlns:a16="http://schemas.microsoft.com/office/drawing/2014/main" val="20001"/>
                    </a:ext>
                  </a:extLst>
                </a:gridCol>
                <a:gridCol w="1295400">
                  <a:extLst>
                    <a:ext uri="{9D8B030D-6E8A-4147-A177-3AD203B41FA5}">
                      <a16:colId xmlns:a16="http://schemas.microsoft.com/office/drawing/2014/main" val="20002"/>
                    </a:ext>
                  </a:extLst>
                </a:gridCol>
                <a:gridCol w="1295400">
                  <a:extLst>
                    <a:ext uri="{9D8B030D-6E8A-4147-A177-3AD203B41FA5}">
                      <a16:colId xmlns:a16="http://schemas.microsoft.com/office/drawing/2014/main" val="20003"/>
                    </a:ext>
                  </a:extLst>
                </a:gridCol>
                <a:gridCol w="1295400">
                  <a:extLst>
                    <a:ext uri="{9D8B030D-6E8A-4147-A177-3AD203B41FA5}">
                      <a16:colId xmlns:a16="http://schemas.microsoft.com/office/drawing/2014/main" val="20004"/>
                    </a:ext>
                  </a:extLst>
                </a:gridCol>
                <a:gridCol w="1295400">
                  <a:extLst>
                    <a:ext uri="{9D8B030D-6E8A-4147-A177-3AD203B41FA5}">
                      <a16:colId xmlns:a16="http://schemas.microsoft.com/office/drawing/2014/main" val="20005"/>
                    </a:ext>
                  </a:extLst>
                </a:gridCol>
                <a:gridCol w="1295400">
                  <a:extLst>
                    <a:ext uri="{9D8B030D-6E8A-4147-A177-3AD203B41FA5}">
                      <a16:colId xmlns:a16="http://schemas.microsoft.com/office/drawing/2014/main" val="20006"/>
                    </a:ext>
                  </a:extLst>
                </a:gridCol>
                <a:gridCol w="1295400">
                  <a:extLst>
                    <a:ext uri="{9D8B030D-6E8A-4147-A177-3AD203B41FA5}">
                      <a16:colId xmlns:a16="http://schemas.microsoft.com/office/drawing/2014/main" val="20007"/>
                    </a:ext>
                  </a:extLst>
                </a:gridCol>
                <a:gridCol w="1295400">
                  <a:extLst>
                    <a:ext uri="{9D8B030D-6E8A-4147-A177-3AD203B41FA5}">
                      <a16:colId xmlns:a16="http://schemas.microsoft.com/office/drawing/2014/main" val="20008"/>
                    </a:ext>
                  </a:extLst>
                </a:gridCol>
                <a:gridCol w="1295400">
                  <a:extLst>
                    <a:ext uri="{9D8B030D-6E8A-4147-A177-3AD203B41FA5}">
                      <a16:colId xmlns:a16="http://schemas.microsoft.com/office/drawing/2014/main" val="20009"/>
                    </a:ext>
                  </a:extLst>
                </a:gridCol>
              </a:tblGrid>
              <a:tr h="1305487">
                <a:tc>
                  <a:txBody>
                    <a:bodyPr/>
                    <a:lstStyle/>
                    <a:p>
                      <a:pPr algn="ctr"/>
                      <a:r>
                        <a:rPr lang="en-US" sz="3800" b="1">
                          <a:solidFill>
                            <a:schemeClr val="tx1"/>
                          </a:solidFill>
                          <a:latin typeface="Arial" panose="020B0604020202020204" pitchFamily="34" charset="0"/>
                          <a:cs typeface="Arial" panose="020B0604020202020204" pitchFamily="34" charset="0"/>
                        </a:rPr>
                        <a:t>Tổ</a:t>
                      </a:r>
                      <a:r>
                        <a:rPr lang="en-US" sz="3800" b="1" baseline="0">
                          <a:solidFill>
                            <a:schemeClr val="tx1"/>
                          </a:solidFill>
                          <a:latin typeface="Arial" panose="020B0604020202020204" pitchFamily="34" charset="0"/>
                          <a:cs typeface="Arial" panose="020B0604020202020204" pitchFamily="34" charset="0"/>
                        </a:rPr>
                        <a:t> 1</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5487">
                <a:tc>
                  <a:txBody>
                    <a:bodyPr/>
                    <a:lstStyle/>
                    <a:p>
                      <a:pPr algn="ctr"/>
                      <a:r>
                        <a:rPr lang="en-US" sz="3800" b="1">
                          <a:solidFill>
                            <a:schemeClr val="tx1"/>
                          </a:solidFill>
                          <a:latin typeface="Arial" panose="020B0604020202020204" pitchFamily="34" charset="0"/>
                          <a:cs typeface="Arial" panose="020B0604020202020204" pitchFamily="34" charset="0"/>
                        </a:rPr>
                        <a:t>Tổ</a:t>
                      </a:r>
                      <a:r>
                        <a:rPr lang="en-US" sz="3800" b="1" baseline="0">
                          <a:solidFill>
                            <a:schemeClr val="tx1"/>
                          </a:solidFill>
                          <a:latin typeface="Arial" panose="020B0604020202020204" pitchFamily="34" charset="0"/>
                          <a:cs typeface="Arial" panose="020B0604020202020204" pitchFamily="34" charset="0"/>
                        </a:rPr>
                        <a:t> 2</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7" name="Rectangle 6"/>
          <p:cNvSpPr/>
          <p:nvPr/>
        </p:nvSpPr>
        <p:spPr>
          <a:xfrm>
            <a:off x="1167577" y="6419314"/>
            <a:ext cx="16053623" cy="3600986"/>
          </a:xfrm>
          <a:prstGeom prst="rect">
            <a:avLst/>
          </a:prstGeom>
        </p:spPr>
        <p:txBody>
          <a:bodyPr wrap="square">
            <a:spAutoFit/>
          </a:bodyPr>
          <a:lstStyle/>
          <a:p>
            <a:pPr algn="just">
              <a:lnSpc>
                <a:spcPct val="150000"/>
              </a:lnSpc>
            </a:pPr>
            <a:r>
              <a:rPr lang="vi-VN" sz="3800">
                <a:solidFill>
                  <a:srgbClr val="000000"/>
                </a:solidFill>
              </a:rPr>
              <a:t>a) Trung bình mỗi bạn Tổ 1 và mỗi bạn Tổ 2 đọc bao nhiêu quyển sách ở thư viện trường trong tháng đó?</a:t>
            </a:r>
          </a:p>
          <a:p>
            <a:pPr algn="just">
              <a:lnSpc>
                <a:spcPct val="150000"/>
              </a:lnSpc>
            </a:pPr>
            <a:r>
              <a:rPr lang="vi-VN" sz="3800">
                <a:solidFill>
                  <a:srgbClr val="000000"/>
                </a:solidFill>
              </a:rPr>
              <a:t>b) Em hãy thảo luận với các bạn trong nhóm xem tổ nào chăm đọc sách ở thư viện hơn.</a:t>
            </a:r>
            <a:endParaRPr lang="vi-VN" sz="3800" b="0" i="0">
              <a:solidFill>
                <a:srgbClr val="000000"/>
              </a:solidFill>
              <a:effectLst/>
            </a:endParaRPr>
          </a:p>
        </p:txBody>
      </p:sp>
    </p:spTree>
    <p:extLst>
      <p:ext uri="{BB962C8B-B14F-4D97-AF65-F5344CB8AC3E}">
        <p14:creationId xmlns:p14="http://schemas.microsoft.com/office/powerpoint/2010/main" val="29047787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randombar(horizontal)">
                                      <p:cBhvr>
                                        <p:cTn id="10"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1" y="419100"/>
            <a:ext cx="17068799" cy="95250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5958928" y="246687"/>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6859400">
            <a:off x="623464" y="8051239"/>
            <a:ext cx="1490734" cy="2250165"/>
          </a:xfrm>
          <a:prstGeom prst="rect">
            <a:avLst/>
          </a:prstGeom>
        </p:spPr>
      </p:pic>
      <p:pic>
        <p:nvPicPr>
          <p:cNvPr id="16" name="Picture 15">
            <a:extLst>
              <a:ext uri="{FF2B5EF4-FFF2-40B4-BE49-F238E27FC236}">
                <a16:creationId xmlns:a16="http://schemas.microsoft.com/office/drawing/2014/main" id="{7EA5CF70-D43D-4C55-844F-EE736548742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11518672" y="8322672"/>
            <a:ext cx="5105400" cy="1665638"/>
          </a:xfrm>
          <a:prstGeom prst="rect">
            <a:avLst/>
          </a:prstGeom>
        </p:spPr>
      </p:pic>
      <p:sp>
        <p:nvSpPr>
          <p:cNvPr id="21" name="TextBox 20"/>
          <p:cNvSpPr txBox="1"/>
          <p:nvPr/>
        </p:nvSpPr>
        <p:spPr>
          <a:xfrm>
            <a:off x="8229600" y="1028700"/>
            <a:ext cx="2667000" cy="707886"/>
          </a:xfrm>
          <a:prstGeom prst="rect">
            <a:avLst/>
          </a:prstGeom>
          <a:noFill/>
        </p:spPr>
        <p:txBody>
          <a:bodyPr wrap="square" rtlCol="0">
            <a:spAutoFit/>
          </a:bodyPr>
          <a:lstStyle/>
          <a:p>
            <a:r>
              <a:rPr lang="en-US" sz="4000" b="1" u="sng">
                <a:solidFill>
                  <a:prstClr val="black"/>
                </a:solidFill>
                <a:latin typeface="Arial" panose="020B0604020202020204" pitchFamily="34" charset="0"/>
                <a:cs typeface="Arial" panose="020B0604020202020204" pitchFamily="34" charset="0"/>
              </a:rPr>
              <a:t>Trả lời</a:t>
            </a:r>
          </a:p>
        </p:txBody>
      </p:sp>
      <p:sp>
        <p:nvSpPr>
          <p:cNvPr id="7" name="Rectangle 6"/>
          <p:cNvSpPr/>
          <p:nvPr/>
        </p:nvSpPr>
        <p:spPr>
          <a:xfrm>
            <a:off x="1828800" y="1943100"/>
            <a:ext cx="8532720" cy="861133"/>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Trung bình mỗi bạn Tổ 1 đọc được: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9" name="Rectangle 8"/>
              <p:cNvSpPr/>
              <p:nvPr/>
            </p:nvSpPr>
            <p:spPr>
              <a:xfrm>
                <a:off x="3733800" y="3162300"/>
                <a:ext cx="9169241" cy="12027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a:latin typeface="Cambria Math" panose="02040503050406030204" pitchFamily="18" charset="0"/>
                            </a:rPr>
                          </m:ctrlPr>
                        </m:fPr>
                        <m:num>
                          <m:r>
                            <a:rPr lang="en-US" sz="380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1</m:t>
                          </m:r>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i="0">
                              <a:latin typeface="Cambria Math" panose="02040503050406030204" pitchFamily="18" charset="0"/>
                            </a:rPr>
                            <m:t>1</m:t>
                          </m:r>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25</m:t>
                          </m:r>
                          <m:r>
                            <a:rPr lang="en-US" sz="3800" i="0">
                              <a:latin typeface="Cambria Math" panose="02040503050406030204" pitchFamily="18" charset="0"/>
                            </a:rPr>
                            <m:t>+</m:t>
                          </m:r>
                          <m:r>
                            <a:rPr lang="en-US" sz="3800" i="0">
                              <a:latin typeface="Cambria Math" panose="02040503050406030204" pitchFamily="18" charset="0"/>
                            </a:rPr>
                            <m:t>1</m:t>
                          </m:r>
                        </m:num>
                        <m:den>
                          <m:r>
                            <a:rPr lang="en-US" sz="3800" i="0">
                              <a:latin typeface="Cambria Math" panose="02040503050406030204" pitchFamily="18" charset="0"/>
                            </a:rPr>
                            <m:t>9</m:t>
                          </m:r>
                        </m:den>
                      </m:f>
                      <m:r>
                        <a:rPr lang="en-US" sz="3800" i="0">
                          <a:latin typeface="Cambria Math" panose="02040503050406030204" pitchFamily="18" charset="0"/>
                        </a:rPr>
                        <m:t>≈</m:t>
                      </m:r>
                      <m:r>
                        <a:rPr lang="en-US" sz="3800" i="0">
                          <a:latin typeface="Cambria Math" panose="02040503050406030204" pitchFamily="18" charset="0"/>
                        </a:rPr>
                        <m:t>4</m:t>
                      </m:r>
                      <m:r>
                        <a:rPr lang="en-US" sz="3800" i="0">
                          <a:latin typeface="Cambria Math" panose="02040503050406030204" pitchFamily="18" charset="0"/>
                        </a:rPr>
                        <m:t>,</m:t>
                      </m:r>
                      <m:r>
                        <a:rPr lang="en-US" sz="3800" i="0">
                          <a:latin typeface="Cambria Math" panose="02040503050406030204" pitchFamily="18" charset="0"/>
                        </a:rPr>
                        <m:t>44</m:t>
                      </m:r>
                    </m:oMath>
                  </m:oMathPara>
                </a14:m>
                <a:endParaRPr lang="en-US" sz="3800"/>
              </a:p>
            </p:txBody>
          </p:sp>
        </mc:Choice>
        <mc:Fallback xmlns="">
          <p:sp>
            <p:nvSpPr>
              <p:cNvPr id="9" name="Rectangle 8"/>
              <p:cNvSpPr>
                <a:spLocks noRot="1" noChangeAspect="1" noMove="1" noResize="1" noEditPoints="1" noAdjustHandles="1" noChangeArrowheads="1" noChangeShapeType="1" noTextEdit="1"/>
              </p:cNvSpPr>
              <p:nvPr/>
            </p:nvSpPr>
            <p:spPr>
              <a:xfrm>
                <a:off x="3733800" y="3162300"/>
                <a:ext cx="9169241" cy="1202765"/>
              </a:xfrm>
              <a:prstGeom prst="rect">
                <a:avLst/>
              </a:prstGeom>
              <a:blipFill rotWithShape="0">
                <a:blip r:embed="rId15"/>
                <a:stretch>
                  <a:fillRect/>
                </a:stretch>
              </a:blipFill>
            </p:spPr>
            <p:txBody>
              <a:bodyPr/>
              <a:lstStyle/>
              <a:p>
                <a:r>
                  <a:rPr lang="en-US">
                    <a:noFill/>
                  </a:rPr>
                  <a:t> </a:t>
                </a:r>
              </a:p>
            </p:txBody>
          </p:sp>
        </mc:Fallback>
      </mc:AlternateContent>
      <p:sp>
        <p:nvSpPr>
          <p:cNvPr id="10" name="Rectangle 9"/>
          <p:cNvSpPr/>
          <p:nvPr/>
        </p:nvSpPr>
        <p:spPr>
          <a:xfrm>
            <a:off x="12816840" y="3421380"/>
            <a:ext cx="2999539"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(quyển sách)</a:t>
            </a:r>
            <a:endParaRPr lang="en-US" sz="3800">
              <a:latin typeface="Arial" panose="020B0604020202020204" pitchFamily="34" charset="0"/>
              <a:cs typeface="Arial" panose="020B0604020202020204" pitchFamily="34" charset="0"/>
            </a:endParaRPr>
          </a:p>
        </p:txBody>
      </p:sp>
      <p:sp>
        <p:nvSpPr>
          <p:cNvPr id="11" name="Rectangle 10"/>
          <p:cNvSpPr/>
          <p:nvPr/>
        </p:nvSpPr>
        <p:spPr>
          <a:xfrm>
            <a:off x="2438400" y="4510967"/>
            <a:ext cx="7839390" cy="861133"/>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Trung bình mỗi bạn Tổ 2 đọc được:</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2" name="Rectangle 11"/>
              <p:cNvSpPr/>
              <p:nvPr/>
            </p:nvSpPr>
            <p:spPr>
              <a:xfrm>
                <a:off x="4609936" y="5736662"/>
                <a:ext cx="7416967" cy="120276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a:latin typeface="Cambria Math" panose="02040503050406030204" pitchFamily="18" charset="0"/>
                            </a:rPr>
                          </m:ctrlPr>
                        </m:fPr>
                        <m:num>
                          <m:r>
                            <a:rPr lang="en-US" sz="3800">
                              <a:latin typeface="Cambria Math" panose="02040503050406030204" pitchFamily="18" charset="0"/>
                            </a:rPr>
                            <m:t>4</m:t>
                          </m:r>
                          <m:r>
                            <a:rPr lang="en-US" sz="3800" i="0">
                              <a:latin typeface="Cambria Math" panose="02040503050406030204" pitchFamily="18" charset="0"/>
                            </a:rPr>
                            <m:t>+</m:t>
                          </m:r>
                          <m:r>
                            <a:rPr lang="en-US" sz="3800" i="0">
                              <a:latin typeface="Cambria Math" panose="02040503050406030204" pitchFamily="18" charset="0"/>
                            </a:rPr>
                            <m:t>5</m:t>
                          </m:r>
                          <m:r>
                            <a:rPr lang="en-US" sz="3800" i="0">
                              <a:latin typeface="Cambria Math" panose="02040503050406030204" pitchFamily="18" charset="0"/>
                            </a:rPr>
                            <m:t>+</m:t>
                          </m:r>
                          <m:r>
                            <a:rPr lang="en-US" sz="3800" i="0">
                              <a:latin typeface="Cambria Math" panose="02040503050406030204" pitchFamily="18" charset="0"/>
                            </a:rPr>
                            <m:t>4</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4</m:t>
                          </m:r>
                          <m:r>
                            <a:rPr lang="en-US" sz="3800" i="0">
                              <a:latin typeface="Cambria Math" panose="02040503050406030204" pitchFamily="18" charset="0"/>
                            </a:rPr>
                            <m:t>+</m:t>
                          </m:r>
                          <m:r>
                            <a:rPr lang="en-US" sz="3800" i="0">
                              <a:latin typeface="Cambria Math" panose="02040503050406030204" pitchFamily="18" charset="0"/>
                            </a:rPr>
                            <m:t>5</m:t>
                          </m:r>
                          <m:r>
                            <a:rPr lang="en-US" sz="3800" i="0">
                              <a:latin typeface="Cambria Math" panose="02040503050406030204" pitchFamily="18" charset="0"/>
                            </a:rPr>
                            <m:t>+</m:t>
                          </m:r>
                          <m:r>
                            <a:rPr lang="en-US" sz="3800" i="0">
                              <a:latin typeface="Cambria Math" panose="02040503050406030204" pitchFamily="18" charset="0"/>
                            </a:rPr>
                            <m:t>4</m:t>
                          </m:r>
                        </m:num>
                        <m:den>
                          <m:r>
                            <a:rPr lang="en-US" sz="3800" i="0">
                              <a:latin typeface="Cambria Math" panose="02040503050406030204" pitchFamily="18" charset="0"/>
                            </a:rPr>
                            <m:t>8</m:t>
                          </m:r>
                        </m:den>
                      </m:f>
                      <m:r>
                        <a:rPr lang="en-US" sz="3800" i="0">
                          <a:latin typeface="Cambria Math" panose="02040503050406030204" pitchFamily="18" charset="0"/>
                        </a:rPr>
                        <m:t>=</m:t>
                      </m:r>
                      <m:r>
                        <a:rPr lang="en-US" sz="3800" i="0">
                          <a:latin typeface="Cambria Math" panose="02040503050406030204" pitchFamily="18" charset="0"/>
                        </a:rPr>
                        <m:t>4</m:t>
                      </m:r>
                    </m:oMath>
                  </m:oMathPara>
                </a14:m>
                <a:endParaRPr lang="en-US" sz="3800"/>
              </a:p>
            </p:txBody>
          </p:sp>
        </mc:Choice>
        <mc:Fallback xmlns="">
          <p:sp>
            <p:nvSpPr>
              <p:cNvPr id="12" name="Rectangle 11"/>
              <p:cNvSpPr>
                <a:spLocks noRot="1" noChangeAspect="1" noMove="1" noResize="1" noEditPoints="1" noAdjustHandles="1" noChangeArrowheads="1" noChangeShapeType="1" noTextEdit="1"/>
              </p:cNvSpPr>
              <p:nvPr/>
            </p:nvSpPr>
            <p:spPr>
              <a:xfrm>
                <a:off x="4609936" y="5736662"/>
                <a:ext cx="7416967" cy="1202765"/>
              </a:xfrm>
              <a:prstGeom prst="rect">
                <a:avLst/>
              </a:prstGeom>
              <a:blipFill rotWithShape="0">
                <a:blip r:embed="rId16"/>
                <a:stretch>
                  <a:fillRect/>
                </a:stretch>
              </a:blipFill>
            </p:spPr>
            <p:txBody>
              <a:bodyPr/>
              <a:lstStyle/>
              <a:p>
                <a:r>
                  <a:rPr lang="en-US">
                    <a:noFill/>
                  </a:rPr>
                  <a:t> </a:t>
                </a:r>
              </a:p>
            </p:txBody>
          </p:sp>
        </mc:Fallback>
      </mc:AlternateContent>
      <p:sp>
        <p:nvSpPr>
          <p:cNvPr id="17" name="Rectangle 16"/>
          <p:cNvSpPr/>
          <p:nvPr/>
        </p:nvSpPr>
        <p:spPr>
          <a:xfrm>
            <a:off x="12011663" y="6012966"/>
            <a:ext cx="2999539"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(quyển sách)</a:t>
            </a:r>
            <a:endParaRPr lang="en-US" sz="3800">
              <a:latin typeface="Arial" panose="020B0604020202020204" pitchFamily="34" charset="0"/>
              <a:cs typeface="Arial" panose="020B0604020202020204" pitchFamily="34" charset="0"/>
            </a:endParaRPr>
          </a:p>
        </p:txBody>
      </p:sp>
      <p:sp>
        <p:nvSpPr>
          <p:cNvPr id="13" name="Rectangle 12"/>
          <p:cNvSpPr/>
          <p:nvPr/>
        </p:nvSpPr>
        <p:spPr>
          <a:xfrm>
            <a:off x="2014802" y="7114800"/>
            <a:ext cx="12056570" cy="969496"/>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Các bạn ở Tổ 2 đọc nhiều sách hơn các bạn ở Tổ 1.</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6864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500"/>
                                        <p:tgtEl>
                                          <p:spTgt spid="17"/>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randombar(horizontal)">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12" grpId="0"/>
      <p:bldP spid="17"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5514108" y="24245"/>
            <a:ext cx="4348421" cy="677108"/>
          </a:xfrm>
          <a:prstGeom prst="rect">
            <a:avLst/>
          </a:prstGeom>
          <a:noFill/>
        </p:spPr>
        <p:txBody>
          <a:bodyPr wrap="square" rtlCol="0">
            <a:spAutoFit/>
          </a:bodyPr>
          <a:lstStyle/>
          <a:p>
            <a:r>
              <a:rPr lang="en-US" sz="3800" b="1">
                <a:solidFill>
                  <a:srgbClr val="FF0000"/>
                </a:solidFill>
                <a:latin typeface="Arial" panose="020B0604020202020204" pitchFamily="34" charset="0"/>
                <a:cs typeface="Arial" panose="020B0604020202020204" pitchFamily="34" charset="0"/>
              </a:rPr>
              <a:t>KẾT LUẬN</a:t>
            </a:r>
          </a:p>
        </p:txBody>
      </p:sp>
      <mc:AlternateContent xmlns:mc="http://schemas.openxmlformats.org/markup-compatibility/2006">
        <mc:Choice xmlns:a14="http://schemas.microsoft.com/office/drawing/2010/main" Requires="a14">
          <p:sp>
            <p:nvSpPr>
              <p:cNvPr id="15" name="Rectangle 14"/>
              <p:cNvSpPr/>
              <p:nvPr/>
            </p:nvSpPr>
            <p:spPr>
              <a:xfrm>
                <a:off x="27709" y="812539"/>
                <a:ext cx="18288000" cy="5377562"/>
              </a:xfrm>
              <a:prstGeom prst="rect">
                <a:avLst/>
              </a:prstGeom>
            </p:spPr>
            <p:txBody>
              <a:bodyPr wrap="square">
                <a:spAutoFit/>
              </a:bodyPr>
              <a:lstStyle/>
              <a:p>
                <a:pPr algn="just">
                  <a:lnSpc>
                    <a:spcPct val="150000"/>
                  </a:lnSpc>
                  <a:spcBef>
                    <a:spcPts val="600"/>
                  </a:spcBef>
                  <a:spcAft>
                    <a:spcPts val="800"/>
                  </a:spcAft>
                  <a:tabLst>
                    <a:tab pos="360045" algn="l"/>
                    <a:tab pos="720090" algn="l"/>
                  </a:tabLst>
                </a:pPr>
                <a:r>
                  <a:rPr lang="en-US" sz="3800">
                    <a:ea typeface="Calibri" panose="020F0502020204030204" pitchFamily="34" charset="0"/>
                    <a:cs typeface="Arial" panose="020B0604020202020204" pitchFamily="34" charset="0"/>
                  </a:rPr>
                  <a:t>* </a:t>
                </a:r>
                <a:r>
                  <a:rPr lang="vi-VN" sz="3800">
                    <a:ea typeface="Calibri" panose="020F0502020204030204" pitchFamily="34" charset="0"/>
                    <a:cs typeface="Arial" panose="020B0604020202020204" pitchFamily="34" charset="0"/>
                  </a:rPr>
                  <a:t>Sắp xếp mẫu số liệu theo thứ tự </a:t>
                </a:r>
                <a:r>
                  <a:rPr lang="vi-VN" sz="3800" u="sng">
                    <a:solidFill>
                      <a:srgbClr val="FF0000"/>
                    </a:solidFill>
                    <a:ea typeface="Calibri" panose="020F0502020204030204" pitchFamily="34" charset="0"/>
                    <a:cs typeface="Arial" panose="020B0604020202020204" pitchFamily="34" charset="0"/>
                  </a:rPr>
                  <a:t>không giảm</a:t>
                </a:r>
                <a:r>
                  <a:rPr lang="vi-VN" sz="3800">
                    <a:ea typeface="Calibri" panose="020F0502020204030204" pitchFamily="34" charset="0"/>
                    <a:cs typeface="Arial" panose="020B0604020202020204" pitchFamily="34" charset="0"/>
                  </a:rPr>
                  <a:t>, ta được:</a:t>
                </a:r>
              </a:p>
              <a:p>
                <a:pPr algn="ctr">
                  <a:lnSpc>
                    <a:spcPct val="150000"/>
                  </a:lnSpc>
                  <a:spcBef>
                    <a:spcPts val="600"/>
                  </a:spcBef>
                  <a:spcAft>
                    <a:spcPts val="800"/>
                  </a:spcAft>
                  <a:tabLst>
                    <a:tab pos="360045" algn="l"/>
                    <a:tab pos="720090" algn="l"/>
                  </a:tabLst>
                </a:pPr>
                <a14:m>
                  <m:oMathPara xmlns:m="http://schemas.openxmlformats.org/officeDocument/2006/math">
                    <m:oMathParaPr>
                      <m:jc m:val="centerGroup"/>
                    </m:oMathParaPr>
                    <m:oMath xmlns:m="http://schemas.openxmlformats.org/officeDocument/2006/math">
                      <m:sSub>
                        <m:sSubPr>
                          <m:ctrlPr>
                            <a:rPr lang="vi-VN"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1</m:t>
                          </m:r>
                        </m:sub>
                      </m:sSub>
                      <m:r>
                        <a:rPr lang="vi-VN" sz="3800" i="1" smtClean="0">
                          <a:latin typeface="Cambria Math" panose="02040503050406030204" pitchFamily="18" charset="0"/>
                          <a:ea typeface="Calibri" panose="020F0502020204030204" pitchFamily="34" charset="0"/>
                          <a:cs typeface="Arial" panose="020B0604020202020204" pitchFamily="34" charset="0"/>
                        </a:rPr>
                        <m:t>≤</m:t>
                      </m:r>
                      <m:sSub>
                        <m:sSubPr>
                          <m:ctrlPr>
                            <a:rPr lang="vi-VN"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2</m:t>
                          </m:r>
                        </m:sub>
                      </m:sSub>
                      <m:r>
                        <a:rPr lang="vi-VN" sz="3800" i="1" smtClean="0">
                          <a:latin typeface="Cambria Math" panose="02040503050406030204" pitchFamily="18" charset="0"/>
                          <a:ea typeface="Calibri" panose="020F0502020204030204" pitchFamily="34" charset="0"/>
                          <a:cs typeface="Arial" panose="020B0604020202020204" pitchFamily="34" charset="0"/>
                        </a:rPr>
                        <m:t>≤ … ≤</m:t>
                      </m:r>
                      <m:sSub>
                        <m:sSubPr>
                          <m:ctrlPr>
                            <a:rPr lang="vi-VN"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𝑛</m:t>
                          </m:r>
                        </m:sub>
                      </m:sSub>
                    </m:oMath>
                  </m:oMathPara>
                </a14:m>
                <a:endParaRPr lang="en-US" sz="3800">
                  <a:ea typeface="Calibri" panose="020F0502020204030204" pitchFamily="34" charset="0"/>
                  <a:cs typeface="Arial" panose="020B0604020202020204" pitchFamily="34" charset="0"/>
                </a:endParaRPr>
              </a:p>
              <a:p>
                <a:pPr>
                  <a:lnSpc>
                    <a:spcPct val="150000"/>
                  </a:lnSpc>
                  <a:spcBef>
                    <a:spcPts val="600"/>
                  </a:spcBef>
                  <a:spcAft>
                    <a:spcPts val="800"/>
                  </a:spcAft>
                  <a:tabLst>
                    <a:tab pos="360045" algn="l"/>
                    <a:tab pos="720090" algn="l"/>
                  </a:tabLst>
                </a:pPr>
                <a:r>
                  <a:rPr lang="en-US" sz="3800">
                    <a:ea typeface="Calibri" panose="020F0502020204030204" pitchFamily="34" charset="0"/>
                    <a:cs typeface="Arial" panose="020B0604020202020204" pitchFamily="34" charset="0"/>
                  </a:rPr>
                  <a:t>* </a:t>
                </a:r>
                <a:r>
                  <a:rPr lang="vi-VN" sz="3800" b="1">
                    <a:ea typeface="Calibri" panose="020F0502020204030204" pitchFamily="34" charset="0"/>
                    <a:cs typeface="Arial" panose="020B0604020202020204" pitchFamily="34" charset="0"/>
                  </a:rPr>
                  <a:t>Trung vị </a:t>
                </a:r>
                <a:r>
                  <a:rPr lang="vi-VN" sz="3800">
                    <a:ea typeface="Calibri" panose="020F0502020204030204" pitchFamily="34" charset="0"/>
                    <a:cs typeface="Arial" panose="020B0604020202020204" pitchFamily="34" charset="0"/>
                  </a:rPr>
                  <a:t>của mẫu, kí hiệu là </a:t>
                </a:r>
                <a14:m>
                  <m:oMath xmlns:m="http://schemas.openxmlformats.org/officeDocument/2006/math">
                    <m:sSub>
                      <m:sSubPr>
                        <m:ctrlPr>
                          <a:rPr lang="vi-VN"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𝑀</m:t>
                        </m:r>
                      </m:e>
                      <m:sub>
                        <m:r>
                          <a:rPr lang="en-US" sz="3800" b="0" i="1" smtClean="0">
                            <a:latin typeface="Cambria Math" panose="02040503050406030204" pitchFamily="18" charset="0"/>
                            <a:cs typeface="Arial" panose="020B0604020202020204" pitchFamily="34" charset="0"/>
                          </a:rPr>
                          <m:t>𝑒</m:t>
                        </m:r>
                      </m:sub>
                    </m:sSub>
                  </m:oMath>
                </a14:m>
                <a:r>
                  <a:rPr lang="vi-VN" sz="3800">
                    <a:ea typeface="Calibri" panose="020F0502020204030204" pitchFamily="34" charset="0"/>
                    <a:cs typeface="Arial" panose="020B0604020202020204" pitchFamily="34" charset="0"/>
                  </a:rPr>
                  <a:t>, là </a:t>
                </a:r>
                <a:r>
                  <a:rPr lang="vi-VN" sz="3800">
                    <a:solidFill>
                      <a:srgbClr val="FF0000"/>
                    </a:solidFill>
                    <a:ea typeface="Calibri" panose="020F0502020204030204" pitchFamily="34" charset="0"/>
                    <a:cs typeface="Arial" panose="020B0604020202020204" pitchFamily="34" charset="0"/>
                  </a:rPr>
                  <a:t>giá trị ở chính giữa dãy </a:t>
                </a:r>
                <a14:m>
                  <m:oMath xmlns:m="http://schemas.openxmlformats.org/officeDocument/2006/math">
                    <m:sSub>
                      <m:sSubPr>
                        <m:ctrlPr>
                          <a:rPr lang="vi-VN"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1</m:t>
                        </m:r>
                      </m:sub>
                    </m:sSub>
                    <m:r>
                      <a:rPr lang="vi-VN" sz="3800" i="1" smtClean="0">
                        <a:latin typeface="Cambria Math" panose="02040503050406030204" pitchFamily="18" charset="0"/>
                        <a:ea typeface="Calibri" panose="020F0502020204030204" pitchFamily="34" charset="0"/>
                        <a:cs typeface="Arial" panose="020B0604020202020204" pitchFamily="34" charset="0"/>
                      </a:rPr>
                      <m:t>,</m:t>
                    </m:r>
                    <m:sSub>
                      <m:sSubPr>
                        <m:ctrlPr>
                          <a:rPr lang="vi-VN" sz="3800" i="1">
                            <a:solidFill>
                              <a:prstClr val="black"/>
                            </a:solidFill>
                            <a:latin typeface="Cambria Math" panose="02040503050406030204" pitchFamily="18" charset="0"/>
                            <a:cs typeface="Arial" panose="020B0604020202020204" pitchFamily="34" charset="0"/>
                          </a:rPr>
                        </m:ctrlPr>
                      </m:sSubPr>
                      <m:e>
                        <m:r>
                          <a:rPr lang="en-US" sz="3800" i="1">
                            <a:solidFill>
                              <a:prstClr val="black"/>
                            </a:solidFill>
                            <a:latin typeface="Cambria Math" panose="02040503050406030204" pitchFamily="18" charset="0"/>
                            <a:cs typeface="Arial" panose="020B0604020202020204" pitchFamily="34" charset="0"/>
                          </a:rPr>
                          <m:t>𝑥</m:t>
                        </m:r>
                      </m:e>
                      <m:sub>
                        <m:r>
                          <a:rPr lang="en-US" sz="3800" b="0" i="1" smtClean="0">
                            <a:solidFill>
                              <a:prstClr val="black"/>
                            </a:solidFill>
                            <a:latin typeface="Cambria Math" panose="02040503050406030204" pitchFamily="18" charset="0"/>
                            <a:cs typeface="Arial" panose="020B0604020202020204" pitchFamily="34" charset="0"/>
                          </a:rPr>
                          <m:t>2</m:t>
                        </m:r>
                      </m:sub>
                    </m:sSub>
                    <m:r>
                      <a:rPr lang="vi-VN" sz="3800" i="1" smtClean="0">
                        <a:latin typeface="Cambria Math" panose="02040503050406030204" pitchFamily="18" charset="0"/>
                        <a:ea typeface="Calibri" panose="020F0502020204030204" pitchFamily="34" charset="0"/>
                        <a:cs typeface="Arial" panose="020B0604020202020204" pitchFamily="34" charset="0"/>
                      </a:rPr>
                      <m:t>,…,</m:t>
                    </m:r>
                    <m:sSub>
                      <m:sSubPr>
                        <m:ctrlPr>
                          <a:rPr lang="vi-VN"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𝑛</m:t>
                        </m:r>
                      </m:sub>
                    </m:sSub>
                  </m:oMath>
                </a14:m>
                <a:r>
                  <a:rPr lang="vi-VN" sz="3800">
                    <a:ea typeface="Calibri" panose="020F0502020204030204" pitchFamily="34" charset="0"/>
                    <a:cs typeface="Arial" panose="020B0604020202020204" pitchFamily="34" charset="0"/>
                  </a:rPr>
                  <a:t>. Cụ thể:</a:t>
                </a:r>
              </a:p>
              <a:p>
                <a:pPr algn="just">
                  <a:lnSpc>
                    <a:spcPct val="150000"/>
                  </a:lnSpc>
                  <a:spcBef>
                    <a:spcPts val="600"/>
                  </a:spcBef>
                  <a:spcAft>
                    <a:spcPts val="800"/>
                  </a:spcAft>
                  <a:tabLst>
                    <a:tab pos="360045" algn="l"/>
                    <a:tab pos="720090" algn="l"/>
                  </a:tabLst>
                </a:pPr>
                <a:r>
                  <a:rPr lang="vi-VN" sz="3800">
                    <a:ea typeface="Calibri" panose="020F0502020204030204" pitchFamily="34" charset="0"/>
                    <a:cs typeface="Arial" panose="020B0604020202020204" pitchFamily="34" charset="0"/>
                  </a:rPr>
                  <a:t>	</a:t>
                </a:r>
                <a:r>
                  <a:rPr lang="en-US" sz="3800">
                    <a:ea typeface="Calibri" panose="020F0502020204030204" pitchFamily="34" charset="0"/>
                    <a:cs typeface="Arial" panose="020B0604020202020204" pitchFamily="34" charset="0"/>
                  </a:rPr>
                  <a:t>- </a:t>
                </a:r>
                <a:r>
                  <a:rPr lang="vi-VN" sz="3800" b="1">
                    <a:ea typeface="Calibri" panose="020F0502020204030204" pitchFamily="34" charset="0"/>
                    <a:cs typeface="Arial" panose="020B0604020202020204" pitchFamily="34" charset="0"/>
                  </a:rPr>
                  <a:t>Nếu </a:t>
                </a:r>
                <a14:m>
                  <m:oMath xmlns:m="http://schemas.openxmlformats.org/officeDocument/2006/math">
                    <m:r>
                      <a:rPr lang="vi-VN" sz="3800" b="1" i="1" smtClean="0">
                        <a:latin typeface="Cambria Math" panose="02040503050406030204" pitchFamily="18" charset="0"/>
                        <a:ea typeface="Calibri" panose="020F0502020204030204" pitchFamily="34" charset="0"/>
                        <a:cs typeface="Arial" panose="020B0604020202020204" pitchFamily="34" charset="0"/>
                      </a:rPr>
                      <m:t>𝒏</m:t>
                    </m:r>
                    <m:r>
                      <a:rPr lang="vi-VN" sz="3800" b="1" i="1" smtClean="0">
                        <a:latin typeface="Cambria Math" panose="02040503050406030204" pitchFamily="18" charset="0"/>
                        <a:ea typeface="Calibri" panose="020F0502020204030204" pitchFamily="34" charset="0"/>
                        <a:cs typeface="Arial" panose="020B0604020202020204" pitchFamily="34" charset="0"/>
                      </a:rPr>
                      <m:t> =  </m:t>
                    </m:r>
                    <m:r>
                      <a:rPr lang="vi-VN" sz="3800" b="1" i="1" smtClean="0">
                        <a:latin typeface="Cambria Math" panose="02040503050406030204" pitchFamily="18" charset="0"/>
                        <a:ea typeface="Calibri" panose="020F0502020204030204" pitchFamily="34" charset="0"/>
                        <a:cs typeface="Arial" panose="020B0604020202020204" pitchFamily="34" charset="0"/>
                      </a:rPr>
                      <m:t>𝟐</m:t>
                    </m:r>
                    <m:r>
                      <a:rPr lang="vi-VN" sz="3800" b="1" i="1" smtClean="0">
                        <a:latin typeface="Cambria Math" panose="02040503050406030204" pitchFamily="18" charset="0"/>
                        <a:ea typeface="Calibri" panose="020F0502020204030204" pitchFamily="34" charset="0"/>
                        <a:cs typeface="Arial" panose="020B0604020202020204" pitchFamily="34" charset="0"/>
                      </a:rPr>
                      <m:t>𝒌</m:t>
                    </m:r>
                    <m:r>
                      <a:rPr lang="vi-VN" sz="3800" b="1" i="1" smtClean="0">
                        <a:latin typeface="Cambria Math" panose="02040503050406030204" pitchFamily="18" charset="0"/>
                        <a:ea typeface="Calibri" panose="020F0502020204030204" pitchFamily="34" charset="0"/>
                        <a:cs typeface="Arial" panose="020B0604020202020204" pitchFamily="34" charset="0"/>
                      </a:rPr>
                      <m:t> + </m:t>
                    </m:r>
                    <m:r>
                      <a:rPr lang="vi-VN" sz="3800" b="1" i="1" smtClean="0">
                        <a:latin typeface="Cambria Math" panose="02040503050406030204" pitchFamily="18" charset="0"/>
                        <a:ea typeface="Calibri" panose="020F0502020204030204" pitchFamily="34" charset="0"/>
                        <a:cs typeface="Arial" panose="020B0604020202020204" pitchFamily="34" charset="0"/>
                      </a:rPr>
                      <m:t>𝟏</m:t>
                    </m:r>
                    <m:r>
                      <a:rPr lang="vi-VN" sz="3800" i="1" smtClean="0">
                        <a:latin typeface="Cambria Math" panose="02040503050406030204" pitchFamily="18" charset="0"/>
                        <a:ea typeface="Calibri" panose="020F0502020204030204" pitchFamily="34" charset="0"/>
                        <a:cs typeface="Arial" panose="020B0604020202020204" pitchFamily="34" charset="0"/>
                      </a:rPr>
                      <m:t>, </m:t>
                    </m:r>
                    <m:r>
                      <a:rPr lang="vi-VN" sz="3800" i="1" smtClean="0">
                        <a:latin typeface="Cambria Math" panose="02040503050406030204" pitchFamily="18" charset="0"/>
                        <a:ea typeface="Calibri" panose="020F0502020204030204" pitchFamily="34" charset="0"/>
                        <a:cs typeface="Arial" panose="020B0604020202020204" pitchFamily="34" charset="0"/>
                      </a:rPr>
                      <m:t>𝑘</m:t>
                    </m:r>
                    <m:r>
                      <a:rPr lang="vi-VN" sz="3800" i="1" smtClean="0">
                        <a:latin typeface="Cambria Math" panose="02040503050406030204" pitchFamily="18" charset="0"/>
                        <a:ea typeface="Calibri" panose="020F0502020204030204" pitchFamily="34" charset="0"/>
                        <a:cs typeface="Arial" panose="020B0604020202020204" pitchFamily="34" charset="0"/>
                      </a:rPr>
                      <m:t> ∈ </m:t>
                    </m:r>
                    <m:r>
                      <a:rPr lang="vi-VN" sz="3800" i="1" smtClean="0">
                        <a:latin typeface="Cambria Math" panose="02040503050406030204" pitchFamily="18" charset="0"/>
                        <a:ea typeface="Calibri" panose="020F0502020204030204" pitchFamily="34" charset="0"/>
                        <a:cs typeface="Arial" panose="020B0604020202020204" pitchFamily="34" charset="0"/>
                      </a:rPr>
                      <m:t>𝑁</m:t>
                    </m:r>
                    <m:r>
                      <a:rPr lang="vi-VN" sz="3800" i="1" smtClean="0">
                        <a:latin typeface="Cambria Math" panose="02040503050406030204" pitchFamily="18" charset="0"/>
                        <a:ea typeface="Calibri" panose="020F0502020204030204" pitchFamily="34" charset="0"/>
                        <a:cs typeface="Arial" panose="020B0604020202020204" pitchFamily="34" charset="0"/>
                      </a:rPr>
                      <m:t> </m:t>
                    </m:r>
                  </m:oMath>
                </a14:m>
                <a:r>
                  <a:rPr lang="vi-VN" sz="3800">
                    <a:ea typeface="Calibri" panose="020F0502020204030204" pitchFamily="34" charset="0"/>
                    <a:cs typeface="Arial" panose="020B0604020202020204" pitchFamily="34" charset="0"/>
                  </a:rPr>
                  <a:t>thì trung vị của mẫu </a:t>
                </a:r>
                <a14:m>
                  <m:oMath xmlns:m="http://schemas.openxmlformats.org/officeDocument/2006/math">
                    <m:sSub>
                      <m:sSubPr>
                        <m:ctrlPr>
                          <a:rPr lang="vi-VN"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𝑀</m:t>
                        </m:r>
                      </m:e>
                      <m:sub>
                        <m:r>
                          <a:rPr lang="en-US" sz="3800" b="0" i="1" smtClean="0">
                            <a:latin typeface="Cambria Math" panose="02040503050406030204" pitchFamily="18" charset="0"/>
                            <a:cs typeface="Arial" panose="020B0604020202020204" pitchFamily="34" charset="0"/>
                          </a:rPr>
                          <m:t>𝑒</m:t>
                        </m:r>
                      </m:sub>
                    </m:sSub>
                    <m:r>
                      <a:rPr lang="vi-VN" sz="3800" i="1" smtClean="0">
                        <a:latin typeface="Cambria Math" panose="02040503050406030204" pitchFamily="18" charset="0"/>
                        <a:ea typeface="Calibri" panose="020F0502020204030204" pitchFamily="34" charset="0"/>
                        <a:cs typeface="Arial" panose="020B0604020202020204" pitchFamily="34" charset="0"/>
                      </a:rPr>
                      <m:t>=</m:t>
                    </m:r>
                    <m:sSub>
                      <m:sSubPr>
                        <m:ctrlPr>
                          <a:rPr lang="vi-VN"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𝑘</m:t>
                        </m:r>
                        <m:r>
                          <a:rPr lang="en-US" sz="3800" b="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m:t>
                        </m:r>
                      </m:sub>
                    </m:sSub>
                  </m:oMath>
                </a14:m>
                <a:r>
                  <a:rPr lang="vi-VN" sz="3800">
                    <a:ea typeface="Calibri" panose="020F0502020204030204" pitchFamily="34" charset="0"/>
                    <a:cs typeface="Arial" panose="020B0604020202020204" pitchFamily="34" charset="0"/>
                  </a:rPr>
                  <a:t>.</a:t>
                </a:r>
              </a:p>
              <a:p>
                <a:pPr algn="just">
                  <a:lnSpc>
                    <a:spcPct val="150000"/>
                  </a:lnSpc>
                  <a:spcBef>
                    <a:spcPts val="600"/>
                  </a:spcBef>
                  <a:spcAft>
                    <a:spcPts val="800"/>
                  </a:spcAft>
                  <a:tabLst>
                    <a:tab pos="360045" algn="l"/>
                    <a:tab pos="720090" algn="l"/>
                  </a:tabLst>
                </a:pPr>
                <a:r>
                  <a:rPr lang="vi-VN" sz="3800">
                    <a:ea typeface="Calibri" panose="020F0502020204030204" pitchFamily="34" charset="0"/>
                    <a:cs typeface="Arial" panose="020B0604020202020204" pitchFamily="34" charset="0"/>
                  </a:rPr>
                  <a:t>	</a:t>
                </a:r>
                <a:r>
                  <a:rPr lang="en-US" sz="3800">
                    <a:ea typeface="Calibri" panose="020F0502020204030204" pitchFamily="34" charset="0"/>
                    <a:cs typeface="Arial" panose="020B0604020202020204" pitchFamily="34" charset="0"/>
                  </a:rPr>
                  <a:t>- </a:t>
                </a:r>
                <a:r>
                  <a:rPr lang="vi-VN" sz="3800">
                    <a:ea typeface="Calibri" panose="020F0502020204030204" pitchFamily="34" charset="0"/>
                    <a:cs typeface="Arial" panose="020B0604020202020204" pitchFamily="34" charset="0"/>
                  </a:rPr>
                  <a:t>Nếu </a:t>
                </a:r>
                <a14:m>
                  <m:oMath xmlns:m="http://schemas.openxmlformats.org/officeDocument/2006/math">
                    <m:r>
                      <a:rPr lang="vi-VN" sz="3800" i="1" smtClean="0">
                        <a:latin typeface="Cambria Math" panose="02040503050406030204" pitchFamily="18" charset="0"/>
                        <a:ea typeface="Calibri" panose="020F0502020204030204" pitchFamily="34" charset="0"/>
                        <a:cs typeface="Arial" panose="020B0604020202020204" pitchFamily="34" charset="0"/>
                      </a:rPr>
                      <m:t>𝑛</m:t>
                    </m:r>
                    <m:r>
                      <a:rPr lang="vi-VN" sz="3800" i="1" smtClean="0">
                        <a:latin typeface="Cambria Math" panose="02040503050406030204" pitchFamily="18" charset="0"/>
                        <a:ea typeface="Calibri" panose="020F0502020204030204" pitchFamily="34" charset="0"/>
                        <a:cs typeface="Arial" panose="020B0604020202020204" pitchFamily="34" charset="0"/>
                      </a:rPr>
                      <m:t> =  </m:t>
                    </m:r>
                    <m:r>
                      <a:rPr lang="vi-VN" sz="3800" i="1" smtClean="0">
                        <a:latin typeface="Cambria Math" panose="02040503050406030204" pitchFamily="18" charset="0"/>
                        <a:ea typeface="Calibri" panose="020F0502020204030204" pitchFamily="34" charset="0"/>
                        <a:cs typeface="Arial" panose="020B0604020202020204" pitchFamily="34" charset="0"/>
                      </a:rPr>
                      <m:t>2</m:t>
                    </m:r>
                    <m:r>
                      <a:rPr lang="vi-VN" sz="3800" i="1" smtClean="0">
                        <a:latin typeface="Cambria Math" panose="02040503050406030204" pitchFamily="18" charset="0"/>
                        <a:ea typeface="Calibri" panose="020F0502020204030204" pitchFamily="34" charset="0"/>
                        <a:cs typeface="Arial" panose="020B0604020202020204" pitchFamily="34" charset="0"/>
                      </a:rPr>
                      <m:t>𝑘</m:t>
                    </m:r>
                    <m:r>
                      <a:rPr lang="vi-VN" sz="3800" i="1" smtClean="0">
                        <a:latin typeface="Cambria Math" panose="02040503050406030204" pitchFamily="18" charset="0"/>
                        <a:ea typeface="Calibri" panose="020F0502020204030204" pitchFamily="34" charset="0"/>
                        <a:cs typeface="Arial" panose="020B0604020202020204" pitchFamily="34" charset="0"/>
                      </a:rPr>
                      <m:t>, </m:t>
                    </m:r>
                    <m:r>
                      <a:rPr lang="vi-VN" sz="3800" i="1" smtClean="0">
                        <a:latin typeface="Cambria Math" panose="02040503050406030204" pitchFamily="18" charset="0"/>
                        <a:ea typeface="Calibri" panose="020F0502020204030204" pitchFamily="34" charset="0"/>
                        <a:cs typeface="Arial" panose="020B0604020202020204" pitchFamily="34" charset="0"/>
                      </a:rPr>
                      <m:t>𝑘</m:t>
                    </m:r>
                    <m:r>
                      <a:rPr lang="vi-VN" sz="3800" i="1" smtClean="0">
                        <a:latin typeface="Cambria Math" panose="02040503050406030204" pitchFamily="18" charset="0"/>
                        <a:ea typeface="Calibri" panose="020F0502020204030204" pitchFamily="34" charset="0"/>
                        <a:cs typeface="Arial" panose="020B0604020202020204" pitchFamily="34" charset="0"/>
                      </a:rPr>
                      <m:t> ∈ </m:t>
                    </m:r>
                    <m:r>
                      <a:rPr lang="vi-VN" sz="3800" i="1" smtClean="0">
                        <a:latin typeface="Cambria Math" panose="02040503050406030204" pitchFamily="18" charset="0"/>
                        <a:ea typeface="Calibri" panose="020F0502020204030204" pitchFamily="34" charset="0"/>
                        <a:cs typeface="Arial" panose="020B0604020202020204" pitchFamily="34" charset="0"/>
                      </a:rPr>
                      <m:t>𝑁</m:t>
                    </m:r>
                    <m:r>
                      <a:rPr lang="vi-VN" sz="3800" i="1" smtClean="0">
                        <a:latin typeface="Cambria Math" panose="02040503050406030204" pitchFamily="18" charset="0"/>
                        <a:ea typeface="Calibri" panose="020F0502020204030204" pitchFamily="34" charset="0"/>
                        <a:cs typeface="Arial" panose="020B0604020202020204" pitchFamily="34" charset="0"/>
                      </a:rPr>
                      <m:t> </m:t>
                    </m:r>
                  </m:oMath>
                </a14:m>
                <a:r>
                  <a:rPr lang="vi-VN" sz="3800">
                    <a:ea typeface="Calibri" panose="020F0502020204030204" pitchFamily="34" charset="0"/>
                    <a:cs typeface="Arial" panose="020B0604020202020204" pitchFamily="34" charset="0"/>
                  </a:rPr>
                  <a:t>thì trung vị của mẫu</a:t>
                </a:r>
                <a:r>
                  <a:rPr lang="en-US" sz="3800">
                    <a:ea typeface="Calibri" panose="020F0502020204030204" pitchFamily="34" charset="0"/>
                    <a:cs typeface="Arial" panose="020B0604020202020204" pitchFamily="34" charset="0"/>
                  </a:rPr>
                  <a:t> </a:t>
                </a:r>
                <a14:m>
                  <m:oMath xmlns:m="http://schemas.openxmlformats.org/officeDocument/2006/math">
                    <m:sSub>
                      <m:sSubPr>
                        <m:ctrlPr>
                          <a:rPr lang="vi-VN"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𝑀</m:t>
                        </m:r>
                      </m:e>
                      <m:sub>
                        <m:r>
                          <a:rPr lang="en-US" sz="3800" i="1">
                            <a:latin typeface="Cambria Math" panose="02040503050406030204" pitchFamily="18" charset="0"/>
                            <a:cs typeface="Arial" panose="020B0604020202020204" pitchFamily="34" charset="0"/>
                          </a:rPr>
                          <m:t>𝑒</m:t>
                        </m:r>
                      </m:sub>
                    </m:sSub>
                    <m:r>
                      <a:rPr lang="vi-VN" sz="3800" i="1">
                        <a:latin typeface="Cambria Math" panose="02040503050406030204" pitchFamily="18" charset="0"/>
                        <a:ea typeface="Calibri" panose="020F0502020204030204" pitchFamily="34" charset="0"/>
                        <a:cs typeface="Arial" panose="020B0604020202020204" pitchFamily="34" charset="0"/>
                      </a:rPr>
                      <m:t>=</m:t>
                    </m:r>
                    <m:sSub>
                      <m:sSubPr>
                        <m:ctrlPr>
                          <a:rPr lang="vi-VN" sz="3800" i="1">
                            <a:latin typeface="Cambria Math" panose="02040503050406030204" pitchFamily="18" charset="0"/>
                            <a:cs typeface="Arial" panose="020B0604020202020204" pitchFamily="34" charset="0"/>
                          </a:rPr>
                        </m:ctrlPr>
                      </m:sSubPr>
                      <m:e>
                        <m:f>
                          <m:fPr>
                            <m:ctrlPr>
                              <a:rPr lang="vi-VN" sz="3800" i="1" smtClean="0">
                                <a:latin typeface="Cambria Math" panose="02040503050406030204" pitchFamily="18" charset="0"/>
                                <a:cs typeface="Arial" panose="020B0604020202020204" pitchFamily="34" charset="0"/>
                              </a:rPr>
                            </m:ctrlPr>
                          </m:fPr>
                          <m:num>
                            <m:r>
                              <a:rPr lang="en-US" sz="3800" b="0" i="1" smtClean="0">
                                <a:latin typeface="Cambria Math" panose="02040503050406030204" pitchFamily="18" charset="0"/>
                                <a:cs typeface="Arial" panose="020B0604020202020204" pitchFamily="34" charset="0"/>
                              </a:rPr>
                              <m:t>1</m:t>
                            </m:r>
                          </m:num>
                          <m:den>
                            <m:r>
                              <a:rPr lang="en-US" sz="3800" b="0" i="1" smtClean="0">
                                <a:latin typeface="Cambria Math" panose="02040503050406030204" pitchFamily="18" charset="0"/>
                                <a:cs typeface="Arial" panose="020B0604020202020204" pitchFamily="34" charset="0"/>
                              </a:rPr>
                              <m:t>2</m:t>
                            </m:r>
                          </m:den>
                        </m:f>
                        <m:r>
                          <a:rPr lang="en-US" sz="3800" b="0" i="1" smtClean="0">
                            <a:latin typeface="Cambria Math" panose="02040503050406030204" pitchFamily="18" charset="0"/>
                            <a:cs typeface="Arial" panose="020B0604020202020204" pitchFamily="34" charset="0"/>
                          </a:rPr>
                          <m:t>(</m:t>
                        </m:r>
                        <m:sSub>
                          <m:sSubPr>
                            <m:ctrlPr>
                              <a:rPr lang="en-US" sz="3800" b="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𝑥</m:t>
                            </m:r>
                          </m:e>
                          <m:sub>
                            <m:r>
                              <a:rPr lang="en-US" sz="3800" b="0" i="1" smtClean="0">
                                <a:latin typeface="Cambria Math" panose="02040503050406030204" pitchFamily="18" charset="0"/>
                                <a:cs typeface="Arial" panose="020B0604020202020204" pitchFamily="34" charset="0"/>
                              </a:rPr>
                              <m:t>𝑘</m:t>
                            </m:r>
                          </m:sub>
                        </m:sSub>
                        <m:r>
                          <a:rPr lang="en-US" sz="3800" b="0" i="1" smtClean="0">
                            <a:latin typeface="Cambria Math" panose="02040503050406030204" pitchFamily="18" charset="0"/>
                            <a:cs typeface="Arial" panose="020B0604020202020204" pitchFamily="34" charset="0"/>
                          </a:rPr>
                          <m:t>+</m:t>
                        </m:r>
                        <m:r>
                          <a:rPr lang="en-US" sz="3800" i="1">
                            <a:latin typeface="Cambria Math" panose="02040503050406030204" pitchFamily="18" charset="0"/>
                            <a:cs typeface="Arial" panose="020B0604020202020204" pitchFamily="34" charset="0"/>
                          </a:rPr>
                          <m:t>𝑥</m:t>
                        </m:r>
                      </m:e>
                      <m:sub>
                        <m:r>
                          <a:rPr lang="en-US" sz="3800" i="1">
                            <a:latin typeface="Cambria Math" panose="02040503050406030204" pitchFamily="18" charset="0"/>
                            <a:cs typeface="Arial" panose="020B0604020202020204" pitchFamily="34" charset="0"/>
                          </a:rPr>
                          <m:t>𝑘</m:t>
                        </m:r>
                        <m:r>
                          <a:rPr lang="en-US" sz="3800" i="1">
                            <a:latin typeface="Cambria Math" panose="02040503050406030204" pitchFamily="18" charset="0"/>
                            <a:cs typeface="Arial" panose="020B0604020202020204" pitchFamily="34" charset="0"/>
                          </a:rPr>
                          <m:t>+</m:t>
                        </m:r>
                        <m:r>
                          <a:rPr lang="en-US" sz="3800" i="1">
                            <a:latin typeface="Cambria Math" panose="02040503050406030204" pitchFamily="18" charset="0"/>
                            <a:cs typeface="Arial" panose="020B0604020202020204" pitchFamily="34" charset="0"/>
                          </a:rPr>
                          <m:t>1</m:t>
                        </m:r>
                      </m:sub>
                    </m:sSub>
                    <m:r>
                      <a:rPr lang="en-US" sz="3800" b="0" i="1" smtClean="0">
                        <a:latin typeface="Cambria Math" panose="02040503050406030204" pitchFamily="18" charset="0"/>
                        <a:cs typeface="Arial" panose="020B0604020202020204" pitchFamily="34" charset="0"/>
                      </a:rPr>
                      <m:t>)</m:t>
                    </m:r>
                  </m:oMath>
                </a14:m>
                <a:endParaRPr lang="vi-VN" sz="3800">
                  <a:ea typeface="Calibri" panose="020F0502020204030204" pitchFamily="34" charset="0"/>
                  <a:cs typeface="Arial" panose="020B0604020202020204" pitchFamily="34" charset="0"/>
                </a:endParaRPr>
              </a:p>
            </p:txBody>
          </p:sp>
        </mc:Choice>
        <mc:Fallback>
          <p:sp>
            <p:nvSpPr>
              <p:cNvPr id="15" name="Rectangle 14"/>
              <p:cNvSpPr>
                <a:spLocks noRot="1" noChangeAspect="1" noMove="1" noResize="1" noEditPoints="1" noAdjustHandles="1" noChangeArrowheads="1" noChangeShapeType="1" noTextEdit="1"/>
              </p:cNvSpPr>
              <p:nvPr/>
            </p:nvSpPr>
            <p:spPr>
              <a:xfrm>
                <a:off x="27709" y="812539"/>
                <a:ext cx="18288000" cy="5377562"/>
              </a:xfrm>
              <a:prstGeom prst="rect">
                <a:avLst/>
              </a:prstGeom>
              <a:blipFill>
                <a:blip r:embed="rId2"/>
                <a:stretch>
                  <a:fillRect l="-1100" b="-1587"/>
                </a:stretch>
              </a:blipFill>
            </p:spPr>
            <p:txBody>
              <a:bodyPr/>
              <a:lstStyle/>
              <a:p>
                <a:r>
                  <a:rPr lang="en-US">
                    <a:noFill/>
                  </a:rPr>
                  <a:t> </a:t>
                </a:r>
              </a:p>
            </p:txBody>
          </p:sp>
        </mc:Fallback>
      </mc:AlternateContent>
      <p:sp>
        <p:nvSpPr>
          <p:cNvPr id="8" name="TextBox 7">
            <a:extLst>
              <a:ext uri="{FF2B5EF4-FFF2-40B4-BE49-F238E27FC236}">
                <a16:creationId xmlns:a16="http://schemas.microsoft.com/office/drawing/2014/main" id="{2420A46D-B74A-4E0C-69A1-FE94B854347C}"/>
              </a:ext>
            </a:extLst>
          </p:cNvPr>
          <p:cNvSpPr txBox="1"/>
          <p:nvPr/>
        </p:nvSpPr>
        <p:spPr>
          <a:xfrm>
            <a:off x="0" y="6667500"/>
            <a:ext cx="18288000" cy="3160865"/>
          </a:xfrm>
          <a:prstGeom prst="rect">
            <a:avLst/>
          </a:prstGeom>
          <a:solidFill>
            <a:schemeClr val="accent6">
              <a:lumMod val="20000"/>
              <a:lumOff val="80000"/>
            </a:schemeClr>
          </a:solidFill>
          <a:ln w="57150">
            <a:solidFill>
              <a:srgbClr val="00B050"/>
            </a:solidFill>
          </a:ln>
        </p:spPr>
        <p:txBody>
          <a:bodyPr wrap="square">
            <a:spAutoFit/>
          </a:bodyPr>
          <a:lstStyle/>
          <a:p>
            <a:pPr marL="630555">
              <a:lnSpc>
                <a:spcPct val="106000"/>
              </a:lnSpc>
              <a:spcAft>
                <a:spcPts val="800"/>
              </a:spcAft>
            </a:pPr>
            <a:r>
              <a:rPr lang="en-US" sz="3800" b="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Phương pháp tìm trung vị </a:t>
            </a:r>
            <a:r>
              <a:rPr lang="en-US" sz="3800">
                <a:effectLst/>
                <a:latin typeface="Times New Roman" panose="02020603050405020304" pitchFamily="18" charset="0"/>
                <a:ea typeface="Calibri" panose="020F0502020204030204" pitchFamily="34" charset="0"/>
                <a:cs typeface="Times New Roman" panose="02020603050405020304" pitchFamily="18" charset="0"/>
              </a:rPr>
              <a:t>của một mẫu số liệu, ta thực hiện như sau: </a:t>
            </a:r>
          </a:p>
          <a:p>
            <a:pPr marL="342900" lvl="0" indent="-342900" algn="just">
              <a:lnSpc>
                <a:spcPct val="106000"/>
              </a:lnSpc>
              <a:buFont typeface="Symbol" panose="05050102010706020507" pitchFamily="18" charset="2"/>
              <a:buChar char=""/>
            </a:pPr>
            <a:r>
              <a:rPr lang="en-US" sz="3800">
                <a:effectLst/>
                <a:latin typeface="Times New Roman" panose="02020603050405020304" pitchFamily="18" charset="0"/>
                <a:ea typeface="Calibri" panose="020F0502020204030204" pitchFamily="34" charset="0"/>
              </a:rPr>
              <a:t>Sắp xếp các giá trị trong mẫu số liệu theo thứ tự không giảm.</a:t>
            </a:r>
          </a:p>
          <a:p>
            <a:pPr marL="342900" lvl="0" indent="-342900" algn="just">
              <a:lnSpc>
                <a:spcPct val="150000"/>
              </a:lnSpc>
              <a:spcAft>
                <a:spcPts val="600"/>
              </a:spcAft>
              <a:buFont typeface="Symbol" panose="05050102010706020507" pitchFamily="18" charset="2"/>
              <a:buChar char=""/>
            </a:pPr>
            <a:r>
              <a:rPr lang="en-US" sz="3800">
                <a:effectLst/>
                <a:latin typeface="Times New Roman" panose="02020603050405020304" pitchFamily="18" charset="0"/>
                <a:ea typeface="Calibri" panose="020F0502020204030204" pitchFamily="34" charset="0"/>
              </a:rPr>
              <a:t>Nếu số giá trị của mẫu số liệu là </a:t>
            </a:r>
            <a:r>
              <a:rPr lang="en-US" sz="3800" b="1">
                <a:solidFill>
                  <a:srgbClr val="FF0000"/>
                </a:solidFill>
                <a:effectLst/>
                <a:latin typeface="Times New Roman" panose="02020603050405020304" pitchFamily="18" charset="0"/>
                <a:ea typeface="Calibri" panose="020F0502020204030204" pitchFamily="34" charset="0"/>
              </a:rPr>
              <a:t>số lẻ </a:t>
            </a:r>
            <a:r>
              <a:rPr lang="en-US" sz="3800">
                <a:effectLst/>
                <a:latin typeface="Times New Roman" panose="02020603050405020304" pitchFamily="18" charset="0"/>
                <a:ea typeface="Calibri" panose="020F0502020204030204" pitchFamily="34" charset="0"/>
              </a:rPr>
              <a:t>thì </a:t>
            </a:r>
            <a:r>
              <a:rPr lang="en-US" sz="3800" u="sng">
                <a:effectLst/>
                <a:latin typeface="Times New Roman" panose="02020603050405020304" pitchFamily="18" charset="0"/>
                <a:ea typeface="Calibri" panose="020F0502020204030204" pitchFamily="34" charset="0"/>
              </a:rPr>
              <a:t>giá trị chính giữa </a:t>
            </a:r>
            <a:r>
              <a:rPr lang="en-US" sz="3800">
                <a:effectLst/>
                <a:latin typeface="Times New Roman" panose="02020603050405020304" pitchFamily="18" charset="0"/>
                <a:ea typeface="Calibri" panose="020F0502020204030204" pitchFamily="34" charset="0"/>
              </a:rPr>
              <a:t>của mẫu là trung vị. Nếu là </a:t>
            </a:r>
            <a:r>
              <a:rPr lang="en-US" sz="3800">
                <a:solidFill>
                  <a:srgbClr val="FF0000"/>
                </a:solidFill>
                <a:effectLst/>
                <a:latin typeface="Times New Roman" panose="02020603050405020304" pitchFamily="18" charset="0"/>
                <a:ea typeface="Calibri" panose="020F0502020204030204" pitchFamily="34" charset="0"/>
              </a:rPr>
              <a:t>số chẵn </a:t>
            </a:r>
            <a:r>
              <a:rPr lang="en-US" sz="3800">
                <a:effectLst/>
                <a:latin typeface="Times New Roman" panose="02020603050405020304" pitchFamily="18" charset="0"/>
                <a:ea typeface="Calibri" panose="020F0502020204030204" pitchFamily="34" charset="0"/>
              </a:rPr>
              <a:t>thì trung vị là </a:t>
            </a:r>
            <a:r>
              <a:rPr lang="en-US" sz="3800" u="sng">
                <a:effectLst/>
                <a:latin typeface="Times New Roman" panose="02020603050405020304" pitchFamily="18" charset="0"/>
                <a:ea typeface="Calibri" panose="020F0502020204030204" pitchFamily="34" charset="0"/>
              </a:rPr>
              <a:t>trung bình cộng của hai giá trị chính giữa của mẫu.</a:t>
            </a:r>
          </a:p>
        </p:txBody>
      </p:sp>
    </p:spTree>
    <p:extLst>
      <p:ext uri="{BB962C8B-B14F-4D97-AF65-F5344CB8AC3E}">
        <p14:creationId xmlns:p14="http://schemas.microsoft.com/office/powerpoint/2010/main" val="1045863520"/>
      </p:ext>
    </p:extLst>
  </p:cSld>
  <p:clrMapOvr>
    <a:masterClrMapping/>
  </p:clrMapOvr>
  <mc:AlternateContent xmlns:mc="http://schemas.openxmlformats.org/markup-compatibility/2006" xmlns:p14="http://schemas.microsoft.com/office/powerpoint/2010/main">
    <mc:Choice Requires="p14">
      <p:transition spd="med" p14:dur="700">
        <p:wipe dir="d"/>
      </p:transition>
    </mc:Choice>
    <mc:Fallback xmlns="">
      <p:transition spd="med">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500"/>
                                        <p:tgtEl>
                                          <p:spTgt spid="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fade">
                                      <p:cBhvr>
                                        <p:cTn id="17" dur="5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fade">
                                      <p:cBhvr>
                                        <p:cTn id="22" dur="5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fade">
                                      <p:cBhvr>
                                        <p:cTn id="2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186207"/>
            <a:ext cx="17754600" cy="2748253"/>
          </a:xfrm>
          <a:prstGeom prst="rect">
            <a:avLst/>
          </a:prstGeom>
          <a:noFill/>
        </p:spPr>
        <p:txBody>
          <a:bodyPr wrap="square" rtlCol="0">
            <a:spAutoFit/>
          </a:bodyPr>
          <a:lstStyle/>
          <a:p>
            <a:pPr algn="just">
              <a:lnSpc>
                <a:spcPct val="150000"/>
              </a:lnSpc>
            </a:pPr>
            <a:r>
              <a:rPr lang="en-US" sz="4000" b="1">
                <a:solidFill>
                  <a:srgbClr val="FF0000"/>
                </a:solidFill>
                <a:latin typeface="Arial" panose="020B0604020202020204" pitchFamily="34" charset="0"/>
                <a:cs typeface="Arial" panose="020B0604020202020204" pitchFamily="34" charset="0"/>
              </a:rPr>
              <a:t>Ví dụ 1</a:t>
            </a:r>
            <a:r>
              <a:rPr lang="en-US" sz="4000">
                <a:latin typeface="Arial" panose="020B0604020202020204" pitchFamily="34" charset="0"/>
                <a:cs typeface="Arial" panose="020B0604020202020204" pitchFamily="34" charset="0"/>
              </a:rPr>
              <a:t>: Hãy </a:t>
            </a:r>
            <a:r>
              <a:rPr lang="en-US" sz="4000" dirty="0" err="1">
                <a:solidFill>
                  <a:srgbClr val="FF0000"/>
                </a:solidFill>
                <a:latin typeface="Arial" panose="020B0604020202020204" pitchFamily="34" charset="0"/>
                <a:cs typeface="Arial" panose="020B0604020202020204" pitchFamily="34" charset="0"/>
              </a:rPr>
              <a:t>tìm</a:t>
            </a:r>
            <a:r>
              <a:rPr lang="en-US" sz="4000" dirty="0">
                <a:solidFill>
                  <a:srgbClr val="FF0000"/>
                </a:solidFill>
                <a:latin typeface="Arial" panose="020B0604020202020204" pitchFamily="34" charset="0"/>
                <a:cs typeface="Arial" panose="020B0604020202020204" pitchFamily="34" charset="0"/>
              </a:rPr>
              <a:t> </a:t>
            </a:r>
            <a:r>
              <a:rPr lang="en-US" sz="4000" dirty="0" err="1">
                <a:solidFill>
                  <a:srgbClr val="FF0000"/>
                </a:solidFill>
                <a:latin typeface="Arial" panose="020B0604020202020204" pitchFamily="34" charset="0"/>
                <a:cs typeface="Arial" panose="020B0604020202020204" pitchFamily="34" charset="0"/>
              </a:rPr>
              <a:t>trung</a:t>
            </a:r>
            <a:r>
              <a:rPr lang="en-US" sz="4000" dirty="0">
                <a:solidFill>
                  <a:srgbClr val="FF0000"/>
                </a:solidFill>
                <a:latin typeface="Arial" panose="020B0604020202020204" pitchFamily="34" charset="0"/>
                <a:cs typeface="Arial" panose="020B0604020202020204" pitchFamily="34" charset="0"/>
              </a:rPr>
              <a:t> </a:t>
            </a:r>
            <a:r>
              <a:rPr lang="en-US" sz="4000" dirty="0" err="1">
                <a:solidFill>
                  <a:srgbClr val="FF0000"/>
                </a:solidFill>
                <a:latin typeface="Arial" panose="020B0604020202020204" pitchFamily="34" charset="0"/>
                <a:cs typeface="Arial" panose="020B0604020202020204" pitchFamily="34" charset="0"/>
              </a:rPr>
              <a:t>vị</a:t>
            </a:r>
            <a:r>
              <a:rPr lang="en-US" sz="4000" dirty="0">
                <a:solidFill>
                  <a:srgbClr val="FF0000"/>
                </a:solidFill>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mẫu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về</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lương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giám</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đốc</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và</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nhân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viên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công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được</a:t>
            </a:r>
            <a:r>
              <a:rPr lang="en-US" sz="4000" dirty="0">
                <a:latin typeface="Arial" panose="020B0604020202020204" pitchFamily="34" charset="0"/>
                <a:cs typeface="Arial" panose="020B0604020202020204" pitchFamily="34" charset="0"/>
              </a:rPr>
              <a:t> </a:t>
            </a:r>
            <a:r>
              <a:rPr lang="en-US" sz="4000" err="1">
                <a:latin typeface="Arial" panose="020B0604020202020204" pitchFamily="34" charset="0"/>
                <a:cs typeface="Arial" panose="020B0604020202020204" pitchFamily="34" charset="0"/>
              </a:rPr>
              <a:t>cho</a:t>
            </a:r>
            <a:r>
              <a:rPr lang="en-US" sz="4000">
                <a:latin typeface="Arial" panose="020B0604020202020204" pitchFamily="34" charset="0"/>
                <a:cs typeface="Arial" panose="020B0604020202020204" pitchFamily="34" charset="0"/>
              </a:rPr>
              <a:t> như sau ( đơn vị triệu đồng)</a:t>
            </a:r>
          </a:p>
          <a:p>
            <a:pPr algn="ctr">
              <a:lnSpc>
                <a:spcPct val="150000"/>
              </a:lnSpc>
            </a:pPr>
            <a:r>
              <a:rPr lang="en-US" sz="4000">
                <a:latin typeface="Arial" panose="020B0604020202020204" pitchFamily="34" charset="0"/>
                <a:cs typeface="Arial" panose="020B0604020202020204" pitchFamily="34" charset="0"/>
              </a:rPr>
              <a:t>20	4 	4 	4 	4	 4</a:t>
            </a:r>
          </a:p>
        </p:txBody>
      </p:sp>
      <p:sp>
        <p:nvSpPr>
          <p:cNvPr id="3" name="TextBox 2"/>
          <p:cNvSpPr txBox="1"/>
          <p:nvPr/>
        </p:nvSpPr>
        <p:spPr>
          <a:xfrm>
            <a:off x="1330960" y="3924300"/>
            <a:ext cx="15626080" cy="5632311"/>
          </a:xfrm>
          <a:prstGeom prst="rect">
            <a:avLst/>
          </a:prstGeom>
          <a:noFill/>
        </p:spPr>
        <p:txBody>
          <a:bodyPr wrap="square" rtlCol="0">
            <a:spAutoFit/>
          </a:bodyPr>
          <a:lstStyle/>
          <a:p>
            <a:pPr algn="just">
              <a:lnSpc>
                <a:spcPct val="150000"/>
              </a:lnSpc>
            </a:pPr>
            <a:r>
              <a:rPr lang="en-US" sz="4000" dirty="0" err="1">
                <a:latin typeface="Arial" panose="020B0604020202020204" pitchFamily="34" charset="0"/>
                <a:cs typeface="Arial" panose="020B0604020202020204" pitchFamily="34" charset="0"/>
              </a:rPr>
              <a:t>Để</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tìm</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mẫu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trên</a:t>
            </a:r>
            <a:r>
              <a:rPr lang="en-US" sz="4000" dirty="0">
                <a:latin typeface="Arial" panose="020B0604020202020204" pitchFamily="34" charset="0"/>
                <a:cs typeface="Arial" panose="020B0604020202020204" pitchFamily="34" charset="0"/>
              </a:rPr>
              <a:t>, ta </a:t>
            </a:r>
            <a:r>
              <a:rPr lang="en-US" sz="4000" dirty="0" err="1">
                <a:latin typeface="Arial" panose="020B0604020202020204" pitchFamily="34" charset="0"/>
                <a:cs typeface="Arial" panose="020B0604020202020204" pitchFamily="34" charset="0"/>
              </a:rPr>
              <a:t>làm</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như</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sau</a:t>
            </a:r>
            <a:r>
              <a:rPr lang="en-US" sz="4000" dirty="0">
                <a:latin typeface="Arial" panose="020B0604020202020204" pitchFamily="34" charset="0"/>
                <a:cs typeface="Arial" panose="020B0604020202020204" pitchFamily="34" charset="0"/>
              </a:rPr>
              <a:t>:</a:t>
            </a:r>
          </a:p>
          <a:p>
            <a:pPr marL="571500" indent="-571500" algn="just">
              <a:lnSpc>
                <a:spcPct val="150000"/>
              </a:lnSpc>
              <a:buFont typeface="Arial" panose="020B0604020202020204" pitchFamily="34" charset="0"/>
              <a:buChar char="•"/>
            </a:pPr>
            <a:r>
              <a:rPr lang="en-US" sz="4000" dirty="0" err="1">
                <a:latin typeface="Arial" panose="020B0604020202020204" pitchFamily="34" charset="0"/>
                <a:cs typeface="Arial" panose="020B0604020202020204" pitchFamily="34" charset="0"/>
              </a:rPr>
              <a:t>Sắp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xếp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theo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thứ</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tự</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không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giảm</a:t>
            </a:r>
            <a:r>
              <a:rPr lang="en-US" sz="4000" dirty="0">
                <a:latin typeface="Arial" panose="020B0604020202020204" pitchFamily="34" charset="0"/>
                <a:cs typeface="Arial" panose="020B0604020202020204" pitchFamily="34" charset="0"/>
              </a:rPr>
              <a:t>:</a:t>
            </a:r>
          </a:p>
          <a:p>
            <a:pPr marL="742950" indent="-742950" algn="ctr">
              <a:lnSpc>
                <a:spcPct val="150000"/>
              </a:lnSpc>
              <a:buAutoNum type="arabicPlain" startAt="4"/>
            </a:pPr>
            <a:r>
              <a:rPr lang="en-US" sz="4000" dirty="0">
                <a:latin typeface="Arial" panose="020B0604020202020204" pitchFamily="34" charset="0"/>
                <a:cs typeface="Arial" panose="020B0604020202020204" pitchFamily="34" charset="0"/>
              </a:rPr>
              <a:t>    4       </a:t>
            </a:r>
            <a:r>
              <a:rPr lang="en-US" sz="4000" b="1" dirty="0">
                <a:solidFill>
                  <a:srgbClr val="FF0000"/>
                </a:solidFill>
                <a:latin typeface="Arial" panose="020B0604020202020204" pitchFamily="34" charset="0"/>
                <a:cs typeface="Arial" panose="020B0604020202020204" pitchFamily="34" charset="0"/>
              </a:rPr>
              <a:t>4</a:t>
            </a:r>
            <a:r>
              <a:rPr lang="en-US" sz="4000" dirty="0">
                <a:latin typeface="Arial" panose="020B0604020202020204" pitchFamily="34" charset="0"/>
                <a:cs typeface="Arial" panose="020B0604020202020204" pitchFamily="34" charset="0"/>
              </a:rPr>
              <a:t>        </a:t>
            </a:r>
            <a:r>
              <a:rPr lang="en-US" sz="4000" b="1" dirty="0">
                <a:solidFill>
                  <a:srgbClr val="00B050"/>
                </a:solidFill>
                <a:latin typeface="Arial" panose="020B0604020202020204" pitchFamily="34" charset="0"/>
                <a:cs typeface="Arial" panose="020B0604020202020204" pitchFamily="34" charset="0"/>
              </a:rPr>
              <a:t>4</a:t>
            </a:r>
            <a:r>
              <a:rPr lang="en-US" sz="4000" dirty="0">
                <a:latin typeface="Arial" panose="020B0604020202020204" pitchFamily="34" charset="0"/>
                <a:cs typeface="Arial" panose="020B0604020202020204" pitchFamily="34" charset="0"/>
              </a:rPr>
              <a:t>        4       20</a:t>
            </a:r>
          </a:p>
          <a:p>
            <a:pPr algn="ctr">
              <a:lnSpc>
                <a:spcPct val="150000"/>
              </a:lnSpc>
            </a:pPr>
            <a:endParaRPr lang="en-US" sz="4000" dirty="0">
              <a:latin typeface="Arial" panose="020B0604020202020204" pitchFamily="34" charset="0"/>
              <a:cs typeface="Arial" panose="020B0604020202020204" pitchFamily="34" charset="0"/>
            </a:endParaRPr>
          </a:p>
          <a:p>
            <a:pPr marL="571500" indent="-571500" algn="just">
              <a:lnSpc>
                <a:spcPct val="150000"/>
              </a:lnSpc>
              <a:buFont typeface="Arial" panose="020B0604020202020204" pitchFamily="34" charset="0"/>
              <a:buChar char="•"/>
            </a:pPr>
            <a:r>
              <a:rPr lang="en-US" sz="4000" dirty="0" err="1">
                <a:latin typeface="Arial" panose="020B0604020202020204" pitchFamily="34" charset="0"/>
                <a:cs typeface="Arial" panose="020B0604020202020204" pitchFamily="34" charset="0"/>
              </a:rPr>
              <a:t>Dãy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có</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hai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giá</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chính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giữa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cùng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bằng</a:t>
            </a:r>
            <a:r>
              <a:rPr lang="en-US" sz="4000" dirty="0">
                <a:latin typeface="Arial" panose="020B0604020202020204" pitchFamily="34" charset="0"/>
                <a:cs typeface="Arial" panose="020B0604020202020204" pitchFamily="34" charset="0"/>
              </a:rPr>
              <a:t> 4. </a:t>
            </a:r>
            <a:r>
              <a:rPr lang="en-US" sz="4000" dirty="0" err="1">
                <a:latin typeface="Arial" panose="020B0604020202020204" pitchFamily="34" charset="0"/>
                <a:cs typeface="Arial" panose="020B0604020202020204" pitchFamily="34" charset="0"/>
              </a:rPr>
              <a:t>Vậy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mẫu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cũng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bằng</a:t>
            </a:r>
            <a:r>
              <a:rPr lang="en-US" sz="4000" dirty="0">
                <a:latin typeface="Arial" panose="020B0604020202020204" pitchFamily="34" charset="0"/>
                <a:cs typeface="Arial" panose="020B0604020202020204" pitchFamily="34" charset="0"/>
              </a:rPr>
              <a:t> 4.</a:t>
            </a:r>
          </a:p>
        </p:txBody>
      </p:sp>
      <p:grpSp>
        <p:nvGrpSpPr>
          <p:cNvPr id="6" name="Group 5"/>
          <p:cNvGrpSpPr/>
          <p:nvPr/>
        </p:nvGrpSpPr>
        <p:grpSpPr>
          <a:xfrm>
            <a:off x="6858000" y="6743919"/>
            <a:ext cx="4116046" cy="996697"/>
            <a:chOff x="7239000" y="7200900"/>
            <a:chExt cx="4116046" cy="996697"/>
          </a:xfrm>
        </p:grpSpPr>
        <p:sp>
          <p:nvSpPr>
            <p:cNvPr id="4" name="Right Brace 3"/>
            <p:cNvSpPr/>
            <p:nvPr/>
          </p:nvSpPr>
          <p:spPr>
            <a:xfrm rot="5400000">
              <a:off x="9048892" y="6610208"/>
              <a:ext cx="347601" cy="1528985"/>
            </a:xfrm>
            <a:prstGeom prst="rightBrace">
              <a:avLst>
                <a:gd name="adj1" fmla="val 72506"/>
                <a:gd name="adj2" fmla="val 50000"/>
              </a:avLst>
            </a:prstGeom>
            <a:ln w="381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7239000" y="7612822"/>
              <a:ext cx="4116046" cy="584775"/>
            </a:xfrm>
            <a:prstGeom prst="rect">
              <a:avLst/>
            </a:prstGeom>
            <a:noFill/>
          </p:spPr>
          <p:txBody>
            <a:bodyPr wrap="square" rtlCol="0">
              <a:spAutoFit/>
            </a:bodyPr>
            <a:lstStyle/>
            <a:p>
              <a:pPr algn="ctr"/>
              <a:r>
                <a:rPr lang="en-US" sz="3200" i="1" dirty="0" err="1">
                  <a:solidFill>
                    <a:srgbClr val="FF0000"/>
                  </a:solidFill>
                  <a:latin typeface="Arial" panose="020B0604020202020204" pitchFamily="34" charset="0"/>
                  <a:cs typeface="Arial" panose="020B0604020202020204" pitchFamily="34" charset="0"/>
                </a:rPr>
                <a:t>Hai</a:t>
              </a:r>
              <a:r>
                <a:rPr lang="en-US" sz="3200" i="1" dirty="0">
                  <a:solidFill>
                    <a:srgbClr val="FF0000"/>
                  </a:solidFill>
                  <a:latin typeface="Arial" panose="020B0604020202020204" pitchFamily="34" charset="0"/>
                  <a:cs typeface="Arial" panose="020B0604020202020204" pitchFamily="34" charset="0"/>
                </a:rPr>
                <a:t> </a:t>
              </a:r>
              <a:r>
                <a:rPr lang="en-US" sz="3200" i="1" dirty="0" err="1">
                  <a:solidFill>
                    <a:srgbClr val="FF0000"/>
                  </a:solidFill>
                  <a:latin typeface="Arial" panose="020B0604020202020204" pitchFamily="34" charset="0"/>
                  <a:cs typeface="Arial" panose="020B0604020202020204" pitchFamily="34" charset="0"/>
                </a:rPr>
                <a:t>giá</a:t>
              </a:r>
              <a:r>
                <a:rPr lang="en-US" sz="3200" i="1" dirty="0">
                  <a:solidFill>
                    <a:srgbClr val="FF0000"/>
                  </a:solidFill>
                  <a:latin typeface="Arial" panose="020B0604020202020204" pitchFamily="34" charset="0"/>
                  <a:cs typeface="Arial" panose="020B0604020202020204" pitchFamily="34" charset="0"/>
                </a:rPr>
                <a:t> </a:t>
              </a:r>
              <a:r>
                <a:rPr lang="en-US" sz="3200" i="1" dirty="0" err="1">
                  <a:solidFill>
                    <a:srgbClr val="FF0000"/>
                  </a:solidFill>
                  <a:latin typeface="Arial" panose="020B0604020202020204" pitchFamily="34" charset="0"/>
                  <a:cs typeface="Arial" panose="020B0604020202020204" pitchFamily="34" charset="0"/>
                </a:rPr>
                <a:t>trị</a:t>
              </a:r>
              <a:r>
                <a:rPr lang="en-US" sz="3200" i="1" dirty="0">
                  <a:solidFill>
                    <a:srgbClr val="FF0000"/>
                  </a:solidFill>
                  <a:latin typeface="Arial" panose="020B0604020202020204" pitchFamily="34" charset="0"/>
                  <a:cs typeface="Arial" panose="020B0604020202020204" pitchFamily="34" charset="0"/>
                </a:rPr>
                <a:t> </a:t>
              </a:r>
              <a:r>
                <a:rPr lang="en-US" sz="3200" i="1" dirty="0" err="1">
                  <a:solidFill>
                    <a:srgbClr val="FF0000"/>
                  </a:solidFill>
                  <a:latin typeface="Arial" panose="020B0604020202020204" pitchFamily="34" charset="0"/>
                  <a:cs typeface="Arial" panose="020B0604020202020204" pitchFamily="34" charset="0"/>
                </a:rPr>
                <a:t>chính</a:t>
              </a:r>
              <a:r>
                <a:rPr lang="en-US" sz="3200" i="1" dirty="0">
                  <a:solidFill>
                    <a:srgbClr val="FF0000"/>
                  </a:solidFill>
                  <a:latin typeface="Arial" panose="020B0604020202020204" pitchFamily="34" charset="0"/>
                  <a:cs typeface="Arial" panose="020B0604020202020204" pitchFamily="34" charset="0"/>
                </a:rPr>
                <a:t> </a:t>
              </a:r>
              <a:r>
                <a:rPr lang="en-US" sz="3200" i="1" dirty="0" err="1">
                  <a:solidFill>
                    <a:srgbClr val="FF0000"/>
                  </a:solidFill>
                  <a:latin typeface="Arial" panose="020B0604020202020204" pitchFamily="34" charset="0"/>
                  <a:cs typeface="Arial" panose="020B0604020202020204" pitchFamily="34" charset="0"/>
                </a:rPr>
                <a:t>giữa</a:t>
              </a:r>
              <a:endParaRPr lang="en-US" sz="3200" i="1" dirty="0">
                <a:solidFill>
                  <a:srgbClr val="FF0000"/>
                </a:solidFill>
                <a:latin typeface="Arial" panose="020B0604020202020204" pitchFamily="34" charset="0"/>
                <a:cs typeface="Arial" panose="020B0604020202020204" pitchFamily="34" charset="0"/>
              </a:endParaRPr>
            </a:p>
          </p:txBody>
        </p:sp>
      </p:grpSp>
      <p:cxnSp>
        <p:nvCxnSpPr>
          <p:cNvPr id="8" name="Straight Connector 7">
            <a:extLst>
              <a:ext uri="{FF2B5EF4-FFF2-40B4-BE49-F238E27FC236}">
                <a16:creationId xmlns:a16="http://schemas.microsoft.com/office/drawing/2014/main" id="{96F1DC64-8A58-C311-54E7-D3D77FD3B0C5}"/>
              </a:ext>
            </a:extLst>
          </p:cNvPr>
          <p:cNvCxnSpPr/>
          <p:nvPr/>
        </p:nvCxnSpPr>
        <p:spPr>
          <a:xfrm>
            <a:off x="228600" y="30861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14554361"/>
      </p:ext>
    </p:extLst>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1595120" y="723900"/>
            <a:ext cx="15397480" cy="2667000"/>
            <a:chOff x="1595120" y="723900"/>
            <a:chExt cx="15397480" cy="2667000"/>
          </a:xfrm>
        </p:grpSpPr>
        <p:grpSp>
          <p:nvGrpSpPr>
            <p:cNvPr id="22" name="Group 22"/>
            <p:cNvGrpSpPr/>
            <p:nvPr/>
          </p:nvGrpSpPr>
          <p:grpSpPr>
            <a:xfrm>
              <a:off x="1595120" y="723900"/>
              <a:ext cx="15397480" cy="2667000"/>
              <a:chOff x="0" y="0"/>
              <a:chExt cx="6281481" cy="4183626"/>
            </a:xfrm>
          </p:grpSpPr>
          <p:sp>
            <p:nvSpPr>
              <p:cNvPr id="23" name="Freeform 23"/>
              <p:cNvSpPr/>
              <p:nvPr/>
            </p:nvSpPr>
            <p:spPr>
              <a:xfrm>
                <a:off x="0" y="0"/>
                <a:ext cx="6281481" cy="4183626"/>
              </a:xfrm>
              <a:custGeom>
                <a:avLst/>
                <a:gdLst/>
                <a:ahLst/>
                <a:cxnLst/>
                <a:rect l="l" t="t" r="r" b="b"/>
                <a:pathLst>
                  <a:path w="6281481" h="4183626">
                    <a:moveTo>
                      <a:pt x="6157021" y="4183626"/>
                    </a:moveTo>
                    <a:lnTo>
                      <a:pt x="124460" y="4183626"/>
                    </a:lnTo>
                    <a:cubicBezTo>
                      <a:pt x="55880" y="4183626"/>
                      <a:pt x="0" y="4127746"/>
                      <a:pt x="0" y="4059166"/>
                    </a:cubicBezTo>
                    <a:lnTo>
                      <a:pt x="0" y="124460"/>
                    </a:lnTo>
                    <a:cubicBezTo>
                      <a:pt x="0" y="55880"/>
                      <a:pt x="55880" y="0"/>
                      <a:pt x="124460" y="0"/>
                    </a:cubicBezTo>
                    <a:lnTo>
                      <a:pt x="6157021" y="0"/>
                    </a:lnTo>
                    <a:cubicBezTo>
                      <a:pt x="6225601" y="0"/>
                      <a:pt x="6281481" y="55880"/>
                      <a:pt x="6281481" y="124460"/>
                    </a:cubicBezTo>
                    <a:lnTo>
                      <a:pt x="6281481" y="4059166"/>
                    </a:lnTo>
                    <a:cubicBezTo>
                      <a:pt x="6281481" y="4127746"/>
                      <a:pt x="6225601" y="4183626"/>
                      <a:pt x="6157021" y="4183626"/>
                    </a:cubicBezTo>
                    <a:close/>
                  </a:path>
                </a:pathLst>
              </a:custGeom>
              <a:solidFill>
                <a:schemeClr val="accent4">
                  <a:lumMod val="20000"/>
                  <a:lumOff val="80000"/>
                </a:schemeClr>
              </a:solidFill>
            </p:spPr>
            <p:txBody>
              <a:bodyPr/>
              <a:lstStyle/>
              <a:p>
                <a:endParaRPr lang="en-US"/>
              </a:p>
            </p:txBody>
          </p:sp>
        </p:grpSp>
        <p:grpSp>
          <p:nvGrpSpPr>
            <p:cNvPr id="2" name="Group 1"/>
            <p:cNvGrpSpPr/>
            <p:nvPr/>
          </p:nvGrpSpPr>
          <p:grpSpPr>
            <a:xfrm>
              <a:off x="1595120" y="952499"/>
              <a:ext cx="15382240" cy="2147284"/>
              <a:chOff x="1595120" y="952499"/>
              <a:chExt cx="15382240" cy="2147284"/>
            </a:xfrm>
          </p:grpSpPr>
          <p:sp>
            <p:nvSpPr>
              <p:cNvPr id="3" name="TextBox 2"/>
              <p:cNvSpPr txBox="1"/>
              <p:nvPr/>
            </p:nvSpPr>
            <p:spPr>
              <a:xfrm>
                <a:off x="1595120" y="952499"/>
                <a:ext cx="15382240" cy="1015663"/>
              </a:xfrm>
              <a:prstGeom prst="rect">
                <a:avLst/>
              </a:prstGeom>
              <a:noFill/>
            </p:spPr>
            <p:txBody>
              <a:bodyPr wrap="square" rtlCol="0">
                <a:spAutoFit/>
              </a:bodyPr>
              <a:lstStyle/>
              <a:p>
                <a:pPr algn="ctr">
                  <a:lnSpc>
                    <a:spcPct val="150000"/>
                  </a:lnSpc>
                </a:pPr>
                <a:r>
                  <a:rPr lang="en-US" sz="4000" dirty="0">
                    <a:latin typeface="Arial" panose="020B0604020202020204" pitchFamily="34" charset="0"/>
                    <a:cs typeface="Arial" panose="020B0604020202020204" pitchFamily="34" charset="0"/>
                  </a:rPr>
                  <a:t>4          4         4        4        4       20</a:t>
                </a:r>
              </a:p>
            </p:txBody>
          </p:sp>
          <p:grpSp>
            <p:nvGrpSpPr>
              <p:cNvPr id="6" name="Group 5"/>
              <p:cNvGrpSpPr/>
              <p:nvPr/>
            </p:nvGrpSpPr>
            <p:grpSpPr>
              <a:xfrm>
                <a:off x="7391400" y="1996102"/>
                <a:ext cx="4116046" cy="1103681"/>
                <a:chOff x="7239000" y="7200900"/>
                <a:chExt cx="4116046" cy="1103681"/>
              </a:xfrm>
            </p:grpSpPr>
            <p:sp>
              <p:nvSpPr>
                <p:cNvPr id="4" name="Right Brace 3"/>
                <p:cNvSpPr/>
                <p:nvPr/>
              </p:nvSpPr>
              <p:spPr>
                <a:xfrm rot="5400000">
                  <a:off x="9048892" y="6610208"/>
                  <a:ext cx="347601" cy="1528985"/>
                </a:xfrm>
                <a:prstGeom prst="rightBrace">
                  <a:avLst>
                    <a:gd name="adj1" fmla="val 72506"/>
                    <a:gd name="adj2" fmla="val 50000"/>
                  </a:avLst>
                </a:prstGeom>
                <a:ln w="38100">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 name="TextBox 4"/>
                <p:cNvSpPr txBox="1"/>
                <p:nvPr/>
              </p:nvSpPr>
              <p:spPr>
                <a:xfrm>
                  <a:off x="7239000" y="7719806"/>
                  <a:ext cx="4116046" cy="584775"/>
                </a:xfrm>
                <a:prstGeom prst="rect">
                  <a:avLst/>
                </a:prstGeom>
                <a:noFill/>
              </p:spPr>
              <p:txBody>
                <a:bodyPr wrap="square" rtlCol="0">
                  <a:spAutoFit/>
                </a:bodyPr>
                <a:lstStyle/>
                <a:p>
                  <a:pPr algn="ctr"/>
                  <a:r>
                    <a:rPr lang="en-US" sz="3200" i="1" dirty="0" err="1">
                      <a:solidFill>
                        <a:srgbClr val="002060"/>
                      </a:solidFill>
                      <a:latin typeface="Arial" panose="020B0604020202020204" pitchFamily="34" charset="0"/>
                      <a:cs typeface="Arial" panose="020B0604020202020204" pitchFamily="34" charset="0"/>
                    </a:rPr>
                    <a:t>Hai</a:t>
                  </a:r>
                  <a:r>
                    <a:rPr lang="en-US" sz="3200" i="1" dirty="0">
                      <a:solidFill>
                        <a:srgbClr val="002060"/>
                      </a:solidFill>
                      <a:latin typeface="Arial" panose="020B0604020202020204" pitchFamily="34" charset="0"/>
                      <a:cs typeface="Arial" panose="020B0604020202020204" pitchFamily="34" charset="0"/>
                    </a:rPr>
                    <a:t> </a:t>
                  </a:r>
                  <a:r>
                    <a:rPr lang="en-US" sz="3200" i="1" dirty="0" err="1">
                      <a:solidFill>
                        <a:srgbClr val="002060"/>
                      </a:solidFill>
                      <a:latin typeface="Arial" panose="020B0604020202020204" pitchFamily="34" charset="0"/>
                      <a:cs typeface="Arial" panose="020B0604020202020204" pitchFamily="34" charset="0"/>
                    </a:rPr>
                    <a:t>giá</a:t>
                  </a:r>
                  <a:r>
                    <a:rPr lang="en-US" sz="3200" i="1" dirty="0">
                      <a:solidFill>
                        <a:srgbClr val="002060"/>
                      </a:solidFill>
                      <a:latin typeface="Arial" panose="020B0604020202020204" pitchFamily="34" charset="0"/>
                      <a:cs typeface="Arial" panose="020B0604020202020204" pitchFamily="34" charset="0"/>
                    </a:rPr>
                    <a:t> </a:t>
                  </a:r>
                  <a:r>
                    <a:rPr lang="en-US" sz="3200" i="1" dirty="0" err="1">
                      <a:solidFill>
                        <a:srgbClr val="002060"/>
                      </a:solidFill>
                      <a:latin typeface="Arial" panose="020B0604020202020204" pitchFamily="34" charset="0"/>
                      <a:cs typeface="Arial" panose="020B0604020202020204" pitchFamily="34" charset="0"/>
                    </a:rPr>
                    <a:t>trị</a:t>
                  </a:r>
                  <a:r>
                    <a:rPr lang="en-US" sz="3200" i="1" dirty="0">
                      <a:solidFill>
                        <a:srgbClr val="002060"/>
                      </a:solidFill>
                      <a:latin typeface="Arial" panose="020B0604020202020204" pitchFamily="34" charset="0"/>
                      <a:cs typeface="Arial" panose="020B0604020202020204" pitchFamily="34" charset="0"/>
                    </a:rPr>
                    <a:t> </a:t>
                  </a:r>
                  <a:r>
                    <a:rPr lang="en-US" sz="3200" i="1" dirty="0" err="1">
                      <a:solidFill>
                        <a:srgbClr val="002060"/>
                      </a:solidFill>
                      <a:latin typeface="Arial" panose="020B0604020202020204" pitchFamily="34" charset="0"/>
                      <a:cs typeface="Arial" panose="020B0604020202020204" pitchFamily="34" charset="0"/>
                    </a:rPr>
                    <a:t>chính</a:t>
                  </a:r>
                  <a:r>
                    <a:rPr lang="en-US" sz="3200" i="1" dirty="0">
                      <a:solidFill>
                        <a:srgbClr val="002060"/>
                      </a:solidFill>
                      <a:latin typeface="Arial" panose="020B0604020202020204" pitchFamily="34" charset="0"/>
                      <a:cs typeface="Arial" panose="020B0604020202020204" pitchFamily="34" charset="0"/>
                    </a:rPr>
                    <a:t> </a:t>
                  </a:r>
                  <a:r>
                    <a:rPr lang="en-US" sz="3200" i="1" dirty="0" err="1">
                      <a:solidFill>
                        <a:srgbClr val="002060"/>
                      </a:solidFill>
                      <a:latin typeface="Arial" panose="020B0604020202020204" pitchFamily="34" charset="0"/>
                      <a:cs typeface="Arial" panose="020B0604020202020204" pitchFamily="34" charset="0"/>
                    </a:rPr>
                    <a:t>giữa</a:t>
                  </a:r>
                  <a:endParaRPr lang="en-US" sz="3200" i="1" dirty="0">
                    <a:solidFill>
                      <a:srgbClr val="002060"/>
                    </a:solidFill>
                    <a:latin typeface="Arial" panose="020B0604020202020204" pitchFamily="34" charset="0"/>
                    <a:cs typeface="Arial" panose="020B0604020202020204" pitchFamily="34" charset="0"/>
                  </a:endParaRPr>
                </a:p>
              </p:txBody>
            </p:sp>
          </p:grpSp>
        </p:grpSp>
      </p:grpSp>
      <p:sp>
        <p:nvSpPr>
          <p:cNvPr id="7" name="TextBox 6"/>
          <p:cNvSpPr txBox="1"/>
          <p:nvPr/>
        </p:nvSpPr>
        <p:spPr>
          <a:xfrm>
            <a:off x="1595120" y="3659329"/>
            <a:ext cx="12959080" cy="5632311"/>
          </a:xfrm>
          <a:prstGeom prst="rect">
            <a:avLst/>
          </a:prstGeom>
          <a:noFill/>
        </p:spPr>
        <p:txBody>
          <a:bodyPr wrap="square" rtlCol="0">
            <a:spAutoFit/>
          </a:bodyPr>
          <a:lstStyle/>
          <a:p>
            <a:pPr algn="just">
              <a:lnSpc>
                <a:spcPct val="150000"/>
              </a:lnSpc>
            </a:pPr>
            <a:r>
              <a:rPr lang="en-US" sz="4000" dirty="0" err="1">
                <a:latin typeface="Arial" panose="020B0604020202020204" pitchFamily="34" charset="0"/>
                <a:cs typeface="Arial" panose="020B0604020202020204" pitchFamily="34" charset="0"/>
              </a:rPr>
              <a:t>Trong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mẫu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được</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sắp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xếp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phần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tử</a:t>
            </a:r>
            <a:r>
              <a:rPr lang="en-US" sz="4000" dirty="0">
                <a:latin typeface="Arial" panose="020B0604020202020204" pitchFamily="34" charset="0"/>
                <a:cs typeface="Arial" panose="020B0604020202020204" pitchFamily="34" charset="0"/>
              </a:rPr>
              <a:t> ở </a:t>
            </a:r>
            <a:r>
              <a:rPr lang="en-US" sz="4000" dirty="0" err="1">
                <a:latin typeface="Arial" panose="020B0604020202020204" pitchFamily="34" charset="0"/>
                <a:cs typeface="Arial" panose="020B0604020202020204" pitchFamily="34" charset="0"/>
              </a:rPr>
              <a:t>bên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trái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và</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phần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tử</a:t>
            </a:r>
            <a:r>
              <a:rPr lang="en-US" sz="4000" dirty="0">
                <a:latin typeface="Arial" panose="020B0604020202020204" pitchFamily="34" charset="0"/>
                <a:cs typeface="Arial" panose="020B0604020202020204" pitchFamily="34" charset="0"/>
              </a:rPr>
              <a:t> ở </a:t>
            </a:r>
            <a:r>
              <a:rPr lang="en-US" sz="4000" dirty="0" err="1">
                <a:latin typeface="Arial" panose="020B0604020202020204" pitchFamily="34" charset="0"/>
                <a:cs typeface="Arial" panose="020B0604020202020204" pitchFamily="34" charset="0"/>
              </a:rPr>
              <a:t>bên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phải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bằng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nhau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và</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bằng</a:t>
            </a:r>
            <a:r>
              <a:rPr lang="en-US" sz="4000" dirty="0">
                <a:latin typeface="Arial" panose="020B0604020202020204" pitchFamily="34" charset="0"/>
                <a:cs typeface="Arial" panose="020B0604020202020204" pitchFamily="34" charset="0"/>
              </a:rPr>
              <a:t> 3. </a:t>
            </a:r>
            <a:r>
              <a:rPr lang="en-US" sz="4000" dirty="0" err="1">
                <a:latin typeface="Arial" panose="020B0604020202020204" pitchFamily="34" charset="0"/>
                <a:cs typeface="Arial" panose="020B0604020202020204" pitchFamily="34" charset="0"/>
              </a:rPr>
              <a:t>Lương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giám</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đốc</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cao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hơn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hẳn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bình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đây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chính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là</a:t>
            </a:r>
            <a:r>
              <a:rPr lang="en-US" sz="4000" dirty="0">
                <a:latin typeface="Arial" panose="020B0604020202020204" pitchFamily="34" charset="0"/>
                <a:cs typeface="Arial" panose="020B0604020202020204" pitchFamily="34" charset="0"/>
              </a:rPr>
              <a:t> </a:t>
            </a:r>
            <a:r>
              <a:rPr lang="en-US" sz="4000" i="1" dirty="0" err="1">
                <a:solidFill>
                  <a:srgbClr val="C00000"/>
                </a:solidFill>
                <a:latin typeface="Arial" panose="020B0604020202020204" pitchFamily="34" charset="0"/>
                <a:cs typeface="Arial" panose="020B0604020202020204" pitchFamily="34" charset="0"/>
              </a:rPr>
              <a:t>giá</a:t>
            </a:r>
            <a:r>
              <a:rPr lang="en-US" sz="4000" i="1" dirty="0">
                <a:solidFill>
                  <a:srgbClr val="C00000"/>
                </a:solidFill>
                <a:latin typeface="Arial" panose="020B0604020202020204" pitchFamily="34" charset="0"/>
                <a:cs typeface="Arial" panose="020B0604020202020204" pitchFamily="34" charset="0"/>
              </a:rPr>
              <a:t> </a:t>
            </a:r>
            <a:r>
              <a:rPr lang="en-US" sz="4000" i="1" dirty="0" err="1">
                <a:solidFill>
                  <a:srgbClr val="C00000"/>
                </a:solidFill>
                <a:latin typeface="Arial" panose="020B0604020202020204" pitchFamily="34" charset="0"/>
                <a:cs typeface="Arial" panose="020B0604020202020204" pitchFamily="34" charset="0"/>
              </a:rPr>
              <a:t>trị</a:t>
            </a:r>
            <a:r>
              <a:rPr lang="en-US" sz="4000" i="1" dirty="0">
                <a:solidFill>
                  <a:srgbClr val="C00000"/>
                </a:solidFill>
                <a:latin typeface="Arial" panose="020B0604020202020204" pitchFamily="34" charset="0"/>
                <a:cs typeface="Arial" panose="020B0604020202020204" pitchFamily="34" charset="0"/>
              </a:rPr>
              <a:t> </a:t>
            </a:r>
            <a:r>
              <a:rPr lang="en-US" sz="4000" i="1" dirty="0" err="1">
                <a:solidFill>
                  <a:srgbClr val="C00000"/>
                </a:solidFill>
                <a:latin typeface="Arial" panose="020B0604020202020204" pitchFamily="34" charset="0"/>
                <a:cs typeface="Arial" panose="020B0604020202020204" pitchFamily="34" charset="0"/>
              </a:rPr>
              <a:t>bất</a:t>
            </a:r>
            <a:r>
              <a:rPr lang="en-US" sz="4000" i="1" dirty="0">
                <a:solidFill>
                  <a:srgbClr val="C00000"/>
                </a:solidFill>
                <a:latin typeface="Arial" panose="020B0604020202020204" pitchFamily="34" charset="0"/>
                <a:cs typeface="Arial" panose="020B0604020202020204" pitchFamily="34" charset="0"/>
              </a:rPr>
              <a:t> </a:t>
            </a:r>
            <a:r>
              <a:rPr lang="en-US" sz="4000" i="1" dirty="0" err="1">
                <a:solidFill>
                  <a:srgbClr val="C00000"/>
                </a:solidFill>
                <a:latin typeface="Arial" panose="020B0604020202020204" pitchFamily="34" charset="0"/>
                <a:cs typeface="Arial" panose="020B0604020202020204" pitchFamily="34" charset="0"/>
              </a:rPr>
              <a:t>thường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Nếu</a:t>
            </a:r>
            <a:r>
              <a:rPr lang="en-US" sz="4000" dirty="0">
                <a:latin typeface="Arial" panose="020B0604020202020204" pitchFamily="34" charset="0"/>
                <a:cs typeface="Arial" panose="020B0604020202020204" pitchFamily="34" charset="0"/>
              </a:rPr>
              <a:t> ta </a:t>
            </a:r>
            <a:r>
              <a:rPr lang="en-US" sz="4000" dirty="0" err="1">
                <a:latin typeface="Arial" panose="020B0604020202020204" pitchFamily="34" charset="0"/>
                <a:cs typeface="Arial" panose="020B0604020202020204" pitchFamily="34" charset="0"/>
              </a:rPr>
              <a:t>thay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lương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giám</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đốc</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là</a:t>
            </a:r>
            <a:r>
              <a:rPr lang="en-US" sz="4000" dirty="0">
                <a:latin typeface="Arial" panose="020B0604020202020204" pitchFamily="34" charset="0"/>
                <a:cs typeface="Arial" panose="020B0604020202020204" pitchFamily="34" charset="0"/>
              </a:rPr>
              <a:t> 30; 40; 50... (</a:t>
            </a:r>
            <a:r>
              <a:rPr lang="en-US" sz="4000" dirty="0" err="1">
                <a:latin typeface="Arial" panose="020B0604020202020204" pitchFamily="34" charset="0"/>
                <a:cs typeface="Arial" panose="020B0604020202020204" pitchFamily="34" charset="0"/>
              </a:rPr>
              <a:t>triệu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đồng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thì</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vẫn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không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thay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đổi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trong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khi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bình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sẽ</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thay</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đổi</a:t>
            </a:r>
            <a:r>
              <a:rPr lang="en-US" sz="4000" dirty="0">
                <a:latin typeface="Arial" panose="020B0604020202020204" pitchFamily="34" charset="0"/>
                <a:cs typeface="Arial" panose="020B0604020202020204" pitchFamily="34" charset="0"/>
              </a:rPr>
              <a:t>.</a:t>
            </a:r>
          </a:p>
        </p:txBody>
      </p:sp>
      <p:pic>
        <p:nvPicPr>
          <p:cNvPr id="15" name="Picture 9"/>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471538" flipH="1">
            <a:off x="1040272" y="2724597"/>
            <a:ext cx="1109697" cy="1332605"/>
          </a:xfrm>
          <a:prstGeom prst="rect">
            <a:avLst/>
          </a:prstGeom>
        </p:spPr>
      </p:pic>
    </p:spTree>
    <p:extLst>
      <p:ext uri="{BB962C8B-B14F-4D97-AF65-F5344CB8AC3E}">
        <p14:creationId xmlns:p14="http://schemas.microsoft.com/office/powerpoint/2010/main" val="22293020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anim calcmode="lin" valueType="num">
                                      <p:cBhvr>
                                        <p:cTn id="13" dur="500" fill="hold"/>
                                        <p:tgtEl>
                                          <p:spTgt spid="15"/>
                                        </p:tgtEl>
                                        <p:attrNameLst>
                                          <p:attrName>ppt_x</p:attrName>
                                        </p:attrNameLst>
                                      </p:cBhvr>
                                      <p:tavLst>
                                        <p:tav tm="0">
                                          <p:val>
                                            <p:strVal val="#ppt_x"/>
                                          </p:val>
                                        </p:tav>
                                        <p:tav tm="100000">
                                          <p:val>
                                            <p:strVal val="#ppt_x"/>
                                          </p:val>
                                        </p:tav>
                                      </p:tavLst>
                                    </p:anim>
                                    <p:anim calcmode="lin" valueType="num">
                                      <p:cBhvr>
                                        <p:cTn id="14" dur="5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anim calcmode="lin" valueType="num">
                                      <p:cBhvr>
                                        <p:cTn id="18" dur="500" fill="hold"/>
                                        <p:tgtEl>
                                          <p:spTgt spid="7"/>
                                        </p:tgtEl>
                                        <p:attrNameLst>
                                          <p:attrName>ppt_x</p:attrName>
                                        </p:attrNameLst>
                                      </p:cBhvr>
                                      <p:tavLst>
                                        <p:tav tm="0">
                                          <p:val>
                                            <p:strVal val="#ppt_x"/>
                                          </p:val>
                                        </p:tav>
                                        <p:tav tm="100000">
                                          <p:val>
                                            <p:strVal val="#ppt_x"/>
                                          </p:val>
                                        </p:tav>
                                      </p:tavLst>
                                    </p:anim>
                                    <p:anim calcmode="lin" valueType="num">
                                      <p:cBhvr>
                                        <p:cTn id="19"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895597" y="2781300"/>
            <a:ext cx="12725399" cy="6781800"/>
            <a:chOff x="2895597" y="2781300"/>
            <a:chExt cx="12725399" cy="678180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flipH="1">
              <a:off x="2895597" y="2781300"/>
              <a:ext cx="12725399" cy="6781800"/>
            </a:xfrm>
            <a:prstGeom prst="rect">
              <a:avLst/>
            </a:prstGeom>
          </p:spPr>
        </p:pic>
        <p:sp>
          <p:nvSpPr>
            <p:cNvPr id="3" name="Rectangle 2"/>
            <p:cNvSpPr/>
            <p:nvPr/>
          </p:nvSpPr>
          <p:spPr>
            <a:xfrm>
              <a:off x="3591856" y="2883345"/>
              <a:ext cx="11353804" cy="4939814"/>
            </a:xfrm>
            <a:prstGeom prst="rect">
              <a:avLst/>
            </a:prstGeom>
          </p:spPr>
          <p:txBody>
            <a:bodyPr wrap="square">
              <a:spAutoFit/>
            </a:bodyPr>
            <a:lstStyle/>
            <a:p>
              <a:pPr algn="just">
                <a:lnSpc>
                  <a:spcPct val="150000"/>
                </a:lnSpc>
              </a:pPr>
              <a:r>
                <a:rPr lang="vi-VN" sz="4200" dirty="0">
                  <a:latin typeface="Arial" panose="020B0604020202020204" pitchFamily="34" charset="0"/>
                  <a:cs typeface="Arial" panose="020B0604020202020204" pitchFamily="34" charset="0"/>
                </a:rPr>
                <a:t>Trung vị không bị ảnh hưởng bởi giá trị bất thường trong khi số trung bình bị ảnh hưởng bởi giá trị bất thường. Vì vậy, khi mẫu số liệu có giá trị bất thường người ta thường dùng trung vị đại diện cho các số liệu thống kê. </a:t>
              </a:r>
              <a:endParaRPr lang="en-US" sz="4200" dirty="0">
                <a:latin typeface="Arial" panose="020B0604020202020204" pitchFamily="34" charset="0"/>
                <a:cs typeface="Arial" panose="020B0604020202020204" pitchFamily="34" charset="0"/>
              </a:endParaRPr>
            </a:p>
          </p:txBody>
        </p:sp>
      </p:grpSp>
      <p:grpSp>
        <p:nvGrpSpPr>
          <p:cNvPr id="8" name="Group 7"/>
          <p:cNvGrpSpPr/>
          <p:nvPr/>
        </p:nvGrpSpPr>
        <p:grpSpPr>
          <a:xfrm rot="20725757">
            <a:off x="1683671" y="337733"/>
            <a:ext cx="3796051" cy="2360453"/>
            <a:chOff x="10609214" y="5969052"/>
            <a:chExt cx="4689209" cy="2915835"/>
          </a:xfrm>
        </p:grpSpPr>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221064">
              <a:off x="10609214" y="5969052"/>
              <a:ext cx="4689209" cy="2915835"/>
            </a:xfrm>
            <a:prstGeom prst="rect">
              <a:avLst/>
            </a:prstGeom>
          </p:spPr>
        </p:pic>
        <p:sp>
          <p:nvSpPr>
            <p:cNvPr id="7" name="TextBox 7"/>
            <p:cNvSpPr txBox="1"/>
            <p:nvPr/>
          </p:nvSpPr>
          <p:spPr>
            <a:xfrm rot="310024">
              <a:off x="11030757" y="6271775"/>
              <a:ext cx="3722200" cy="1452514"/>
            </a:xfrm>
            <a:prstGeom prst="rect">
              <a:avLst/>
            </a:prstGeom>
          </p:spPr>
          <p:txBody>
            <a:bodyPr wrap="square" lIns="0" tIns="0" rIns="0" bIns="0" rtlCol="0" anchor="ctr">
              <a:spAutoFit/>
            </a:bodyPr>
            <a:lstStyle/>
            <a:p>
              <a:pPr algn="ctr">
                <a:lnSpc>
                  <a:spcPts val="5927"/>
                </a:lnSpc>
              </a:pPr>
              <a:endParaRPr sz="4800" b="1" dirty="0">
                <a:solidFill>
                  <a:srgbClr val="C00000"/>
                </a:solidFill>
                <a:latin typeface="Arial" panose="020B0604020202020204" pitchFamily="34" charset="0"/>
                <a:cs typeface="Arial" panose="020B0604020202020204" pitchFamily="34" charset="0"/>
              </a:endParaRPr>
            </a:p>
            <a:p>
              <a:pPr algn="ctr">
                <a:lnSpc>
                  <a:spcPts val="5927"/>
                </a:lnSpc>
              </a:pPr>
              <a:r>
                <a:rPr lang="en-US" sz="4800" b="1" dirty="0">
                  <a:solidFill>
                    <a:srgbClr val="C00000"/>
                  </a:solidFill>
                  <a:latin typeface="Arial" panose="020B0604020202020204" pitchFamily="34" charset="0"/>
                  <a:cs typeface="Arial" panose="020B0604020202020204" pitchFamily="34" charset="0"/>
                </a:rPr>
                <a:t>Ý </a:t>
              </a:r>
              <a:r>
                <a:rPr lang="en-US" sz="4800" b="1" dirty="0" err="1">
                  <a:solidFill>
                    <a:srgbClr val="C00000"/>
                  </a:solidFill>
                  <a:latin typeface="Arial" panose="020B0604020202020204" pitchFamily="34" charset="0"/>
                  <a:cs typeface="Arial" panose="020B0604020202020204" pitchFamily="34" charset="0"/>
                </a:rPr>
                <a:t>nghĩa</a:t>
              </a:r>
              <a:endParaRPr lang="en-US" sz="4800" b="1" dirty="0">
                <a:solidFill>
                  <a:srgbClr val="C00000"/>
                </a:solidFill>
                <a:latin typeface="Arial" panose="020B0604020202020204" pitchFamily="34" charset="0"/>
                <a:cs typeface="Arial" panose="020B0604020202020204" pitchFamily="34" charset="0"/>
              </a:endParaRPr>
            </a:p>
          </p:txBody>
        </p:sp>
      </p:grpSp>
      <p:pic>
        <p:nvPicPr>
          <p:cNvPr id="11" name="Picture 40"/>
          <p:cNvPicPr>
            <a:picLocks noChangeAspect="1"/>
          </p:cNvPicPr>
          <p:nvPr/>
        </p:nvPicPr>
        <p:blipFill>
          <a:blip r:embed="rId6"/>
          <a:srcRect/>
          <a:stretch>
            <a:fillRect/>
          </a:stretch>
        </p:blipFill>
        <p:spPr>
          <a:xfrm>
            <a:off x="4958052" y="1726985"/>
            <a:ext cx="1391313" cy="1311328"/>
          </a:xfrm>
          <a:prstGeom prst="rect">
            <a:avLst/>
          </a:prstGeom>
        </p:spPr>
      </p:pic>
      <p:pic>
        <p:nvPicPr>
          <p:cNvPr id="12" name="Pictur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7748" y="4274867"/>
            <a:ext cx="1949720" cy="2156770"/>
          </a:xfrm>
          <a:prstGeom prst="rect">
            <a:avLst/>
          </a:prstGeom>
        </p:spPr>
      </p:pic>
      <p:pic>
        <p:nvPicPr>
          <p:cNvPr id="14" name="Picture 6"/>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14641245" y="5093425"/>
            <a:ext cx="3352019" cy="5193575"/>
          </a:xfrm>
          <a:prstGeom prst="rect">
            <a:avLst/>
          </a:prstGeom>
        </p:spPr>
      </p:pic>
    </p:spTree>
    <p:extLst>
      <p:ext uri="{BB962C8B-B14F-4D97-AF65-F5344CB8AC3E}">
        <p14:creationId xmlns:p14="http://schemas.microsoft.com/office/powerpoint/2010/main" val="1582420659"/>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anim calcmode="lin" valueType="num">
                                      <p:cBhvr>
                                        <p:cTn id="11" dur="500" fill="hold"/>
                                        <p:tgtEl>
                                          <p:spTgt spid="4"/>
                                        </p:tgtEl>
                                        <p:attrNameLst>
                                          <p:attrName>ppt_x</p:attrName>
                                        </p:attrNameLst>
                                      </p:cBhvr>
                                      <p:tavLst>
                                        <p:tav tm="0">
                                          <p:val>
                                            <p:strVal val="#ppt_x"/>
                                          </p:val>
                                        </p:tav>
                                        <p:tav tm="100000">
                                          <p:val>
                                            <p:strVal val="#ppt_x"/>
                                          </p:val>
                                        </p:tav>
                                      </p:tavLst>
                                    </p:anim>
                                    <p:anim calcmode="lin" valueType="num">
                                      <p:cBhvr>
                                        <p:cTn id="12" dur="500" fill="hold"/>
                                        <p:tgtEl>
                                          <p:spTgt spid="4"/>
                                        </p:tgtEl>
                                        <p:attrNameLst>
                                          <p:attrName>ppt_y</p:attrName>
                                        </p:attrNameLst>
                                      </p:cBhvr>
                                      <p:tavLst>
                                        <p:tav tm="0">
                                          <p:val>
                                            <p:strVal val="#ppt_y+.1"/>
                                          </p:val>
                                        </p:tav>
                                        <p:tav tm="100000">
                                          <p:val>
                                            <p:strVal val="#ppt_y"/>
                                          </p:val>
                                        </p:tav>
                                      </p:tavLst>
                                    </p:anim>
                                  </p:childTnLst>
                                </p:cTn>
                              </p:par>
                              <p:par>
                                <p:cTn id="13" presetID="42"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anim calcmode="lin" valueType="num">
                                      <p:cBhvr>
                                        <p:cTn id="16" dur="500" fill="hold"/>
                                        <p:tgtEl>
                                          <p:spTgt spid="12"/>
                                        </p:tgtEl>
                                        <p:attrNameLst>
                                          <p:attrName>ppt_x</p:attrName>
                                        </p:attrNameLst>
                                      </p:cBhvr>
                                      <p:tavLst>
                                        <p:tav tm="0">
                                          <p:val>
                                            <p:strVal val="#ppt_x"/>
                                          </p:val>
                                        </p:tav>
                                        <p:tav tm="100000">
                                          <p:val>
                                            <p:strVal val="#ppt_x"/>
                                          </p:val>
                                        </p:tav>
                                      </p:tavLst>
                                    </p:anim>
                                    <p:anim calcmode="lin" valueType="num">
                                      <p:cBhvr>
                                        <p:cTn id="17"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8599" y="266700"/>
            <a:ext cx="17553711" cy="3653310"/>
            <a:chOff x="1879599" y="901308"/>
            <a:chExt cx="14725651" cy="3653310"/>
          </a:xfrm>
        </p:grpSpPr>
        <p:sp>
          <p:nvSpPr>
            <p:cNvPr id="31" name="Rectangle 30"/>
            <p:cNvSpPr/>
            <p:nvPr/>
          </p:nvSpPr>
          <p:spPr>
            <a:xfrm>
              <a:off x="1879601" y="901308"/>
              <a:ext cx="14725649" cy="1824923"/>
            </a:xfrm>
            <a:prstGeom prst="rect">
              <a:avLst/>
            </a:prstGeom>
          </p:spPr>
          <p:txBody>
            <a:bodyPr wrap="square">
              <a:spAutoFit/>
            </a:bodyPr>
            <a:lstStyle/>
            <a:p>
              <a:pPr algn="just">
                <a:lnSpc>
                  <a:spcPct val="150000"/>
                </a:lnSpc>
              </a:pPr>
              <a:r>
                <a:rPr lang="en-US" sz="4000" b="1">
                  <a:solidFill>
                    <a:srgbClr val="FF0000"/>
                  </a:solidFill>
                  <a:latin typeface="Arial" panose="020B0604020202020204" pitchFamily="34" charset="0"/>
                  <a:cs typeface="Arial" panose="020B0604020202020204" pitchFamily="34" charset="0"/>
                </a:rPr>
                <a:t>Ví dụ 2</a:t>
              </a:r>
              <a:r>
                <a:rPr lang="en-US" sz="4000">
                  <a:solidFill>
                    <a:prstClr val="black"/>
                  </a:solidFill>
                  <a:latin typeface="Arial" panose="020B0604020202020204" pitchFamily="34" charset="0"/>
                  <a:cs typeface="Arial" panose="020B0604020202020204" pitchFamily="34" charset="0"/>
                </a:rPr>
                <a:t>: Chiều </a:t>
              </a:r>
              <a:r>
                <a:rPr lang="en-US" sz="4000" dirty="0" err="1">
                  <a:solidFill>
                    <a:prstClr val="black"/>
                  </a:solidFill>
                  <a:latin typeface="Arial" panose="020B0604020202020204" pitchFamily="34" charset="0"/>
                  <a:cs typeface="Arial" panose="020B0604020202020204" pitchFamily="34" charset="0"/>
                </a:rPr>
                <a:t>dài</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đơn</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vị</a:t>
              </a:r>
              <a:r>
                <a:rPr lang="en-US" sz="4000" dirty="0">
                  <a:solidFill>
                    <a:prstClr val="black"/>
                  </a:solidFill>
                  <a:latin typeface="Arial" panose="020B0604020202020204" pitchFamily="34" charset="0"/>
                  <a:cs typeface="Arial" panose="020B0604020202020204" pitchFamily="34" charset="0"/>
                </a:rPr>
                <a:t> feet) </a:t>
              </a:r>
              <a:r>
                <a:rPr lang="en-US" sz="4000" dirty="0" err="1">
                  <a:solidFill>
                    <a:prstClr val="black"/>
                  </a:solidFill>
                  <a:latin typeface="Arial" panose="020B0604020202020204" pitchFamily="34" charset="0"/>
                  <a:cs typeface="Arial" panose="020B0604020202020204" pitchFamily="34" charset="0"/>
                </a:rPr>
                <a:t>của</a:t>
              </a:r>
              <a:r>
                <a:rPr lang="en-US" sz="4000" dirty="0">
                  <a:solidFill>
                    <a:prstClr val="black"/>
                  </a:solidFill>
                  <a:latin typeface="Arial" panose="020B0604020202020204" pitchFamily="34" charset="0"/>
                  <a:cs typeface="Arial" panose="020B0604020202020204" pitchFamily="34" charset="0"/>
                </a:rPr>
                <a:t> 7 con </a:t>
              </a:r>
              <a:r>
                <a:rPr lang="en-US" sz="4000" dirty="0" err="1">
                  <a:solidFill>
                    <a:prstClr val="black"/>
                  </a:solidFill>
                  <a:latin typeface="Arial" panose="020B0604020202020204" pitchFamily="34" charset="0"/>
                  <a:cs typeface="Arial" panose="020B0604020202020204" pitchFamily="34" charset="0"/>
                </a:rPr>
                <a:t>cá</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voi</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trưởng</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thành</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được</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cho</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như</a:t>
              </a:r>
              <a:r>
                <a:rPr lang="en-US" sz="4000" dirty="0">
                  <a:solidFill>
                    <a:prstClr val="black"/>
                  </a:solidFill>
                  <a:latin typeface="Arial" panose="020B0604020202020204" pitchFamily="34" charset="0"/>
                  <a:cs typeface="Arial" panose="020B0604020202020204" pitchFamily="34" charset="0"/>
                </a:rPr>
                <a:t> </a:t>
              </a:r>
              <a:r>
                <a:rPr lang="en-US" sz="4000" dirty="0" err="1">
                  <a:solidFill>
                    <a:prstClr val="black"/>
                  </a:solidFill>
                  <a:latin typeface="Arial" panose="020B0604020202020204" pitchFamily="34" charset="0"/>
                  <a:cs typeface="Arial" panose="020B0604020202020204" pitchFamily="34" charset="0"/>
                </a:rPr>
                <a:t>sau</a:t>
              </a:r>
              <a:r>
                <a:rPr lang="en-US" sz="4000" dirty="0">
                  <a:solidFill>
                    <a:prstClr val="black"/>
                  </a:solidFill>
                  <a:latin typeface="Arial" panose="020B0604020202020204" pitchFamily="34" charset="0"/>
                  <a:cs typeface="Arial" panose="020B0604020202020204" pitchFamily="34" charset="0"/>
                </a:rPr>
                <a:t>:</a:t>
              </a:r>
            </a:p>
          </p:txBody>
        </p:sp>
        <p:sp>
          <p:nvSpPr>
            <p:cNvPr id="4" name="TextBox 3"/>
            <p:cNvSpPr txBox="1"/>
            <p:nvPr/>
          </p:nvSpPr>
          <p:spPr>
            <a:xfrm>
              <a:off x="1879600" y="2021809"/>
              <a:ext cx="14725649" cy="707886"/>
            </a:xfrm>
            <a:prstGeom prst="rect">
              <a:avLst/>
            </a:prstGeom>
            <a:noFill/>
          </p:spPr>
          <p:txBody>
            <a:bodyPr wrap="square" rtlCol="0">
              <a:spAutoFit/>
            </a:bodyPr>
            <a:lstStyle/>
            <a:p>
              <a:pPr algn="ctr"/>
              <a:r>
                <a:rPr lang="en-US" sz="4000" b="1" dirty="0">
                  <a:latin typeface="Arial" panose="020B0604020202020204" pitchFamily="34" charset="0"/>
                  <a:cs typeface="Arial" panose="020B0604020202020204" pitchFamily="34" charset="0"/>
                </a:rPr>
                <a:t>48           53          51         31         53          112           52</a:t>
              </a:r>
            </a:p>
          </p:txBody>
        </p:sp>
        <p:sp>
          <p:nvSpPr>
            <p:cNvPr id="14" name="TextBox 13"/>
            <p:cNvSpPr txBox="1"/>
            <p:nvPr/>
          </p:nvSpPr>
          <p:spPr>
            <a:xfrm>
              <a:off x="1879599" y="2729695"/>
              <a:ext cx="14725649" cy="1824923"/>
            </a:xfrm>
            <a:prstGeom prst="rect">
              <a:avLst/>
            </a:prstGeom>
            <a:noFill/>
          </p:spPr>
          <p:txBody>
            <a:bodyPr wrap="square" rtlCol="0">
              <a:spAutoFit/>
            </a:bodyPr>
            <a:lstStyle/>
            <a:p>
              <a:pPr algn="just">
                <a:lnSpc>
                  <a:spcPct val="150000"/>
                </a:lnSpc>
              </a:pPr>
              <a:r>
                <a:rPr lang="en-US" sz="4000" dirty="0" err="1">
                  <a:latin typeface="Arial" panose="020B0604020202020204" pitchFamily="34" charset="0"/>
                  <a:cs typeface="Arial" panose="020B0604020202020204" pitchFamily="34" charset="0"/>
                </a:rPr>
                <a:t>Tìm</a:t>
              </a:r>
              <a:r>
                <a:rPr lang="en-US" sz="4000"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số</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trung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bình</a:t>
              </a:r>
              <a:r>
                <a:rPr lang="en-US" sz="4000" b="1"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và</a:t>
              </a:r>
              <a:r>
                <a:rPr lang="en-US" sz="4000"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trung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vị</a:t>
              </a:r>
              <a:r>
                <a:rPr lang="en-US" sz="4000" b="1"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mẫu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trên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Trong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hai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nào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phù</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hợp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hơn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để</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đại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diện</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chiều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dài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của</a:t>
              </a:r>
              <a:r>
                <a:rPr lang="en-US" sz="4000" dirty="0">
                  <a:latin typeface="Arial" panose="020B0604020202020204" pitchFamily="34" charset="0"/>
                  <a:cs typeface="Arial" panose="020B0604020202020204" pitchFamily="34" charset="0"/>
                </a:rPr>
                <a:t> 7 con </a:t>
              </a:r>
              <a:r>
                <a:rPr lang="en-US" sz="4000" dirty="0" err="1">
                  <a:latin typeface="Arial" panose="020B0604020202020204" pitchFamily="34" charset="0"/>
                  <a:cs typeface="Arial" panose="020B0604020202020204" pitchFamily="34" charset="0"/>
                </a:rPr>
                <a:t>cá</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voi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trưởng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thành</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này</a:t>
              </a:r>
              <a:r>
                <a:rPr lang="en-US" sz="4000" dirty="0">
                  <a:latin typeface="Arial" panose="020B0604020202020204" pitchFamily="34" charset="0"/>
                  <a:cs typeface="Arial" panose="020B0604020202020204" pitchFamily="34" charset="0"/>
                </a:rPr>
                <a:t>?</a:t>
              </a:r>
            </a:p>
          </p:txBody>
        </p:sp>
      </p:gr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72600" y="6161396"/>
            <a:ext cx="7303016" cy="3651508"/>
          </a:xfrm>
          <a:prstGeom prst="rect">
            <a:avLst/>
          </a:prstGeom>
        </p:spPr>
      </p:pic>
      <p:cxnSp>
        <p:nvCxnSpPr>
          <p:cNvPr id="7" name="Straight Connector 6">
            <a:extLst>
              <a:ext uri="{FF2B5EF4-FFF2-40B4-BE49-F238E27FC236}">
                <a16:creationId xmlns:a16="http://schemas.microsoft.com/office/drawing/2014/main" id="{EDC25D70-C4E6-B213-AE00-03E1A798A7B7}"/>
              </a:ext>
            </a:extLst>
          </p:cNvPr>
          <p:cNvCxnSpPr/>
          <p:nvPr/>
        </p:nvCxnSpPr>
        <p:spPr>
          <a:xfrm>
            <a:off x="228599" y="43053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4989800"/>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9"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ssolv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990600" y="7048500"/>
            <a:ext cx="17297400" cy="2286000"/>
          </a:xfrm>
          <a:prstGeom prst="roundRect">
            <a:avLst>
              <a:gd name="adj" fmla="val 5327"/>
            </a:avLst>
          </a:prstGeom>
          <a:solidFill>
            <a:schemeClr val="accent1">
              <a:lumMod val="20000"/>
              <a:lumOff val="80000"/>
            </a:schemeClr>
          </a:solidFill>
          <a:ln>
            <a:solidFill>
              <a:srgbClr val="DCE6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 name="Group 14"/>
          <p:cNvGrpSpPr/>
          <p:nvPr/>
        </p:nvGrpSpPr>
        <p:grpSpPr>
          <a:xfrm>
            <a:off x="228600" y="1746200"/>
            <a:ext cx="9088581" cy="3569833"/>
            <a:chOff x="822548" y="1746200"/>
            <a:chExt cx="8494633" cy="3569833"/>
          </a:xfrm>
        </p:grpSpPr>
        <mc:AlternateContent xmlns:mc="http://schemas.openxmlformats.org/markup-compatibility/2006">
          <mc:Choice xmlns:a14="http://schemas.microsoft.com/office/drawing/2010/main" Requires="a14">
            <p:sp>
              <p:nvSpPr>
                <p:cNvPr id="5" name="Rectangle 4"/>
                <p:cNvSpPr/>
                <p:nvPr/>
              </p:nvSpPr>
              <p:spPr>
                <a:xfrm>
                  <a:off x="822548" y="1746200"/>
                  <a:ext cx="8494633" cy="2660408"/>
                </a:xfrm>
                <a:prstGeom prst="rect">
                  <a:avLst/>
                </a:prstGeom>
              </p:spPr>
              <p:txBody>
                <a:bodyPr wrap="none">
                  <a:spAutoFit/>
                </a:bodyPr>
                <a:lstStyle/>
                <a:p>
                  <a:pPr>
                    <a:lnSpc>
                      <a:spcPct val="150000"/>
                    </a:lnSpc>
                  </a:pPr>
                  <a:r>
                    <a:rPr lang="en-US" sz="4000" b="1" dirty="0">
                      <a:latin typeface="Arial" panose="020B0604020202020204" pitchFamily="34" charset="0"/>
                      <a:ea typeface="Calibri" panose="020F0502020204030204" pitchFamily="34" charset="0"/>
                      <a:cs typeface="Arial" panose="020B0604020202020204" pitchFamily="34" charset="0"/>
                    </a:rPr>
                    <a:t>Số </a:t>
                  </a:r>
                  <a:r>
                    <a:rPr lang="en-US" sz="4000" b="1" dirty="0" err="1">
                      <a:latin typeface="Arial" panose="020B0604020202020204" pitchFamily="34" charset="0"/>
                      <a:ea typeface="Calibri" panose="020F0502020204030204" pitchFamily="34" charset="0"/>
                      <a:cs typeface="Arial" panose="020B0604020202020204" pitchFamily="34" charset="0"/>
                    </a:rPr>
                    <a:t>trung</a:t>
                  </a:r>
                  <a:r>
                    <a:rPr lang="en-US" sz="4000" b="1" dirty="0">
                      <a:latin typeface="Arial" panose="020B0604020202020204" pitchFamily="34" charset="0"/>
                      <a:ea typeface="Calibri" panose="020F0502020204030204" pitchFamily="34" charset="0"/>
                      <a:cs typeface="Arial" panose="020B0604020202020204" pitchFamily="34" charset="0"/>
                    </a:rPr>
                    <a:t> </a:t>
                  </a:r>
                  <a:r>
                    <a:rPr lang="en-US" sz="4000" b="1" dirty="0" err="1">
                      <a:latin typeface="Arial" panose="020B0604020202020204" pitchFamily="34" charset="0"/>
                      <a:ea typeface="Calibri" panose="020F0502020204030204" pitchFamily="34" charset="0"/>
                      <a:cs typeface="Arial" panose="020B0604020202020204" pitchFamily="34" charset="0"/>
                    </a:rPr>
                    <a:t>bình</a:t>
                  </a:r>
                  <a:r>
                    <a:rPr lang="en-US" sz="4000" b="1" dirty="0">
                      <a:latin typeface="Arial" panose="020B0604020202020204" pitchFamily="34" charset="0"/>
                      <a:ea typeface="Calibri" panose="020F0502020204030204" pitchFamily="34" charset="0"/>
                      <a:cs typeface="Arial" panose="020B0604020202020204" pitchFamily="34" charset="0"/>
                    </a:rPr>
                    <a:t>:</a:t>
                  </a:r>
                </a:p>
                <a:p>
                  <a:pPr>
                    <a:lnSpc>
                      <a:spcPct val="150000"/>
                    </a:lnSpc>
                  </a:pPr>
                  <a:r>
                    <a:rPr lang="en-US" sz="5400" dirty="0">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bar>
                        <m:barPr>
                          <m:pos m:val="top"/>
                          <m:ctrlPr>
                            <a:rPr lang="en-US" sz="5400" i="1" smtClean="0">
                              <a:effectLst/>
                              <a:latin typeface="Cambria Math" panose="02040503050406030204" pitchFamily="18" charset="0"/>
                              <a:cs typeface="Times New Roman" panose="02020603050405020304" pitchFamily="18" charset="0"/>
                            </a:rPr>
                          </m:ctrlPr>
                        </m:barPr>
                        <m:e>
                          <m:r>
                            <a:rPr lang="en-US" sz="5400" b="0" i="1" smtClean="0">
                              <a:effectLst/>
                              <a:latin typeface="Cambria Math" panose="02040503050406030204" pitchFamily="18" charset="0"/>
                              <a:cs typeface="Times New Roman" panose="02020603050405020304" pitchFamily="18" charset="0"/>
                            </a:rPr>
                            <m:t>𝑥</m:t>
                          </m:r>
                        </m:e>
                      </m:bar>
                      <m:r>
                        <a:rPr lang="en-US" sz="5400" b="0" i="1" smtClean="0">
                          <a:effectLst/>
                          <a:latin typeface="Cambria Math" panose="02040503050406030204" pitchFamily="18" charset="0"/>
                          <a:cs typeface="Times New Roman" panose="02020603050405020304" pitchFamily="18" charset="0"/>
                        </a:rPr>
                        <m:t>=</m:t>
                      </m:r>
                      <m:f>
                        <m:fPr>
                          <m:ctrlPr>
                            <a:rPr lang="en-US" sz="5400" i="1">
                              <a:effectLst/>
                              <a:latin typeface="Cambria Math" panose="02040503050406030204" pitchFamily="18" charset="0"/>
                              <a:cs typeface="Times New Roman" panose="02020603050405020304" pitchFamily="18" charset="0"/>
                            </a:rPr>
                          </m:ctrlPr>
                        </m:fPr>
                        <m:num>
                          <m:r>
                            <a:rPr lang="en-US" sz="5400" i="1">
                              <a:effectLst/>
                              <a:latin typeface="Cambria Math" panose="02040503050406030204" pitchFamily="18" charset="0"/>
                              <a:ea typeface="Calibri" panose="020F0502020204030204" pitchFamily="34" charset="0"/>
                              <a:cs typeface="Times New Roman" panose="02020603050405020304" pitchFamily="18" charset="0"/>
                            </a:rPr>
                            <m:t>48</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53</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51</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31</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53</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112</m:t>
                          </m:r>
                          <m:r>
                            <a:rPr lang="en-US" sz="5400" i="1">
                              <a:effectLst/>
                              <a:latin typeface="Cambria Math" panose="02040503050406030204" pitchFamily="18" charset="0"/>
                              <a:ea typeface="Calibri" panose="020F0502020204030204" pitchFamily="34" charset="0"/>
                              <a:cs typeface="Times New Roman" panose="02020603050405020304" pitchFamily="18" charset="0"/>
                            </a:rPr>
                            <m:t>+</m:t>
                          </m:r>
                          <m:r>
                            <a:rPr lang="en-US" sz="5400" i="1">
                              <a:effectLst/>
                              <a:latin typeface="Cambria Math" panose="02040503050406030204" pitchFamily="18" charset="0"/>
                              <a:ea typeface="Calibri" panose="020F0502020204030204" pitchFamily="34" charset="0"/>
                              <a:cs typeface="Times New Roman" panose="02020603050405020304" pitchFamily="18" charset="0"/>
                            </a:rPr>
                            <m:t>52</m:t>
                          </m:r>
                        </m:num>
                        <m:den>
                          <m:r>
                            <a:rPr lang="en-US" sz="5400" i="1">
                              <a:effectLst/>
                              <a:latin typeface="Cambria Math" panose="02040503050406030204" pitchFamily="18" charset="0"/>
                              <a:ea typeface="Calibri" panose="020F0502020204030204" pitchFamily="34" charset="0"/>
                              <a:cs typeface="Times New Roman" panose="02020603050405020304" pitchFamily="18" charset="0"/>
                            </a:rPr>
                            <m:t>7</m:t>
                          </m:r>
                        </m:den>
                      </m:f>
                    </m:oMath>
                  </a14:m>
                  <a:endParaRPr lang="en-US" sz="4000" i="1" dirty="0">
                    <a:effectLst/>
                    <a:latin typeface="Cambria Math" panose="02040503050406030204" pitchFamily="18" charset="0"/>
                    <a:ea typeface="Calibri" panose="020F0502020204030204" pitchFamily="34" charset="0"/>
                    <a:cs typeface="Times New Roman" panose="02020603050405020304" pitchFamily="18" charset="0"/>
                  </a:endParaRPr>
                </a:p>
              </p:txBody>
            </p:sp>
          </mc:Choice>
          <mc:Fallback>
            <p:sp>
              <p:nvSpPr>
                <p:cNvPr id="5" name="Rectangle 4"/>
                <p:cNvSpPr>
                  <a:spLocks noRot="1" noChangeAspect="1" noMove="1" noResize="1" noEditPoints="1" noAdjustHandles="1" noChangeArrowheads="1" noChangeShapeType="1" noTextEdit="1"/>
                </p:cNvSpPr>
                <p:nvPr/>
              </p:nvSpPr>
              <p:spPr>
                <a:xfrm>
                  <a:off x="822548" y="1746200"/>
                  <a:ext cx="8494633" cy="2660408"/>
                </a:xfrm>
                <a:prstGeom prst="rect">
                  <a:avLst/>
                </a:prstGeom>
                <a:blipFill>
                  <a:blip r:embed="rId2"/>
                  <a:stretch>
                    <a:fillRect l="-3624" b="-5492"/>
                  </a:stretch>
                </a:blipFill>
              </p:spPr>
              <p:txBody>
                <a:bodyPr/>
                <a:lstStyle/>
                <a:p>
                  <a:r>
                    <a:rPr lang="en-US">
                      <a:noFill/>
                    </a:rPr>
                    <a:t> </a:t>
                  </a:r>
                </a:p>
              </p:txBody>
            </p:sp>
          </mc:Fallback>
        </mc:AlternateContent>
        <p:sp>
          <p:nvSpPr>
            <p:cNvPr id="6" name="TextBox 5"/>
            <p:cNvSpPr txBox="1"/>
            <p:nvPr/>
          </p:nvSpPr>
          <p:spPr>
            <a:xfrm>
              <a:off x="1763375" y="4608147"/>
              <a:ext cx="2209800" cy="707886"/>
            </a:xfrm>
            <a:prstGeom prst="rect">
              <a:avLst/>
            </a:prstGeom>
            <a:noFill/>
          </p:spPr>
          <p:txBody>
            <a:bodyPr wrap="square" rtlCol="0">
              <a:spAutoFit/>
            </a:bodyPr>
            <a:lstStyle/>
            <a:p>
              <a:r>
                <a:rPr lang="en-US" sz="4000" dirty="0">
                  <a:latin typeface="Arial" panose="020B0604020202020204" pitchFamily="34" charset="0"/>
                  <a:cs typeface="Arial" panose="020B0604020202020204" pitchFamily="34" charset="0"/>
                </a:rPr>
                <a:t>≈ 57,14</a:t>
              </a:r>
            </a:p>
          </p:txBody>
        </p:sp>
      </p:grpSp>
      <p:sp>
        <p:nvSpPr>
          <p:cNvPr id="7" name="Rectangle 6"/>
          <p:cNvSpPr/>
          <p:nvPr/>
        </p:nvSpPr>
        <p:spPr>
          <a:xfrm>
            <a:off x="8984675" y="1714500"/>
            <a:ext cx="9088580" cy="3671583"/>
          </a:xfrm>
          <a:prstGeom prst="rect">
            <a:avLst/>
          </a:prstGeom>
        </p:spPr>
        <p:txBody>
          <a:bodyPr wrap="square">
            <a:spAutoFit/>
          </a:bodyPr>
          <a:lstStyle/>
          <a:p>
            <a:pPr algn="just">
              <a:lnSpc>
                <a:spcPct val="150000"/>
              </a:lnSpc>
            </a:pPr>
            <a:r>
              <a:rPr lang="en-US" sz="4000" b="1" dirty="0" err="1">
                <a:latin typeface="Arial" panose="020B0604020202020204" pitchFamily="34" charset="0"/>
                <a:cs typeface="Arial" panose="020B0604020202020204" pitchFamily="34" charset="0"/>
              </a:rPr>
              <a:t>Số</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trung</a:t>
            </a:r>
            <a:r>
              <a:rPr lang="en-US" sz="4000" b="1" dirty="0">
                <a:latin typeface="Arial" panose="020B0604020202020204" pitchFamily="34" charset="0"/>
                <a:cs typeface="Arial" panose="020B0604020202020204" pitchFamily="34" charset="0"/>
              </a:rPr>
              <a:t> </a:t>
            </a:r>
            <a:r>
              <a:rPr lang="en-US" sz="4000" b="1" dirty="0" err="1">
                <a:latin typeface="Arial" panose="020B0604020202020204" pitchFamily="34" charset="0"/>
                <a:cs typeface="Arial" panose="020B0604020202020204" pitchFamily="34" charset="0"/>
              </a:rPr>
              <a:t>vị</a:t>
            </a:r>
            <a:r>
              <a:rPr lang="en-US" sz="4000" b="1" dirty="0">
                <a:latin typeface="Arial" panose="020B0604020202020204" pitchFamily="34" charset="0"/>
                <a:cs typeface="Arial" panose="020B0604020202020204" pitchFamily="34" charset="0"/>
              </a:rPr>
              <a:t>: </a:t>
            </a:r>
          </a:p>
          <a:p>
            <a:pPr algn="just">
              <a:lnSpc>
                <a:spcPct val="150000"/>
              </a:lnSpc>
            </a:pPr>
            <a:r>
              <a:rPr lang="en-US" sz="4000">
                <a:latin typeface="Arial" panose="020B0604020202020204" pitchFamily="34" charset="0"/>
                <a:cs typeface="Arial" panose="020B0604020202020204" pitchFamily="34" charset="0"/>
              </a:rPr>
              <a:t>* Sắp </a:t>
            </a:r>
            <a:r>
              <a:rPr lang="en-US" sz="4000" dirty="0" err="1">
                <a:latin typeface="Arial" panose="020B0604020202020204" pitchFamily="34" charset="0"/>
                <a:cs typeface="Arial" panose="020B0604020202020204" pitchFamily="34" charset="0"/>
              </a:rPr>
              <a:t>xếp</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lại</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liệu</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theo</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thứ</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tự</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không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giảm</a:t>
            </a:r>
            <a:r>
              <a:rPr lang="en-US" sz="4000">
                <a:latin typeface="Arial" panose="020B0604020202020204" pitchFamily="34" charset="0"/>
                <a:cs typeface="Arial" panose="020B0604020202020204" pitchFamily="34" charset="0"/>
              </a:rPr>
              <a:t>:  31</a:t>
            </a:r>
            <a:r>
              <a:rPr lang="en-US" sz="4000" dirty="0">
                <a:latin typeface="Arial" panose="020B0604020202020204" pitchFamily="34" charset="0"/>
                <a:cs typeface="Arial" panose="020B0604020202020204" pitchFamily="34" charset="0"/>
              </a:rPr>
              <a:t>; 48; 51; </a:t>
            </a:r>
            <a:r>
              <a:rPr lang="en-US" sz="4000" b="1" dirty="0">
                <a:solidFill>
                  <a:srgbClr val="FF0000"/>
                </a:solidFill>
                <a:latin typeface="Arial" panose="020B0604020202020204" pitchFamily="34" charset="0"/>
                <a:cs typeface="Arial" panose="020B0604020202020204" pitchFamily="34" charset="0"/>
              </a:rPr>
              <a:t>52</a:t>
            </a:r>
            <a:r>
              <a:rPr lang="en-US" sz="4000" dirty="0">
                <a:latin typeface="Arial" panose="020B0604020202020204" pitchFamily="34" charset="0"/>
                <a:cs typeface="Arial" panose="020B0604020202020204" pitchFamily="34" charset="0"/>
              </a:rPr>
              <a:t>; 53; 53; 112</a:t>
            </a:r>
          </a:p>
          <a:p>
            <a:pPr algn="just">
              <a:lnSpc>
                <a:spcPct val="150000"/>
              </a:lnSpc>
            </a:pPr>
            <a:r>
              <a:rPr lang="en-US" sz="4000">
                <a:latin typeface="Arial" panose="020B0604020202020204" pitchFamily="34" charset="0"/>
                <a:cs typeface="Arial" panose="020B0604020202020204" pitchFamily="34" charset="0"/>
              </a:rPr>
              <a:t>* Do n =7 là </a:t>
            </a:r>
            <a:r>
              <a:rPr lang="en-US" sz="4000">
                <a:solidFill>
                  <a:srgbClr val="FF0000"/>
                </a:solidFill>
                <a:latin typeface="Arial" panose="020B0604020202020204" pitchFamily="34" charset="0"/>
                <a:cs typeface="Arial" panose="020B0604020202020204" pitchFamily="34" charset="0"/>
              </a:rPr>
              <a:t>số lẻ </a:t>
            </a:r>
            <a:r>
              <a:rPr lang="en-US" sz="4000">
                <a:latin typeface="Arial" panose="020B0604020202020204" pitchFamily="34" charset="0"/>
                <a:cs typeface="Arial" panose="020B0604020202020204" pitchFamily="34" charset="0"/>
              </a:rPr>
              <a:t>Vậy </a:t>
            </a:r>
            <a:r>
              <a:rPr lang="en-US" sz="4000" dirty="0" err="1">
                <a:latin typeface="Arial" panose="020B0604020202020204" pitchFamily="34" charset="0"/>
                <a:cs typeface="Arial" panose="020B0604020202020204" pitchFamily="34" charset="0"/>
              </a:rPr>
              <a:t>số</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trung</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vị</a:t>
            </a:r>
            <a:r>
              <a:rPr lang="en-US" sz="4000" dirty="0">
                <a:latin typeface="Arial" panose="020B0604020202020204" pitchFamily="34" charset="0"/>
                <a:cs typeface="Arial" panose="020B0604020202020204" pitchFamily="34" charset="0"/>
              </a:rPr>
              <a:t> </a:t>
            </a:r>
            <a:r>
              <a:rPr lang="en-US" sz="4000" dirty="0" err="1">
                <a:latin typeface="Arial" panose="020B0604020202020204" pitchFamily="34" charset="0"/>
                <a:cs typeface="Arial" panose="020B0604020202020204" pitchFamily="34" charset="0"/>
              </a:rPr>
              <a:t>là</a:t>
            </a:r>
            <a:r>
              <a:rPr lang="en-US" sz="4000" dirty="0">
                <a:latin typeface="Arial" panose="020B0604020202020204" pitchFamily="34" charset="0"/>
                <a:cs typeface="Arial" panose="020B0604020202020204" pitchFamily="34" charset="0"/>
              </a:rPr>
              <a:t> 52.</a:t>
            </a:r>
          </a:p>
        </p:txBody>
      </p:sp>
      <p:sp>
        <p:nvSpPr>
          <p:cNvPr id="11" name="Rectangle 10"/>
          <p:cNvSpPr/>
          <p:nvPr/>
        </p:nvSpPr>
        <p:spPr>
          <a:xfrm>
            <a:off x="3973175" y="7222004"/>
            <a:ext cx="12554912" cy="1938992"/>
          </a:xfrm>
          <a:prstGeom prst="rect">
            <a:avLst/>
          </a:prstGeom>
        </p:spPr>
        <p:txBody>
          <a:bodyPr wrap="square">
            <a:spAutoFit/>
          </a:bodyPr>
          <a:lstStyle/>
          <a:p>
            <a:pPr algn="just">
              <a:lnSpc>
                <a:spcPct val="150000"/>
              </a:lnSpc>
            </a:pPr>
            <a:r>
              <a:rPr lang="vi-VN" sz="4000" dirty="0">
                <a:latin typeface="Arial" panose="020B0604020202020204" pitchFamily="34" charset="0"/>
                <a:cs typeface="Arial" panose="020B0604020202020204" pitchFamily="34" charset="0"/>
              </a:rPr>
              <a:t>Vậy số trung vị phù hợp để đại diện cho chiều dài của 7 con cá voi trưởng thành.</a:t>
            </a:r>
            <a:endParaRPr lang="en-US" sz="4000" dirty="0">
              <a:latin typeface="Arial" panose="020B0604020202020204" pitchFamily="34" charset="0"/>
              <a:cs typeface="Arial" panose="020B0604020202020204" pitchFamily="34" charset="0"/>
            </a:endParaRPr>
          </a:p>
        </p:txBody>
      </p:sp>
      <p:sp>
        <p:nvSpPr>
          <p:cNvPr id="12" name="Right Arrow 11"/>
          <p:cNvSpPr/>
          <p:nvPr/>
        </p:nvSpPr>
        <p:spPr>
          <a:xfrm>
            <a:off x="1763375" y="7658100"/>
            <a:ext cx="1513225" cy="1066800"/>
          </a:xfrm>
          <a:prstGeom prst="right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96572AFF-7D4E-A265-6A29-FCA854DBDDE1}"/>
              </a:ext>
            </a:extLst>
          </p:cNvPr>
          <p:cNvSpPr txBox="1"/>
          <p:nvPr/>
        </p:nvSpPr>
        <p:spPr>
          <a:xfrm>
            <a:off x="519545" y="95215"/>
            <a:ext cx="17553709" cy="707886"/>
          </a:xfrm>
          <a:prstGeom prst="rect">
            <a:avLst/>
          </a:prstGeom>
          <a:noFill/>
        </p:spPr>
        <p:txBody>
          <a:bodyPr wrap="square" rtlCol="0">
            <a:spAutoFit/>
          </a:bodyPr>
          <a:lstStyle/>
          <a:p>
            <a:pPr algn="ctr"/>
            <a:r>
              <a:rPr lang="en-US" sz="4000" b="1" dirty="0">
                <a:latin typeface="Arial" panose="020B0604020202020204" pitchFamily="34" charset="0"/>
                <a:cs typeface="Arial" panose="020B0604020202020204" pitchFamily="34" charset="0"/>
              </a:rPr>
              <a:t>48           53          51         31         53          112           52</a:t>
            </a:r>
          </a:p>
        </p:txBody>
      </p:sp>
      <p:cxnSp>
        <p:nvCxnSpPr>
          <p:cNvPr id="17" name="Straight Connector 16">
            <a:extLst>
              <a:ext uri="{FF2B5EF4-FFF2-40B4-BE49-F238E27FC236}">
                <a16:creationId xmlns:a16="http://schemas.microsoft.com/office/drawing/2014/main" id="{F0345386-2253-B891-C517-80A8EB65B6F8}"/>
              </a:ext>
            </a:extLst>
          </p:cNvPr>
          <p:cNvCxnSpPr/>
          <p:nvPr/>
        </p:nvCxnSpPr>
        <p:spPr>
          <a:xfrm>
            <a:off x="685800" y="11049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4B3E13E-456C-1274-DB23-9BB0FAE74925}"/>
              </a:ext>
            </a:extLst>
          </p:cNvPr>
          <p:cNvCxnSpPr/>
          <p:nvPr/>
        </p:nvCxnSpPr>
        <p:spPr>
          <a:xfrm flipV="1">
            <a:off x="8915400" y="1866900"/>
            <a:ext cx="0" cy="510540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54275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80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ppt_w+.3"/>
                                          </p:val>
                                        </p:tav>
                                        <p:tav tm="100000">
                                          <p:val>
                                            <p:strVal val="#ppt_w"/>
                                          </p:val>
                                        </p:tav>
                                      </p:tavLst>
                                    </p:anim>
                                    <p:anim calcmode="lin" valueType="num">
                                      <p:cBhvr>
                                        <p:cTn id="8" dur="500" fill="hold"/>
                                        <p:tgtEl>
                                          <p:spTgt spid="15"/>
                                        </p:tgtEl>
                                        <p:attrNameLst>
                                          <p:attrName>ppt_h</p:attrName>
                                        </p:attrNameLst>
                                      </p:cBhvr>
                                      <p:tavLst>
                                        <p:tav tm="0">
                                          <p:val>
                                            <p:strVal val="#ppt_h"/>
                                          </p:val>
                                        </p:tav>
                                        <p:tav tm="100000">
                                          <p:val>
                                            <p:strVal val="#ppt_h"/>
                                          </p:val>
                                        </p:tav>
                                      </p:tavLst>
                                    </p:anim>
                                    <p:animEffect transition="in" filter="fade">
                                      <p:cBhvr>
                                        <p:cTn id="9" dur="5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17" presetClass="entr" presetSubtype="1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2" presetClass="entr" presetSubtype="8"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p:tgtEl>
                                          <p:spTgt spid="12"/>
                                        </p:tgtEl>
                                        <p:attrNameLst>
                                          <p:attrName>ppt_x</p:attrName>
                                        </p:attrNameLst>
                                      </p:cBhvr>
                                      <p:tavLst>
                                        <p:tav tm="0">
                                          <p:val>
                                            <p:strVal val="#ppt_x-#ppt_w*1.125000"/>
                                          </p:val>
                                        </p:tav>
                                        <p:tav tm="100000">
                                          <p:val>
                                            <p:strVal val="#ppt_x"/>
                                          </p:val>
                                        </p:tav>
                                      </p:tavLst>
                                    </p:anim>
                                    <p:animEffect transition="in" filter="wipe(right)">
                                      <p:cBhvr>
                                        <p:cTn id="21" dur="500"/>
                                        <p:tgtEl>
                                          <p:spTgt spid="12"/>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13866" y="756303"/>
            <a:ext cx="15697200" cy="1002710"/>
          </a:xfrm>
          <a:prstGeom prst="rect">
            <a:avLst/>
          </a:prstGeom>
        </p:spPr>
        <p:txBody>
          <a:bodyPr wrap="square">
            <a:spAutoFit/>
          </a:bodyPr>
          <a:lstStyle/>
          <a:p>
            <a:pPr marL="571500" indent="-571500" algn="just">
              <a:lnSpc>
                <a:spcPct val="150000"/>
              </a:lnSpc>
              <a:spcBef>
                <a:spcPts val="600"/>
              </a:spcBef>
              <a:spcAft>
                <a:spcPts val="800"/>
              </a:spcAft>
              <a:buFont typeface="Arial" panose="020B0604020202020204" pitchFamily="34" charset="0"/>
              <a:buChar char="•"/>
              <a:tabLst>
                <a:tab pos="360045" algn="l"/>
                <a:tab pos="720090" algn="l"/>
              </a:tabLst>
            </a:pPr>
            <a:r>
              <a:rPr lang="en-US" sz="4500" b="1">
                <a:latin typeface="Arial" panose="020B0604020202020204" pitchFamily="34" charset="0"/>
                <a:ea typeface="Times New Roman" panose="02020603050405020304" pitchFamily="18" charset="0"/>
                <a:cs typeface="Arial" panose="020B0604020202020204" pitchFamily="34" charset="0"/>
              </a:rPr>
              <a:t>Ý nghĩa của trung vị:</a:t>
            </a:r>
            <a:endParaRPr lang="en-US" sz="4500">
              <a:latin typeface="Arial" panose="020B0604020202020204" pitchFamily="34" charset="0"/>
              <a:ea typeface="Calibri" panose="020F0502020204030204" pitchFamily="34" charset="0"/>
              <a:cs typeface="Arial" panose="020B0604020202020204" pitchFamily="34" charset="0"/>
            </a:endParaRPr>
          </a:p>
        </p:txBody>
      </p:sp>
      <p:sp>
        <p:nvSpPr>
          <p:cNvPr id="12" name="Rectangle 11"/>
          <p:cNvSpPr/>
          <p:nvPr/>
        </p:nvSpPr>
        <p:spPr>
          <a:xfrm>
            <a:off x="609601" y="2552700"/>
            <a:ext cx="17323770" cy="4369786"/>
          </a:xfrm>
          <a:prstGeom prst="rect">
            <a:avLst/>
          </a:prstGeom>
        </p:spPr>
        <p:txBody>
          <a:bodyPr wrap="square">
            <a:spAutoFit/>
          </a:bodyPr>
          <a:lstStyle/>
          <a:p>
            <a:pPr algn="just">
              <a:lnSpc>
                <a:spcPct val="150000"/>
              </a:lnSpc>
              <a:spcBef>
                <a:spcPts val="600"/>
              </a:spcBef>
              <a:spcAft>
                <a:spcPts val="800"/>
              </a:spcAft>
              <a:tabLst>
                <a:tab pos="360045" algn="l"/>
                <a:tab pos="720090" algn="l"/>
              </a:tabLst>
            </a:pPr>
            <a:r>
              <a:rPr lang="vi-VN" sz="3800">
                <a:ea typeface="Times New Roman" panose="02020603050405020304" pitchFamily="18" charset="0"/>
                <a:cs typeface="Arial" panose="020B0604020202020204" pitchFamily="34" charset="0"/>
              </a:rPr>
              <a:t>Trung vị được dùng để đo xu thế trung tâm của mẫu số liệu. Trung vị là giá trị nằm ở chính giữa của mẫu số liệu theo nghĩa: </a:t>
            </a:r>
            <a:r>
              <a:rPr lang="vi-VN" sz="3800">
                <a:solidFill>
                  <a:srgbClr val="FF0000"/>
                </a:solidFill>
                <a:ea typeface="Times New Roman" panose="02020603050405020304" pitchFamily="18" charset="0"/>
                <a:cs typeface="Arial" panose="020B0604020202020204" pitchFamily="34" charset="0"/>
              </a:rPr>
              <a:t>luôn có ít nhất 50% số liệu trong mẫu nhỏ hơn hoặc bằng trung vị.</a:t>
            </a:r>
            <a:r>
              <a:rPr lang="vi-VN" sz="3800">
                <a:ea typeface="Times New Roman" panose="02020603050405020304" pitchFamily="18" charset="0"/>
                <a:cs typeface="Arial" panose="020B0604020202020204" pitchFamily="34" charset="0"/>
              </a:rPr>
              <a:t>  Khi trong mẫu xuất hiện thêm một giá tri rất lớn hoặc rất nhỏ thì số trung bình sẽ bị thay đổi đáng kể những trung vị thì ít thay đổi.</a:t>
            </a:r>
            <a:endParaRPr lang="en-US" sz="380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589869"/>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8507" y="108315"/>
            <a:ext cx="17297399" cy="5246949"/>
          </a:xfrm>
          <a:prstGeom prst="rect">
            <a:avLst/>
          </a:prstGeom>
          <a:noFill/>
        </p:spPr>
        <p:txBody>
          <a:bodyPr wrap="square" rtlCol="0">
            <a:spAutoFit/>
          </a:bodyPr>
          <a:lstStyle/>
          <a:p>
            <a:pPr>
              <a:lnSpc>
                <a:spcPct val="150000"/>
              </a:lnSpc>
            </a:pPr>
            <a:r>
              <a:rPr lang="en-US" sz="3800" b="1">
                <a:solidFill>
                  <a:srgbClr val="FF0000"/>
                </a:solidFill>
                <a:latin typeface="Arial" panose="020B0604020202020204" pitchFamily="34" charset="0"/>
                <a:cs typeface="Arial" panose="020B0604020202020204" pitchFamily="34" charset="0"/>
              </a:rPr>
              <a:t>Bài 6-trang 138: a)</a:t>
            </a:r>
            <a:r>
              <a:rPr lang="en-US" sz="3800">
                <a:solidFill>
                  <a:prstClr val="black"/>
                </a:solidFill>
                <a:latin typeface="Arial" panose="020B0604020202020204" pitchFamily="34" charset="0"/>
                <a:cs typeface="Arial" panose="020B0604020202020204" pitchFamily="34" charset="0"/>
              </a:rPr>
              <a:t>Tính các </a:t>
            </a:r>
            <a:r>
              <a:rPr lang="en-US" sz="3800">
                <a:solidFill>
                  <a:srgbClr val="FF0000"/>
                </a:solidFill>
                <a:latin typeface="Arial" panose="020B0604020202020204" pitchFamily="34" charset="0"/>
                <a:cs typeface="Arial" panose="020B0604020202020204" pitchFamily="34" charset="0"/>
              </a:rPr>
              <a:t>trung vị </a:t>
            </a:r>
            <a:r>
              <a:rPr lang="en-US" sz="3800">
                <a:solidFill>
                  <a:prstClr val="black"/>
                </a:solidFill>
                <a:latin typeface="Arial" panose="020B0604020202020204" pitchFamily="34" charset="0"/>
                <a:cs typeface="Arial" panose="020B0604020202020204" pitchFamily="34" charset="0"/>
              </a:rPr>
              <a:t>của số sách các bạn ở Tổ 1 và số sách các bạn ở Tổ 2 đã đọc trong hoạt động khám phá 2.</a:t>
            </a:r>
          </a:p>
          <a:p>
            <a:pPr>
              <a:lnSpc>
                <a:spcPct val="150000"/>
              </a:lnSpc>
            </a:pPr>
            <a:endParaRPr lang="en-US" sz="3800">
              <a:solidFill>
                <a:prstClr val="black"/>
              </a:solidFill>
              <a:latin typeface="Arial" panose="020B0604020202020204" pitchFamily="34" charset="0"/>
              <a:cs typeface="Arial" panose="020B0604020202020204" pitchFamily="34" charset="0"/>
            </a:endParaRPr>
          </a:p>
          <a:p>
            <a:pPr>
              <a:lnSpc>
                <a:spcPct val="150000"/>
              </a:lnSpc>
            </a:pPr>
            <a:endParaRPr lang="en-US" sz="3800">
              <a:solidFill>
                <a:prstClr val="black"/>
              </a:solidFill>
              <a:latin typeface="Arial" panose="020B0604020202020204" pitchFamily="34" charset="0"/>
              <a:cs typeface="Arial" panose="020B0604020202020204" pitchFamily="34" charset="0"/>
            </a:endParaRPr>
          </a:p>
          <a:p>
            <a:pPr>
              <a:lnSpc>
                <a:spcPct val="150000"/>
              </a:lnSpc>
            </a:pPr>
            <a:r>
              <a:rPr lang="en-US" sz="3800">
                <a:solidFill>
                  <a:prstClr val="black"/>
                </a:solidFill>
                <a:latin typeface="Arial" panose="020B0604020202020204" pitchFamily="34" charset="0"/>
                <a:cs typeface="Arial" panose="020B0604020202020204" pitchFamily="34" charset="0"/>
              </a:rPr>
              <a:t>b)Sử dụng trung vị, hãy so sánh xem các bạn ở tổ nào đọc nhiều sách ở thư viện hơn.</a:t>
            </a:r>
          </a:p>
        </p:txBody>
      </p:sp>
      <p:sp>
        <p:nvSpPr>
          <p:cNvPr id="7" name="TextBox 6"/>
          <p:cNvSpPr txBox="1"/>
          <p:nvPr/>
        </p:nvSpPr>
        <p:spPr>
          <a:xfrm>
            <a:off x="0" y="5505996"/>
            <a:ext cx="17297400" cy="861133"/>
          </a:xfrm>
          <a:prstGeom prst="rect">
            <a:avLst/>
          </a:prstGeom>
          <a:noFill/>
        </p:spPr>
        <p:txBody>
          <a:bodyPr wrap="square" rtlCol="0">
            <a:spAutoFit/>
          </a:bodyPr>
          <a:lstStyle/>
          <a:p>
            <a:pPr>
              <a:lnSpc>
                <a:spcPct val="150000"/>
              </a:lnSpc>
            </a:pPr>
            <a:r>
              <a:rPr lang="en-US" sz="3800">
                <a:latin typeface="Arial" panose="020B0604020202020204" pitchFamily="34" charset="0"/>
                <a:cs typeface="Arial" panose="020B0604020202020204" pitchFamily="34" charset="0"/>
              </a:rPr>
              <a:t>a) Sắp xếp số sách mỗi bạn </a:t>
            </a:r>
            <a:r>
              <a:rPr lang="en-US" sz="3800">
                <a:solidFill>
                  <a:srgbClr val="FF0000"/>
                </a:solidFill>
                <a:latin typeface="Arial" panose="020B0604020202020204" pitchFamily="34" charset="0"/>
                <a:cs typeface="Arial" panose="020B0604020202020204" pitchFamily="34" charset="0"/>
              </a:rPr>
              <a:t>Tổ 1 </a:t>
            </a:r>
            <a:r>
              <a:rPr lang="en-US" sz="3800">
                <a:latin typeface="Arial" panose="020B0604020202020204" pitchFamily="34" charset="0"/>
                <a:cs typeface="Arial" panose="020B0604020202020204" pitchFamily="34" charset="0"/>
              </a:rPr>
              <a:t>đã đọc theo thứ tự không giảm, ta được dãy:</a:t>
            </a:r>
          </a:p>
        </p:txBody>
      </p:sp>
      <mc:AlternateContent xmlns:mc="http://schemas.openxmlformats.org/markup-compatibility/2006">
        <mc:Choice xmlns:a14="http://schemas.microsoft.com/office/drawing/2010/main" Requires="a14">
          <p:sp>
            <p:nvSpPr>
              <p:cNvPr id="9" name="Rectangle 8"/>
              <p:cNvSpPr/>
              <p:nvPr/>
            </p:nvSpPr>
            <p:spPr>
              <a:xfrm>
                <a:off x="6266926" y="6348997"/>
                <a:ext cx="4763548"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800">
                          <a:latin typeface="Cambria Math" panose="02040503050406030204" pitchFamily="18" charset="0"/>
                        </a:rPr>
                        <m:t>1</m:t>
                      </m:r>
                      <m:r>
                        <a:rPr lang="en-US" sz="3800" i="0">
                          <a:latin typeface="Cambria Math" panose="02040503050406030204" pitchFamily="18" charset="0"/>
                        </a:rPr>
                        <m:t>;</m:t>
                      </m:r>
                      <m:r>
                        <a:rPr lang="en-US" sz="3800" i="0">
                          <a:latin typeface="Cambria Math" panose="02040503050406030204" pitchFamily="18" charset="0"/>
                        </a:rPr>
                        <m:t>1</m:t>
                      </m:r>
                      <m:r>
                        <a:rPr lang="en-US" sz="3800" i="0">
                          <a:latin typeface="Cambria Math" panose="02040503050406030204" pitchFamily="18" charset="0"/>
                        </a:rPr>
                        <m:t>;</m:t>
                      </m:r>
                      <m:r>
                        <a:rPr lang="en-US" sz="3800" i="0">
                          <a:latin typeface="Cambria Math" panose="02040503050406030204" pitchFamily="18" charset="0"/>
                        </a:rPr>
                        <m:t>1</m:t>
                      </m:r>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b="1" i="0" smtClean="0">
                          <a:solidFill>
                            <a:srgbClr val="FF0000"/>
                          </a:solidFill>
                          <a:latin typeface="Cambria Math" panose="02040503050406030204" pitchFamily="18" charset="0"/>
                        </a:rPr>
                        <m:t>𝟐</m:t>
                      </m:r>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25</m:t>
                      </m:r>
                      <m:r>
                        <a:rPr lang="en-US" sz="3800" i="0">
                          <a:latin typeface="Cambria Math" panose="02040503050406030204" pitchFamily="18" charset="0"/>
                        </a:rPr>
                        <m:t>.</m:t>
                      </m:r>
                    </m:oMath>
                  </m:oMathPara>
                </a14:m>
                <a:endParaRPr lang="en-US" sz="3800"/>
              </a:p>
            </p:txBody>
          </p:sp>
        </mc:Choice>
        <mc:Fallback>
          <p:sp>
            <p:nvSpPr>
              <p:cNvPr id="9" name="Rectangle 8"/>
              <p:cNvSpPr>
                <a:spLocks noRot="1" noChangeAspect="1" noMove="1" noResize="1" noEditPoints="1" noAdjustHandles="1" noChangeArrowheads="1" noChangeShapeType="1" noTextEdit="1"/>
              </p:cNvSpPr>
              <p:nvPr/>
            </p:nvSpPr>
            <p:spPr>
              <a:xfrm>
                <a:off x="6266926" y="6348997"/>
                <a:ext cx="4763548" cy="677108"/>
              </a:xfrm>
              <a:prstGeom prst="rect">
                <a:avLst/>
              </a:prstGeom>
              <a:blipFill>
                <a:blip r:embed="rId2"/>
                <a:stretch>
                  <a:fillRect/>
                </a:stretch>
              </a:blipFill>
            </p:spPr>
            <p:txBody>
              <a:bodyPr/>
              <a:lstStyle/>
              <a:p>
                <a:r>
                  <a:rPr lang="en-US">
                    <a:noFill/>
                  </a:rPr>
                  <a:t> </a:t>
                </a:r>
              </a:p>
            </p:txBody>
          </p:sp>
        </mc:Fallback>
      </mc:AlternateContent>
      <p:pic>
        <p:nvPicPr>
          <p:cNvPr id="10" name="Picture 9">
            <a:extLst>
              <a:ext uri="{FF2B5EF4-FFF2-40B4-BE49-F238E27FC236}">
                <a16:creationId xmlns:a16="http://schemas.microsoft.com/office/drawing/2014/main" id="{9F5931B1-614A-855C-6785-EE70AA52DEBC}"/>
              </a:ext>
            </a:extLst>
          </p:cNvPr>
          <p:cNvPicPr>
            <a:picLocks noChangeAspect="1"/>
          </p:cNvPicPr>
          <p:nvPr/>
        </p:nvPicPr>
        <p:blipFill>
          <a:blip r:embed="rId3"/>
          <a:stretch>
            <a:fillRect/>
          </a:stretch>
        </p:blipFill>
        <p:spPr>
          <a:xfrm>
            <a:off x="3048000" y="1779156"/>
            <a:ext cx="9354856" cy="1905266"/>
          </a:xfrm>
          <a:prstGeom prst="rect">
            <a:avLst/>
          </a:prstGeom>
        </p:spPr>
      </p:pic>
      <p:cxnSp>
        <p:nvCxnSpPr>
          <p:cNvPr id="11" name="Straight Connector 10">
            <a:extLst>
              <a:ext uri="{FF2B5EF4-FFF2-40B4-BE49-F238E27FC236}">
                <a16:creationId xmlns:a16="http://schemas.microsoft.com/office/drawing/2014/main" id="{4252DEA3-A0D8-EF5C-C91F-2E5264E72EDA}"/>
              </a:ext>
            </a:extLst>
          </p:cNvPr>
          <p:cNvCxnSpPr/>
          <p:nvPr/>
        </p:nvCxnSpPr>
        <p:spPr>
          <a:xfrm>
            <a:off x="138507" y="5355264"/>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A28918B5-385F-8123-ED67-F3A548AB40A0}"/>
                  </a:ext>
                </a:extLst>
              </p:cNvPr>
              <p:cNvSpPr txBox="1"/>
              <p:nvPr/>
            </p:nvSpPr>
            <p:spPr>
              <a:xfrm>
                <a:off x="138507" y="7105882"/>
                <a:ext cx="17958993" cy="1738296"/>
              </a:xfrm>
              <a:prstGeom prst="rect">
                <a:avLst/>
              </a:prstGeom>
              <a:noFill/>
            </p:spPr>
            <p:txBody>
              <a:bodyPr wrap="square" rtlCol="0">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Vì cỡ mẫu bằng 9 nên trung vị của Tổ 1 là số liệu thứ 5 của dãy trên,</a:t>
                </a:r>
              </a:p>
              <a:p>
                <a:pPr>
                  <a:lnSpc>
                    <a:spcPct val="150000"/>
                  </a:lnSpc>
                </a:pPr>
                <a:r>
                  <a:rPr lang="en-US" sz="3800">
                    <a:solidFill>
                      <a:prstClr val="black"/>
                    </a:solidFill>
                    <a:latin typeface="Arial" panose="020B0604020202020204" pitchFamily="34" charset="0"/>
                    <a:cs typeface="Arial" panose="020B0604020202020204" pitchFamily="34" charset="0"/>
                  </a:rPr>
                  <a:t>tức là </a:t>
                </a:r>
                <a14:m>
                  <m:oMath xmlns:m="http://schemas.openxmlformats.org/officeDocument/2006/math">
                    <m:sSub>
                      <m:sSubPr>
                        <m:ctrlPr>
                          <a:rPr lang="en-US" sz="3800" i="1" smtClean="0">
                            <a:solidFill>
                              <a:prstClr val="black"/>
                            </a:solidFill>
                            <a:latin typeface="Cambria Math" panose="02040503050406030204" pitchFamily="18" charset="0"/>
                            <a:cs typeface="Arial" panose="020B0604020202020204" pitchFamily="34" charset="0"/>
                          </a:rPr>
                        </m:ctrlPr>
                      </m:sSubPr>
                      <m:e>
                        <m:r>
                          <a:rPr lang="en-US" sz="3800" b="0" i="1" smtClean="0">
                            <a:solidFill>
                              <a:prstClr val="black"/>
                            </a:solidFill>
                            <a:latin typeface="Cambria Math" panose="02040503050406030204" pitchFamily="18" charset="0"/>
                            <a:cs typeface="Arial" panose="020B0604020202020204" pitchFamily="34" charset="0"/>
                          </a:rPr>
                          <m:t>𝑀</m:t>
                        </m:r>
                      </m:e>
                      <m:sub>
                        <m:r>
                          <a:rPr lang="en-US" sz="3800" b="0" i="1" smtClean="0">
                            <a:solidFill>
                              <a:prstClr val="black"/>
                            </a:solidFill>
                            <a:latin typeface="Cambria Math" panose="02040503050406030204" pitchFamily="18" charset="0"/>
                            <a:cs typeface="Arial" panose="020B0604020202020204" pitchFamily="34" charset="0"/>
                          </a:rPr>
                          <m:t>𝑒</m:t>
                        </m:r>
                      </m:sub>
                    </m:sSub>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2</m:t>
                    </m:r>
                  </m:oMath>
                </a14:m>
                <a:r>
                  <a:rPr lang="en-US" sz="3800">
                    <a:solidFill>
                      <a:prstClr val="black"/>
                    </a:solidFill>
                    <a:latin typeface="Arial" panose="020B0604020202020204" pitchFamily="34" charset="0"/>
                    <a:cs typeface="Arial" panose="020B0604020202020204" pitchFamily="34" charset="0"/>
                  </a:rPr>
                  <a:t>. </a:t>
                </a:r>
              </a:p>
            </p:txBody>
          </p:sp>
        </mc:Choice>
        <mc:Fallback>
          <p:sp>
            <p:nvSpPr>
              <p:cNvPr id="13" name="TextBox 12">
                <a:extLst>
                  <a:ext uri="{FF2B5EF4-FFF2-40B4-BE49-F238E27FC236}">
                    <a16:creationId xmlns:a16="http://schemas.microsoft.com/office/drawing/2014/main" id="{A28918B5-385F-8123-ED67-F3A548AB40A0}"/>
                  </a:ext>
                </a:extLst>
              </p:cNvPr>
              <p:cNvSpPr txBox="1">
                <a:spLocks noRot="1" noChangeAspect="1" noMove="1" noResize="1" noEditPoints="1" noAdjustHandles="1" noChangeArrowheads="1" noChangeShapeType="1" noTextEdit="1"/>
              </p:cNvSpPr>
              <p:nvPr/>
            </p:nvSpPr>
            <p:spPr>
              <a:xfrm>
                <a:off x="138507" y="7105882"/>
                <a:ext cx="17958993" cy="1738296"/>
              </a:xfrm>
              <a:prstGeom prst="rect">
                <a:avLst/>
              </a:prstGeom>
              <a:blipFill>
                <a:blip r:embed="rId4"/>
                <a:stretch>
                  <a:fillRect l="-1120" b="-12982"/>
                </a:stretch>
              </a:blipFill>
            </p:spPr>
            <p:txBody>
              <a:bodyPr/>
              <a:lstStyle/>
              <a:p>
                <a:r>
                  <a:rPr lang="en-US">
                    <a:noFill/>
                  </a:rPr>
                  <a:t> </a:t>
                </a:r>
              </a:p>
            </p:txBody>
          </p:sp>
        </mc:Fallback>
      </mc:AlternateContent>
    </p:spTree>
    <p:extLst>
      <p:ext uri="{BB962C8B-B14F-4D97-AF65-F5344CB8AC3E}">
        <p14:creationId xmlns:p14="http://schemas.microsoft.com/office/powerpoint/2010/main" val="1220903468"/>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xEl>
                                              <p:pRg st="0" end="0"/>
                                            </p:txEl>
                                          </p:spTgt>
                                        </p:tgtEl>
                                        <p:attrNameLst>
                                          <p:attrName>style.visibility</p:attrName>
                                        </p:attrNameLst>
                                      </p:cBhvr>
                                      <p:to>
                                        <p:strVal val="visible"/>
                                      </p:to>
                                    </p:set>
                                    <p:animEffect transition="in" filter="fade">
                                      <p:cBhvr>
                                        <p:cTn id="15" dur="500"/>
                                        <p:tgtEl>
                                          <p:spTgt spid="1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3">
                                            <p:txEl>
                                              <p:pRg st="1" end="1"/>
                                            </p:txEl>
                                          </p:spTgt>
                                        </p:tgtEl>
                                        <p:attrNameLst>
                                          <p:attrName>style.visibility</p:attrName>
                                        </p:attrNameLst>
                                      </p:cBhvr>
                                      <p:to>
                                        <p:strVal val="visible"/>
                                      </p:to>
                                    </p:set>
                                    <p:animEffect transition="in" filter="fade">
                                      <p:cBhvr>
                                        <p:cTn id="20"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50317">
            <a:off x="17338946" y="8939527"/>
            <a:ext cx="837522" cy="1264184"/>
          </a:xfrm>
          <a:prstGeom prst="rect">
            <a:avLst/>
          </a:prstGeom>
        </p:spPr>
      </p:pic>
      <p:sp>
        <p:nvSpPr>
          <p:cNvPr id="7" name="TextBox 6"/>
          <p:cNvSpPr txBox="1"/>
          <p:nvPr/>
        </p:nvSpPr>
        <p:spPr>
          <a:xfrm>
            <a:off x="228600" y="2220439"/>
            <a:ext cx="17145000" cy="861133"/>
          </a:xfrm>
          <a:prstGeom prst="rect">
            <a:avLst/>
          </a:prstGeom>
          <a:noFill/>
        </p:spPr>
        <p:txBody>
          <a:bodyPr wrap="square" rtlCol="0">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 Sắp xếp số sách mỗi bạn Tổ 2 đã đọc theo thứ tự không giảm, ta được dãy</a:t>
            </a:r>
          </a:p>
        </p:txBody>
      </p:sp>
      <mc:AlternateContent xmlns:mc="http://schemas.openxmlformats.org/markup-compatibility/2006">
        <mc:Choice xmlns:a14="http://schemas.microsoft.com/office/drawing/2010/main" Requires="a14">
          <p:sp>
            <p:nvSpPr>
              <p:cNvPr id="8" name="Rectangle 7"/>
              <p:cNvSpPr/>
              <p:nvPr/>
            </p:nvSpPr>
            <p:spPr>
              <a:xfrm>
                <a:off x="6705600" y="3254544"/>
                <a:ext cx="4767267"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800" smtClean="0">
                          <a:latin typeface="Cambria Math" panose="02040503050406030204" pitchFamily="18" charset="0"/>
                        </a:rPr>
                        <m:t>3</m:t>
                      </m:r>
                      <m:r>
                        <a:rPr lang="en-US" sz="3800" i="0">
                          <a:latin typeface="Cambria Math" panose="02040503050406030204" pitchFamily="18" charset="0"/>
                        </a:rPr>
                        <m:t>;</m:t>
                      </m:r>
                      <m:r>
                        <a:rPr lang="en-US" sz="3800" b="0" i="0" smtClean="0">
                          <a:latin typeface="Cambria Math" panose="02040503050406030204" pitchFamily="18" charset="0"/>
                        </a:rPr>
                        <m:t> </m:t>
                      </m:r>
                      <m:r>
                        <a:rPr lang="en-US" sz="3800" i="0">
                          <a:latin typeface="Cambria Math" panose="02040503050406030204" pitchFamily="18" charset="0"/>
                        </a:rPr>
                        <m:t>3</m:t>
                      </m:r>
                      <m:r>
                        <a:rPr lang="en-US" sz="3800" i="0">
                          <a:latin typeface="Cambria Math" panose="02040503050406030204" pitchFamily="18" charset="0"/>
                        </a:rPr>
                        <m:t>; </m:t>
                      </m:r>
                      <m:r>
                        <a:rPr lang="en-US" sz="3800" i="0">
                          <a:latin typeface="Cambria Math" panose="02040503050406030204" pitchFamily="18" charset="0"/>
                        </a:rPr>
                        <m:t>4</m:t>
                      </m:r>
                      <m:r>
                        <a:rPr lang="en-US" sz="3800" i="0">
                          <a:latin typeface="Cambria Math" panose="02040503050406030204" pitchFamily="18" charset="0"/>
                        </a:rPr>
                        <m:t>; </m:t>
                      </m:r>
                      <m:r>
                        <a:rPr lang="en-US" sz="3800" i="0" smtClean="0">
                          <a:solidFill>
                            <a:srgbClr val="FF0000"/>
                          </a:solidFill>
                          <a:latin typeface="Cambria Math" panose="02040503050406030204" pitchFamily="18" charset="0"/>
                        </a:rPr>
                        <m:t>4</m:t>
                      </m:r>
                      <m:r>
                        <a:rPr lang="en-US" sz="3800" i="0" smtClean="0">
                          <a:solidFill>
                            <a:srgbClr val="FF0000"/>
                          </a:solidFill>
                          <a:latin typeface="Cambria Math" panose="02040503050406030204" pitchFamily="18" charset="0"/>
                        </a:rPr>
                        <m:t>; </m:t>
                      </m:r>
                      <m:r>
                        <a:rPr lang="en-US" sz="3800" i="0">
                          <a:solidFill>
                            <a:srgbClr val="FF0000"/>
                          </a:solidFill>
                          <a:latin typeface="Cambria Math" panose="02040503050406030204" pitchFamily="18" charset="0"/>
                        </a:rPr>
                        <m:t>4</m:t>
                      </m:r>
                      <m:r>
                        <a:rPr lang="en-US" sz="3800" i="0">
                          <a:latin typeface="Cambria Math" panose="02040503050406030204" pitchFamily="18" charset="0"/>
                        </a:rPr>
                        <m:t>;</m:t>
                      </m:r>
                      <m:r>
                        <a:rPr lang="en-US" sz="3800" b="0" i="0" smtClean="0">
                          <a:latin typeface="Cambria Math" panose="02040503050406030204" pitchFamily="18" charset="0"/>
                        </a:rPr>
                        <m:t> </m:t>
                      </m:r>
                      <m:r>
                        <a:rPr lang="en-US" sz="3800" i="0">
                          <a:latin typeface="Cambria Math" panose="02040503050406030204" pitchFamily="18" charset="0"/>
                        </a:rPr>
                        <m:t>4</m:t>
                      </m:r>
                      <m:r>
                        <a:rPr lang="en-US" sz="3800" i="0">
                          <a:latin typeface="Cambria Math" panose="02040503050406030204" pitchFamily="18" charset="0"/>
                        </a:rPr>
                        <m:t>; </m:t>
                      </m:r>
                      <m:r>
                        <a:rPr lang="en-US" sz="3800" i="0">
                          <a:latin typeface="Cambria Math" panose="02040503050406030204" pitchFamily="18" charset="0"/>
                        </a:rPr>
                        <m:t>5</m:t>
                      </m:r>
                      <m:r>
                        <a:rPr lang="en-US" sz="3800" i="0">
                          <a:latin typeface="Cambria Math" panose="02040503050406030204" pitchFamily="18" charset="0"/>
                        </a:rPr>
                        <m:t>; </m:t>
                      </m:r>
                      <m:r>
                        <a:rPr lang="en-US" sz="3800" i="0">
                          <a:latin typeface="Cambria Math" panose="02040503050406030204" pitchFamily="18" charset="0"/>
                        </a:rPr>
                        <m:t>5</m:t>
                      </m:r>
                      <m:r>
                        <a:rPr lang="en-US" sz="3800" i="0">
                          <a:latin typeface="Cambria Math" panose="02040503050406030204" pitchFamily="18" charset="0"/>
                        </a:rPr>
                        <m:t>.</m:t>
                      </m:r>
                    </m:oMath>
                  </m:oMathPara>
                </a14:m>
                <a:endParaRPr lang="en-US" sz="3800"/>
              </a:p>
            </p:txBody>
          </p:sp>
        </mc:Choice>
        <mc:Fallback>
          <p:sp>
            <p:nvSpPr>
              <p:cNvPr id="8" name="Rectangle 7"/>
              <p:cNvSpPr>
                <a:spLocks noRot="1" noChangeAspect="1" noMove="1" noResize="1" noEditPoints="1" noAdjustHandles="1" noChangeArrowheads="1" noChangeShapeType="1" noTextEdit="1"/>
              </p:cNvSpPr>
              <p:nvPr/>
            </p:nvSpPr>
            <p:spPr>
              <a:xfrm>
                <a:off x="6705600" y="3254544"/>
                <a:ext cx="4767267" cy="677108"/>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0" name="Rectangle 9"/>
              <p:cNvSpPr/>
              <p:nvPr/>
            </p:nvSpPr>
            <p:spPr>
              <a:xfrm>
                <a:off x="457200" y="3883354"/>
                <a:ext cx="17678400" cy="2104872"/>
              </a:xfrm>
              <a:prstGeom prst="rect">
                <a:avLst/>
              </a:prstGeom>
            </p:spPr>
            <p:txBody>
              <a:bodyPr wrap="square">
                <a:spAutoFit/>
              </a:bodyPr>
              <a:lstStyle/>
              <a:p>
                <a:pPr lvl="0">
                  <a:lnSpc>
                    <a:spcPct val="150000"/>
                  </a:lnSpc>
                </a:pPr>
                <a:r>
                  <a:rPr lang="en-US" sz="3800">
                    <a:solidFill>
                      <a:prstClr val="black"/>
                    </a:solidFill>
                    <a:latin typeface="Arial" panose="020B0604020202020204" pitchFamily="34" charset="0"/>
                    <a:cs typeface="Arial" panose="020B0604020202020204" pitchFamily="34" charset="0"/>
                  </a:rPr>
                  <a:t>Vì cỡ mẫu bằng 8 nên trung vị của Tổ 2 là số liệu thứ 4 và thứ 5 của dãy trên, tức là </a:t>
                </a:r>
                <a14:m>
                  <m:oMath xmlns:m="http://schemas.openxmlformats.org/officeDocument/2006/math">
                    <m:sSub>
                      <m:sSubPr>
                        <m:ctrlPr>
                          <a:rPr lang="en-US" sz="3800" i="1">
                            <a:solidFill>
                              <a:prstClr val="black"/>
                            </a:solidFill>
                            <a:latin typeface="Cambria Math" panose="02040503050406030204" pitchFamily="18" charset="0"/>
                            <a:cs typeface="Arial" panose="020B0604020202020204" pitchFamily="34" charset="0"/>
                          </a:rPr>
                        </m:ctrlPr>
                      </m:sSubPr>
                      <m:e>
                        <m:r>
                          <a:rPr lang="en-US" sz="3800" i="1">
                            <a:solidFill>
                              <a:prstClr val="black"/>
                            </a:solidFill>
                            <a:latin typeface="Cambria Math" panose="02040503050406030204" pitchFamily="18" charset="0"/>
                            <a:cs typeface="Arial" panose="020B0604020202020204" pitchFamily="34" charset="0"/>
                          </a:rPr>
                          <m:t>𝑀</m:t>
                        </m:r>
                      </m:e>
                      <m:sub>
                        <m:r>
                          <a:rPr lang="en-US" sz="3800" i="1">
                            <a:solidFill>
                              <a:prstClr val="black"/>
                            </a:solidFill>
                            <a:latin typeface="Cambria Math" panose="02040503050406030204" pitchFamily="18" charset="0"/>
                            <a:cs typeface="Arial" panose="020B0604020202020204" pitchFamily="34" charset="0"/>
                          </a:rPr>
                          <m:t>𝑒</m:t>
                        </m:r>
                      </m:sub>
                    </m:sSub>
                    <m:r>
                      <a:rPr lang="en-US" sz="3800" i="1">
                        <a:solidFill>
                          <a:prstClr val="black"/>
                        </a:solidFill>
                        <a:latin typeface="Cambria Math" panose="02040503050406030204" pitchFamily="18" charset="0"/>
                        <a:cs typeface="Arial" panose="020B0604020202020204" pitchFamily="34" charset="0"/>
                      </a:rPr>
                      <m:t>=</m:t>
                    </m:r>
                    <m:f>
                      <m:fPr>
                        <m:ctrlPr>
                          <a:rPr lang="en-US" sz="3800" i="1" smtClean="0">
                            <a:solidFill>
                              <a:prstClr val="black"/>
                            </a:solidFill>
                            <a:latin typeface="Cambria Math" panose="02040503050406030204" pitchFamily="18" charset="0"/>
                            <a:cs typeface="Arial" panose="020B0604020202020204" pitchFamily="34" charset="0"/>
                          </a:rPr>
                        </m:ctrlPr>
                      </m:fPr>
                      <m:num>
                        <m:r>
                          <a:rPr lang="en-US" sz="3800" b="0" i="1" smtClean="0">
                            <a:solidFill>
                              <a:prstClr val="black"/>
                            </a:solidFill>
                            <a:latin typeface="Cambria Math" panose="02040503050406030204" pitchFamily="18" charset="0"/>
                            <a:cs typeface="Arial" panose="020B0604020202020204" pitchFamily="34" charset="0"/>
                          </a:rPr>
                          <m:t>1</m:t>
                        </m:r>
                      </m:num>
                      <m:den>
                        <m:r>
                          <a:rPr lang="en-US" sz="3800" b="0" i="1" smtClean="0">
                            <a:solidFill>
                              <a:prstClr val="black"/>
                            </a:solidFill>
                            <a:latin typeface="Cambria Math" panose="02040503050406030204" pitchFamily="18" charset="0"/>
                            <a:cs typeface="Arial" panose="020B0604020202020204" pitchFamily="34" charset="0"/>
                          </a:rPr>
                          <m:t>2</m:t>
                        </m:r>
                      </m:den>
                    </m:f>
                    <m:d>
                      <m:dPr>
                        <m:ctrlPr>
                          <a:rPr lang="en-US" sz="3800" b="0" i="1" smtClean="0">
                            <a:solidFill>
                              <a:prstClr val="black"/>
                            </a:solidFill>
                            <a:latin typeface="Cambria Math" panose="02040503050406030204" pitchFamily="18" charset="0"/>
                            <a:cs typeface="Arial" panose="020B0604020202020204" pitchFamily="34" charset="0"/>
                          </a:rPr>
                        </m:ctrlPr>
                      </m:dPr>
                      <m:e>
                        <m:r>
                          <a:rPr lang="en-US" sz="3800" b="0" i="1" smtClean="0">
                            <a:solidFill>
                              <a:prstClr val="black"/>
                            </a:solidFill>
                            <a:latin typeface="Cambria Math" panose="02040503050406030204" pitchFamily="18" charset="0"/>
                            <a:cs typeface="Arial" panose="020B0604020202020204" pitchFamily="34" charset="0"/>
                          </a:rPr>
                          <m:t>4</m:t>
                        </m:r>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4</m:t>
                        </m:r>
                      </m:e>
                    </m:d>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4</m:t>
                    </m:r>
                    <m:r>
                      <a:rPr lang="en-US" sz="3800" b="0" i="1" smtClean="0">
                        <a:solidFill>
                          <a:prstClr val="black"/>
                        </a:solidFill>
                        <a:latin typeface="Cambria Math" panose="02040503050406030204" pitchFamily="18" charset="0"/>
                        <a:cs typeface="Arial" panose="020B0604020202020204" pitchFamily="34" charset="0"/>
                      </a:rPr>
                      <m:t>.</m:t>
                    </m:r>
                  </m:oMath>
                </a14:m>
                <a:endParaRPr lang="en-US" sz="3800">
                  <a:solidFill>
                    <a:prstClr val="black"/>
                  </a:solidFill>
                  <a:latin typeface="Arial" panose="020B0604020202020204" pitchFamily="34" charset="0"/>
                  <a:cs typeface="Arial" panose="020B0604020202020204" pitchFamily="34" charset="0"/>
                </a:endParaRPr>
              </a:p>
            </p:txBody>
          </p:sp>
        </mc:Choice>
        <mc:Fallback>
          <p:sp>
            <p:nvSpPr>
              <p:cNvPr id="10" name="Rectangle 9"/>
              <p:cNvSpPr>
                <a:spLocks noRot="1" noChangeAspect="1" noMove="1" noResize="1" noEditPoints="1" noAdjustHandles="1" noChangeArrowheads="1" noChangeShapeType="1" noTextEdit="1"/>
              </p:cNvSpPr>
              <p:nvPr/>
            </p:nvSpPr>
            <p:spPr>
              <a:xfrm>
                <a:off x="457200" y="3883354"/>
                <a:ext cx="17678400" cy="2104872"/>
              </a:xfrm>
              <a:prstGeom prst="rect">
                <a:avLst/>
              </a:prstGeom>
              <a:blipFill>
                <a:blip r:embed="rId5"/>
                <a:stretch>
                  <a:fillRect l="-1138" r="-1586" b="-4638"/>
                </a:stretch>
              </a:blipFill>
            </p:spPr>
            <p:txBody>
              <a:bodyPr/>
              <a:lstStyle/>
              <a:p>
                <a:r>
                  <a:rPr lang="en-US">
                    <a:noFill/>
                  </a:rPr>
                  <a:t> </a:t>
                </a:r>
              </a:p>
            </p:txBody>
          </p:sp>
        </mc:Fallback>
      </mc:AlternateContent>
      <p:sp>
        <p:nvSpPr>
          <p:cNvPr id="11" name="Rectangle 10"/>
          <p:cNvSpPr/>
          <p:nvPr/>
        </p:nvSpPr>
        <p:spPr>
          <a:xfrm>
            <a:off x="242455" y="5866678"/>
            <a:ext cx="16726013" cy="1846659"/>
          </a:xfrm>
          <a:prstGeom prst="rect">
            <a:avLst/>
          </a:prstGeom>
        </p:spPr>
        <p:txBody>
          <a:bodyPr wrap="square">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b) Nếu so sánh theo trung vị thì các bạn Tổ 2 đọc nhiều sách ở thư viện hơn các bạn Tổ 1.</a:t>
            </a:r>
            <a:endParaRPr lang="en-US"/>
          </a:p>
        </p:txBody>
      </p:sp>
      <p:pic>
        <p:nvPicPr>
          <p:cNvPr id="5" name="Picture 4">
            <a:extLst>
              <a:ext uri="{FF2B5EF4-FFF2-40B4-BE49-F238E27FC236}">
                <a16:creationId xmlns:a16="http://schemas.microsoft.com/office/drawing/2014/main" id="{8F5DD2C6-652C-F3CF-1F91-0ED356553DEE}"/>
              </a:ext>
            </a:extLst>
          </p:cNvPr>
          <p:cNvPicPr>
            <a:picLocks noChangeAspect="1"/>
          </p:cNvPicPr>
          <p:nvPr/>
        </p:nvPicPr>
        <p:blipFill>
          <a:blip r:embed="rId6"/>
          <a:stretch>
            <a:fillRect/>
          </a:stretch>
        </p:blipFill>
        <p:spPr>
          <a:xfrm>
            <a:off x="4800600" y="69571"/>
            <a:ext cx="9354856" cy="1905266"/>
          </a:xfrm>
          <a:prstGeom prst="rect">
            <a:avLst/>
          </a:prstGeom>
        </p:spPr>
      </p:pic>
      <mc:AlternateContent xmlns:mc="http://schemas.openxmlformats.org/markup-compatibility/2006">
        <mc:Choice xmlns:a14="http://schemas.microsoft.com/office/drawing/2010/main" Requires="a14">
          <p:sp>
            <p:nvSpPr>
              <p:cNvPr id="13" name="TextBox 12">
                <a:extLst>
                  <a:ext uri="{FF2B5EF4-FFF2-40B4-BE49-F238E27FC236}">
                    <a16:creationId xmlns:a16="http://schemas.microsoft.com/office/drawing/2014/main" id="{C141C1CB-5392-BE5F-2C2A-865F5A9CBC48}"/>
                  </a:ext>
                </a:extLst>
              </p:cNvPr>
              <p:cNvSpPr txBox="1"/>
              <p:nvPr/>
            </p:nvSpPr>
            <p:spPr>
              <a:xfrm>
                <a:off x="1520" y="7439313"/>
                <a:ext cx="18009389" cy="2524153"/>
              </a:xfrm>
              <a:prstGeom prst="rect">
                <a:avLst/>
              </a:prstGeom>
              <a:noFill/>
            </p:spPr>
            <p:txBody>
              <a:bodyPr wrap="square">
                <a:spAutoFit/>
              </a:bodyPr>
              <a:lstStyle/>
              <a:p>
                <a:pPr>
                  <a:lnSpc>
                    <a:spcPct val="150000"/>
                  </a:lnSpc>
                </a:pPr>
                <a:r>
                  <a:rPr lang="en-US" sz="4000">
                    <a:solidFill>
                      <a:prstClr val="black"/>
                    </a:solidFill>
                    <a:highlight>
                      <a:srgbClr val="FFFF00"/>
                    </a:highlight>
                    <a:latin typeface="Arial" panose="020B0604020202020204" pitchFamily="34" charset="0"/>
                    <a:cs typeface="Arial" panose="020B0604020202020204" pitchFamily="34" charset="0"/>
                  </a:rPr>
                  <a:t>Tổng quát: nếu  n là số lẻ thì trung vị là </a:t>
                </a:r>
                <a:r>
                  <a:rPr lang="en-US" sz="4000">
                    <a:solidFill>
                      <a:srgbClr val="FF0000"/>
                    </a:solidFill>
                    <a:highlight>
                      <a:srgbClr val="FFFF00"/>
                    </a:highlight>
                    <a:latin typeface="Arial" panose="020B0604020202020204" pitchFamily="34" charset="0"/>
                    <a:cs typeface="Arial" panose="020B0604020202020204" pitchFamily="34" charset="0"/>
                  </a:rPr>
                  <a:t>giá trị </a:t>
                </a:r>
                <a:r>
                  <a:rPr lang="en-US" sz="4000">
                    <a:solidFill>
                      <a:prstClr val="black"/>
                    </a:solidFill>
                    <a:highlight>
                      <a:srgbClr val="FFFF00"/>
                    </a:highlight>
                    <a:latin typeface="Arial" panose="020B0604020202020204" pitchFamily="34" charset="0"/>
                    <a:cs typeface="Arial" panose="020B0604020202020204" pitchFamily="34" charset="0"/>
                  </a:rPr>
                  <a:t>thứ </a:t>
                </a:r>
                <a14:m>
                  <m:oMath xmlns:m="http://schemas.openxmlformats.org/officeDocument/2006/math">
                    <m:f>
                      <m:fPr>
                        <m:ctrlPr>
                          <a:rPr lang="en-US" sz="4000" i="1" smtClean="0">
                            <a:solidFill>
                              <a:prstClr val="black"/>
                            </a:solidFill>
                            <a:highlight>
                              <a:srgbClr val="FFFF00"/>
                            </a:highlight>
                            <a:latin typeface="Cambria Math" panose="02040503050406030204" pitchFamily="18" charset="0"/>
                            <a:cs typeface="Arial" panose="020B0604020202020204" pitchFamily="34" charset="0"/>
                          </a:rPr>
                        </m:ctrlPr>
                      </m:fPr>
                      <m:num>
                        <m:r>
                          <a:rPr lang="en-US" sz="4000" b="0" i="1" smtClean="0">
                            <a:solidFill>
                              <a:prstClr val="black"/>
                            </a:solidFill>
                            <a:highlight>
                              <a:srgbClr val="FFFF00"/>
                            </a:highlight>
                            <a:latin typeface="Cambria Math" panose="02040503050406030204" pitchFamily="18" charset="0"/>
                            <a:cs typeface="Arial" panose="020B0604020202020204" pitchFamily="34" charset="0"/>
                          </a:rPr>
                          <m:t>𝑛</m:t>
                        </m:r>
                        <m:r>
                          <a:rPr lang="en-US" sz="4000" b="0" i="1" smtClean="0">
                            <a:solidFill>
                              <a:prstClr val="black"/>
                            </a:solidFill>
                            <a:highlight>
                              <a:srgbClr val="FFFF00"/>
                            </a:highlight>
                            <a:latin typeface="Cambria Math" panose="02040503050406030204" pitchFamily="18" charset="0"/>
                            <a:cs typeface="Arial" panose="020B0604020202020204" pitchFamily="34" charset="0"/>
                          </a:rPr>
                          <m:t>+</m:t>
                        </m:r>
                        <m:r>
                          <a:rPr lang="en-US" sz="4000" b="0" i="1" smtClean="0">
                            <a:solidFill>
                              <a:prstClr val="black"/>
                            </a:solidFill>
                            <a:highlight>
                              <a:srgbClr val="FFFF00"/>
                            </a:highlight>
                            <a:latin typeface="Cambria Math" panose="02040503050406030204" pitchFamily="18" charset="0"/>
                            <a:cs typeface="Arial" panose="020B0604020202020204" pitchFamily="34" charset="0"/>
                          </a:rPr>
                          <m:t>1</m:t>
                        </m:r>
                      </m:num>
                      <m:den>
                        <m:r>
                          <a:rPr lang="en-US" sz="4000" b="0" i="1" smtClean="0">
                            <a:solidFill>
                              <a:prstClr val="black"/>
                            </a:solidFill>
                            <a:highlight>
                              <a:srgbClr val="FFFF00"/>
                            </a:highlight>
                            <a:latin typeface="Cambria Math" panose="02040503050406030204" pitchFamily="18" charset="0"/>
                            <a:cs typeface="Arial" panose="020B0604020202020204" pitchFamily="34" charset="0"/>
                          </a:rPr>
                          <m:t>2</m:t>
                        </m:r>
                      </m:den>
                    </m:f>
                  </m:oMath>
                </a14:m>
                <a:endParaRPr lang="en-US" sz="4000">
                  <a:solidFill>
                    <a:prstClr val="black"/>
                  </a:solidFill>
                  <a:highlight>
                    <a:srgbClr val="FFFF00"/>
                  </a:highlight>
                  <a:latin typeface="Arial" panose="020B0604020202020204" pitchFamily="34" charset="0"/>
                  <a:cs typeface="Arial" panose="020B0604020202020204" pitchFamily="34" charset="0"/>
                </a:endParaRPr>
              </a:p>
              <a:p>
                <a:pPr>
                  <a:lnSpc>
                    <a:spcPct val="150000"/>
                  </a:lnSpc>
                </a:pPr>
                <a:r>
                  <a:rPr lang="en-US" sz="4000">
                    <a:solidFill>
                      <a:prstClr val="black"/>
                    </a:solidFill>
                    <a:highlight>
                      <a:srgbClr val="FFFF00"/>
                    </a:highlight>
                    <a:latin typeface="Arial" panose="020B0604020202020204" pitchFamily="34" charset="0"/>
                    <a:cs typeface="Arial" panose="020B0604020202020204" pitchFamily="34" charset="0"/>
                  </a:rPr>
                  <a:t>Nếu n là số chẵn thì trung vị là trung bình cộng của 2 giá trị thứ </a:t>
                </a:r>
                <a14:m>
                  <m:oMath xmlns:m="http://schemas.openxmlformats.org/officeDocument/2006/math">
                    <m:f>
                      <m:fPr>
                        <m:ctrlPr>
                          <a:rPr lang="en-US" sz="4000" i="1" smtClean="0">
                            <a:solidFill>
                              <a:prstClr val="black"/>
                            </a:solidFill>
                            <a:highlight>
                              <a:srgbClr val="FFFF00"/>
                            </a:highlight>
                            <a:latin typeface="Cambria Math" panose="02040503050406030204" pitchFamily="18" charset="0"/>
                            <a:cs typeface="Arial" panose="020B0604020202020204" pitchFamily="34" charset="0"/>
                          </a:rPr>
                        </m:ctrlPr>
                      </m:fPr>
                      <m:num>
                        <m:r>
                          <a:rPr lang="en-US" sz="4000" b="0" i="1" smtClean="0">
                            <a:solidFill>
                              <a:prstClr val="black"/>
                            </a:solidFill>
                            <a:highlight>
                              <a:srgbClr val="FFFF00"/>
                            </a:highlight>
                            <a:latin typeface="Cambria Math" panose="02040503050406030204" pitchFamily="18" charset="0"/>
                            <a:cs typeface="Arial" panose="020B0604020202020204" pitchFamily="34" charset="0"/>
                          </a:rPr>
                          <m:t>𝑛</m:t>
                        </m:r>
                      </m:num>
                      <m:den>
                        <m:r>
                          <a:rPr lang="en-US" sz="4000" b="0" i="1" smtClean="0">
                            <a:solidFill>
                              <a:prstClr val="black"/>
                            </a:solidFill>
                            <a:highlight>
                              <a:srgbClr val="FFFF00"/>
                            </a:highlight>
                            <a:latin typeface="Cambria Math" panose="02040503050406030204" pitchFamily="18" charset="0"/>
                            <a:cs typeface="Arial" panose="020B0604020202020204" pitchFamily="34" charset="0"/>
                          </a:rPr>
                          <m:t>2</m:t>
                        </m:r>
                      </m:den>
                    </m:f>
                    <m:r>
                      <a:rPr lang="en-US" sz="4000" b="0" i="1" smtClean="0">
                        <a:solidFill>
                          <a:prstClr val="black"/>
                        </a:solidFill>
                        <a:highlight>
                          <a:srgbClr val="FFFF00"/>
                        </a:highlight>
                        <a:latin typeface="Cambria Math" panose="02040503050406030204" pitchFamily="18" charset="0"/>
                        <a:cs typeface="Arial" panose="020B0604020202020204" pitchFamily="34" charset="0"/>
                      </a:rPr>
                      <m:t> </m:t>
                    </m:r>
                    <m:r>
                      <a:rPr lang="en-US" sz="4000" b="0" i="1" smtClean="0">
                        <a:solidFill>
                          <a:prstClr val="black"/>
                        </a:solidFill>
                        <a:highlight>
                          <a:srgbClr val="FFFF00"/>
                        </a:highlight>
                        <a:latin typeface="Cambria Math" panose="02040503050406030204" pitchFamily="18" charset="0"/>
                        <a:cs typeface="Arial" panose="020B0604020202020204" pitchFamily="34" charset="0"/>
                      </a:rPr>
                      <m:t>𝑣</m:t>
                    </m:r>
                    <m:r>
                      <a:rPr lang="en-US" sz="4000" b="0" i="1" smtClean="0">
                        <a:solidFill>
                          <a:prstClr val="black"/>
                        </a:solidFill>
                        <a:highlight>
                          <a:srgbClr val="FFFF00"/>
                        </a:highlight>
                        <a:latin typeface="Cambria Math" panose="02040503050406030204" pitchFamily="18" charset="0"/>
                        <a:cs typeface="Arial" panose="020B0604020202020204" pitchFamily="34" charset="0"/>
                      </a:rPr>
                      <m:t>à </m:t>
                    </m:r>
                    <m:f>
                      <m:fPr>
                        <m:ctrlPr>
                          <a:rPr lang="en-US" sz="4000" b="0" i="1" smtClean="0">
                            <a:solidFill>
                              <a:prstClr val="black"/>
                            </a:solidFill>
                            <a:highlight>
                              <a:srgbClr val="FFFF00"/>
                            </a:highlight>
                            <a:latin typeface="Cambria Math" panose="02040503050406030204" pitchFamily="18" charset="0"/>
                            <a:cs typeface="Arial" panose="020B0604020202020204" pitchFamily="34" charset="0"/>
                          </a:rPr>
                        </m:ctrlPr>
                      </m:fPr>
                      <m:num>
                        <m:r>
                          <a:rPr lang="en-US" sz="4000" b="0" i="1" smtClean="0">
                            <a:solidFill>
                              <a:prstClr val="black"/>
                            </a:solidFill>
                            <a:highlight>
                              <a:srgbClr val="FFFF00"/>
                            </a:highlight>
                            <a:latin typeface="Cambria Math" panose="02040503050406030204" pitchFamily="18" charset="0"/>
                            <a:cs typeface="Arial" panose="020B0604020202020204" pitchFamily="34" charset="0"/>
                          </a:rPr>
                          <m:t>𝑛</m:t>
                        </m:r>
                      </m:num>
                      <m:den>
                        <m:r>
                          <a:rPr lang="en-US" sz="4000" b="0" i="1" smtClean="0">
                            <a:solidFill>
                              <a:prstClr val="black"/>
                            </a:solidFill>
                            <a:highlight>
                              <a:srgbClr val="FFFF00"/>
                            </a:highlight>
                            <a:latin typeface="Cambria Math" panose="02040503050406030204" pitchFamily="18" charset="0"/>
                            <a:cs typeface="Arial" panose="020B0604020202020204" pitchFamily="34" charset="0"/>
                          </a:rPr>
                          <m:t>2</m:t>
                        </m:r>
                      </m:den>
                    </m:f>
                    <m:r>
                      <a:rPr lang="en-US" sz="4000" b="0" i="1" smtClean="0">
                        <a:solidFill>
                          <a:prstClr val="black"/>
                        </a:solidFill>
                        <a:highlight>
                          <a:srgbClr val="FFFF00"/>
                        </a:highlight>
                        <a:latin typeface="Cambria Math" panose="02040503050406030204" pitchFamily="18" charset="0"/>
                        <a:cs typeface="Arial" panose="020B0604020202020204" pitchFamily="34" charset="0"/>
                      </a:rPr>
                      <m:t>+</m:t>
                    </m:r>
                    <m:r>
                      <a:rPr lang="en-US" sz="4000" b="0" i="1" smtClean="0">
                        <a:solidFill>
                          <a:prstClr val="black"/>
                        </a:solidFill>
                        <a:highlight>
                          <a:srgbClr val="FFFF00"/>
                        </a:highlight>
                        <a:latin typeface="Cambria Math" panose="02040503050406030204" pitchFamily="18" charset="0"/>
                        <a:cs typeface="Arial" panose="020B0604020202020204" pitchFamily="34" charset="0"/>
                      </a:rPr>
                      <m:t>1</m:t>
                    </m:r>
                  </m:oMath>
                </a14:m>
                <a:endParaRPr lang="en-US" sz="4000">
                  <a:solidFill>
                    <a:prstClr val="black"/>
                  </a:solidFill>
                  <a:highlight>
                    <a:srgbClr val="FFFF00"/>
                  </a:highlight>
                  <a:latin typeface="Arial" panose="020B0604020202020204" pitchFamily="34" charset="0"/>
                  <a:cs typeface="Arial" panose="020B0604020202020204" pitchFamily="34" charset="0"/>
                </a:endParaRPr>
              </a:p>
            </p:txBody>
          </p:sp>
        </mc:Choice>
        <mc:Fallback>
          <p:sp>
            <p:nvSpPr>
              <p:cNvPr id="13" name="TextBox 12">
                <a:extLst>
                  <a:ext uri="{FF2B5EF4-FFF2-40B4-BE49-F238E27FC236}">
                    <a16:creationId xmlns:a16="http://schemas.microsoft.com/office/drawing/2014/main" id="{C141C1CB-5392-BE5F-2C2A-865F5A9CBC48}"/>
                  </a:ext>
                </a:extLst>
              </p:cNvPr>
              <p:cNvSpPr txBox="1">
                <a:spLocks noRot="1" noChangeAspect="1" noMove="1" noResize="1" noEditPoints="1" noAdjustHandles="1" noChangeArrowheads="1" noChangeShapeType="1" noTextEdit="1"/>
              </p:cNvSpPr>
              <p:nvPr/>
            </p:nvSpPr>
            <p:spPr>
              <a:xfrm>
                <a:off x="1520" y="7439313"/>
                <a:ext cx="18009389" cy="2524153"/>
              </a:xfrm>
              <a:prstGeom prst="rect">
                <a:avLst/>
              </a:prstGeom>
              <a:blipFill>
                <a:blip r:embed="rId7"/>
                <a:stretch>
                  <a:fillRect l="-1184" b="-3865"/>
                </a:stretch>
              </a:blipFill>
            </p:spPr>
            <p:txBody>
              <a:bodyPr/>
              <a:lstStyle/>
              <a:p>
                <a:r>
                  <a:rPr lang="en-US">
                    <a:noFill/>
                  </a:rPr>
                  <a:t> </a:t>
                </a:r>
              </a:p>
            </p:txBody>
          </p:sp>
        </mc:Fallback>
      </mc:AlternateContent>
    </p:spTree>
    <p:extLst>
      <p:ext uri="{BB962C8B-B14F-4D97-AF65-F5344CB8AC3E}">
        <p14:creationId xmlns:p14="http://schemas.microsoft.com/office/powerpoint/2010/main" val="38392368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randombar(horizontal)">
                                      <p:cBhvr>
                                        <p:cTn id="7" dur="500"/>
                                        <p:tgtEl>
                                          <p:spTgt spid="7">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randombar(horizontal)">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11">
                                            <p:txEl>
                                              <p:pRg st="0" end="0"/>
                                            </p:txEl>
                                          </p:spTgt>
                                        </p:tgtEl>
                                        <p:attrNameLst>
                                          <p:attrName>style.visibility</p:attrName>
                                        </p:attrNameLst>
                                      </p:cBhvr>
                                      <p:to>
                                        <p:strVal val="visible"/>
                                      </p:to>
                                    </p:set>
                                    <p:animEffect transition="in" filter="barn(inVertical)">
                                      <p:cBhvr>
                                        <p:cTn id="20"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 y="-38100"/>
            <a:ext cx="18288000" cy="1028700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858589" y="8684176"/>
            <a:ext cx="1196198" cy="1805582"/>
          </a:xfrm>
          <a:prstGeom prst="rect">
            <a:avLst/>
          </a:prstGeom>
        </p:spPr>
      </p:pic>
      <p:pic>
        <p:nvPicPr>
          <p:cNvPr id="6" name="Picture 6"/>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736783">
            <a:off x="16119157" y="351522"/>
            <a:ext cx="2397119" cy="1597080"/>
          </a:xfrm>
          <a:prstGeom prst="rect">
            <a:avLst/>
          </a:prstGeom>
        </p:spPr>
      </p:pic>
      <p:grpSp>
        <p:nvGrpSpPr>
          <p:cNvPr id="15" name="Group 14"/>
          <p:cNvGrpSpPr/>
          <p:nvPr/>
        </p:nvGrpSpPr>
        <p:grpSpPr>
          <a:xfrm>
            <a:off x="5791200" y="1181100"/>
            <a:ext cx="6096000" cy="914400"/>
            <a:chOff x="1554480" y="876300"/>
            <a:chExt cx="6096000" cy="1143000"/>
          </a:xfrm>
          <a:solidFill>
            <a:schemeClr val="accent5">
              <a:lumMod val="75000"/>
            </a:schemeClr>
          </a:solidFill>
        </p:grpSpPr>
        <p:sp>
          <p:nvSpPr>
            <p:cNvPr id="16" name="Flowchart: Terminator 15"/>
            <p:cNvSpPr/>
            <p:nvPr/>
          </p:nvSpPr>
          <p:spPr>
            <a:xfrm>
              <a:off x="1554480" y="876300"/>
              <a:ext cx="6096000" cy="1143000"/>
            </a:xfrm>
            <a:prstGeom prst="flowChartTerminator">
              <a:avLst/>
            </a:prstGeom>
            <a:grp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Rectangle 16"/>
            <p:cNvSpPr/>
            <p:nvPr/>
          </p:nvSpPr>
          <p:spPr>
            <a:xfrm>
              <a:off x="1997974" y="987956"/>
              <a:ext cx="5231497" cy="884858"/>
            </a:xfrm>
            <a:prstGeom prst="rect">
              <a:avLst/>
            </a:prstGeom>
            <a:noFill/>
            <a:ln>
              <a:noFill/>
            </a:ln>
          </p:spPr>
          <p:txBody>
            <a:bodyPr wrap="none">
              <a:spAutoFit/>
            </a:bodyPr>
            <a:lstStyle/>
            <a:p>
              <a:pPr algn="ctr"/>
              <a:r>
                <a:rPr lang="en-US" sz="4000" b="1">
                  <a:solidFill>
                    <a:prstClr val="white"/>
                  </a:solidFill>
                  <a:latin typeface="Arial" panose="020B0604020202020204" pitchFamily="34" charset="0"/>
                  <a:ea typeface="Times New Roman" panose="02020603050405020304" pitchFamily="18" charset="0"/>
                  <a:cs typeface="Arial" panose="020B0604020202020204" pitchFamily="34" charset="0"/>
                </a:rPr>
                <a:t>Ví dụ 3 (SGK – tr115)</a:t>
              </a:r>
            </a:p>
          </p:txBody>
        </p:sp>
      </p:grpSp>
      <p:sp>
        <p:nvSpPr>
          <p:cNvPr id="5" name="TextBox 4"/>
          <p:cNvSpPr txBox="1"/>
          <p:nvPr/>
        </p:nvSpPr>
        <p:spPr>
          <a:xfrm>
            <a:off x="1181100" y="2400300"/>
            <a:ext cx="16611600" cy="1846659"/>
          </a:xfrm>
          <a:prstGeom prst="rect">
            <a:avLst/>
          </a:prstGeom>
          <a:noFill/>
        </p:spPr>
        <p:txBody>
          <a:bodyPr wrap="square" rtlCol="0">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Khi kiểm tra ngẫu nhiên một số công nhân trong một xí nghiệp, người ta thống kê lại độ tuổi của họ ở bảng sau:</a:t>
            </a:r>
          </a:p>
        </p:txBody>
      </p:sp>
      <p:sp>
        <p:nvSpPr>
          <p:cNvPr id="7" name="TextBox 6"/>
          <p:cNvSpPr txBox="1"/>
          <p:nvPr/>
        </p:nvSpPr>
        <p:spPr>
          <a:xfrm>
            <a:off x="3314700" y="7603004"/>
            <a:ext cx="11925300" cy="969496"/>
          </a:xfrm>
          <a:prstGeom prst="rect">
            <a:avLst/>
          </a:prstGeom>
          <a:noFill/>
        </p:spPr>
        <p:txBody>
          <a:bodyPr wrap="square" rtlCol="0">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Tìm trung vị và trung bình cộng của mẫu số liệu trên.</a:t>
            </a:r>
          </a:p>
        </p:txBody>
      </p:sp>
      <p:graphicFrame>
        <p:nvGraphicFramePr>
          <p:cNvPr id="13" name="Table 12"/>
          <p:cNvGraphicFramePr>
            <a:graphicFrameLocks noGrp="1"/>
          </p:cNvGraphicFramePr>
          <p:nvPr>
            <p:extLst>
              <p:ext uri="{D42A27DB-BD31-4B8C-83A1-F6EECF244321}">
                <p14:modId xmlns:p14="http://schemas.microsoft.com/office/powerpoint/2010/main" val="1419243318"/>
              </p:ext>
            </p:extLst>
          </p:nvPr>
        </p:nvGraphicFramePr>
        <p:xfrm>
          <a:off x="2819399" y="4610100"/>
          <a:ext cx="12649201" cy="2610974"/>
        </p:xfrm>
        <a:graphic>
          <a:graphicData uri="http://schemas.openxmlformats.org/drawingml/2006/table">
            <a:tbl>
              <a:tblPr firstRow="1" bandRow="1">
                <a:tableStyleId>{5C22544A-7EE6-4342-B048-85BDC9FD1C3A}</a:tableStyleId>
              </a:tblPr>
              <a:tblGrid>
                <a:gridCol w="3505201">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4478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gridCol w="1524000">
                  <a:extLst>
                    <a:ext uri="{9D8B030D-6E8A-4147-A177-3AD203B41FA5}">
                      <a16:colId xmlns:a16="http://schemas.microsoft.com/office/drawing/2014/main" val="20004"/>
                    </a:ext>
                  </a:extLst>
                </a:gridCol>
                <a:gridCol w="1600200">
                  <a:extLst>
                    <a:ext uri="{9D8B030D-6E8A-4147-A177-3AD203B41FA5}">
                      <a16:colId xmlns:a16="http://schemas.microsoft.com/office/drawing/2014/main" val="20005"/>
                    </a:ext>
                  </a:extLst>
                </a:gridCol>
                <a:gridCol w="1524000">
                  <a:extLst>
                    <a:ext uri="{9D8B030D-6E8A-4147-A177-3AD203B41FA5}">
                      <a16:colId xmlns:a16="http://schemas.microsoft.com/office/drawing/2014/main" val="20006"/>
                    </a:ext>
                  </a:extLst>
                </a:gridCol>
              </a:tblGrid>
              <a:tr h="1305487">
                <a:tc>
                  <a:txBody>
                    <a:bodyPr/>
                    <a:lstStyle/>
                    <a:p>
                      <a:pPr algn="ctr"/>
                      <a:r>
                        <a:rPr lang="en-US" sz="3800" b="1">
                          <a:solidFill>
                            <a:schemeClr val="tx1"/>
                          </a:solidFill>
                          <a:latin typeface="Arial" panose="020B0604020202020204" pitchFamily="34" charset="0"/>
                          <a:cs typeface="Arial" panose="020B0604020202020204" pitchFamily="34" charset="0"/>
                        </a:rPr>
                        <a:t>Tuổi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5487">
                <a:tc>
                  <a:txBody>
                    <a:bodyPr/>
                    <a:lstStyle/>
                    <a:p>
                      <a:pPr algn="ctr"/>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công nhân</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pic>
        <p:nvPicPr>
          <p:cNvPr id="14" name="Picture 5"/>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785137">
            <a:off x="415985" y="7791085"/>
            <a:ext cx="1974206" cy="2140061"/>
          </a:xfrm>
          <a:prstGeom prst="rect">
            <a:avLst/>
          </a:prstGeom>
        </p:spPr>
      </p:pic>
    </p:spTree>
    <p:extLst>
      <p:ext uri="{BB962C8B-B14F-4D97-AF65-F5344CB8AC3E}">
        <p14:creationId xmlns:p14="http://schemas.microsoft.com/office/powerpoint/2010/main" val="3332467431"/>
      </p:ext>
    </p:extLst>
  </p:cSld>
  <p:clrMapOvr>
    <a:masterClrMapping/>
  </p:clrMapOvr>
  <mc:AlternateContent xmlns:mc="http://schemas.openxmlformats.org/markup-compatibility/2006" xmlns:p14="http://schemas.microsoft.com/office/powerpoint/2010/main">
    <mc:Choice Requires="p14">
      <p:transition spd="med" p14:dur="700">
        <p:push/>
      </p:transition>
    </mc:Choice>
    <mc:Fallback xmlns="">
      <p:transition spd="med">
        <p:push/>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7" name="TextBox 6"/>
              <p:cNvSpPr txBox="1"/>
              <p:nvPr/>
            </p:nvSpPr>
            <p:spPr>
              <a:xfrm>
                <a:off x="245427" y="3390900"/>
                <a:ext cx="17145000" cy="2723823"/>
              </a:xfrm>
              <a:prstGeom prst="rect">
                <a:avLst/>
              </a:prstGeom>
              <a:noFill/>
            </p:spPr>
            <p:txBody>
              <a:bodyPr wrap="square" rtlCol="0">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Cỡ mẫu là </a:t>
                </a:r>
                <a14:m>
                  <m:oMath xmlns:m="http://schemas.openxmlformats.org/officeDocument/2006/math">
                    <m:r>
                      <m:rPr>
                        <m:sty m:val="p"/>
                      </m:rPr>
                      <a:rPr lang="en-US" sz="3800" b="0" i="0" smtClean="0">
                        <a:solidFill>
                          <a:prstClr val="black"/>
                        </a:solidFill>
                        <a:latin typeface="Cambria Math" panose="02040503050406030204" pitchFamily="18" charset="0"/>
                        <a:cs typeface="Arial" panose="020B0604020202020204" pitchFamily="34" charset="0"/>
                      </a:rPr>
                      <m:t>n</m:t>
                    </m:r>
                    <m:r>
                      <a:rPr lang="en-US" sz="3800" i="1" smtClean="0">
                        <a:solidFill>
                          <a:prstClr val="black"/>
                        </a:solidFill>
                        <a:latin typeface="Cambria Math" panose="02040503050406030204" pitchFamily="18" charset="0"/>
                        <a:cs typeface="Arial" panose="020B0604020202020204" pitchFamily="34" charset="0"/>
                      </a:rPr>
                      <m:t>=</m:t>
                    </m:r>
                    <m:r>
                      <a:rPr lang="en-US" sz="3800" i="1" smtClean="0">
                        <a:solidFill>
                          <a:prstClr val="black"/>
                        </a:solidFill>
                        <a:latin typeface="Cambria Math" panose="02040503050406030204" pitchFamily="18" charset="0"/>
                        <a:cs typeface="Arial" panose="020B0604020202020204" pitchFamily="34" charset="0"/>
                      </a:rPr>
                      <m:t>26</m:t>
                    </m:r>
                  </m:oMath>
                </a14:m>
                <a:r>
                  <a:rPr lang="en-US" sz="3800">
                    <a:solidFill>
                      <a:prstClr val="black"/>
                    </a:solidFill>
                    <a:latin typeface="Arial" panose="020B0604020202020204" pitchFamily="34" charset="0"/>
                    <a:cs typeface="Arial" panose="020B0604020202020204" pitchFamily="34" charset="0"/>
                  </a:rPr>
                  <a:t>. </a:t>
                </a:r>
              </a:p>
              <a:p>
                <a:pPr>
                  <a:lnSpc>
                    <a:spcPct val="150000"/>
                  </a:lnSpc>
                </a:pPr>
                <a:r>
                  <a:rPr lang="en-US" sz="3800">
                    <a:solidFill>
                      <a:prstClr val="black"/>
                    </a:solidFill>
                    <a:latin typeface="Arial" panose="020B0604020202020204" pitchFamily="34" charset="0"/>
                    <a:cs typeface="Arial" panose="020B0604020202020204" pitchFamily="34" charset="0"/>
                  </a:rPr>
                  <a:t>Khi sắp xếp độ tuổi của công nhân theo thứ tự không giảm thì số liệu thứ 13 và 14 lần lượt là 26 và 27. </a:t>
                </a:r>
              </a:p>
            </p:txBody>
          </p:sp>
        </mc:Choice>
        <mc:Fallback>
          <p:sp>
            <p:nvSpPr>
              <p:cNvPr id="7" name="TextBox 6"/>
              <p:cNvSpPr txBox="1">
                <a:spLocks noRot="1" noChangeAspect="1" noMove="1" noResize="1" noEditPoints="1" noAdjustHandles="1" noChangeArrowheads="1" noChangeShapeType="1" noTextEdit="1"/>
              </p:cNvSpPr>
              <p:nvPr/>
            </p:nvSpPr>
            <p:spPr>
              <a:xfrm>
                <a:off x="245427" y="3390900"/>
                <a:ext cx="17145000" cy="2723823"/>
              </a:xfrm>
              <a:prstGeom prst="rect">
                <a:avLst/>
              </a:prstGeom>
              <a:blipFill>
                <a:blip r:embed="rId2"/>
                <a:stretch>
                  <a:fillRect l="-1173" r="-1671" b="-4251"/>
                </a:stretch>
              </a:blipFill>
            </p:spPr>
            <p:txBody>
              <a:bodyPr/>
              <a:lstStyle/>
              <a:p>
                <a:r>
                  <a:rPr lang="en-US">
                    <a:noFill/>
                  </a:rPr>
                  <a:t> </a:t>
                </a:r>
              </a:p>
            </p:txBody>
          </p:sp>
        </mc:Fallback>
      </mc:AlternateContent>
      <p:sp>
        <p:nvSpPr>
          <p:cNvPr id="10" name="Rectangle 9"/>
          <p:cNvSpPr/>
          <p:nvPr/>
        </p:nvSpPr>
        <p:spPr>
          <a:xfrm>
            <a:off x="402550" y="7429500"/>
            <a:ext cx="16794384" cy="969496"/>
          </a:xfrm>
          <a:prstGeom prst="rect">
            <a:avLst/>
          </a:prstGeom>
        </p:spPr>
        <p:txBody>
          <a:bodyPr wrap="square">
            <a:spAutoFit/>
          </a:bodyPr>
          <a:lstStyle/>
          <a:p>
            <a:pPr>
              <a:lnSpc>
                <a:spcPct val="150000"/>
              </a:lnSpc>
            </a:pPr>
            <a:r>
              <a:rPr lang="en-US" sz="3800">
                <a:solidFill>
                  <a:prstClr val="black"/>
                </a:solidFill>
                <a:latin typeface="Arial" panose="020B0604020202020204" pitchFamily="34" charset="0"/>
                <a:cs typeface="Arial" panose="020B0604020202020204" pitchFamily="34" charset="0"/>
              </a:rPr>
              <a:t>Số trung bình cộng của mẫu là</a:t>
            </a:r>
          </a:p>
        </p:txBody>
      </p:sp>
      <mc:AlternateContent xmlns:mc="http://schemas.openxmlformats.org/markup-compatibility/2006">
        <mc:Choice xmlns:a14="http://schemas.microsoft.com/office/drawing/2010/main" Requires="a14">
          <p:sp>
            <p:nvSpPr>
              <p:cNvPr id="5" name="Rectangle 4"/>
              <p:cNvSpPr/>
              <p:nvPr/>
            </p:nvSpPr>
            <p:spPr>
              <a:xfrm>
                <a:off x="5547766" y="6059386"/>
                <a:ext cx="5494453"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cs typeface="Arial" panose="020B0604020202020204" pitchFamily="34" charset="0"/>
                            </a:rPr>
                          </m:ctrlPr>
                        </m:sSubPr>
                        <m:e>
                          <m:r>
                            <a:rPr lang="en-US" sz="3800" i="1">
                              <a:solidFill>
                                <a:prstClr val="black"/>
                              </a:solidFill>
                              <a:latin typeface="Cambria Math" panose="02040503050406030204" pitchFamily="18" charset="0"/>
                              <a:cs typeface="Arial" panose="020B0604020202020204" pitchFamily="34" charset="0"/>
                            </a:rPr>
                            <m:t>𝑀</m:t>
                          </m:r>
                        </m:e>
                        <m:sub>
                          <m:r>
                            <a:rPr lang="en-US" sz="3800" i="1">
                              <a:solidFill>
                                <a:prstClr val="black"/>
                              </a:solidFill>
                              <a:latin typeface="Cambria Math" panose="02040503050406030204" pitchFamily="18" charset="0"/>
                              <a:cs typeface="Arial" panose="020B0604020202020204" pitchFamily="34" charset="0"/>
                            </a:rPr>
                            <m:t>𝑒</m:t>
                          </m:r>
                        </m:sub>
                      </m:sSub>
                      <m:r>
                        <a:rPr lang="en-US" sz="3800" i="1">
                          <a:solidFill>
                            <a:prstClr val="black"/>
                          </a:solidFill>
                          <a:latin typeface="Cambria Math" panose="02040503050406030204" pitchFamily="18" charset="0"/>
                          <a:cs typeface="Arial" panose="020B0604020202020204" pitchFamily="34" charset="0"/>
                        </a:rPr>
                        <m:t>=</m:t>
                      </m:r>
                      <m:f>
                        <m:fPr>
                          <m:ctrlPr>
                            <a:rPr lang="en-US" sz="3800" i="1">
                              <a:solidFill>
                                <a:prstClr val="black"/>
                              </a:solidFill>
                              <a:latin typeface="Cambria Math" panose="02040503050406030204" pitchFamily="18" charset="0"/>
                              <a:cs typeface="Arial" panose="020B0604020202020204" pitchFamily="34" charset="0"/>
                            </a:rPr>
                          </m:ctrlPr>
                        </m:fPr>
                        <m:num>
                          <m:r>
                            <a:rPr lang="en-US" sz="3800" i="1">
                              <a:solidFill>
                                <a:prstClr val="black"/>
                              </a:solidFill>
                              <a:latin typeface="Cambria Math" panose="02040503050406030204" pitchFamily="18" charset="0"/>
                              <a:cs typeface="Arial" panose="020B0604020202020204" pitchFamily="34" charset="0"/>
                            </a:rPr>
                            <m:t>1</m:t>
                          </m:r>
                        </m:num>
                        <m:den>
                          <m:r>
                            <a:rPr lang="en-US" sz="3800" i="1">
                              <a:solidFill>
                                <a:prstClr val="black"/>
                              </a:solidFill>
                              <a:latin typeface="Cambria Math" panose="02040503050406030204" pitchFamily="18" charset="0"/>
                              <a:cs typeface="Arial" panose="020B0604020202020204" pitchFamily="34" charset="0"/>
                            </a:rPr>
                            <m:t>2</m:t>
                          </m:r>
                        </m:den>
                      </m:f>
                      <m:d>
                        <m:dPr>
                          <m:ctrlPr>
                            <a:rPr lang="en-US" sz="3800" i="1">
                              <a:solidFill>
                                <a:prstClr val="black"/>
                              </a:solidFill>
                              <a:latin typeface="Cambria Math" panose="02040503050406030204" pitchFamily="18" charset="0"/>
                              <a:cs typeface="Arial" panose="020B0604020202020204" pitchFamily="34" charset="0"/>
                            </a:rPr>
                          </m:ctrlPr>
                        </m:dPr>
                        <m:e>
                          <m:r>
                            <a:rPr lang="en-US" sz="3800" b="0" i="1" smtClean="0">
                              <a:solidFill>
                                <a:prstClr val="black"/>
                              </a:solidFill>
                              <a:latin typeface="Cambria Math" panose="02040503050406030204" pitchFamily="18" charset="0"/>
                              <a:cs typeface="Arial" panose="020B0604020202020204" pitchFamily="34" charset="0"/>
                            </a:rPr>
                            <m:t>26</m:t>
                          </m:r>
                          <m:r>
                            <a:rPr lang="en-US" sz="3800" i="1">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27</m:t>
                          </m:r>
                        </m:e>
                      </m:d>
                      <m:r>
                        <a:rPr lang="en-US" sz="3800" i="1">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26</m:t>
                      </m:r>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prstClr val="black"/>
                          </a:solidFill>
                          <a:latin typeface="Cambria Math" panose="02040503050406030204" pitchFamily="18" charset="0"/>
                          <a:cs typeface="Arial" panose="020B0604020202020204" pitchFamily="34" charset="0"/>
                        </a:rPr>
                        <m:t>5</m:t>
                      </m:r>
                    </m:oMath>
                  </m:oMathPara>
                </a14:m>
                <a:endParaRPr lang="en-US"/>
              </a:p>
            </p:txBody>
          </p:sp>
        </mc:Choice>
        <mc:Fallback>
          <p:sp>
            <p:nvSpPr>
              <p:cNvPr id="5" name="Rectangle 4"/>
              <p:cNvSpPr>
                <a:spLocks noRot="1" noChangeAspect="1" noMove="1" noResize="1" noEditPoints="1" noAdjustHandles="1" noChangeArrowheads="1" noChangeShapeType="1" noTextEdit="1"/>
              </p:cNvSpPr>
              <p:nvPr/>
            </p:nvSpPr>
            <p:spPr>
              <a:xfrm>
                <a:off x="5547766" y="6059386"/>
                <a:ext cx="5494453" cy="1187120"/>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9" name="Rectangle 8"/>
              <p:cNvSpPr/>
              <p:nvPr/>
            </p:nvSpPr>
            <p:spPr>
              <a:xfrm>
                <a:off x="3197972" y="8639479"/>
                <a:ext cx="11827148" cy="11909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n-US" sz="3800" i="1">
                              <a:latin typeface="Cambria Math" panose="02040503050406030204" pitchFamily="18" charset="0"/>
                            </a:rPr>
                          </m:ctrlPr>
                        </m:accPr>
                        <m:e>
                          <m:r>
                            <a:rPr lang="en-US" sz="3800" i="1">
                              <a:latin typeface="Cambria Math" panose="02040503050406030204" pitchFamily="18" charset="0"/>
                            </a:rPr>
                            <m:t>𝑥</m:t>
                          </m:r>
                        </m:e>
                      </m:acc>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26</m:t>
                          </m:r>
                        </m:den>
                      </m:f>
                      <m:r>
                        <a:rPr lang="en-US" sz="3800" i="0">
                          <a:latin typeface="Cambria Math" panose="02040503050406030204" pitchFamily="18" charset="0"/>
                        </a:rPr>
                        <m:t>(</m:t>
                      </m:r>
                      <m:r>
                        <a:rPr lang="en-US" sz="3800" i="0">
                          <a:latin typeface="Cambria Math" panose="02040503050406030204" pitchFamily="18" charset="0"/>
                        </a:rPr>
                        <m:t>25</m:t>
                      </m:r>
                      <m:r>
                        <a:rPr lang="en-US" sz="3800" i="0">
                          <a:latin typeface="Cambria Math" panose="02040503050406030204" pitchFamily="18" charset="0"/>
                        </a:rPr>
                        <m:t>.</m:t>
                      </m:r>
                      <m:r>
                        <a:rPr lang="en-US" sz="3800" i="0">
                          <a:latin typeface="Cambria Math" panose="02040503050406030204" pitchFamily="18" charset="0"/>
                        </a:rPr>
                        <m:t>4</m:t>
                      </m:r>
                      <m:r>
                        <m:rPr>
                          <m:nor/>
                        </m:rPr>
                        <a:rPr lang="en-US" sz="3800" i="1">
                          <a:latin typeface="Cambria Math" panose="02040503050406030204" pitchFamily="18" charset="0"/>
                        </a:rPr>
                        <m:t> </m:t>
                      </m:r>
                      <m:r>
                        <a:rPr lang="en-US" sz="3800" i="0">
                          <a:latin typeface="Cambria Math" panose="02040503050406030204" pitchFamily="18" charset="0"/>
                        </a:rPr>
                        <m:t>+</m:t>
                      </m:r>
                      <m:r>
                        <a:rPr lang="en-US" sz="3800" i="0">
                          <a:latin typeface="Cambria Math" panose="02040503050406030204" pitchFamily="18" charset="0"/>
                        </a:rPr>
                        <m:t>26</m:t>
                      </m:r>
                      <m:r>
                        <a:rPr lang="en-US" sz="3800" i="0">
                          <a:latin typeface="Cambria Math" panose="02040503050406030204" pitchFamily="18" charset="0"/>
                        </a:rPr>
                        <m:t>.</m:t>
                      </m:r>
                      <m:r>
                        <a:rPr lang="en-US" sz="3800" i="0">
                          <a:latin typeface="Cambria Math" panose="02040503050406030204" pitchFamily="18" charset="0"/>
                        </a:rPr>
                        <m:t>9</m:t>
                      </m:r>
                      <m:r>
                        <m:rPr>
                          <m:nor/>
                        </m:rPr>
                        <a:rPr lang="en-US" sz="3800" i="1">
                          <a:latin typeface="Cambria Math" panose="02040503050406030204" pitchFamily="18" charset="0"/>
                        </a:rPr>
                        <m:t> </m:t>
                      </m:r>
                      <m:r>
                        <a:rPr lang="en-US" sz="3800" i="0">
                          <a:latin typeface="Cambria Math" panose="02040503050406030204" pitchFamily="18" charset="0"/>
                        </a:rPr>
                        <m:t>+</m:t>
                      </m:r>
                      <m:r>
                        <a:rPr lang="en-US" sz="3800" i="0">
                          <a:latin typeface="Cambria Math" panose="02040503050406030204" pitchFamily="18" charset="0"/>
                        </a:rPr>
                        <m:t>27</m:t>
                      </m:r>
                      <m:r>
                        <a:rPr lang="en-US" sz="3800" i="0">
                          <a:latin typeface="Cambria Math" panose="02040503050406030204" pitchFamily="18" charset="0"/>
                        </a:rPr>
                        <m:t>.</m:t>
                      </m:r>
                      <m:r>
                        <a:rPr lang="en-US" sz="3800" i="0">
                          <a:latin typeface="Cambria Math" panose="02040503050406030204" pitchFamily="18" charset="0"/>
                        </a:rPr>
                        <m:t>8</m:t>
                      </m:r>
                      <m:r>
                        <m:rPr>
                          <m:nor/>
                        </m:rPr>
                        <a:rPr lang="en-US" sz="3800" i="1">
                          <a:latin typeface="Cambria Math" panose="02040503050406030204" pitchFamily="18" charset="0"/>
                        </a:rPr>
                        <m:t> </m:t>
                      </m:r>
                      <m:r>
                        <a:rPr lang="en-US" sz="3800" i="0">
                          <a:latin typeface="Cambria Math" panose="02040503050406030204" pitchFamily="18" charset="0"/>
                        </a:rPr>
                        <m:t>+</m:t>
                      </m:r>
                      <m:r>
                        <a:rPr lang="en-US" sz="3800" i="0">
                          <a:latin typeface="Cambria Math" panose="02040503050406030204" pitchFamily="18" charset="0"/>
                        </a:rPr>
                        <m:t>29</m:t>
                      </m:r>
                      <m:r>
                        <a:rPr lang="en-US" sz="3800" i="0">
                          <a:latin typeface="Cambria Math" panose="02040503050406030204" pitchFamily="18" charset="0"/>
                        </a:rPr>
                        <m:t>.</m:t>
                      </m:r>
                      <m:r>
                        <a:rPr lang="en-US" sz="3800" i="0">
                          <a:latin typeface="Cambria Math" panose="02040503050406030204" pitchFamily="18" charset="0"/>
                        </a:rPr>
                        <m:t>3</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31</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34</m:t>
                      </m:r>
                      <m:r>
                        <a:rPr lang="en-US" sz="3800" i="0">
                          <a:latin typeface="Cambria Math" panose="02040503050406030204" pitchFamily="18" charset="0"/>
                        </a:rPr>
                        <m:t>)=</m:t>
                      </m:r>
                      <m:r>
                        <a:rPr lang="en-US" sz="3800" i="0">
                          <a:latin typeface="Cambria Math" panose="02040503050406030204" pitchFamily="18" charset="0"/>
                        </a:rPr>
                        <m:t>27</m:t>
                      </m:r>
                    </m:oMath>
                  </m:oMathPara>
                </a14:m>
                <a:endParaRPr lang="en-US" sz="3800"/>
              </a:p>
            </p:txBody>
          </p:sp>
        </mc:Choice>
        <mc:Fallback>
          <p:sp>
            <p:nvSpPr>
              <p:cNvPr id="9" name="Rectangle 8"/>
              <p:cNvSpPr>
                <a:spLocks noRot="1" noChangeAspect="1" noMove="1" noResize="1" noEditPoints="1" noAdjustHandles="1" noChangeArrowheads="1" noChangeShapeType="1" noTextEdit="1"/>
              </p:cNvSpPr>
              <p:nvPr/>
            </p:nvSpPr>
            <p:spPr>
              <a:xfrm>
                <a:off x="3197972" y="8639479"/>
                <a:ext cx="11827148" cy="1190903"/>
              </a:xfrm>
              <a:prstGeom prst="rect">
                <a:avLst/>
              </a:prstGeom>
              <a:blipFill>
                <a:blip r:embed="rId4"/>
                <a:stretch>
                  <a:fillRect/>
                </a:stretch>
              </a:blipFill>
            </p:spPr>
            <p:txBody>
              <a:bodyPr/>
              <a:lstStyle/>
              <a:p>
                <a:r>
                  <a:rPr lang="en-US">
                    <a:noFill/>
                  </a:rPr>
                  <a:t> </a:t>
                </a:r>
              </a:p>
            </p:txBody>
          </p:sp>
        </mc:Fallback>
      </mc:AlternateContent>
      <p:sp>
        <p:nvSpPr>
          <p:cNvPr id="8" name="Rectangle 7"/>
          <p:cNvSpPr/>
          <p:nvPr/>
        </p:nvSpPr>
        <p:spPr>
          <a:xfrm>
            <a:off x="4523127" y="6297666"/>
            <a:ext cx="1024639" cy="677108"/>
          </a:xfrm>
          <a:prstGeom prst="rect">
            <a:avLst/>
          </a:prstGeom>
        </p:spPr>
        <p:txBody>
          <a:bodyPr wrap="none">
            <a:spAutoFit/>
          </a:bodyPr>
          <a:lstStyle/>
          <a:p>
            <a:r>
              <a:rPr lang="en-US" sz="3800">
                <a:solidFill>
                  <a:prstClr val="black"/>
                </a:solidFill>
                <a:latin typeface="Arial" panose="020B0604020202020204" pitchFamily="34" charset="0"/>
                <a:cs typeface="Arial" panose="020B0604020202020204" pitchFamily="34" charset="0"/>
              </a:rPr>
              <a:t>Vậy</a:t>
            </a:r>
            <a:endParaRPr lang="en-US"/>
          </a:p>
        </p:txBody>
      </p:sp>
      <p:graphicFrame>
        <p:nvGraphicFramePr>
          <p:cNvPr id="11" name="Table 10">
            <a:extLst>
              <a:ext uri="{FF2B5EF4-FFF2-40B4-BE49-F238E27FC236}">
                <a16:creationId xmlns:a16="http://schemas.microsoft.com/office/drawing/2014/main" id="{9F8C2913-1F49-A192-0C8E-CE489184D689}"/>
              </a:ext>
            </a:extLst>
          </p:cNvPr>
          <p:cNvGraphicFramePr>
            <a:graphicFrameLocks noGrp="1"/>
          </p:cNvGraphicFramePr>
          <p:nvPr>
            <p:extLst>
              <p:ext uri="{D42A27DB-BD31-4B8C-83A1-F6EECF244321}">
                <p14:modId xmlns:p14="http://schemas.microsoft.com/office/powerpoint/2010/main" val="1530532813"/>
              </p:ext>
            </p:extLst>
          </p:nvPr>
        </p:nvGraphicFramePr>
        <p:xfrm>
          <a:off x="3232608" y="122538"/>
          <a:ext cx="12649201" cy="2610974"/>
        </p:xfrm>
        <a:graphic>
          <a:graphicData uri="http://schemas.openxmlformats.org/drawingml/2006/table">
            <a:tbl>
              <a:tblPr firstRow="1" bandRow="1">
                <a:tableStyleId>{5C22544A-7EE6-4342-B048-85BDC9FD1C3A}</a:tableStyleId>
              </a:tblPr>
              <a:tblGrid>
                <a:gridCol w="3505201">
                  <a:extLst>
                    <a:ext uri="{9D8B030D-6E8A-4147-A177-3AD203B41FA5}">
                      <a16:colId xmlns:a16="http://schemas.microsoft.com/office/drawing/2014/main" val="20000"/>
                    </a:ext>
                  </a:extLst>
                </a:gridCol>
                <a:gridCol w="1524000">
                  <a:extLst>
                    <a:ext uri="{9D8B030D-6E8A-4147-A177-3AD203B41FA5}">
                      <a16:colId xmlns:a16="http://schemas.microsoft.com/office/drawing/2014/main" val="20001"/>
                    </a:ext>
                  </a:extLst>
                </a:gridCol>
                <a:gridCol w="1447800">
                  <a:extLst>
                    <a:ext uri="{9D8B030D-6E8A-4147-A177-3AD203B41FA5}">
                      <a16:colId xmlns:a16="http://schemas.microsoft.com/office/drawing/2014/main" val="20002"/>
                    </a:ext>
                  </a:extLst>
                </a:gridCol>
                <a:gridCol w="1524000">
                  <a:extLst>
                    <a:ext uri="{9D8B030D-6E8A-4147-A177-3AD203B41FA5}">
                      <a16:colId xmlns:a16="http://schemas.microsoft.com/office/drawing/2014/main" val="20003"/>
                    </a:ext>
                  </a:extLst>
                </a:gridCol>
                <a:gridCol w="1524000">
                  <a:extLst>
                    <a:ext uri="{9D8B030D-6E8A-4147-A177-3AD203B41FA5}">
                      <a16:colId xmlns:a16="http://schemas.microsoft.com/office/drawing/2014/main" val="20004"/>
                    </a:ext>
                  </a:extLst>
                </a:gridCol>
                <a:gridCol w="1600200">
                  <a:extLst>
                    <a:ext uri="{9D8B030D-6E8A-4147-A177-3AD203B41FA5}">
                      <a16:colId xmlns:a16="http://schemas.microsoft.com/office/drawing/2014/main" val="20005"/>
                    </a:ext>
                  </a:extLst>
                </a:gridCol>
                <a:gridCol w="1524000">
                  <a:extLst>
                    <a:ext uri="{9D8B030D-6E8A-4147-A177-3AD203B41FA5}">
                      <a16:colId xmlns:a16="http://schemas.microsoft.com/office/drawing/2014/main" val="20006"/>
                    </a:ext>
                  </a:extLst>
                </a:gridCol>
              </a:tblGrid>
              <a:tr h="1305487">
                <a:tc>
                  <a:txBody>
                    <a:bodyPr/>
                    <a:lstStyle/>
                    <a:p>
                      <a:pPr algn="ctr"/>
                      <a:r>
                        <a:rPr lang="en-US" sz="3800" b="1">
                          <a:solidFill>
                            <a:schemeClr val="tx1"/>
                          </a:solidFill>
                          <a:latin typeface="Arial" panose="020B0604020202020204" pitchFamily="34" charset="0"/>
                          <a:cs typeface="Arial" panose="020B0604020202020204" pitchFamily="34" charset="0"/>
                        </a:rPr>
                        <a:t>Tuổi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5487">
                <a:tc>
                  <a:txBody>
                    <a:bodyPr/>
                    <a:lstStyle/>
                    <a:p>
                      <a:pPr algn="ctr"/>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công nhân</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cxnSp>
        <p:nvCxnSpPr>
          <p:cNvPr id="13" name="Straight Connector 12">
            <a:extLst>
              <a:ext uri="{FF2B5EF4-FFF2-40B4-BE49-F238E27FC236}">
                <a16:creationId xmlns:a16="http://schemas.microsoft.com/office/drawing/2014/main" id="{76608841-5F4B-202C-E006-2803D9859908}"/>
              </a:ext>
            </a:extLst>
          </p:cNvPr>
          <p:cNvCxnSpPr/>
          <p:nvPr/>
        </p:nvCxnSpPr>
        <p:spPr>
          <a:xfrm>
            <a:off x="402550" y="30861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8546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barn(inVertical)">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randombar(horizontal)">
                                      <p:cBhvr>
                                        <p:cTn id="25" dur="500"/>
                                        <p:tgtEl>
                                          <p:spTgt spid="10"/>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0"/>
      <p:bldP spid="9"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7519440-70ED-6F5B-7B03-9B6FADCDFA1F}"/>
              </a:ext>
            </a:extLst>
          </p:cNvPr>
          <p:cNvGraphicFramePr>
            <a:graphicFrameLocks noGrp="1"/>
          </p:cNvGraphicFramePr>
          <p:nvPr>
            <p:extLst>
              <p:ext uri="{D42A27DB-BD31-4B8C-83A1-F6EECF244321}">
                <p14:modId xmlns:p14="http://schemas.microsoft.com/office/powerpoint/2010/main" val="3841716354"/>
              </p:ext>
            </p:extLst>
          </p:nvPr>
        </p:nvGraphicFramePr>
        <p:xfrm>
          <a:off x="3124200" y="969756"/>
          <a:ext cx="10896600" cy="1847596"/>
        </p:xfrm>
        <a:graphic>
          <a:graphicData uri="http://schemas.openxmlformats.org/drawingml/2006/table">
            <a:tbl>
              <a:tblPr firstRow="1" firstCol="1" bandRow="1">
                <a:tableStyleId>{5940675A-B579-460E-94D1-54222C63F5DA}</a:tableStyleId>
              </a:tblPr>
              <a:tblGrid>
                <a:gridCol w="1089660">
                  <a:extLst>
                    <a:ext uri="{9D8B030D-6E8A-4147-A177-3AD203B41FA5}">
                      <a16:colId xmlns:a16="http://schemas.microsoft.com/office/drawing/2014/main" val="728149564"/>
                    </a:ext>
                  </a:extLst>
                </a:gridCol>
                <a:gridCol w="1089660">
                  <a:extLst>
                    <a:ext uri="{9D8B030D-6E8A-4147-A177-3AD203B41FA5}">
                      <a16:colId xmlns:a16="http://schemas.microsoft.com/office/drawing/2014/main" val="661408328"/>
                    </a:ext>
                  </a:extLst>
                </a:gridCol>
                <a:gridCol w="1089660">
                  <a:extLst>
                    <a:ext uri="{9D8B030D-6E8A-4147-A177-3AD203B41FA5}">
                      <a16:colId xmlns:a16="http://schemas.microsoft.com/office/drawing/2014/main" val="3894708911"/>
                    </a:ext>
                  </a:extLst>
                </a:gridCol>
                <a:gridCol w="1089660">
                  <a:extLst>
                    <a:ext uri="{9D8B030D-6E8A-4147-A177-3AD203B41FA5}">
                      <a16:colId xmlns:a16="http://schemas.microsoft.com/office/drawing/2014/main" val="3406936082"/>
                    </a:ext>
                  </a:extLst>
                </a:gridCol>
                <a:gridCol w="1089660">
                  <a:extLst>
                    <a:ext uri="{9D8B030D-6E8A-4147-A177-3AD203B41FA5}">
                      <a16:colId xmlns:a16="http://schemas.microsoft.com/office/drawing/2014/main" val="710088072"/>
                    </a:ext>
                  </a:extLst>
                </a:gridCol>
                <a:gridCol w="1089660">
                  <a:extLst>
                    <a:ext uri="{9D8B030D-6E8A-4147-A177-3AD203B41FA5}">
                      <a16:colId xmlns:a16="http://schemas.microsoft.com/office/drawing/2014/main" val="1666921580"/>
                    </a:ext>
                  </a:extLst>
                </a:gridCol>
                <a:gridCol w="1089660">
                  <a:extLst>
                    <a:ext uri="{9D8B030D-6E8A-4147-A177-3AD203B41FA5}">
                      <a16:colId xmlns:a16="http://schemas.microsoft.com/office/drawing/2014/main" val="3130982235"/>
                    </a:ext>
                  </a:extLst>
                </a:gridCol>
                <a:gridCol w="1089660">
                  <a:extLst>
                    <a:ext uri="{9D8B030D-6E8A-4147-A177-3AD203B41FA5}">
                      <a16:colId xmlns:a16="http://schemas.microsoft.com/office/drawing/2014/main" val="1904736909"/>
                    </a:ext>
                  </a:extLst>
                </a:gridCol>
                <a:gridCol w="1089660">
                  <a:extLst>
                    <a:ext uri="{9D8B030D-6E8A-4147-A177-3AD203B41FA5}">
                      <a16:colId xmlns:a16="http://schemas.microsoft.com/office/drawing/2014/main" val="386183586"/>
                    </a:ext>
                  </a:extLst>
                </a:gridCol>
                <a:gridCol w="1089660">
                  <a:extLst>
                    <a:ext uri="{9D8B030D-6E8A-4147-A177-3AD203B41FA5}">
                      <a16:colId xmlns:a16="http://schemas.microsoft.com/office/drawing/2014/main" val="641419482"/>
                    </a:ext>
                  </a:extLst>
                </a:gridCol>
              </a:tblGrid>
              <a:tr h="247650">
                <a:tc>
                  <a:txBody>
                    <a:bodyPr/>
                    <a:lstStyle/>
                    <a:p>
                      <a:pPr algn="ctr">
                        <a:lnSpc>
                          <a:spcPct val="115000"/>
                        </a:lnSpc>
                        <a:spcAft>
                          <a:spcPts val="1000"/>
                        </a:spcAft>
                      </a:pPr>
                      <a:r>
                        <a:rPr lang="en-US" sz="2800">
                          <a:effectLst/>
                        </a:rPr>
                        <a:t>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4</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6</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6</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83429509"/>
                  </a:ext>
                </a:extLst>
              </a:tr>
              <a:tr h="247650">
                <a:tc>
                  <a:txBody>
                    <a:bodyPr/>
                    <a:lstStyle/>
                    <a:p>
                      <a:pPr algn="ctr">
                        <a:lnSpc>
                          <a:spcPct val="115000"/>
                        </a:lnSpc>
                        <a:spcAft>
                          <a:spcPts val="100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6</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90189153"/>
                  </a:ext>
                </a:extLst>
              </a:tr>
              <a:tr h="247650">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7</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7</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7</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6707174"/>
                  </a:ext>
                </a:extLst>
              </a:tr>
              <a:tr h="247650">
                <a:tc>
                  <a:txBody>
                    <a:bodyPr/>
                    <a:lstStyle/>
                    <a:p>
                      <a:pPr algn="ctr">
                        <a:lnSpc>
                          <a:spcPct val="115000"/>
                        </a:lnSpc>
                        <a:spcAft>
                          <a:spcPts val="1000"/>
                        </a:spcAft>
                      </a:pPr>
                      <a:r>
                        <a:rPr lang="en-US" sz="2800">
                          <a:effectLst/>
                        </a:rPr>
                        <a:t>7</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5</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7</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8</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9</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6</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1000"/>
                        </a:spcAft>
                      </a:pPr>
                      <a:r>
                        <a:rPr lang="en-US" sz="2800">
                          <a:effectLst/>
                        </a:rPr>
                        <a:t>10</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64011814"/>
                  </a:ext>
                </a:extLst>
              </a:tr>
            </a:tbl>
          </a:graphicData>
        </a:graphic>
      </p:graphicFrame>
      <p:sp>
        <p:nvSpPr>
          <p:cNvPr id="3" name="TextBox 2">
            <a:extLst>
              <a:ext uri="{FF2B5EF4-FFF2-40B4-BE49-F238E27FC236}">
                <a16:creationId xmlns:a16="http://schemas.microsoft.com/office/drawing/2014/main" id="{FA8A884F-2786-006A-3449-EC8C4F3F958C}"/>
              </a:ext>
            </a:extLst>
          </p:cNvPr>
          <p:cNvSpPr txBox="1"/>
          <p:nvPr/>
        </p:nvSpPr>
        <p:spPr>
          <a:xfrm>
            <a:off x="381000" y="266700"/>
            <a:ext cx="17526000" cy="584775"/>
          </a:xfrm>
          <a:prstGeom prst="rect">
            <a:avLst/>
          </a:prstGeom>
          <a:noFill/>
        </p:spPr>
        <p:txBody>
          <a:bodyPr wrap="square" rtlCol="0">
            <a:spAutoFit/>
          </a:bodyPr>
          <a:lstStyle/>
          <a:p>
            <a:r>
              <a:rPr lang="en-US" sz="3200" b="1">
                <a:solidFill>
                  <a:srgbClr val="FF0000"/>
                </a:solidFill>
                <a:latin typeface="Times New Roman" panose="02020603050405020304" pitchFamily="18" charset="0"/>
                <a:cs typeface="Times New Roman" panose="02020603050405020304" pitchFamily="18" charset="0"/>
              </a:rPr>
              <a:t>Ví dụ 4</a:t>
            </a:r>
            <a:r>
              <a:rPr lang="en-US" sz="3200" b="1">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Thống kê điểm môn Toán của lớp 10 A ta được bảng số liệu sau</a:t>
            </a:r>
          </a:p>
        </p:txBody>
      </p:sp>
      <p:sp>
        <p:nvSpPr>
          <p:cNvPr id="5" name="TextBox 4">
            <a:extLst>
              <a:ext uri="{FF2B5EF4-FFF2-40B4-BE49-F238E27FC236}">
                <a16:creationId xmlns:a16="http://schemas.microsoft.com/office/drawing/2014/main" id="{A9303991-27B8-B7C7-73A6-C245FCF3A91A}"/>
              </a:ext>
            </a:extLst>
          </p:cNvPr>
          <p:cNvSpPr txBox="1"/>
          <p:nvPr/>
        </p:nvSpPr>
        <p:spPr>
          <a:xfrm>
            <a:off x="533400" y="2899126"/>
            <a:ext cx="9144000" cy="584775"/>
          </a:xfrm>
          <a:prstGeom prst="rect">
            <a:avLst/>
          </a:prstGeom>
          <a:noFill/>
        </p:spPr>
        <p:txBody>
          <a:bodyPr wrap="square">
            <a:spAutoFit/>
          </a:bodyPr>
          <a:lstStyle/>
          <a:p>
            <a:r>
              <a:rPr lang="en-US" sz="3200">
                <a:latin typeface="Times New Roman" panose="02020603050405020304" pitchFamily="18" charset="0"/>
                <a:cs typeface="Times New Roman" panose="02020603050405020304" pitchFamily="18" charset="0"/>
              </a:rPr>
              <a:t>Hãy tìm số trung bình cộng và trung vị</a:t>
            </a:r>
          </a:p>
        </p:txBody>
      </p:sp>
      <p:cxnSp>
        <p:nvCxnSpPr>
          <p:cNvPr id="6" name="Straight Connector 5">
            <a:extLst>
              <a:ext uri="{FF2B5EF4-FFF2-40B4-BE49-F238E27FC236}">
                <a16:creationId xmlns:a16="http://schemas.microsoft.com/office/drawing/2014/main" id="{1E777444-8906-70DA-B486-FB1C4BFC23FD}"/>
              </a:ext>
            </a:extLst>
          </p:cNvPr>
          <p:cNvCxnSpPr/>
          <p:nvPr/>
        </p:nvCxnSpPr>
        <p:spPr>
          <a:xfrm>
            <a:off x="266700" y="36195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graphicFrame>
            <p:nvGraphicFramePr>
              <p:cNvPr id="8" name="Table 7">
                <a:extLst>
                  <a:ext uri="{FF2B5EF4-FFF2-40B4-BE49-F238E27FC236}">
                    <a16:creationId xmlns:a16="http://schemas.microsoft.com/office/drawing/2014/main" id="{AA0E47B8-018D-2076-3540-281E6E9E1140}"/>
                  </a:ext>
                </a:extLst>
              </p:cNvPr>
              <p:cNvGraphicFramePr>
                <a:graphicFrameLocks noGrp="1"/>
              </p:cNvGraphicFramePr>
              <p:nvPr>
                <p:extLst>
                  <p:ext uri="{D42A27DB-BD31-4B8C-83A1-F6EECF244321}">
                    <p14:modId xmlns:p14="http://schemas.microsoft.com/office/powerpoint/2010/main" val="393647127"/>
                  </p:ext>
                </p:extLst>
              </p:nvPr>
            </p:nvGraphicFramePr>
            <p:xfrm>
              <a:off x="266700" y="4239165"/>
              <a:ext cx="3352800" cy="5974783"/>
            </p:xfrm>
            <a:graphic>
              <a:graphicData uri="http://schemas.openxmlformats.org/drawingml/2006/table">
                <a:tbl>
                  <a:tblPr firstRow="1" firstCol="1" bandRow="1">
                    <a:tableStyleId>{5940675A-B579-460E-94D1-54222C63F5DA}</a:tableStyleId>
                  </a:tblPr>
                  <a:tblGrid>
                    <a:gridCol w="1676400">
                      <a:extLst>
                        <a:ext uri="{9D8B030D-6E8A-4147-A177-3AD203B41FA5}">
                          <a16:colId xmlns:a16="http://schemas.microsoft.com/office/drawing/2014/main" val="3535898461"/>
                        </a:ext>
                      </a:extLst>
                    </a:gridCol>
                    <a:gridCol w="1676400">
                      <a:extLst>
                        <a:ext uri="{9D8B030D-6E8A-4147-A177-3AD203B41FA5}">
                          <a16:colId xmlns:a16="http://schemas.microsoft.com/office/drawing/2014/main" val="3925730052"/>
                        </a:ext>
                      </a:extLst>
                    </a:gridCol>
                  </a:tblGrid>
                  <a:tr h="692580">
                    <a:tc>
                      <a:txBody>
                        <a:bodyPr/>
                        <a:lstStyle/>
                        <a:p>
                          <a:pPr algn="ctr">
                            <a:lnSpc>
                              <a:spcPct val="115000"/>
                            </a:lnSpc>
                            <a:spcAft>
                              <a:spcPts val="1000"/>
                            </a:spcAft>
                          </a:pPr>
                          <a:r>
                            <a:rPr lang="en-US" sz="3600">
                              <a:effectLst/>
                            </a:rPr>
                            <a:t>Giá trị (</a:t>
                          </a:r>
                          <a14:m>
                            <m:oMath xmlns:m="http://schemas.openxmlformats.org/officeDocument/2006/math">
                              <m:sSub>
                                <m:sSubPr>
                                  <m:ctrlPr>
                                    <a:rPr lang="en-US" sz="3600">
                                      <a:effectLst/>
                                    </a:rPr>
                                  </m:ctrlPr>
                                </m:sSubPr>
                                <m:e>
                                  <m:r>
                                    <a:rPr lang="en-US" sz="3600">
                                      <a:effectLst/>
                                    </a:rPr>
                                    <m:t>𝒙</m:t>
                                  </m:r>
                                </m:e>
                                <m:sub>
                                  <m:r>
                                    <a:rPr lang="en-US" sz="3600">
                                      <a:effectLst/>
                                    </a:rPr>
                                    <m:t>𝒊</m:t>
                                  </m:r>
                                </m:sub>
                              </m:sSub>
                              <m:r>
                                <a:rPr lang="en-US" sz="3600">
                                  <a:effectLst/>
                                </a:rPr>
                                <m:t>)</m:t>
                              </m:r>
                            </m:oMath>
                          </a14:m>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Tần số(</a:t>
                          </a:r>
                          <a14:m>
                            <m:oMath xmlns:m="http://schemas.openxmlformats.org/officeDocument/2006/math">
                              <m:sSub>
                                <m:sSubPr>
                                  <m:ctrlPr>
                                    <a:rPr lang="en-US" sz="3600">
                                      <a:effectLst/>
                                    </a:rPr>
                                  </m:ctrlPr>
                                </m:sSubPr>
                                <m:e>
                                  <m:r>
                                    <a:rPr lang="en-US" sz="3600">
                                      <a:effectLst/>
                                    </a:rPr>
                                    <m:t>𝒏</m:t>
                                  </m:r>
                                </m:e>
                                <m:sub>
                                  <m:r>
                                    <a:rPr lang="en-US" sz="3600">
                                      <a:effectLst/>
                                    </a:rPr>
                                    <m:t>𝒊</m:t>
                                  </m:r>
                                </m:sub>
                              </m:sSub>
                            </m:oMath>
                          </a14:m>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73784336"/>
                      </a:ext>
                    </a:extLst>
                  </a:tr>
                  <a:tr h="542078">
                    <a:tc>
                      <a:txBody>
                        <a:bodyPr/>
                        <a:lstStyle/>
                        <a:p>
                          <a:pPr algn="ctr">
                            <a:lnSpc>
                              <a:spcPct val="115000"/>
                            </a:lnSpc>
                            <a:spcAft>
                              <a:spcPts val="1000"/>
                            </a:spcAft>
                          </a:pPr>
                          <a:r>
                            <a:rPr lang="en-US" sz="3600">
                              <a:effectLst/>
                            </a:rPr>
                            <a:t>4</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1</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49355805"/>
                      </a:ext>
                    </a:extLst>
                  </a:tr>
                  <a:tr h="542078">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24530178"/>
                      </a:ext>
                    </a:extLst>
                  </a:tr>
                  <a:tr h="542078">
                    <a:tc>
                      <a:txBody>
                        <a:bodyPr/>
                        <a:lstStyle/>
                        <a:p>
                          <a:pPr algn="ctr">
                            <a:lnSpc>
                              <a:spcPct val="115000"/>
                            </a:lnSpc>
                            <a:spcAft>
                              <a:spcPts val="1000"/>
                            </a:spcAft>
                          </a:pPr>
                          <a:r>
                            <a:rPr lang="en-US" sz="3600">
                              <a:effectLst/>
                            </a:rPr>
                            <a:t>6</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4</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198602975"/>
                      </a:ext>
                    </a:extLst>
                  </a:tr>
                  <a:tr h="542078">
                    <a:tc>
                      <a:txBody>
                        <a:bodyPr/>
                        <a:lstStyle/>
                        <a:p>
                          <a:pPr algn="ctr">
                            <a:lnSpc>
                              <a:spcPct val="115000"/>
                            </a:lnSpc>
                            <a:spcAft>
                              <a:spcPts val="1000"/>
                            </a:spcAft>
                          </a:pPr>
                          <a:r>
                            <a:rPr lang="en-US" sz="3600">
                              <a:effectLst/>
                            </a:rPr>
                            <a:t>7</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8669382"/>
                      </a:ext>
                    </a:extLst>
                  </a:tr>
                  <a:tr h="542078">
                    <a:tc>
                      <a:txBody>
                        <a:bodyPr/>
                        <a:lstStyle/>
                        <a:p>
                          <a:pPr algn="ctr">
                            <a:lnSpc>
                              <a:spcPct val="115000"/>
                            </a:lnSpc>
                            <a:spcAft>
                              <a:spcPts val="1000"/>
                            </a:spcAft>
                          </a:pPr>
                          <a:r>
                            <a:rPr lang="en-US" sz="3600">
                              <a:effectLst/>
                            </a:rPr>
                            <a:t>8</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25217202"/>
                      </a:ext>
                    </a:extLst>
                  </a:tr>
                  <a:tr h="542078">
                    <a:tc>
                      <a:txBody>
                        <a:bodyPr/>
                        <a:lstStyle/>
                        <a:p>
                          <a:pPr algn="ctr">
                            <a:lnSpc>
                              <a:spcPct val="115000"/>
                            </a:lnSpc>
                            <a:spcAft>
                              <a:spcPts val="1000"/>
                            </a:spcAft>
                          </a:pPr>
                          <a:r>
                            <a:rPr lang="en-US" sz="3600">
                              <a:effectLst/>
                            </a:rPr>
                            <a:t>9</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13</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21090597"/>
                      </a:ext>
                    </a:extLst>
                  </a:tr>
                  <a:tr h="542078">
                    <a:tc>
                      <a:txBody>
                        <a:bodyPr/>
                        <a:lstStyle/>
                        <a:p>
                          <a:pPr algn="ctr">
                            <a:lnSpc>
                              <a:spcPct val="115000"/>
                            </a:lnSpc>
                            <a:spcAft>
                              <a:spcPts val="1000"/>
                            </a:spcAft>
                          </a:pPr>
                          <a:r>
                            <a:rPr lang="en-US" sz="3600">
                              <a:effectLst/>
                            </a:rPr>
                            <a:t>10</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7</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57362273"/>
                      </a:ext>
                    </a:extLst>
                  </a:tr>
                  <a:tr h="542078">
                    <a:tc>
                      <a:txBody>
                        <a:bodyPr/>
                        <a:lstStyle/>
                        <a:p>
                          <a:pPr algn="ctr">
                            <a:lnSpc>
                              <a:spcPct val="115000"/>
                            </a:lnSpc>
                            <a:spcAft>
                              <a:spcPts val="1000"/>
                            </a:spcAft>
                          </a:pPr>
                          <a:r>
                            <a:rPr lang="en-US" sz="3600">
                              <a:effectLst/>
                            </a:rPr>
                            <a:t>Tổng</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N=40</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87434426"/>
                      </a:ext>
                    </a:extLst>
                  </a:tr>
                </a:tbl>
              </a:graphicData>
            </a:graphic>
          </p:graphicFrame>
        </mc:Choice>
        <mc:Fallback>
          <p:graphicFrame>
            <p:nvGraphicFramePr>
              <p:cNvPr id="8" name="Table 7">
                <a:extLst>
                  <a:ext uri="{FF2B5EF4-FFF2-40B4-BE49-F238E27FC236}">
                    <a16:creationId xmlns:a16="http://schemas.microsoft.com/office/drawing/2014/main" id="{AA0E47B8-018D-2076-3540-281E6E9E1140}"/>
                  </a:ext>
                </a:extLst>
              </p:cNvPr>
              <p:cNvGraphicFramePr>
                <a:graphicFrameLocks noGrp="1"/>
              </p:cNvGraphicFramePr>
              <p:nvPr>
                <p:extLst>
                  <p:ext uri="{D42A27DB-BD31-4B8C-83A1-F6EECF244321}">
                    <p14:modId xmlns:p14="http://schemas.microsoft.com/office/powerpoint/2010/main" val="393647127"/>
                  </p:ext>
                </p:extLst>
              </p:nvPr>
            </p:nvGraphicFramePr>
            <p:xfrm>
              <a:off x="266700" y="4239165"/>
              <a:ext cx="3352800" cy="5974783"/>
            </p:xfrm>
            <a:graphic>
              <a:graphicData uri="http://schemas.openxmlformats.org/drawingml/2006/table">
                <a:tbl>
                  <a:tblPr firstRow="1" firstCol="1" bandRow="1">
                    <a:tableStyleId>{5940675A-B579-460E-94D1-54222C63F5DA}</a:tableStyleId>
                  </a:tblPr>
                  <a:tblGrid>
                    <a:gridCol w="1676400">
                      <a:extLst>
                        <a:ext uri="{9D8B030D-6E8A-4147-A177-3AD203B41FA5}">
                          <a16:colId xmlns:a16="http://schemas.microsoft.com/office/drawing/2014/main" val="3535898461"/>
                        </a:ext>
                      </a:extLst>
                    </a:gridCol>
                    <a:gridCol w="1676400">
                      <a:extLst>
                        <a:ext uri="{9D8B030D-6E8A-4147-A177-3AD203B41FA5}">
                          <a16:colId xmlns:a16="http://schemas.microsoft.com/office/drawing/2014/main" val="3925730052"/>
                        </a:ext>
                      </a:extLst>
                    </a:gridCol>
                  </a:tblGrid>
                  <a:tr h="1223455">
                    <a:tc>
                      <a:txBody>
                        <a:bodyPr/>
                        <a:lstStyle/>
                        <a:p>
                          <a:endParaRPr lang="en-US"/>
                        </a:p>
                      </a:txBody>
                      <a:tcPr marL="68580" marR="68580" marT="0" marB="0" anchor="b">
                        <a:blipFill>
                          <a:blip r:embed="rId2"/>
                          <a:stretch>
                            <a:fillRect l="-362" t="-7463" r="-100362" b="-410945"/>
                          </a:stretch>
                        </a:blipFill>
                      </a:tcPr>
                    </a:tc>
                    <a:tc>
                      <a:txBody>
                        <a:bodyPr/>
                        <a:lstStyle/>
                        <a:p>
                          <a:endParaRPr lang="en-US"/>
                        </a:p>
                      </a:txBody>
                      <a:tcPr marL="68580" marR="68580" marT="0" marB="0" anchor="b">
                        <a:blipFill>
                          <a:blip r:embed="rId2"/>
                          <a:stretch>
                            <a:fillRect l="-100727" t="-7463" r="-727" b="-410945"/>
                          </a:stretch>
                        </a:blipFill>
                      </a:tcPr>
                    </a:tc>
                    <a:extLst>
                      <a:ext uri="{0D108BD9-81ED-4DB2-BD59-A6C34878D82A}">
                        <a16:rowId xmlns:a16="http://schemas.microsoft.com/office/drawing/2014/main" val="4073784336"/>
                      </a:ext>
                    </a:extLst>
                  </a:tr>
                  <a:tr h="593916">
                    <a:tc>
                      <a:txBody>
                        <a:bodyPr/>
                        <a:lstStyle/>
                        <a:p>
                          <a:pPr algn="ctr">
                            <a:lnSpc>
                              <a:spcPct val="115000"/>
                            </a:lnSpc>
                            <a:spcAft>
                              <a:spcPts val="1000"/>
                            </a:spcAft>
                          </a:pPr>
                          <a:r>
                            <a:rPr lang="en-US" sz="3600">
                              <a:effectLst/>
                            </a:rPr>
                            <a:t>4</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1</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49355805"/>
                      </a:ext>
                    </a:extLst>
                  </a:tr>
                  <a:tr h="593916">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24530178"/>
                      </a:ext>
                    </a:extLst>
                  </a:tr>
                  <a:tr h="593916">
                    <a:tc>
                      <a:txBody>
                        <a:bodyPr/>
                        <a:lstStyle/>
                        <a:p>
                          <a:pPr algn="ctr">
                            <a:lnSpc>
                              <a:spcPct val="115000"/>
                            </a:lnSpc>
                            <a:spcAft>
                              <a:spcPts val="1000"/>
                            </a:spcAft>
                          </a:pPr>
                          <a:r>
                            <a:rPr lang="en-US" sz="3600">
                              <a:effectLst/>
                            </a:rPr>
                            <a:t>6</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4</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198602975"/>
                      </a:ext>
                    </a:extLst>
                  </a:tr>
                  <a:tr h="593916">
                    <a:tc>
                      <a:txBody>
                        <a:bodyPr/>
                        <a:lstStyle/>
                        <a:p>
                          <a:pPr algn="ctr">
                            <a:lnSpc>
                              <a:spcPct val="115000"/>
                            </a:lnSpc>
                            <a:spcAft>
                              <a:spcPts val="1000"/>
                            </a:spcAft>
                          </a:pPr>
                          <a:r>
                            <a:rPr lang="en-US" sz="3600">
                              <a:effectLst/>
                            </a:rPr>
                            <a:t>7</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8669382"/>
                      </a:ext>
                    </a:extLst>
                  </a:tr>
                  <a:tr h="593916">
                    <a:tc>
                      <a:txBody>
                        <a:bodyPr/>
                        <a:lstStyle/>
                        <a:p>
                          <a:pPr algn="ctr">
                            <a:lnSpc>
                              <a:spcPct val="115000"/>
                            </a:lnSpc>
                            <a:spcAft>
                              <a:spcPts val="1000"/>
                            </a:spcAft>
                          </a:pPr>
                          <a:r>
                            <a:rPr lang="en-US" sz="3600">
                              <a:effectLst/>
                            </a:rPr>
                            <a:t>8</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5</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225217202"/>
                      </a:ext>
                    </a:extLst>
                  </a:tr>
                  <a:tr h="593916">
                    <a:tc>
                      <a:txBody>
                        <a:bodyPr/>
                        <a:lstStyle/>
                        <a:p>
                          <a:pPr algn="ctr">
                            <a:lnSpc>
                              <a:spcPct val="115000"/>
                            </a:lnSpc>
                            <a:spcAft>
                              <a:spcPts val="1000"/>
                            </a:spcAft>
                          </a:pPr>
                          <a:r>
                            <a:rPr lang="en-US" sz="3600">
                              <a:effectLst/>
                            </a:rPr>
                            <a:t>9</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13</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021090597"/>
                      </a:ext>
                    </a:extLst>
                  </a:tr>
                  <a:tr h="593916">
                    <a:tc>
                      <a:txBody>
                        <a:bodyPr/>
                        <a:lstStyle/>
                        <a:p>
                          <a:pPr algn="ctr">
                            <a:lnSpc>
                              <a:spcPct val="115000"/>
                            </a:lnSpc>
                            <a:spcAft>
                              <a:spcPts val="1000"/>
                            </a:spcAft>
                          </a:pPr>
                          <a:r>
                            <a:rPr lang="en-US" sz="3600">
                              <a:effectLst/>
                            </a:rPr>
                            <a:t>10</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7</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57362273"/>
                      </a:ext>
                    </a:extLst>
                  </a:tr>
                  <a:tr h="593916">
                    <a:tc>
                      <a:txBody>
                        <a:bodyPr/>
                        <a:lstStyle/>
                        <a:p>
                          <a:pPr algn="ctr">
                            <a:lnSpc>
                              <a:spcPct val="115000"/>
                            </a:lnSpc>
                            <a:spcAft>
                              <a:spcPts val="1000"/>
                            </a:spcAft>
                          </a:pPr>
                          <a:r>
                            <a:rPr lang="en-US" sz="3600">
                              <a:effectLst/>
                            </a:rPr>
                            <a:t>Tổng</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600">
                              <a:effectLst/>
                            </a:rPr>
                            <a:t>N=40</a:t>
                          </a:r>
                          <a:endParaRPr lang="en-US" sz="3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87434426"/>
                      </a:ext>
                    </a:extLst>
                  </a:tr>
                </a:tbl>
              </a:graphicData>
            </a:graphic>
          </p:graphicFrame>
        </mc:Fallback>
      </mc:AlternateContent>
      <p:sp>
        <p:nvSpPr>
          <p:cNvPr id="10" name="TextBox 9">
            <a:extLst>
              <a:ext uri="{FF2B5EF4-FFF2-40B4-BE49-F238E27FC236}">
                <a16:creationId xmlns:a16="http://schemas.microsoft.com/office/drawing/2014/main" id="{5443631E-DC61-4F2C-01CD-783DD69AB6C6}"/>
              </a:ext>
            </a:extLst>
          </p:cNvPr>
          <p:cNvSpPr txBox="1"/>
          <p:nvPr/>
        </p:nvSpPr>
        <p:spPr>
          <a:xfrm>
            <a:off x="381000" y="3664781"/>
            <a:ext cx="9448800" cy="584775"/>
          </a:xfrm>
          <a:prstGeom prst="rect">
            <a:avLst/>
          </a:prstGeom>
          <a:noFill/>
        </p:spPr>
        <p:txBody>
          <a:bodyPr wrap="square">
            <a:spAutoFit/>
          </a:bodyPr>
          <a:lstStyle/>
          <a:p>
            <a:r>
              <a:rPr lang="en-US" sz="3200">
                <a:latin typeface="Times New Roman" panose="02020603050405020304" pitchFamily="18" charset="0"/>
                <a:cs typeface="Times New Roman" panose="02020603050405020304" pitchFamily="18" charset="0"/>
              </a:rPr>
              <a:t>Bảng phân bố tần số</a:t>
            </a:r>
          </a:p>
        </p:txBody>
      </p:sp>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97AC56FA-DD8A-8765-41B4-BFAE5D304CBA}"/>
                  </a:ext>
                </a:extLst>
              </p:cNvPr>
              <p:cNvSpPr txBox="1"/>
              <p:nvPr/>
            </p:nvSpPr>
            <p:spPr>
              <a:xfrm>
                <a:off x="5112326" y="4059403"/>
                <a:ext cx="12489873" cy="5545557"/>
              </a:xfrm>
              <a:prstGeom prst="rect">
                <a:avLst/>
              </a:prstGeom>
              <a:noFill/>
            </p:spPr>
            <p:txBody>
              <a:bodyPr wrap="square">
                <a:spAutoFit/>
              </a:bodyPr>
              <a:lstStyle/>
              <a:p>
                <a:pPr marL="342900" lvl="0" indent="-342900">
                  <a:lnSpc>
                    <a:spcPct val="115000"/>
                  </a:lnSpc>
                  <a:buFont typeface="Symbol" panose="05050102010706020507" pitchFamily="18" charset="2"/>
                  <a:buChar char=""/>
                </a:pPr>
                <a:r>
                  <a:rPr lang="en-US" sz="2800">
                    <a:effectLst/>
                    <a:latin typeface="Times New Roman" panose="02020603050405020304" pitchFamily="18" charset="0"/>
                    <a:ea typeface="Calibri" panose="020F0502020204030204" pitchFamily="34" charset="0"/>
                    <a:cs typeface="Times New Roman" panose="02020603050405020304" pitchFamily="18" charset="0"/>
                  </a:rPr>
                  <a:t>Số trung bình cộng: </a:t>
                </a:r>
                <a14:m>
                  <m:oMath xmlns:m="http://schemas.openxmlformats.org/officeDocument/2006/math">
                    <m:bar>
                      <m:barPr>
                        <m:pos m:val="top"/>
                        <m:ctrlPr>
                          <a:rPr lang="en-US" sz="2800" i="1">
                            <a:effectLst/>
                            <a:latin typeface="Cambria Math" panose="02040503050406030204" pitchFamily="18" charset="0"/>
                            <a:ea typeface="Calibri" panose="020F0502020204030204" pitchFamily="34" charset="0"/>
                            <a:cs typeface="Times New Roman" panose="02020603050405020304" pitchFamily="18" charset="0"/>
                          </a:rPr>
                        </m:ctrlPr>
                      </m:barPr>
                      <m:e>
                        <m:r>
                          <a:rPr lang="en-US" sz="2800" i="1">
                            <a:effectLst/>
                            <a:latin typeface="Cambria Math" panose="02040503050406030204" pitchFamily="18" charset="0"/>
                            <a:ea typeface="Calibri" panose="020F0502020204030204" pitchFamily="34" charset="0"/>
                            <a:cs typeface="Times New Roman" panose="02020603050405020304" pitchFamily="18" charset="0"/>
                          </a:rPr>
                          <m:t>𝑥</m:t>
                        </m:r>
                      </m:e>
                    </m:ba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pPr>
                <a14:m>
                  <m:oMathPara xmlns:m="http://schemas.openxmlformats.org/officeDocument/2006/math">
                    <m:oMathParaPr>
                      <m:jc m:val="centerGroup"/>
                    </m:oMathParaPr>
                    <m:oMath xmlns:m="http://schemas.openxmlformats.org/officeDocument/2006/math">
                      <m:acc>
                        <m:accPr>
                          <m:chr m:val="̅"/>
                          <m:ctrlPr>
                            <a:rPr lang="en-US" sz="2800" i="1">
                              <a:effectLst/>
                              <a:highlight>
                                <a:srgbClr val="00FF00"/>
                              </a:highlight>
                              <a:latin typeface="Cambria Math" panose="02040503050406030204" pitchFamily="18" charset="0"/>
                              <a:ea typeface="Times New Roman" panose="02020603050405020304" pitchFamily="18" charset="0"/>
                              <a:cs typeface="Times New Roman" panose="02020603050405020304" pitchFamily="18" charset="0"/>
                            </a:rPr>
                          </m:ctrlPr>
                        </m:accPr>
                        <m:e>
                          <m:r>
                            <a:rPr lang="en-US" sz="2800" i="1">
                              <a:effectLst/>
                              <a:highlight>
                                <a:srgbClr val="00FF00"/>
                              </a:highlight>
                              <a:latin typeface="Cambria Math" panose="02040503050406030204" pitchFamily="18" charset="0"/>
                              <a:ea typeface="Times New Roman" panose="02020603050405020304" pitchFamily="18" charset="0"/>
                              <a:cs typeface="Times New Roman" panose="02020603050405020304" pitchFamily="18" charset="0"/>
                            </a:rPr>
                            <m:t>𝑥</m:t>
                          </m:r>
                        </m:e>
                      </m:acc>
                      <m:r>
                        <a:rPr lang="en-US" sz="2800" i="1">
                          <a:effectLst/>
                          <a:highlight>
                            <a:srgbClr val="00FF00"/>
                          </a:highligh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highlight>
                            <a:srgbClr val="00FF00"/>
                          </a:highlight>
                          <a:latin typeface="Cambria Math" panose="02040503050406030204" pitchFamily="18" charset="0"/>
                          <a:ea typeface="Times New Roman" panose="02020603050405020304" pitchFamily="18" charset="0"/>
                          <a:cs typeface="Times New Roman" panose="02020603050405020304" pitchFamily="18" charset="0"/>
                        </a:rPr>
                        <m:t>7</m:t>
                      </m:r>
                      <m:r>
                        <a:rPr lang="en-US" sz="2800" i="1">
                          <a:effectLst/>
                          <a:highlight>
                            <a:srgbClr val="00FF00"/>
                          </a:highligh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875</m:t>
                      </m:r>
                    </m:oMath>
                  </m:oMathPara>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US" sz="2800" b="1">
                    <a:effectLst/>
                    <a:latin typeface="Times New Roman" panose="02020603050405020304" pitchFamily="18" charset="0"/>
                    <a:ea typeface="Times New Roman" panose="02020603050405020304" pitchFamily="18" charset="0"/>
                    <a:cs typeface="Times New Roman" panose="02020603050405020304" pitchFamily="18" charset="0"/>
                  </a:rPr>
                  <a:t>Số trung vị: </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marL="457200">
                  <a:lnSpc>
                    <a:spcPct val="115000"/>
                  </a:lnSpc>
                  <a:spcAft>
                    <a:spcPts val="100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Theo bài ra Ta có </a:t>
                </a:r>
                <a:r>
                  <a:rPr lang="en-US" sz="2800">
                    <a:effectLst/>
                    <a:highlight>
                      <a:srgbClr val="00FF00"/>
                    </a:highlight>
                    <a:latin typeface="Times New Roman" panose="02020603050405020304" pitchFamily="18" charset="0"/>
                    <a:ea typeface="Times New Roman" panose="02020603050405020304" pitchFamily="18" charset="0"/>
                    <a:cs typeface="Times New Roman" panose="02020603050405020304" pitchFamily="18" charset="0"/>
                  </a:rPr>
                  <a:t>n=40 ( số chẵn)</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Khi đó</a:t>
                </a:r>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14:m>
                  <m:oMathPara xmlns:m="http://schemas.openxmlformats.org/officeDocument/2006/math">
                    <m:oMathParaPr>
                      <m:jc m:val="centerGroup"/>
                    </m:oMathParaPr>
                    <m:oMath xmlns:m="http://schemas.openxmlformats.org/officeDocument/2006/math">
                      <m:d>
                        <m:dPr>
                          <m:begChr m:val="{"/>
                          <m:endChr m:val=""/>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dPr>
                        <m:e>
                          <m:eqArr>
                            <m:eqArr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eqArrPr>
                            <m:e>
                              <m:f>
                                <m:f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800" b="0" i="1" smtClean="0">
                                      <a:effectLst/>
                                      <a:latin typeface="Cambria Math" panose="02040503050406030204" pitchFamily="18" charset="0"/>
                                      <a:ea typeface="Times New Roman" panose="02020603050405020304" pitchFamily="18" charset="0"/>
                                      <a:cs typeface="Times New Roman" panose="02020603050405020304" pitchFamily="18" charset="0"/>
                                    </a:rPr>
                                    <m:t>𝑛</m:t>
                                  </m:r>
                                </m:num>
                                <m:den>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𝟐𝟎</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𝐺𝑖</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á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𝑡𝑟</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ị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ươ</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𝑛𝑔</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 ứ</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𝑛𝑔</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8</m:t>
                              </m:r>
                            </m:e>
                            <m:e>
                              <m:f>
                                <m:f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800" b="0" i="1" smtClean="0">
                                      <a:effectLst/>
                                      <a:latin typeface="Cambria Math" panose="02040503050406030204" pitchFamily="18" charset="0"/>
                                      <a:ea typeface="Times New Roman" panose="02020603050405020304" pitchFamily="18" charset="0"/>
                                      <a:cs typeface="Times New Roman" panose="02020603050405020304" pitchFamily="18" charset="0"/>
                                    </a:rPr>
                                    <m:t>𝑛</m:t>
                                  </m:r>
                                </m:num>
                                <m:den>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1</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b="1" i="1">
                                  <a:solidFill>
                                    <a:srgbClr val="FF0000"/>
                                  </a:solidFill>
                                  <a:effectLst/>
                                  <a:latin typeface="Cambria Math" panose="02040503050406030204" pitchFamily="18" charset="0"/>
                                  <a:ea typeface="Times New Roman" panose="02020603050405020304" pitchFamily="18" charset="0"/>
                                  <a:cs typeface="Times New Roman" panose="02020603050405020304" pitchFamily="18" charset="0"/>
                                </a:rPr>
                                <m:t>𝟐𝟏</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𝐺𝑖</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á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𝑡𝑟</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ị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𝑡</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ươ</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𝑛𝑔</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 ứ</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𝑛𝑔</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 </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9</m:t>
                              </m:r>
                            </m:e>
                          </m:eqArr>
                        </m:e>
                      </m:d>
                    </m:oMath>
                  </m:oMathPara>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2800">
                    <a:effectLst/>
                    <a:latin typeface="Times New Roman" panose="02020603050405020304" pitchFamily="18" charset="0"/>
                    <a:ea typeface="Times New Roman" panose="02020603050405020304" pitchFamily="18" charset="0"/>
                    <a:cs typeface="Times New Roman" panose="02020603050405020304" pitchFamily="18" charset="0"/>
                  </a:rPr>
                  <a:t>Vậy số trung vị: </a:t>
                </a:r>
                <a14:m>
                  <m:oMath xmlns:m="http://schemas.openxmlformats.org/officeDocument/2006/math">
                    <m:sSub>
                      <m:sSub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𝑀</m:t>
                        </m:r>
                      </m:e>
                      <m:sub>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𝑒</m:t>
                        </m:r>
                      </m:sub>
                    </m:sSub>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en-US" sz="2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8</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9</m:t>
                        </m:r>
                      </m:num>
                      <m:den>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8</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800" i="1">
                        <a:effectLst/>
                        <a:latin typeface="Cambria Math" panose="02040503050406030204" pitchFamily="18" charset="0"/>
                        <a:ea typeface="Times New Roman" panose="02020603050405020304" pitchFamily="18" charset="0"/>
                        <a:cs typeface="Times New Roman" panose="02020603050405020304" pitchFamily="18" charset="0"/>
                      </a:rPr>
                      <m:t>5</m:t>
                    </m:r>
                  </m:oMath>
                </a14:m>
                <a:endParaRPr lang="en-US" sz="28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2" name="TextBox 11">
                <a:extLst>
                  <a:ext uri="{FF2B5EF4-FFF2-40B4-BE49-F238E27FC236}">
                    <a16:creationId xmlns:a16="http://schemas.microsoft.com/office/drawing/2014/main" id="{97AC56FA-DD8A-8765-41B4-BFAE5D304CBA}"/>
                  </a:ext>
                </a:extLst>
              </p:cNvPr>
              <p:cNvSpPr txBox="1">
                <a:spLocks noRot="1" noChangeAspect="1" noMove="1" noResize="1" noEditPoints="1" noAdjustHandles="1" noChangeArrowheads="1" noChangeShapeType="1" noTextEdit="1"/>
              </p:cNvSpPr>
              <p:nvPr/>
            </p:nvSpPr>
            <p:spPr>
              <a:xfrm>
                <a:off x="5112326" y="4059403"/>
                <a:ext cx="12489873" cy="5545557"/>
              </a:xfrm>
              <a:prstGeom prst="rect">
                <a:avLst/>
              </a:prstGeom>
              <a:blipFill>
                <a:blip r:embed="rId3"/>
                <a:stretch>
                  <a:fillRect l="-1025" t="-989" b="-440"/>
                </a:stretch>
              </a:blipFill>
            </p:spPr>
            <p:txBody>
              <a:bodyPr/>
              <a:lstStyle/>
              <a:p>
                <a:r>
                  <a:rPr lang="en-US">
                    <a:noFill/>
                  </a:rPr>
                  <a:t> </a:t>
                </a:r>
              </a:p>
            </p:txBody>
          </p:sp>
        </mc:Fallback>
      </mc:AlternateContent>
    </p:spTree>
    <p:extLst>
      <p:ext uri="{BB962C8B-B14F-4D97-AF65-F5344CB8AC3E}">
        <p14:creationId xmlns:p14="http://schemas.microsoft.com/office/powerpoint/2010/main" val="20786962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33223-9EFF-012B-3140-32AB8C5108F8}"/>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3AD00A4-7747-72BD-0832-14A85EE7D62D}"/>
              </a:ext>
            </a:extLst>
          </p:cNvPr>
          <p:cNvSpPr txBox="1"/>
          <p:nvPr/>
        </p:nvSpPr>
        <p:spPr>
          <a:xfrm>
            <a:off x="381000" y="266700"/>
            <a:ext cx="17526000" cy="584775"/>
          </a:xfrm>
          <a:prstGeom prst="rect">
            <a:avLst/>
          </a:prstGeom>
          <a:noFill/>
        </p:spPr>
        <p:txBody>
          <a:bodyPr wrap="square" rtlCol="0">
            <a:spAutoFit/>
          </a:bodyPr>
          <a:lstStyle/>
          <a:p>
            <a:r>
              <a:rPr lang="en-US" sz="3200" b="1">
                <a:solidFill>
                  <a:srgbClr val="FF0000"/>
                </a:solidFill>
                <a:latin typeface="Times New Roman" panose="02020603050405020304" pitchFamily="18" charset="0"/>
                <a:cs typeface="Times New Roman" panose="02020603050405020304" pitchFamily="18" charset="0"/>
              </a:rPr>
              <a:t>Ví dụ 5</a:t>
            </a:r>
            <a:r>
              <a:rPr lang="en-US" sz="3200" b="1">
                <a:latin typeface="Times New Roman" panose="02020603050405020304" pitchFamily="18" charset="0"/>
                <a:cs typeface="Times New Roman" panose="02020603050405020304" pitchFamily="18" charset="0"/>
              </a:rPr>
              <a:t>: </a:t>
            </a:r>
            <a:r>
              <a:rPr lang="en-US" sz="3200">
                <a:latin typeface="Times New Roman" panose="02020603050405020304" pitchFamily="18" charset="0"/>
                <a:cs typeface="Times New Roman" panose="02020603050405020304" pitchFamily="18" charset="0"/>
              </a:rPr>
              <a:t>Thống kê điểm môn Văn của lớp 10 A ta được bảng số liệu sau</a:t>
            </a:r>
          </a:p>
        </p:txBody>
      </p:sp>
      <p:sp>
        <p:nvSpPr>
          <p:cNvPr id="5" name="TextBox 4">
            <a:extLst>
              <a:ext uri="{FF2B5EF4-FFF2-40B4-BE49-F238E27FC236}">
                <a16:creationId xmlns:a16="http://schemas.microsoft.com/office/drawing/2014/main" id="{06077A85-7412-236A-6BFA-0978DC3E2927}"/>
              </a:ext>
            </a:extLst>
          </p:cNvPr>
          <p:cNvSpPr txBox="1"/>
          <p:nvPr/>
        </p:nvSpPr>
        <p:spPr>
          <a:xfrm>
            <a:off x="533400" y="2899126"/>
            <a:ext cx="9144000" cy="584775"/>
          </a:xfrm>
          <a:prstGeom prst="rect">
            <a:avLst/>
          </a:prstGeom>
          <a:noFill/>
        </p:spPr>
        <p:txBody>
          <a:bodyPr wrap="square">
            <a:spAutoFit/>
          </a:bodyPr>
          <a:lstStyle/>
          <a:p>
            <a:r>
              <a:rPr lang="en-US" sz="3200">
                <a:latin typeface="Times New Roman" panose="02020603050405020304" pitchFamily="18" charset="0"/>
                <a:cs typeface="Times New Roman" panose="02020603050405020304" pitchFamily="18" charset="0"/>
              </a:rPr>
              <a:t>Hãy tìm số trung bình cộng và trung vị</a:t>
            </a:r>
          </a:p>
        </p:txBody>
      </p:sp>
      <p:cxnSp>
        <p:nvCxnSpPr>
          <p:cNvPr id="6" name="Straight Connector 5">
            <a:extLst>
              <a:ext uri="{FF2B5EF4-FFF2-40B4-BE49-F238E27FC236}">
                <a16:creationId xmlns:a16="http://schemas.microsoft.com/office/drawing/2014/main" id="{60A59E11-86FF-0AC2-1E04-F79034C4E3FF}"/>
              </a:ext>
            </a:extLst>
          </p:cNvPr>
          <p:cNvCxnSpPr/>
          <p:nvPr/>
        </p:nvCxnSpPr>
        <p:spPr>
          <a:xfrm>
            <a:off x="266700" y="36195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51A5F01-D510-D2A0-AD22-2D4EA95A68C8}"/>
              </a:ext>
            </a:extLst>
          </p:cNvPr>
          <p:cNvSpPr txBox="1"/>
          <p:nvPr/>
        </p:nvSpPr>
        <p:spPr>
          <a:xfrm>
            <a:off x="381000" y="3664781"/>
            <a:ext cx="9448800" cy="584775"/>
          </a:xfrm>
          <a:prstGeom prst="rect">
            <a:avLst/>
          </a:prstGeom>
          <a:noFill/>
        </p:spPr>
        <p:txBody>
          <a:bodyPr wrap="square">
            <a:spAutoFit/>
          </a:bodyPr>
          <a:lstStyle/>
          <a:p>
            <a:r>
              <a:rPr lang="en-US" sz="3200">
                <a:latin typeface="Times New Roman" panose="02020603050405020304" pitchFamily="18" charset="0"/>
                <a:cs typeface="Times New Roman" panose="02020603050405020304" pitchFamily="18" charset="0"/>
              </a:rPr>
              <a:t>Bảng phân bố tần số</a:t>
            </a:r>
          </a:p>
        </p:txBody>
      </p:sp>
      <p:graphicFrame>
        <p:nvGraphicFramePr>
          <p:cNvPr id="4" name="Table 3">
            <a:extLst>
              <a:ext uri="{FF2B5EF4-FFF2-40B4-BE49-F238E27FC236}">
                <a16:creationId xmlns:a16="http://schemas.microsoft.com/office/drawing/2014/main" id="{5C296BA9-1C47-5540-0DA2-D5C05F105E01}"/>
              </a:ext>
            </a:extLst>
          </p:cNvPr>
          <p:cNvGraphicFramePr>
            <a:graphicFrameLocks noGrp="1"/>
          </p:cNvGraphicFramePr>
          <p:nvPr>
            <p:extLst>
              <p:ext uri="{D42A27DB-BD31-4B8C-83A1-F6EECF244321}">
                <p14:modId xmlns:p14="http://schemas.microsoft.com/office/powerpoint/2010/main" val="2218897313"/>
              </p:ext>
            </p:extLst>
          </p:nvPr>
        </p:nvGraphicFramePr>
        <p:xfrm>
          <a:off x="838200" y="963959"/>
          <a:ext cx="15735298" cy="1847596"/>
        </p:xfrm>
        <a:graphic>
          <a:graphicData uri="http://schemas.openxmlformats.org/drawingml/2006/table">
            <a:tbl>
              <a:tblPr firstRow="1" firstCol="1" bandRow="1">
                <a:tableStyleId>{5940675A-B579-460E-94D1-54222C63F5DA}</a:tableStyleId>
              </a:tblPr>
              <a:tblGrid>
                <a:gridCol w="1572544">
                  <a:extLst>
                    <a:ext uri="{9D8B030D-6E8A-4147-A177-3AD203B41FA5}">
                      <a16:colId xmlns:a16="http://schemas.microsoft.com/office/drawing/2014/main" val="335795373"/>
                    </a:ext>
                  </a:extLst>
                </a:gridCol>
                <a:gridCol w="1572544">
                  <a:extLst>
                    <a:ext uri="{9D8B030D-6E8A-4147-A177-3AD203B41FA5}">
                      <a16:colId xmlns:a16="http://schemas.microsoft.com/office/drawing/2014/main" val="1872137796"/>
                    </a:ext>
                  </a:extLst>
                </a:gridCol>
                <a:gridCol w="1572544">
                  <a:extLst>
                    <a:ext uri="{9D8B030D-6E8A-4147-A177-3AD203B41FA5}">
                      <a16:colId xmlns:a16="http://schemas.microsoft.com/office/drawing/2014/main" val="3254428673"/>
                    </a:ext>
                  </a:extLst>
                </a:gridCol>
                <a:gridCol w="1572544">
                  <a:extLst>
                    <a:ext uri="{9D8B030D-6E8A-4147-A177-3AD203B41FA5}">
                      <a16:colId xmlns:a16="http://schemas.microsoft.com/office/drawing/2014/main" val="80632475"/>
                    </a:ext>
                  </a:extLst>
                </a:gridCol>
                <a:gridCol w="1574187">
                  <a:extLst>
                    <a:ext uri="{9D8B030D-6E8A-4147-A177-3AD203B41FA5}">
                      <a16:colId xmlns:a16="http://schemas.microsoft.com/office/drawing/2014/main" val="3476872141"/>
                    </a:ext>
                  </a:extLst>
                </a:gridCol>
                <a:gridCol w="1574187">
                  <a:extLst>
                    <a:ext uri="{9D8B030D-6E8A-4147-A177-3AD203B41FA5}">
                      <a16:colId xmlns:a16="http://schemas.microsoft.com/office/drawing/2014/main" val="3644300745"/>
                    </a:ext>
                  </a:extLst>
                </a:gridCol>
                <a:gridCol w="1574187">
                  <a:extLst>
                    <a:ext uri="{9D8B030D-6E8A-4147-A177-3AD203B41FA5}">
                      <a16:colId xmlns:a16="http://schemas.microsoft.com/office/drawing/2014/main" val="3303557399"/>
                    </a:ext>
                  </a:extLst>
                </a:gridCol>
                <a:gridCol w="1574187">
                  <a:extLst>
                    <a:ext uri="{9D8B030D-6E8A-4147-A177-3AD203B41FA5}">
                      <a16:colId xmlns:a16="http://schemas.microsoft.com/office/drawing/2014/main" val="607165251"/>
                    </a:ext>
                  </a:extLst>
                </a:gridCol>
                <a:gridCol w="1574187">
                  <a:extLst>
                    <a:ext uri="{9D8B030D-6E8A-4147-A177-3AD203B41FA5}">
                      <a16:colId xmlns:a16="http://schemas.microsoft.com/office/drawing/2014/main" val="2246774358"/>
                    </a:ext>
                  </a:extLst>
                </a:gridCol>
                <a:gridCol w="1574187">
                  <a:extLst>
                    <a:ext uri="{9D8B030D-6E8A-4147-A177-3AD203B41FA5}">
                      <a16:colId xmlns:a16="http://schemas.microsoft.com/office/drawing/2014/main" val="337609050"/>
                    </a:ext>
                  </a:extLst>
                </a:gridCol>
              </a:tblGrid>
              <a:tr h="212946">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4</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6</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73182623"/>
                  </a:ext>
                </a:extLst>
              </a:tr>
              <a:tr h="212946">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6</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4</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23483302"/>
                  </a:ext>
                </a:extLst>
              </a:tr>
              <a:tr h="212946">
                <a:tc>
                  <a:txBody>
                    <a:bodyPr/>
                    <a:lstStyle/>
                    <a:p>
                      <a:pPr algn="ctr">
                        <a:lnSpc>
                          <a:spcPct val="115000"/>
                        </a:lnSpc>
                        <a:spcAft>
                          <a:spcPts val="1000"/>
                        </a:spcAft>
                      </a:pPr>
                      <a:r>
                        <a:rPr lang="en-US" sz="2800" b="1">
                          <a:effectLst/>
                        </a:rPr>
                        <a:t>5</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732053372"/>
                  </a:ext>
                </a:extLst>
              </a:tr>
              <a:tr h="212946">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6</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7</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9</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6</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5</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8</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10</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1000"/>
                        </a:spcAft>
                      </a:pPr>
                      <a:r>
                        <a:rPr lang="en-US" sz="2800" b="1">
                          <a:effectLst/>
                        </a:rPr>
                        <a:t> </a:t>
                      </a:r>
                      <a:endParaRPr lang="en-US" sz="28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0150566"/>
                  </a:ext>
                </a:extLst>
              </a:tr>
            </a:tbl>
          </a:graphicData>
        </a:graphic>
      </p:graphicFrame>
      <mc:AlternateContent xmlns:mc="http://schemas.openxmlformats.org/markup-compatibility/2006">
        <mc:Choice xmlns:a14="http://schemas.microsoft.com/office/drawing/2010/main" Requires="a14">
          <p:graphicFrame>
            <p:nvGraphicFramePr>
              <p:cNvPr id="7" name="Table 6">
                <a:extLst>
                  <a:ext uri="{FF2B5EF4-FFF2-40B4-BE49-F238E27FC236}">
                    <a16:creationId xmlns:a16="http://schemas.microsoft.com/office/drawing/2014/main" id="{351BAC4B-359C-CBA7-5748-AADB7C2755D7}"/>
                  </a:ext>
                </a:extLst>
              </p:cNvPr>
              <p:cNvGraphicFramePr>
                <a:graphicFrameLocks noGrp="1"/>
              </p:cNvGraphicFramePr>
              <p:nvPr>
                <p:extLst>
                  <p:ext uri="{D42A27DB-BD31-4B8C-83A1-F6EECF244321}">
                    <p14:modId xmlns:p14="http://schemas.microsoft.com/office/powerpoint/2010/main" val="2519118361"/>
                  </p:ext>
                </p:extLst>
              </p:nvPr>
            </p:nvGraphicFramePr>
            <p:xfrm>
              <a:off x="381000" y="4318192"/>
              <a:ext cx="2389910" cy="5311013"/>
            </p:xfrm>
            <a:graphic>
              <a:graphicData uri="http://schemas.openxmlformats.org/drawingml/2006/table">
                <a:tbl>
                  <a:tblPr firstRow="1" firstCol="1" bandRow="1">
                    <a:tableStyleId>{5940675A-B579-460E-94D1-54222C63F5DA}</a:tableStyleId>
                  </a:tblPr>
                  <a:tblGrid>
                    <a:gridCol w="1194955">
                      <a:extLst>
                        <a:ext uri="{9D8B030D-6E8A-4147-A177-3AD203B41FA5}">
                          <a16:colId xmlns:a16="http://schemas.microsoft.com/office/drawing/2014/main" val="3057118009"/>
                        </a:ext>
                      </a:extLst>
                    </a:gridCol>
                    <a:gridCol w="1194955">
                      <a:extLst>
                        <a:ext uri="{9D8B030D-6E8A-4147-A177-3AD203B41FA5}">
                          <a16:colId xmlns:a16="http://schemas.microsoft.com/office/drawing/2014/main" val="1372277588"/>
                        </a:ext>
                      </a:extLst>
                    </a:gridCol>
                  </a:tblGrid>
                  <a:tr h="657225">
                    <a:tc>
                      <a:txBody>
                        <a:bodyPr/>
                        <a:lstStyle/>
                        <a:p>
                          <a:pPr algn="ctr">
                            <a:lnSpc>
                              <a:spcPct val="115000"/>
                            </a:lnSpc>
                            <a:spcAft>
                              <a:spcPts val="1000"/>
                            </a:spcAft>
                          </a:pPr>
                          <a:r>
                            <a:rPr lang="en-US" sz="3200">
                              <a:effectLst/>
                            </a:rPr>
                            <a:t>Giá trị (</a:t>
                          </a:r>
                          <a14:m>
                            <m:oMath xmlns:m="http://schemas.openxmlformats.org/officeDocument/2006/math">
                              <m:sSub>
                                <m:sSubPr>
                                  <m:ctrlPr>
                                    <a:rPr lang="en-US" sz="3200">
                                      <a:effectLst/>
                                    </a:rPr>
                                  </m:ctrlPr>
                                </m:sSubPr>
                                <m:e>
                                  <m:r>
                                    <a:rPr lang="en-US" sz="3200">
                                      <a:effectLst/>
                                    </a:rPr>
                                    <m:t>𝒙</m:t>
                                  </m:r>
                                </m:e>
                                <m:sub>
                                  <m:r>
                                    <a:rPr lang="en-US" sz="3200">
                                      <a:effectLst/>
                                    </a:rPr>
                                    <m:t>𝒊</m:t>
                                  </m:r>
                                </m:sub>
                              </m:sSub>
                              <m:r>
                                <a:rPr lang="en-US" sz="3200">
                                  <a:effectLst/>
                                </a:rPr>
                                <m:t>)</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Tần số(</a:t>
                          </a:r>
                          <a14:m>
                            <m:oMath xmlns:m="http://schemas.openxmlformats.org/officeDocument/2006/math">
                              <m:sSub>
                                <m:sSubPr>
                                  <m:ctrlPr>
                                    <a:rPr lang="en-US" sz="3200">
                                      <a:effectLst/>
                                    </a:rPr>
                                  </m:ctrlPr>
                                </m:sSubPr>
                                <m:e>
                                  <m:r>
                                    <a:rPr lang="en-US" sz="3200">
                                      <a:effectLst/>
                                    </a:rPr>
                                    <m:t>𝒏</m:t>
                                  </m:r>
                                </m:e>
                                <m:sub>
                                  <m:r>
                                    <a:rPr lang="en-US" sz="3200">
                                      <a:effectLst/>
                                    </a:rPr>
                                    <m:t>𝒊</m:t>
                                  </m:r>
                                </m:sub>
                              </m:sSub>
                              <m:r>
                                <a:rPr lang="en-US" sz="3200">
                                  <a:effectLst/>
                                </a:rPr>
                                <m:t>)</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730750596"/>
                      </a:ext>
                    </a:extLst>
                  </a:tr>
                  <a:tr h="238125">
                    <a:tc>
                      <a:txBody>
                        <a:bodyPr/>
                        <a:lstStyle/>
                        <a:p>
                          <a:pPr algn="ctr">
                            <a:lnSpc>
                              <a:spcPct val="115000"/>
                            </a:lnSpc>
                            <a:spcAft>
                              <a:spcPts val="1000"/>
                            </a:spcAft>
                          </a:pPr>
                          <a:r>
                            <a:rPr lang="en-US" sz="3200">
                              <a:effectLst/>
                            </a:rPr>
                            <a:t>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729259177"/>
                      </a:ext>
                    </a:extLst>
                  </a:tr>
                  <a:tr h="238125">
                    <a:tc>
                      <a:txBody>
                        <a:bodyPr/>
                        <a:lstStyle/>
                        <a:p>
                          <a:pPr algn="ctr">
                            <a:lnSpc>
                              <a:spcPct val="115000"/>
                            </a:lnSpc>
                            <a:spcAft>
                              <a:spcPts val="1000"/>
                            </a:spcAft>
                          </a:pPr>
                          <a:r>
                            <a:rPr lang="en-US" sz="3200">
                              <a:effectLst/>
                            </a:rPr>
                            <a:t>5</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7102264"/>
                      </a:ext>
                    </a:extLst>
                  </a:tr>
                  <a:tr h="238125">
                    <a:tc>
                      <a:txBody>
                        <a:bodyPr/>
                        <a:lstStyle/>
                        <a:p>
                          <a:pPr algn="ctr">
                            <a:lnSpc>
                              <a:spcPct val="115000"/>
                            </a:lnSpc>
                            <a:spcAft>
                              <a:spcPts val="1000"/>
                            </a:spcAft>
                          </a:pPr>
                          <a:r>
                            <a:rPr lang="en-US" sz="3200">
                              <a:effectLst/>
                            </a:rPr>
                            <a:t>6</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964370023"/>
                      </a:ext>
                    </a:extLst>
                  </a:tr>
                  <a:tr h="238125">
                    <a:tc>
                      <a:txBody>
                        <a:bodyPr/>
                        <a:lstStyle/>
                        <a:p>
                          <a:pPr algn="ctr">
                            <a:lnSpc>
                              <a:spcPct val="115000"/>
                            </a:lnSpc>
                            <a:spcAft>
                              <a:spcPts val="1000"/>
                            </a:spcAft>
                          </a:pPr>
                          <a:r>
                            <a:rPr lang="en-US" sz="3200">
                              <a:effectLst/>
                            </a:rPr>
                            <a:t>7</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7</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066684502"/>
                      </a:ext>
                    </a:extLst>
                  </a:tr>
                  <a:tr h="238125">
                    <a:tc>
                      <a:txBody>
                        <a:bodyPr/>
                        <a:lstStyle/>
                        <a:p>
                          <a:pPr algn="ctr">
                            <a:lnSpc>
                              <a:spcPct val="115000"/>
                            </a:lnSpc>
                            <a:spcAft>
                              <a:spcPts val="1000"/>
                            </a:spcAft>
                          </a:pPr>
                          <a:r>
                            <a:rPr lang="en-US" sz="3200">
                              <a:effectLst/>
                            </a:rPr>
                            <a:t>8</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8</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593921901"/>
                      </a:ext>
                    </a:extLst>
                  </a:tr>
                  <a:tr h="295910">
                    <a:tc>
                      <a:txBody>
                        <a:bodyPr/>
                        <a:lstStyle/>
                        <a:p>
                          <a:pPr algn="ctr">
                            <a:lnSpc>
                              <a:spcPct val="115000"/>
                            </a:lnSpc>
                            <a:spcAft>
                              <a:spcPts val="1000"/>
                            </a:spcAft>
                          </a:pPr>
                          <a:r>
                            <a:rPr lang="en-US" sz="3200">
                              <a:effectLst/>
                            </a:rPr>
                            <a:t>9</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10</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54278985"/>
                      </a:ext>
                    </a:extLst>
                  </a:tr>
                  <a:tr h="238125">
                    <a:tc>
                      <a:txBody>
                        <a:bodyPr/>
                        <a:lstStyle/>
                        <a:p>
                          <a:pPr algn="ctr">
                            <a:lnSpc>
                              <a:spcPct val="115000"/>
                            </a:lnSpc>
                            <a:spcAft>
                              <a:spcPts val="1000"/>
                            </a:spcAft>
                          </a:pPr>
                          <a:r>
                            <a:rPr lang="en-US" sz="3200">
                              <a:effectLst/>
                            </a:rPr>
                            <a:t>10</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6</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583112314"/>
                      </a:ext>
                    </a:extLst>
                  </a:tr>
                  <a:tr h="238125">
                    <a:tc>
                      <a:txBody>
                        <a:bodyPr/>
                        <a:lstStyle/>
                        <a:p>
                          <a:pPr algn="ctr">
                            <a:lnSpc>
                              <a:spcPct val="115000"/>
                            </a:lnSpc>
                            <a:spcAft>
                              <a:spcPts val="1000"/>
                            </a:spcAft>
                          </a:pPr>
                          <a:r>
                            <a:rPr lang="en-US" sz="3200">
                              <a:effectLst/>
                            </a:rPr>
                            <a:t>Tổng</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solidFill>
                                <a:srgbClr val="FF0000"/>
                              </a:solidFill>
                              <a:effectLst/>
                            </a:rPr>
                            <a:t>n=39</a:t>
                          </a:r>
                          <a:endParaRPr lang="en-US" sz="32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37762067"/>
                      </a:ext>
                    </a:extLst>
                  </a:tr>
                </a:tbl>
              </a:graphicData>
            </a:graphic>
          </p:graphicFrame>
        </mc:Choice>
        <mc:Fallback>
          <p:graphicFrame>
            <p:nvGraphicFramePr>
              <p:cNvPr id="7" name="Table 6">
                <a:extLst>
                  <a:ext uri="{FF2B5EF4-FFF2-40B4-BE49-F238E27FC236}">
                    <a16:creationId xmlns:a16="http://schemas.microsoft.com/office/drawing/2014/main" id="{351BAC4B-359C-CBA7-5748-AADB7C2755D7}"/>
                  </a:ext>
                </a:extLst>
              </p:cNvPr>
              <p:cNvGraphicFramePr>
                <a:graphicFrameLocks noGrp="1"/>
              </p:cNvGraphicFramePr>
              <p:nvPr>
                <p:extLst>
                  <p:ext uri="{D42A27DB-BD31-4B8C-83A1-F6EECF244321}">
                    <p14:modId xmlns:p14="http://schemas.microsoft.com/office/powerpoint/2010/main" val="2519118361"/>
                  </p:ext>
                </p:extLst>
              </p:nvPr>
            </p:nvGraphicFramePr>
            <p:xfrm>
              <a:off x="381000" y="4318192"/>
              <a:ext cx="2389910" cy="5311013"/>
            </p:xfrm>
            <a:graphic>
              <a:graphicData uri="http://schemas.openxmlformats.org/drawingml/2006/table">
                <a:tbl>
                  <a:tblPr firstRow="1" firstCol="1" bandRow="1">
                    <a:tableStyleId>{5940675A-B579-460E-94D1-54222C63F5DA}</a:tableStyleId>
                  </a:tblPr>
                  <a:tblGrid>
                    <a:gridCol w="1194955">
                      <a:extLst>
                        <a:ext uri="{9D8B030D-6E8A-4147-A177-3AD203B41FA5}">
                          <a16:colId xmlns:a16="http://schemas.microsoft.com/office/drawing/2014/main" val="3057118009"/>
                        </a:ext>
                      </a:extLst>
                    </a:gridCol>
                    <a:gridCol w="1194955">
                      <a:extLst>
                        <a:ext uri="{9D8B030D-6E8A-4147-A177-3AD203B41FA5}">
                          <a16:colId xmlns:a16="http://schemas.microsoft.com/office/drawing/2014/main" val="1372277588"/>
                        </a:ext>
                      </a:extLst>
                    </a:gridCol>
                  </a:tblGrid>
                  <a:tr h="1087501">
                    <a:tc>
                      <a:txBody>
                        <a:bodyPr/>
                        <a:lstStyle/>
                        <a:p>
                          <a:endParaRPr lang="en-US"/>
                        </a:p>
                      </a:txBody>
                      <a:tcPr marL="68580" marR="68580" marT="0" marB="0" anchor="b">
                        <a:blipFill>
                          <a:blip r:embed="rId2"/>
                          <a:stretch>
                            <a:fillRect l="-508" t="-7263" r="-100508" b="-409497"/>
                          </a:stretch>
                        </a:blipFill>
                      </a:tcPr>
                    </a:tc>
                    <a:tc>
                      <a:txBody>
                        <a:bodyPr/>
                        <a:lstStyle/>
                        <a:p>
                          <a:endParaRPr lang="en-US"/>
                        </a:p>
                      </a:txBody>
                      <a:tcPr marL="68580" marR="68580" marT="0" marB="0" anchor="b">
                        <a:blipFill>
                          <a:blip r:embed="rId2"/>
                          <a:stretch>
                            <a:fillRect l="-101020" t="-7263" r="-1020" b="-409497"/>
                          </a:stretch>
                        </a:blipFill>
                      </a:tcPr>
                    </a:tc>
                    <a:extLst>
                      <a:ext uri="{0D108BD9-81ED-4DB2-BD59-A6C34878D82A}">
                        <a16:rowId xmlns:a16="http://schemas.microsoft.com/office/drawing/2014/main" val="3730750596"/>
                      </a:ext>
                    </a:extLst>
                  </a:tr>
                  <a:tr h="527939">
                    <a:tc>
                      <a:txBody>
                        <a:bodyPr/>
                        <a:lstStyle/>
                        <a:p>
                          <a:pPr algn="ctr">
                            <a:lnSpc>
                              <a:spcPct val="115000"/>
                            </a:lnSpc>
                            <a:spcAft>
                              <a:spcPts val="1000"/>
                            </a:spcAft>
                          </a:pPr>
                          <a:r>
                            <a:rPr lang="en-US" sz="3200">
                              <a:effectLst/>
                            </a:rPr>
                            <a:t>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729259177"/>
                      </a:ext>
                    </a:extLst>
                  </a:tr>
                  <a:tr h="527939">
                    <a:tc>
                      <a:txBody>
                        <a:bodyPr/>
                        <a:lstStyle/>
                        <a:p>
                          <a:pPr algn="ctr">
                            <a:lnSpc>
                              <a:spcPct val="115000"/>
                            </a:lnSpc>
                            <a:spcAft>
                              <a:spcPts val="1000"/>
                            </a:spcAft>
                          </a:pPr>
                          <a:r>
                            <a:rPr lang="en-US" sz="3200">
                              <a:effectLst/>
                            </a:rPr>
                            <a:t>5</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7102264"/>
                      </a:ext>
                    </a:extLst>
                  </a:tr>
                  <a:tr h="527939">
                    <a:tc>
                      <a:txBody>
                        <a:bodyPr/>
                        <a:lstStyle/>
                        <a:p>
                          <a:pPr algn="ctr">
                            <a:lnSpc>
                              <a:spcPct val="115000"/>
                            </a:lnSpc>
                            <a:spcAft>
                              <a:spcPts val="1000"/>
                            </a:spcAft>
                          </a:pPr>
                          <a:r>
                            <a:rPr lang="en-US" sz="3200">
                              <a:effectLst/>
                            </a:rPr>
                            <a:t>6</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4</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964370023"/>
                      </a:ext>
                    </a:extLst>
                  </a:tr>
                  <a:tr h="527939">
                    <a:tc>
                      <a:txBody>
                        <a:bodyPr/>
                        <a:lstStyle/>
                        <a:p>
                          <a:pPr algn="ctr">
                            <a:lnSpc>
                              <a:spcPct val="115000"/>
                            </a:lnSpc>
                            <a:spcAft>
                              <a:spcPts val="1000"/>
                            </a:spcAft>
                          </a:pPr>
                          <a:r>
                            <a:rPr lang="en-US" sz="3200">
                              <a:effectLst/>
                            </a:rPr>
                            <a:t>7</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7</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066684502"/>
                      </a:ext>
                    </a:extLst>
                  </a:tr>
                  <a:tr h="527939">
                    <a:tc>
                      <a:txBody>
                        <a:bodyPr/>
                        <a:lstStyle/>
                        <a:p>
                          <a:pPr algn="ctr">
                            <a:lnSpc>
                              <a:spcPct val="115000"/>
                            </a:lnSpc>
                            <a:spcAft>
                              <a:spcPts val="1000"/>
                            </a:spcAft>
                          </a:pPr>
                          <a:r>
                            <a:rPr lang="en-US" sz="3200">
                              <a:effectLst/>
                            </a:rPr>
                            <a:t>8</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8</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593921901"/>
                      </a:ext>
                    </a:extLst>
                  </a:tr>
                  <a:tr h="527939">
                    <a:tc>
                      <a:txBody>
                        <a:bodyPr/>
                        <a:lstStyle/>
                        <a:p>
                          <a:pPr algn="ctr">
                            <a:lnSpc>
                              <a:spcPct val="115000"/>
                            </a:lnSpc>
                            <a:spcAft>
                              <a:spcPts val="1000"/>
                            </a:spcAft>
                          </a:pPr>
                          <a:r>
                            <a:rPr lang="en-US" sz="3200">
                              <a:effectLst/>
                            </a:rPr>
                            <a:t>9</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10</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54278985"/>
                      </a:ext>
                    </a:extLst>
                  </a:tr>
                  <a:tr h="527939">
                    <a:tc>
                      <a:txBody>
                        <a:bodyPr/>
                        <a:lstStyle/>
                        <a:p>
                          <a:pPr algn="ctr">
                            <a:lnSpc>
                              <a:spcPct val="115000"/>
                            </a:lnSpc>
                            <a:spcAft>
                              <a:spcPts val="1000"/>
                            </a:spcAft>
                          </a:pPr>
                          <a:r>
                            <a:rPr lang="en-US" sz="3200">
                              <a:effectLst/>
                            </a:rPr>
                            <a:t>10</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effectLst/>
                            </a:rPr>
                            <a:t>6</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583112314"/>
                      </a:ext>
                    </a:extLst>
                  </a:tr>
                  <a:tr h="527939">
                    <a:tc>
                      <a:txBody>
                        <a:bodyPr/>
                        <a:lstStyle/>
                        <a:p>
                          <a:pPr algn="ctr">
                            <a:lnSpc>
                              <a:spcPct val="115000"/>
                            </a:lnSpc>
                            <a:spcAft>
                              <a:spcPts val="1000"/>
                            </a:spcAft>
                          </a:pPr>
                          <a:r>
                            <a:rPr lang="en-US" sz="3200">
                              <a:effectLst/>
                            </a:rPr>
                            <a:t>Tổng</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algn="ctr">
                            <a:lnSpc>
                              <a:spcPct val="115000"/>
                            </a:lnSpc>
                            <a:spcAft>
                              <a:spcPts val="1000"/>
                            </a:spcAft>
                          </a:pPr>
                          <a:r>
                            <a:rPr lang="en-US" sz="3200">
                              <a:solidFill>
                                <a:srgbClr val="FF0000"/>
                              </a:solidFill>
                              <a:effectLst/>
                            </a:rPr>
                            <a:t>n=39</a:t>
                          </a:r>
                          <a:endParaRPr lang="en-US" sz="320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937762067"/>
                      </a:ext>
                    </a:extLst>
                  </a:tr>
                </a:tbl>
              </a:graphicData>
            </a:graphic>
          </p:graphicFrame>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FDC1D6C3-1B94-252D-E49C-9042CF0C8C33}"/>
                  </a:ext>
                </a:extLst>
              </p:cNvPr>
              <p:cNvSpPr txBox="1"/>
              <p:nvPr/>
            </p:nvSpPr>
            <p:spPr>
              <a:xfrm>
                <a:off x="4322618" y="4340069"/>
                <a:ext cx="13677900" cy="3766737"/>
              </a:xfrm>
              <a:prstGeom prst="rect">
                <a:avLst/>
              </a:prstGeom>
              <a:noFill/>
            </p:spPr>
            <p:txBody>
              <a:bodyPr wrap="square">
                <a:spAutoFit/>
              </a:bodyPr>
              <a:lstStyle/>
              <a:p>
                <a:pPr marL="342900" lvl="0" indent="-342900">
                  <a:lnSpc>
                    <a:spcPct val="115000"/>
                  </a:lnSpc>
                  <a:buFont typeface="Symbol" panose="05050102010706020507" pitchFamily="18" charset="2"/>
                  <a:buChar char=""/>
                </a:pPr>
                <a:r>
                  <a:rPr lang="en-US" sz="3200">
                    <a:effectLst/>
                    <a:latin typeface="Times New Roman" panose="02020603050405020304" pitchFamily="18" charset="0"/>
                    <a:ea typeface="Calibri" panose="020F0502020204030204" pitchFamily="34" charset="0"/>
                    <a:cs typeface="Times New Roman" panose="02020603050405020304" pitchFamily="18" charset="0"/>
                  </a:rPr>
                  <a:t>Số trung bình cộng:  </a:t>
                </a:r>
                <a14:m>
                  <m:oMath xmlns:m="http://schemas.openxmlformats.org/officeDocument/2006/math">
                    <m:bar>
                      <m:barPr>
                        <m:pos m:val="top"/>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barPr>
                      <m:e>
                        <m:r>
                          <a:rPr lang="en-US" sz="3200" i="1">
                            <a:effectLst/>
                            <a:latin typeface="Cambria Math" panose="02040503050406030204" pitchFamily="18" charset="0"/>
                            <a:ea typeface="Calibri" panose="020F0502020204030204" pitchFamily="34" charset="0"/>
                            <a:cs typeface="Times New Roman" panose="02020603050405020304" pitchFamily="18" charset="0"/>
                          </a:rPr>
                          <m:t>𝑥</m:t>
                        </m:r>
                      </m:e>
                    </m:bar>
                    <m:r>
                      <a:rPr lang="en-US" sz="32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20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7.</a:t>
                </a: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82</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Font typeface="Symbol" panose="05050102010706020507" pitchFamily="18" charset="2"/>
                  <a:buChar char=""/>
                </a:pP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Số trung vị: Ta có n=39 ( số lẻ)</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Khi đó</a:t>
                </a:r>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14:m>
                  <m:oMathPara xmlns:m="http://schemas.openxmlformats.org/officeDocument/2006/math">
                    <m:oMathParaPr>
                      <m:jc m:val="centerGroup"/>
                    </m:oMathParaPr>
                    <m:oMath xmlns:m="http://schemas.openxmlformats.org/officeDocument/2006/math">
                      <m:f>
                        <m:fPr>
                          <m:ctrlPr>
                            <a:rPr lang="en-US" sz="32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3200" b="0" i="1" smtClean="0">
                              <a:effectLst/>
                              <a:latin typeface="Cambria Math" panose="02040503050406030204" pitchFamily="18" charset="0"/>
                              <a:ea typeface="Times New Roman" panose="02020603050405020304" pitchFamily="18" charset="0"/>
                              <a:cs typeface="Times New Roman" panose="02020603050405020304" pitchFamily="18" charset="0"/>
                            </a:rPr>
                            <m:t>𝑛</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=20⟹</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𝐺𝑖</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á </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𝑡𝑟</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ị </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𝑥</m:t>
                      </m:r>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=8</m:t>
                      </m:r>
                    </m:oMath>
                  </m:oMathPara>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US" sz="3200">
                    <a:effectLst/>
                    <a:latin typeface="Times New Roman" panose="02020603050405020304" pitchFamily="18" charset="0"/>
                    <a:ea typeface="Times New Roman" panose="02020603050405020304" pitchFamily="18" charset="0"/>
                    <a:cs typeface="Times New Roman" panose="02020603050405020304" pitchFamily="18" charset="0"/>
                  </a:rPr>
                  <a:t>Vậy số trung vị: </a:t>
                </a:r>
                <a14:m>
                  <m:oMath xmlns:m="http://schemas.openxmlformats.org/officeDocument/2006/math">
                    <m:sSub>
                      <m:sSubPr>
                        <m:ctrlPr>
                          <a:rPr lang="en-US" sz="32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𝑀</m:t>
                        </m:r>
                      </m:e>
                      <m:sub>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𝑒</m:t>
                        </m:r>
                      </m:sub>
                    </m:sSub>
                    <m:r>
                      <a:rPr lang="en-US" sz="3200" i="1">
                        <a:effectLst/>
                        <a:latin typeface="Cambria Math" panose="02040503050406030204" pitchFamily="18" charset="0"/>
                        <a:ea typeface="Times New Roman" panose="02020603050405020304" pitchFamily="18" charset="0"/>
                        <a:cs typeface="Times New Roman" panose="02020603050405020304" pitchFamily="18" charset="0"/>
                      </a:rPr>
                      <m:t>=8</m:t>
                    </m:r>
                  </m:oMath>
                </a14:m>
                <a:endParaRPr lang="en-US" sz="320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p:sp>
            <p:nvSpPr>
              <p:cNvPr id="11" name="TextBox 10">
                <a:extLst>
                  <a:ext uri="{FF2B5EF4-FFF2-40B4-BE49-F238E27FC236}">
                    <a16:creationId xmlns:a16="http://schemas.microsoft.com/office/drawing/2014/main" id="{FDC1D6C3-1B94-252D-E49C-9042CF0C8C33}"/>
                  </a:ext>
                </a:extLst>
              </p:cNvPr>
              <p:cNvSpPr txBox="1">
                <a:spLocks noRot="1" noChangeAspect="1" noMove="1" noResize="1" noEditPoints="1" noAdjustHandles="1" noChangeArrowheads="1" noChangeShapeType="1" noTextEdit="1"/>
              </p:cNvSpPr>
              <p:nvPr/>
            </p:nvSpPr>
            <p:spPr>
              <a:xfrm>
                <a:off x="4322618" y="4340069"/>
                <a:ext cx="13677900" cy="3766737"/>
              </a:xfrm>
              <a:prstGeom prst="rect">
                <a:avLst/>
              </a:prstGeom>
              <a:blipFill>
                <a:blip r:embed="rId3"/>
                <a:stretch>
                  <a:fillRect l="-1159" t="-1942" b="-4045"/>
                </a:stretch>
              </a:blipFill>
            </p:spPr>
            <p:txBody>
              <a:bodyPr/>
              <a:lstStyle/>
              <a:p>
                <a:r>
                  <a:rPr lang="en-US">
                    <a:noFill/>
                  </a:rPr>
                  <a:t> </a:t>
                </a:r>
              </a:p>
            </p:txBody>
          </p:sp>
        </mc:Fallback>
      </mc:AlternateContent>
    </p:spTree>
    <p:extLst>
      <p:ext uri="{BB962C8B-B14F-4D97-AF65-F5344CB8AC3E}">
        <p14:creationId xmlns:p14="http://schemas.microsoft.com/office/powerpoint/2010/main" val="11339796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90500"/>
            <a:ext cx="11061041" cy="677108"/>
          </a:xfrm>
          <a:prstGeom prst="rect">
            <a:avLst/>
          </a:prstGeom>
        </p:spPr>
        <p:txBody>
          <a:bodyPr wrap="none">
            <a:spAutoFit/>
          </a:bodyPr>
          <a:lstStyle/>
          <a:p>
            <a:r>
              <a:rPr lang="en-US" sz="3800">
                <a:solidFill>
                  <a:srgbClr val="000000"/>
                </a:solidFill>
                <a:latin typeface="Arial" panose="020B0604020202020204" pitchFamily="34" charset="0"/>
                <a:cs typeface="Arial" panose="020B0604020202020204" pitchFamily="34" charset="0"/>
              </a:rPr>
              <a:t>Hãy tìm trung vị của các số liệu( bài 8 – trang 137)</a:t>
            </a:r>
            <a:endParaRPr lang="en-US" sz="3800">
              <a:latin typeface="Arial" panose="020B060402020202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14" name="Rectangle 13"/>
              <p:cNvSpPr/>
              <p:nvPr/>
            </p:nvSpPr>
            <p:spPr>
              <a:xfrm>
                <a:off x="304800" y="4570307"/>
                <a:ext cx="17754600" cy="4736361"/>
              </a:xfrm>
              <a:prstGeom prst="rect">
                <a:avLst/>
              </a:prstGeom>
            </p:spPr>
            <p:txBody>
              <a:bodyPr wrap="square">
                <a:spAutoFit/>
              </a:bodyPr>
              <a:lstStyle/>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Sắp xếp số giây các bạn nhóm A chạy được theo thứ tự không giảm, ta được dãy: </a:t>
                </a:r>
                <a14:m>
                  <m:oMath xmlns:m="http://schemas.openxmlformats.org/officeDocument/2006/math">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𝟐</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𝟓</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𝟕</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effectLst/>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FF0000"/>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FF0000"/>
                        </a:solidFill>
                        <a:effectLst/>
                        <a:latin typeface="Cambria Math" panose="02040503050406030204" pitchFamily="18" charset="0"/>
                        <a:ea typeface="Times New Roman" panose="02020603050405020304" pitchFamily="18" charset="0"/>
                        <a:cs typeface="Arial" panose="020B0604020202020204" pitchFamily="34" charset="0"/>
                      </a:rPr>
                      <m:t>𝟖</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00B050"/>
                        </a:solidFill>
                        <a:effectLst/>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00B050"/>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00B050"/>
                        </a:solidFill>
                        <a:effectLst/>
                        <a:latin typeface="Cambria Math" panose="02040503050406030204" pitchFamily="18" charset="0"/>
                        <a:ea typeface="Times New Roman" panose="02020603050405020304" pitchFamily="18" charset="0"/>
                        <a:cs typeface="Arial" panose="020B0604020202020204" pitchFamily="34" charset="0"/>
                      </a:rPr>
                      <m:t>𝟗</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𝟐</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𝟓</m:t>
                    </m:r>
                  </m:oMath>
                </a14:m>
                <a:endParaRPr lang="en-US" sz="3800" b="1">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*Vì cỡ mẫu bằng 8 nên trung vị của nhóm A là trung bình cộng của số liệu thứ 4 và thứ 5 của dãy trên. </a:t>
                </a:r>
              </a:p>
              <a:p>
                <a:pPr algn="just">
                  <a:lnSpc>
                    <a:spcPct val="150000"/>
                  </a:lnSpc>
                </a:pPr>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Vậy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𝑒</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(12,8 + 12,9) = 12,85</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p:sp>
            <p:nvSpPr>
              <p:cNvPr id="14" name="Rectangle 13"/>
              <p:cNvSpPr>
                <a:spLocks noRot="1" noChangeAspect="1" noMove="1" noResize="1" noEditPoints="1" noAdjustHandles="1" noChangeArrowheads="1" noChangeShapeType="1" noTextEdit="1"/>
              </p:cNvSpPr>
              <p:nvPr/>
            </p:nvSpPr>
            <p:spPr>
              <a:xfrm>
                <a:off x="304800" y="4570307"/>
                <a:ext cx="17754600" cy="4736361"/>
              </a:xfrm>
              <a:prstGeom prst="rect">
                <a:avLst/>
              </a:prstGeom>
              <a:blipFill>
                <a:blip r:embed="rId2"/>
                <a:stretch>
                  <a:fillRect l="-1133" r="-1099" b="-1416"/>
                </a:stretch>
              </a:blipFill>
            </p:spPr>
            <p:txBody>
              <a:bodyPr/>
              <a:lstStyle/>
              <a:p>
                <a:r>
                  <a:rPr lang="en-US">
                    <a:noFill/>
                  </a:rPr>
                  <a:t> </a:t>
                </a:r>
              </a:p>
            </p:txBody>
          </p:sp>
        </mc:Fallback>
      </mc:AlternateContent>
      <p:pic>
        <p:nvPicPr>
          <p:cNvPr id="9" name="Picture 8">
            <a:extLst>
              <a:ext uri="{FF2B5EF4-FFF2-40B4-BE49-F238E27FC236}">
                <a16:creationId xmlns:a16="http://schemas.microsoft.com/office/drawing/2014/main" id="{6C8B6C81-504F-B084-14F3-DC8EAB921C82}"/>
              </a:ext>
            </a:extLst>
          </p:cNvPr>
          <p:cNvPicPr>
            <a:picLocks noChangeAspect="1"/>
          </p:cNvPicPr>
          <p:nvPr/>
        </p:nvPicPr>
        <p:blipFill>
          <a:blip r:embed="rId3"/>
          <a:stretch>
            <a:fillRect/>
          </a:stretch>
        </p:blipFill>
        <p:spPr>
          <a:xfrm>
            <a:off x="0" y="867608"/>
            <a:ext cx="17678400" cy="3255164"/>
          </a:xfrm>
          <a:prstGeom prst="rect">
            <a:avLst/>
          </a:prstGeom>
        </p:spPr>
      </p:pic>
      <p:cxnSp>
        <p:nvCxnSpPr>
          <p:cNvPr id="10" name="Straight Connector 9">
            <a:extLst>
              <a:ext uri="{FF2B5EF4-FFF2-40B4-BE49-F238E27FC236}">
                <a16:creationId xmlns:a16="http://schemas.microsoft.com/office/drawing/2014/main" id="{B89B9C5E-E136-5D43-7B6C-67D04F720E70}"/>
              </a:ext>
            </a:extLst>
          </p:cNvPr>
          <p:cNvCxnSpPr/>
          <p:nvPr/>
        </p:nvCxnSpPr>
        <p:spPr>
          <a:xfrm>
            <a:off x="533400" y="4305300"/>
            <a:ext cx="177546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5248916"/>
      </p:ext>
    </p:extLst>
  </p:cSld>
  <p:clrMapOvr>
    <a:masterClrMapping/>
  </p:clrMapOvr>
  <mc:AlternateContent xmlns:mc="http://schemas.openxmlformats.org/markup-compatibility/2006" xmlns:p14="http://schemas.microsoft.com/office/powerpoint/2010/main">
    <mc:Choice Requires="p14">
      <p:transition spd="med" p14:dur="700">
        <p:pull dir="r"/>
      </p:transition>
    </mc:Choice>
    <mc:Fallback xmlns="">
      <p:transition spd="med">
        <p:pull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fade">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wipe(up)">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fade">
                                      <p:cBhvr>
                                        <p:cTn id="22" dur="500"/>
                                        <p:tgtEl>
                                          <p:spTgt spid="14">
                                            <p:txEl>
                                              <p:pRg st="2" end="2"/>
                                            </p:txEl>
                                          </p:spTgt>
                                        </p:tgtEl>
                                      </p:cBhvr>
                                    </p:animEffect>
                                    <p:anim calcmode="lin" valueType="num">
                                      <p:cBhvr>
                                        <p:cTn id="23"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p:cTn id="24" dur="500" fill="hold"/>
                                        <p:tgtEl>
                                          <p:spTgt spid="1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15" name="Rectangle 14"/>
              <p:cNvSpPr/>
              <p:nvPr/>
            </p:nvSpPr>
            <p:spPr>
              <a:xfrm>
                <a:off x="457200" y="483877"/>
                <a:ext cx="17602200" cy="2615460"/>
              </a:xfrm>
              <a:prstGeom prst="rect">
                <a:avLst/>
              </a:prstGeom>
            </p:spPr>
            <p:txBody>
              <a:bodyPr wrap="square">
                <a:spAutoFit/>
              </a:bodyPr>
              <a:lstStyle/>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Sắp xếp số giây các bạn </a:t>
                </a:r>
                <a:r>
                  <a:rPr lang="en-US" sz="3800">
                    <a:solidFill>
                      <a:srgbClr val="00B050"/>
                    </a:solidFill>
                    <a:latin typeface="Arial" panose="020B0604020202020204" pitchFamily="34" charset="0"/>
                    <a:ea typeface="Times New Roman" panose="02020603050405020304" pitchFamily="18" charset="0"/>
                    <a:cs typeface="Arial" panose="020B0604020202020204" pitchFamily="34" charset="0"/>
                  </a:rPr>
                  <a:t>nhóm B </a:t>
                </a: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chạy được theo thứ tự không giảm, ta được dãy:  </a:t>
                </a:r>
                <a14:m>
                  <m:oMath xmlns:m="http://schemas.openxmlformats.org/officeDocument/2006/math">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𝟏</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𝟏𝟐</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𝟗</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𝟐</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𝟒</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𝟏𝟑</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1"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𝟕</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a14:m>
                <a:endParaRPr lang="en-US" sz="3800">
                  <a:latin typeface="Arial" panose="020B0604020202020204" pitchFamily="34" charset="0"/>
                  <a:ea typeface="Calibri" panose="020F0502020204030204" pitchFamily="34" charset="0"/>
                  <a:cs typeface="Arial" panose="020B0604020202020204" pitchFamily="34" charset="0"/>
                </a:endParaRPr>
              </a:p>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Vì cỡ mẫu bằng 5 nên trung vị của nhóm B là số liệu thứ 3 của dãy trên</a:t>
                </a:r>
                <a:endParaRPr lang="en-US" sz="3800">
                  <a:latin typeface="Arial" panose="020B0604020202020204" pitchFamily="34" charset="0"/>
                  <a:cs typeface="Arial" panose="020B0604020202020204" pitchFamily="34" charset="0"/>
                </a:endParaRPr>
              </a:p>
            </p:txBody>
          </p:sp>
        </mc:Choice>
        <mc:Fallback>
          <p:sp>
            <p:nvSpPr>
              <p:cNvPr id="15" name="Rectangle 14"/>
              <p:cNvSpPr>
                <a:spLocks noRot="1" noChangeAspect="1" noMove="1" noResize="1" noEditPoints="1" noAdjustHandles="1" noChangeArrowheads="1" noChangeShapeType="1" noTextEdit="1"/>
              </p:cNvSpPr>
              <p:nvPr/>
            </p:nvSpPr>
            <p:spPr>
              <a:xfrm>
                <a:off x="457200" y="483877"/>
                <a:ext cx="17602200" cy="2615460"/>
              </a:xfrm>
              <a:prstGeom prst="rect">
                <a:avLst/>
              </a:prstGeom>
              <a:blipFill>
                <a:blip r:embed="rId2"/>
                <a:stretch>
                  <a:fillRect l="-1143" r="-1108" b="-862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6" name="Rectangle 15"/>
              <p:cNvSpPr/>
              <p:nvPr/>
            </p:nvSpPr>
            <p:spPr>
              <a:xfrm>
                <a:off x="762000" y="3265133"/>
                <a:ext cx="3417859" cy="861133"/>
              </a:xfrm>
              <a:prstGeom prst="rect">
                <a:avLst/>
              </a:prstGeom>
            </p:spPr>
            <p:txBody>
              <a:bodyPr wrap="none">
                <a:spAutoFit/>
              </a:bodyPr>
              <a:lstStyle/>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Vậy </a:t>
                </a:r>
                <a14:m>
                  <m:oMath xmlns:m="http://schemas.openxmlformats.org/officeDocument/2006/math">
                    <m:sSub>
                      <m:sSubPr>
                        <m:ctrlPr>
                          <a:rPr lang="en-US" sz="3800" i="1">
                            <a:latin typeface="Cambria Math" panose="02040503050406030204" pitchFamily="18" charset="0"/>
                            <a:ea typeface="Calibri" panose="020F0502020204030204" pitchFamily="34" charset="0"/>
                            <a:cs typeface="Times New Roman" panose="02020603050405020304" pitchFamily="18" charset="0"/>
                          </a:rPr>
                        </m:ctrlPr>
                      </m:sSubPr>
                      <m:e>
                        <m:r>
                          <a:rPr lang="en-US" sz="3800" i="1">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latin typeface="Cambria Math" panose="02040503050406030204" pitchFamily="18" charset="0"/>
                            <a:ea typeface="Calibri" panose="020F0502020204030204" pitchFamily="34" charset="0"/>
                            <a:cs typeface="Times New Roman" panose="02020603050405020304" pitchFamily="18" charset="0"/>
                          </a:rPr>
                          <m:t>𝑒</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13</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oMath>
                </a14:m>
                <a:endParaRPr lang="en-US" sz="3800">
                  <a:latin typeface="Arial" panose="020B0604020202020204" pitchFamily="34" charset="0"/>
                  <a:ea typeface="Calibri" panose="020F0502020204030204" pitchFamily="34" charset="0"/>
                  <a:cs typeface="Arial" panose="020B0604020202020204" pitchFamily="34" charset="0"/>
                </a:endParaRPr>
              </a:p>
            </p:txBody>
          </p:sp>
        </mc:Choice>
        <mc:Fallback>
          <p:sp>
            <p:nvSpPr>
              <p:cNvPr id="16" name="Rectangle 15"/>
              <p:cNvSpPr>
                <a:spLocks noRot="1" noChangeAspect="1" noMove="1" noResize="1" noEditPoints="1" noAdjustHandles="1" noChangeArrowheads="1" noChangeShapeType="1" noTextEdit="1"/>
              </p:cNvSpPr>
              <p:nvPr/>
            </p:nvSpPr>
            <p:spPr>
              <a:xfrm>
                <a:off x="762000" y="3265133"/>
                <a:ext cx="3417859" cy="861133"/>
              </a:xfrm>
              <a:prstGeom prst="rect">
                <a:avLst/>
              </a:prstGeom>
              <a:blipFill>
                <a:blip r:embed="rId3"/>
                <a:stretch>
                  <a:fillRect l="-5882" b="-27660"/>
                </a:stretch>
              </a:blipFill>
            </p:spPr>
            <p:txBody>
              <a:bodyPr/>
              <a:lstStyle/>
              <a:p>
                <a:r>
                  <a:rPr lang="en-US">
                    <a:noFill/>
                  </a:rPr>
                  <a:t> </a:t>
                </a:r>
              </a:p>
            </p:txBody>
          </p:sp>
        </mc:Fallback>
      </mc:AlternateContent>
    </p:spTree>
    <p:extLst>
      <p:ext uri="{BB962C8B-B14F-4D97-AF65-F5344CB8AC3E}">
        <p14:creationId xmlns:p14="http://schemas.microsoft.com/office/powerpoint/2010/main" val="658982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fade">
                                      <p:cBhvr>
                                        <p:cTn id="12" dur="500"/>
                                        <p:tgtEl>
                                          <p:spTgt spid="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6">
                                            <p:txEl>
                                              <p:pRg st="0" end="0"/>
                                            </p:txEl>
                                          </p:spTgt>
                                        </p:tgtEl>
                                        <p:attrNameLst>
                                          <p:attrName>style.visibility</p:attrName>
                                        </p:attrNameLst>
                                      </p:cBhvr>
                                      <p:to>
                                        <p:strVal val="visible"/>
                                      </p:to>
                                    </p:set>
                                    <p:animEffect transition="in" filter="wipe(left)">
                                      <p:cBhvr>
                                        <p:cTn id="17" dur="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FC62B9-B5CA-8FC3-E6F8-63B6E294EE9C}"/>
            </a:ext>
          </a:extLst>
        </p:cNvPr>
        <p:cNvGrpSpPr/>
        <p:nvPr/>
      </p:nvGrpSpPr>
      <p:grpSpPr>
        <a:xfrm>
          <a:off x="0" y="0"/>
          <a:ext cx="0" cy="0"/>
          <a:chOff x="0" y="0"/>
          <a:chExt cx="0" cy="0"/>
        </a:xfrm>
      </p:grpSpPr>
      <p:pic>
        <p:nvPicPr>
          <p:cNvPr id="2" name="Picture 2">
            <a:extLst>
              <a:ext uri="{FF2B5EF4-FFF2-40B4-BE49-F238E27FC236}">
                <a16:creationId xmlns:a16="http://schemas.microsoft.com/office/drawing/2014/main" id="{9E5CB1E3-AB2C-F973-C3DD-971C513E6C9D}"/>
              </a:ext>
            </a:extLst>
          </p:cNvPr>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a:extLst>
              <a:ext uri="{FF2B5EF4-FFF2-40B4-BE49-F238E27FC236}">
                <a16:creationId xmlns:a16="http://schemas.microsoft.com/office/drawing/2014/main" id="{61723949-281B-FE6F-B442-8FA86A94418F}"/>
              </a:ext>
            </a:extLst>
          </p:cNvPr>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a:extLst>
              <a:ext uri="{FF2B5EF4-FFF2-40B4-BE49-F238E27FC236}">
                <a16:creationId xmlns:a16="http://schemas.microsoft.com/office/drawing/2014/main" id="{E179AC49-B270-A56E-8BD5-A20BEC98EE1C}"/>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a:extLst>
              <a:ext uri="{FF2B5EF4-FFF2-40B4-BE49-F238E27FC236}">
                <a16:creationId xmlns:a16="http://schemas.microsoft.com/office/drawing/2014/main" id="{1D9FF002-C6B2-78F6-F66C-7256CE7EB70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a:extLst>
              <a:ext uri="{FF2B5EF4-FFF2-40B4-BE49-F238E27FC236}">
                <a16:creationId xmlns:a16="http://schemas.microsoft.com/office/drawing/2014/main" id="{B4B9B833-2083-993E-7636-E7F50C45F452}"/>
              </a:ext>
            </a:extLst>
          </p:cNvPr>
          <p:cNvSpPr/>
          <p:nvPr/>
        </p:nvSpPr>
        <p:spPr>
          <a:xfrm>
            <a:off x="2209800" y="3848100"/>
            <a:ext cx="12954000" cy="1407373"/>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	 b.TỨ PHÂN VỊ</a:t>
            </a:r>
          </a:p>
        </p:txBody>
      </p:sp>
      <p:pic>
        <p:nvPicPr>
          <p:cNvPr id="10" name="Picture 9">
            <a:extLst>
              <a:ext uri="{FF2B5EF4-FFF2-40B4-BE49-F238E27FC236}">
                <a16:creationId xmlns:a16="http://schemas.microsoft.com/office/drawing/2014/main" id="{23207C1E-A290-5C1D-3150-3985D6AD2D0D}"/>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292777" y="6819901"/>
            <a:ext cx="8194623" cy="3124200"/>
          </a:xfrm>
          <a:prstGeom prst="rect">
            <a:avLst/>
          </a:prstGeom>
        </p:spPr>
      </p:pic>
      <p:pic>
        <p:nvPicPr>
          <p:cNvPr id="11" name="Picture 5">
            <a:extLst>
              <a:ext uri="{FF2B5EF4-FFF2-40B4-BE49-F238E27FC236}">
                <a16:creationId xmlns:a16="http://schemas.microsoft.com/office/drawing/2014/main" id="{C822036D-D604-9EB7-755E-90D9D683794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spTree>
    <p:extLst>
      <p:ext uri="{BB962C8B-B14F-4D97-AF65-F5344CB8AC3E}">
        <p14:creationId xmlns:p14="http://schemas.microsoft.com/office/powerpoint/2010/main" val="4081019355"/>
      </p:ext>
    </p:extLst>
  </p:cSld>
  <p:clrMapOvr>
    <a:masterClrMapping/>
  </p:clrMapOvr>
  <mc:AlternateContent xmlns:mc="http://schemas.openxmlformats.org/markup-compatibility/2006">
    <mc:Choice xmlns:p14="http://schemas.microsoft.com/office/powerpoint/2010/main" Requires="p14">
      <p:transition spd="med" p14:dur="700">
        <p:blinds dir="vert"/>
      </p:transition>
    </mc:Choice>
    <mc:Fallback>
      <p:transition spd="med">
        <p:blinds dir="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8153400" y="342900"/>
            <a:ext cx="4038600" cy="784830"/>
          </a:xfrm>
          <a:prstGeom prst="rect">
            <a:avLst/>
          </a:prstGeom>
          <a:noFill/>
        </p:spPr>
        <p:txBody>
          <a:bodyPr wrap="square" rtlCol="0">
            <a:spAutoFit/>
          </a:bodyPr>
          <a:lstStyle/>
          <a:p>
            <a:r>
              <a:rPr lang="en-US" sz="4500" b="1">
                <a:solidFill>
                  <a:srgbClr val="FF0000"/>
                </a:solidFill>
                <a:latin typeface="Arial" panose="020B0604020202020204" pitchFamily="34" charset="0"/>
                <a:cs typeface="Arial" panose="020B0604020202020204" pitchFamily="34" charset="0"/>
              </a:rPr>
              <a:t>KẾT LUẬN</a:t>
            </a:r>
          </a:p>
        </p:txBody>
      </p:sp>
      <p:pic>
        <p:nvPicPr>
          <p:cNvPr id="18"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7621558">
            <a:off x="-103886" y="9402426"/>
            <a:ext cx="686562" cy="1036320"/>
          </a:xfrm>
          <a:prstGeom prst="rect">
            <a:avLst/>
          </a:prstGeom>
        </p:spPr>
      </p:pic>
      <p:pic>
        <p:nvPicPr>
          <p:cNvPr id="19"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736783">
            <a:off x="16331329" y="234556"/>
            <a:ext cx="1869688" cy="1245679"/>
          </a:xfrm>
          <a:prstGeom prst="rect">
            <a:avLst/>
          </a:prstGeom>
        </p:spPr>
      </p:pic>
      <mc:AlternateContent xmlns:mc="http://schemas.openxmlformats.org/markup-compatibility/2006">
        <mc:Choice xmlns:a14="http://schemas.microsoft.com/office/drawing/2010/main" Requires="a14">
          <p:sp>
            <p:nvSpPr>
              <p:cNvPr id="7" name="Rectangle 6"/>
              <p:cNvSpPr/>
              <p:nvPr/>
            </p:nvSpPr>
            <p:spPr>
              <a:xfrm>
                <a:off x="457200" y="1310223"/>
                <a:ext cx="17339366" cy="8710077"/>
              </a:xfrm>
              <a:prstGeom prst="rect">
                <a:avLst/>
              </a:prstGeom>
            </p:spPr>
            <p:txBody>
              <a:bodyPr wrap="square">
                <a:spAutoFit/>
              </a:bodyPr>
              <a:lstStyle/>
              <a:p>
                <a:pPr algn="just">
                  <a:lnSpc>
                    <a:spcPct val="150000"/>
                  </a:lnSpc>
                  <a:spcAft>
                    <a:spcPts val="800"/>
                  </a:spcAft>
                </a:pPr>
                <a:r>
                  <a:rPr lang="en-US" sz="3600">
                    <a:latin typeface="Arial" panose="020B0604020202020204" pitchFamily="34" charset="0"/>
                    <a:ea typeface="Calibri" panose="020F0502020204030204" pitchFamily="34" charset="0"/>
                    <a:cs typeface="Arial" panose="020B0604020202020204" pitchFamily="34" charset="0"/>
                  </a:rPr>
                  <a:t>Sắp xếp mẫu số liệu theo thứ tự không giảm, ta được:</a:t>
                </a:r>
                <a:endParaRPr lang="en-US" sz="360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pPr>
                <a:r>
                  <a:rPr lang="en-US" sz="3600">
                    <a:effectLst/>
                    <a:latin typeface="Arial" panose="020B0604020202020204" pitchFamily="34" charset="0"/>
                    <a:ea typeface="Calibri" panose="020F0502020204030204" pitchFamily="34" charset="0"/>
                    <a:cs typeface="Arial" panose="020B0604020202020204" pitchFamily="34" charset="0"/>
                  </a:rPr>
                  <a:t>x</a:t>
                </a:r>
                <a:r>
                  <a:rPr lang="en-US" sz="3600" baseline="-25000">
                    <a:effectLst/>
                    <a:latin typeface="Arial" panose="020B0604020202020204" pitchFamily="34" charset="0"/>
                    <a:ea typeface="Calibri" panose="020F0502020204030204" pitchFamily="34" charset="0"/>
                    <a:cs typeface="Arial" panose="020B0604020202020204" pitchFamily="34" charset="0"/>
                  </a:rPr>
                  <a:t>1 </a:t>
                </a:r>
                <a14:m>
                  <m:oMath xmlns:m="http://schemas.openxmlformats.org/officeDocument/2006/math">
                    <m:r>
                      <a:rPr lang="en-US" sz="3600" i="0" baseline="-25000">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600">
                    <a:effectLst/>
                    <a:latin typeface="Arial" panose="020B0604020202020204" pitchFamily="34" charset="0"/>
                    <a:ea typeface="Calibri" panose="020F0502020204030204" pitchFamily="34" charset="0"/>
                    <a:cs typeface="Arial" panose="020B0604020202020204" pitchFamily="34" charset="0"/>
                  </a:rPr>
                  <a:t> x</a:t>
                </a:r>
                <a:r>
                  <a:rPr lang="en-US" sz="3600" baseline="-25000">
                    <a:effectLst/>
                    <a:latin typeface="Arial" panose="020B0604020202020204" pitchFamily="34" charset="0"/>
                    <a:ea typeface="Calibri" panose="020F0502020204030204" pitchFamily="34" charset="0"/>
                    <a:cs typeface="Arial" panose="020B0604020202020204" pitchFamily="34" charset="0"/>
                  </a:rPr>
                  <a:t>2 </a:t>
                </a:r>
                <a14:m>
                  <m:oMath xmlns:m="http://schemas.openxmlformats.org/officeDocument/2006/math">
                    <m:r>
                      <a:rPr lang="en-US" sz="3600" i="0" baseline="-25000">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600" baseline="-25000">
                    <a:effectLst/>
                    <a:latin typeface="Arial" panose="020B0604020202020204" pitchFamily="34" charset="0"/>
                    <a:ea typeface="Times New Roman" panose="02020603050405020304" pitchFamily="18" charset="0"/>
                    <a:cs typeface="Arial" panose="020B0604020202020204" pitchFamily="34" charset="0"/>
                  </a:rPr>
                  <a:t> </a:t>
                </a:r>
                <a:r>
                  <a:rPr lang="en-US" sz="3600">
                    <a:effectLst/>
                    <a:latin typeface="Arial" panose="020B0604020202020204" pitchFamily="34" charset="0"/>
                    <a:ea typeface="Times New Roman" panose="02020603050405020304" pitchFamily="18" charset="0"/>
                    <a:cs typeface="Arial" panose="020B0604020202020204" pitchFamily="34" charset="0"/>
                  </a:rPr>
                  <a:t>…</a:t>
                </a:r>
                <a:r>
                  <a:rPr lang="en-US" sz="3600">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sz="3600" i="0" baseline="-25000">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600">
                    <a:effectLst/>
                    <a:latin typeface="Arial" panose="020B0604020202020204" pitchFamily="34" charset="0"/>
                    <a:ea typeface="Calibri" panose="020F0502020204030204" pitchFamily="34" charset="0"/>
                    <a:cs typeface="Arial" panose="020B0604020202020204" pitchFamily="34" charset="0"/>
                  </a:rPr>
                  <a:t> x</a:t>
                </a:r>
                <a:r>
                  <a:rPr lang="en-US" sz="3600" baseline="-25000">
                    <a:effectLst/>
                    <a:latin typeface="Arial" panose="020B0604020202020204" pitchFamily="34" charset="0"/>
                    <a:ea typeface="Calibri" panose="020F0502020204030204" pitchFamily="34" charset="0"/>
                    <a:cs typeface="Arial" panose="020B0604020202020204" pitchFamily="34" charset="0"/>
                  </a:rPr>
                  <a:t>n</a:t>
                </a:r>
                <a:endParaRPr lang="en-US" sz="3600">
                  <a:effectLst/>
                  <a:latin typeface="Arial" panose="020B0604020202020204" pitchFamily="34" charset="0"/>
                  <a:ea typeface="Calibri" panose="020F0502020204030204" pitchFamily="34" charset="0"/>
                  <a:cs typeface="Arial" panose="020B0604020202020204" pitchFamily="34" charset="0"/>
                </a:endParaRPr>
              </a:p>
              <a:p>
                <a:pPr algn="just">
                  <a:lnSpc>
                    <a:spcPct val="150000"/>
                  </a:lnSpc>
                  <a:spcAft>
                    <a:spcPts val="800"/>
                  </a:spcAft>
                </a:pPr>
                <a:r>
                  <a:rPr lang="en-US" sz="3600">
                    <a:effectLst/>
                    <a:latin typeface="Arial" panose="020B0604020202020204" pitchFamily="34" charset="0"/>
                    <a:ea typeface="Calibri" panose="020F0502020204030204" pitchFamily="34" charset="0"/>
                    <a:cs typeface="Arial" panose="020B0604020202020204" pitchFamily="34" charset="0"/>
                  </a:rPr>
                  <a:t>Tứ phân vị của một mẫu số liệu gồm ba giá trị, gọi là tứ phân vị thứ nhất, thứ hai và thứ ba (lần lượt kí hiệu là Q</a:t>
                </a:r>
                <a:r>
                  <a:rPr lang="en-US" sz="3600" baseline="-25000">
                    <a:effectLst/>
                    <a:latin typeface="Arial" panose="020B0604020202020204" pitchFamily="34" charset="0"/>
                    <a:ea typeface="Calibri" panose="020F0502020204030204" pitchFamily="34" charset="0"/>
                    <a:cs typeface="Arial" panose="020B0604020202020204" pitchFamily="34" charset="0"/>
                  </a:rPr>
                  <a:t>1</a:t>
                </a:r>
                <a:r>
                  <a:rPr lang="en-US" sz="3600">
                    <a:effectLst/>
                    <a:latin typeface="Arial" panose="020B0604020202020204" pitchFamily="34" charset="0"/>
                    <a:ea typeface="Calibri" panose="020F0502020204030204" pitchFamily="34" charset="0"/>
                    <a:cs typeface="Arial" panose="020B0604020202020204" pitchFamily="34" charset="0"/>
                  </a:rPr>
                  <a:t>, Q</a:t>
                </a:r>
                <a:r>
                  <a:rPr lang="en-US" sz="3600" baseline="-25000">
                    <a:effectLst/>
                    <a:latin typeface="Arial" panose="020B0604020202020204" pitchFamily="34" charset="0"/>
                    <a:ea typeface="Calibri" panose="020F0502020204030204" pitchFamily="34" charset="0"/>
                    <a:cs typeface="Arial" panose="020B0604020202020204" pitchFamily="34" charset="0"/>
                  </a:rPr>
                  <a:t>2</a:t>
                </a:r>
                <a:r>
                  <a:rPr lang="en-US" sz="3600">
                    <a:effectLst/>
                    <a:latin typeface="Arial" panose="020B0604020202020204" pitchFamily="34" charset="0"/>
                    <a:ea typeface="Calibri" panose="020F0502020204030204" pitchFamily="34" charset="0"/>
                    <a:cs typeface="Arial" panose="020B0604020202020204" pitchFamily="34" charset="0"/>
                  </a:rPr>
                  <a:t>, Q</a:t>
                </a:r>
                <a:r>
                  <a:rPr lang="en-US" sz="3600" baseline="-25000">
                    <a:effectLst/>
                    <a:latin typeface="Arial" panose="020B0604020202020204" pitchFamily="34" charset="0"/>
                    <a:ea typeface="Calibri" panose="020F0502020204030204" pitchFamily="34" charset="0"/>
                    <a:cs typeface="Arial" panose="020B0604020202020204" pitchFamily="34" charset="0"/>
                  </a:rPr>
                  <a:t>3</a:t>
                </a:r>
                <a:r>
                  <a:rPr lang="en-US" sz="3600">
                    <a:effectLst/>
                    <a:latin typeface="Arial" panose="020B0604020202020204" pitchFamily="34" charset="0"/>
                    <a:ea typeface="Calibri" panose="020F0502020204030204" pitchFamily="34" charset="0"/>
                    <a:cs typeface="Arial" panose="020B0604020202020204" pitchFamily="34" charset="0"/>
                  </a:rPr>
                  <a:t>). Ba giá trị này chia tập hợp dữ liệu đã sắp xếp thành bốn phần đều nhau. Cụ thể:</a:t>
                </a:r>
              </a:p>
              <a:p>
                <a:pPr marL="571500" marR="0" lvl="0" indent="-571500" algn="just">
                  <a:lnSpc>
                    <a:spcPct val="150000"/>
                  </a:lnSpc>
                  <a:spcBef>
                    <a:spcPts val="0"/>
                  </a:spcBef>
                  <a:spcAft>
                    <a:spcPts val="0"/>
                  </a:spcAft>
                  <a:buFont typeface="Arial" panose="020B0604020202020204" pitchFamily="34" charset="0"/>
                  <a:buChar char="•"/>
                </a:pPr>
                <a:r>
                  <a:rPr lang="en-US" sz="3600">
                    <a:solidFill>
                      <a:srgbClr val="FF0000"/>
                    </a:solidFill>
                    <a:effectLst/>
                    <a:latin typeface="Arial" panose="020B0604020202020204" pitchFamily="34" charset="0"/>
                    <a:ea typeface="Calibri" panose="020F0502020204030204" pitchFamily="34" charset="0"/>
                    <a:cs typeface="Arial" panose="020B0604020202020204" pitchFamily="34" charset="0"/>
                  </a:rPr>
                  <a:t>Giá trị </a:t>
                </a:r>
                <a:r>
                  <a:rPr lang="en-US" sz="3600">
                    <a:solidFill>
                      <a:srgbClr val="00B050"/>
                    </a:solidFill>
                    <a:effectLst/>
                    <a:latin typeface="Arial" panose="020B0604020202020204" pitchFamily="34" charset="0"/>
                    <a:ea typeface="Calibri" panose="020F0502020204030204" pitchFamily="34" charset="0"/>
                    <a:cs typeface="Arial" panose="020B0604020202020204" pitchFamily="34" charset="0"/>
                  </a:rPr>
                  <a:t>tứ phân vị thứ hai, Q</a:t>
                </a:r>
                <a:r>
                  <a:rPr lang="en-US" sz="3600" baseline="-25000">
                    <a:solidFill>
                      <a:srgbClr val="00B050"/>
                    </a:solidFill>
                    <a:effectLst/>
                    <a:latin typeface="Arial" panose="020B0604020202020204" pitchFamily="34" charset="0"/>
                    <a:ea typeface="Calibri" panose="020F0502020204030204" pitchFamily="34" charset="0"/>
                    <a:cs typeface="Arial" panose="020B0604020202020204" pitchFamily="34" charset="0"/>
                  </a:rPr>
                  <a:t>2</a:t>
                </a:r>
                <a:r>
                  <a:rPr lang="en-US" sz="3600">
                    <a:solidFill>
                      <a:srgbClr val="FF0000"/>
                    </a:solidFill>
                    <a:effectLst/>
                    <a:latin typeface="Arial" panose="020B0604020202020204" pitchFamily="34" charset="0"/>
                    <a:ea typeface="Calibri" panose="020F0502020204030204" pitchFamily="34" charset="0"/>
                    <a:cs typeface="Arial" panose="020B0604020202020204" pitchFamily="34" charset="0"/>
                  </a:rPr>
                  <a:t>, chính là </a:t>
                </a:r>
                <a:r>
                  <a:rPr lang="en-US" sz="3600">
                    <a:solidFill>
                      <a:srgbClr val="00B050"/>
                    </a:solidFill>
                    <a:effectLst/>
                    <a:latin typeface="Arial" panose="020B0604020202020204" pitchFamily="34" charset="0"/>
                    <a:ea typeface="Calibri" panose="020F0502020204030204" pitchFamily="34" charset="0"/>
                    <a:cs typeface="Arial" panose="020B0604020202020204" pitchFamily="34" charset="0"/>
                  </a:rPr>
                  <a:t>số trung vị </a:t>
                </a:r>
                <a:r>
                  <a:rPr lang="en-US" sz="3600">
                    <a:effectLst/>
                    <a:latin typeface="Arial" panose="020B0604020202020204" pitchFamily="34" charset="0"/>
                    <a:ea typeface="Calibri" panose="020F0502020204030204" pitchFamily="34" charset="0"/>
                    <a:cs typeface="Arial" panose="020B0604020202020204" pitchFamily="34" charset="0"/>
                  </a:rPr>
                  <a:t>của mẫu.</a:t>
                </a:r>
              </a:p>
              <a:p>
                <a:pPr marL="571500" marR="0" lvl="0" indent="-571500" algn="just">
                  <a:lnSpc>
                    <a:spcPct val="150000"/>
                  </a:lnSpc>
                  <a:spcBef>
                    <a:spcPts val="0"/>
                  </a:spcBef>
                  <a:spcAft>
                    <a:spcPts val="0"/>
                  </a:spcAft>
                  <a:buFont typeface="Arial" panose="020B0604020202020204" pitchFamily="34" charset="0"/>
                  <a:buChar char="•"/>
                </a:pPr>
                <a:r>
                  <a:rPr lang="en-US" sz="3600">
                    <a:effectLst/>
                    <a:latin typeface="Arial" panose="020B0604020202020204" pitchFamily="34" charset="0"/>
                    <a:ea typeface="Calibri" panose="020F0502020204030204" pitchFamily="34" charset="0"/>
                    <a:cs typeface="Arial" panose="020B0604020202020204" pitchFamily="34" charset="0"/>
                  </a:rPr>
                  <a:t>Giá trị tứ phân vị thứ nhất, Q</a:t>
                </a:r>
                <a:r>
                  <a:rPr lang="en-US" sz="3600" baseline="-25000">
                    <a:effectLst/>
                    <a:latin typeface="Arial" panose="020B0604020202020204" pitchFamily="34" charset="0"/>
                    <a:ea typeface="Calibri" panose="020F0502020204030204" pitchFamily="34" charset="0"/>
                    <a:cs typeface="Arial" panose="020B0604020202020204" pitchFamily="34" charset="0"/>
                  </a:rPr>
                  <a:t>1</a:t>
                </a:r>
                <a:r>
                  <a:rPr lang="en-US" sz="3600">
                    <a:effectLst/>
                    <a:latin typeface="Arial" panose="020B0604020202020204" pitchFamily="34" charset="0"/>
                    <a:ea typeface="Calibri" panose="020F0502020204030204" pitchFamily="34" charset="0"/>
                    <a:cs typeface="Arial" panose="020B0604020202020204" pitchFamily="34" charset="0"/>
                  </a:rPr>
                  <a:t>, là trung vị của nửa số liệu đã sắp xếp bên trái Q</a:t>
                </a:r>
                <a:r>
                  <a:rPr lang="en-US" sz="3600" baseline="-25000">
                    <a:effectLst/>
                    <a:latin typeface="Arial" panose="020B0604020202020204" pitchFamily="34" charset="0"/>
                    <a:ea typeface="Calibri" panose="020F0502020204030204" pitchFamily="34" charset="0"/>
                    <a:cs typeface="Arial" panose="020B0604020202020204" pitchFamily="34" charset="0"/>
                  </a:rPr>
                  <a:t>2</a:t>
                </a:r>
                <a:r>
                  <a:rPr lang="en-US" sz="3600">
                    <a:effectLst/>
                    <a:latin typeface="Arial" panose="020B0604020202020204" pitchFamily="34" charset="0"/>
                    <a:ea typeface="Calibri" panose="020F0502020204030204" pitchFamily="34" charset="0"/>
                    <a:cs typeface="Arial" panose="020B0604020202020204" pitchFamily="34" charset="0"/>
                  </a:rPr>
                  <a:t> (không bao gồm Q</a:t>
                </a:r>
                <a:r>
                  <a:rPr lang="en-US" sz="3600" baseline="-25000">
                    <a:effectLst/>
                    <a:latin typeface="Arial" panose="020B0604020202020204" pitchFamily="34" charset="0"/>
                    <a:ea typeface="Calibri" panose="020F0502020204030204" pitchFamily="34" charset="0"/>
                    <a:cs typeface="Arial" panose="020B0604020202020204" pitchFamily="34" charset="0"/>
                  </a:rPr>
                  <a:t>2</a:t>
                </a:r>
                <a:r>
                  <a:rPr lang="en-US" sz="3600">
                    <a:effectLst/>
                    <a:latin typeface="Arial" panose="020B0604020202020204" pitchFamily="34" charset="0"/>
                    <a:ea typeface="Calibri" panose="020F0502020204030204" pitchFamily="34" charset="0"/>
                    <a:cs typeface="Arial" panose="020B0604020202020204" pitchFamily="34" charset="0"/>
                  </a:rPr>
                  <a:t> nếu n lẻ).</a:t>
                </a:r>
              </a:p>
              <a:p>
                <a:pPr marL="571500" marR="0" lvl="0" indent="-571500" algn="just">
                  <a:lnSpc>
                    <a:spcPct val="150000"/>
                  </a:lnSpc>
                  <a:spcBef>
                    <a:spcPts val="0"/>
                  </a:spcBef>
                  <a:spcAft>
                    <a:spcPts val="0"/>
                  </a:spcAft>
                  <a:buFont typeface="Arial" panose="020B0604020202020204" pitchFamily="34" charset="0"/>
                  <a:buChar char="•"/>
                </a:pPr>
                <a:r>
                  <a:rPr lang="en-US" sz="3600">
                    <a:effectLst/>
                    <a:latin typeface="Arial" panose="020B0604020202020204" pitchFamily="34" charset="0"/>
                    <a:ea typeface="Calibri" panose="020F0502020204030204" pitchFamily="34" charset="0"/>
                    <a:cs typeface="Arial" panose="020B0604020202020204" pitchFamily="34" charset="0"/>
                  </a:rPr>
                  <a:t>Giá trị tứ phân vị thứ ba, Q</a:t>
                </a:r>
                <a:r>
                  <a:rPr lang="en-US" sz="3600" baseline="-25000">
                    <a:effectLst/>
                    <a:latin typeface="Arial" panose="020B0604020202020204" pitchFamily="34" charset="0"/>
                    <a:ea typeface="Calibri" panose="020F0502020204030204" pitchFamily="34" charset="0"/>
                    <a:cs typeface="Arial" panose="020B0604020202020204" pitchFamily="34" charset="0"/>
                  </a:rPr>
                  <a:t>3</a:t>
                </a:r>
                <a:r>
                  <a:rPr lang="en-US" sz="3600">
                    <a:effectLst/>
                    <a:latin typeface="Arial" panose="020B0604020202020204" pitchFamily="34" charset="0"/>
                    <a:ea typeface="Calibri" panose="020F0502020204030204" pitchFamily="34" charset="0"/>
                    <a:cs typeface="Arial" panose="020B0604020202020204" pitchFamily="34" charset="0"/>
                  </a:rPr>
                  <a:t>, là trung vị của nửa số liệu đã sắp xếp bên phải Q</a:t>
                </a:r>
                <a:r>
                  <a:rPr lang="en-US" sz="3600" baseline="-25000">
                    <a:effectLst/>
                    <a:latin typeface="Arial" panose="020B0604020202020204" pitchFamily="34" charset="0"/>
                    <a:ea typeface="Calibri" panose="020F0502020204030204" pitchFamily="34" charset="0"/>
                    <a:cs typeface="Arial" panose="020B0604020202020204" pitchFamily="34" charset="0"/>
                  </a:rPr>
                  <a:t>2</a:t>
                </a:r>
                <a:r>
                  <a:rPr lang="en-US" sz="3600">
                    <a:effectLst/>
                    <a:latin typeface="Arial" panose="020B0604020202020204" pitchFamily="34" charset="0"/>
                    <a:ea typeface="Calibri" panose="020F0502020204030204" pitchFamily="34" charset="0"/>
                    <a:cs typeface="Arial" panose="020B0604020202020204" pitchFamily="34" charset="0"/>
                  </a:rPr>
                  <a:t> (không bao gồm Q nếu n lẻ).</a:t>
                </a:r>
              </a:p>
            </p:txBody>
          </p:sp>
        </mc:Choice>
        <mc:Fallback>
          <p:sp>
            <p:nvSpPr>
              <p:cNvPr id="7" name="Rectangle 6"/>
              <p:cNvSpPr>
                <a:spLocks noRot="1" noChangeAspect="1" noMove="1" noResize="1" noEditPoints="1" noAdjustHandles="1" noChangeArrowheads="1" noChangeShapeType="1" noTextEdit="1"/>
              </p:cNvSpPr>
              <p:nvPr/>
            </p:nvSpPr>
            <p:spPr>
              <a:xfrm>
                <a:off x="457200" y="1310223"/>
                <a:ext cx="17339366" cy="8710077"/>
              </a:xfrm>
              <a:prstGeom prst="rect">
                <a:avLst/>
              </a:prstGeom>
              <a:blipFill>
                <a:blip r:embed="rId6"/>
                <a:stretch>
                  <a:fillRect l="-1055" r="-1793" b="-490"/>
                </a:stretch>
              </a:blipFill>
            </p:spPr>
            <p:txBody>
              <a:bodyPr/>
              <a:lstStyle/>
              <a:p>
                <a:r>
                  <a:rPr lang="en-US">
                    <a:noFill/>
                  </a:rPr>
                  <a:t> </a:t>
                </a:r>
              </a:p>
            </p:txBody>
          </p:sp>
        </mc:Fallback>
      </mc:AlternateContent>
      <p:pic>
        <p:nvPicPr>
          <p:cNvPr id="6"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252598" y="128618"/>
            <a:ext cx="913123" cy="989836"/>
          </a:xfrm>
          <a:prstGeom prst="rect">
            <a:avLst/>
          </a:prstGeom>
        </p:spPr>
      </p:pic>
    </p:spTree>
    <p:extLst>
      <p:ext uri="{BB962C8B-B14F-4D97-AF65-F5344CB8AC3E}">
        <p14:creationId xmlns:p14="http://schemas.microsoft.com/office/powerpoint/2010/main" val="1825135452"/>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Effect transition="in" filter="fade">
                                      <p:cBhvr>
                                        <p:cTn id="15" dur="500"/>
                                        <p:tgtEl>
                                          <p:spTgt spid="7">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Effect transition="in" filter="randombar(horizontal)">
                                      <p:cBhvr>
                                        <p:cTn id="20" dur="500"/>
                                        <p:tgtEl>
                                          <p:spTgt spid="7">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Effect transition="in" filter="fade">
                                      <p:cBhvr>
                                        <p:cTn id="25" dur="500"/>
                                        <p:tgtEl>
                                          <p:spTgt spid="7">
                                            <p:txEl>
                                              <p:pRg st="3" end="3"/>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7">
                                            <p:txEl>
                                              <p:pRg st="4" end="4"/>
                                            </p:txEl>
                                          </p:spTgt>
                                        </p:tgtEl>
                                        <p:attrNameLst>
                                          <p:attrName>style.visibility</p:attrName>
                                        </p:attrNameLst>
                                      </p:cBhvr>
                                      <p:to>
                                        <p:strVal val="visible"/>
                                      </p:to>
                                    </p:set>
                                    <p:animEffect transition="in" filter="barn(inVertical)">
                                      <p:cBhvr>
                                        <p:cTn id="30" dur="500"/>
                                        <p:tgtEl>
                                          <p:spTgt spid="7">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animEffect transition="in" filter="fade">
                                      <p:cBhvr>
                                        <p:cTn id="35" dur="500"/>
                                        <p:tgtEl>
                                          <p:spTgt spid="7">
                                            <p:txEl>
                                              <p:pRg st="5" end="5"/>
                                            </p:txEl>
                                          </p:spTgt>
                                        </p:tgtEl>
                                      </p:cBhvr>
                                    </p:animEffect>
                                    <p:anim calcmode="lin" valueType="num">
                                      <p:cBhvr>
                                        <p:cTn id="36"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7" dur="5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57200" y="342900"/>
            <a:ext cx="17373599" cy="96012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p:cNvSpPr/>
          <p:nvPr/>
        </p:nvSpPr>
        <p:spPr>
          <a:xfrm>
            <a:off x="1713866" y="510540"/>
            <a:ext cx="15697200" cy="1131079"/>
          </a:xfrm>
          <a:prstGeom prst="rect">
            <a:avLst/>
          </a:prstGeom>
        </p:spPr>
        <p:txBody>
          <a:bodyPr wrap="square">
            <a:spAutoFit/>
          </a:bodyPr>
          <a:lstStyle/>
          <a:p>
            <a:pPr marL="571500" indent="-571500" algn="just">
              <a:lnSpc>
                <a:spcPct val="150000"/>
              </a:lnSpc>
              <a:spcBef>
                <a:spcPts val="600"/>
              </a:spcBef>
              <a:spcAft>
                <a:spcPts val="800"/>
              </a:spcAft>
              <a:buFont typeface="Arial" panose="020B0604020202020204" pitchFamily="34" charset="0"/>
              <a:buChar char="•"/>
              <a:tabLst>
                <a:tab pos="360045" algn="l"/>
                <a:tab pos="720090" algn="l"/>
              </a:tabLst>
            </a:pPr>
            <a:r>
              <a:rPr lang="en-US" sz="4500" b="1">
                <a:solidFill>
                  <a:prstClr val="black"/>
                </a:solidFill>
                <a:latin typeface="Arial" panose="020B0604020202020204" pitchFamily="34" charset="0"/>
                <a:ea typeface="Times New Roman" panose="02020603050405020304" pitchFamily="18" charset="0"/>
                <a:cs typeface="Arial" panose="020B0604020202020204" pitchFamily="34" charset="0"/>
              </a:rPr>
              <a:t>Ý nghĩa của tứ phân vị:</a:t>
            </a:r>
            <a:endParaRPr lang="en-US" sz="4500">
              <a:solidFill>
                <a:prstClr val="black"/>
              </a:solidFill>
              <a:latin typeface="Arial" panose="020B0604020202020204" pitchFamily="34" charset="0"/>
              <a:ea typeface="Calibri" panose="020F0502020204030204" pitchFamily="34" charset="0"/>
              <a:cs typeface="Arial" panose="020B0604020202020204" pitchFamily="34" charset="0"/>
            </a:endParaRPr>
          </a:p>
        </p:txBody>
      </p:sp>
      <p:pic>
        <p:nvPicPr>
          <p:cNvPr id="11"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6471109" y="132207"/>
            <a:ext cx="1861626" cy="1240308"/>
          </a:xfrm>
          <a:prstGeom prst="rect">
            <a:avLst/>
          </a:prstGeom>
        </p:spPr>
      </p:pic>
      <p:sp>
        <p:nvSpPr>
          <p:cNvPr id="12" name="Rectangle 11"/>
          <p:cNvSpPr/>
          <p:nvPr/>
        </p:nvSpPr>
        <p:spPr>
          <a:xfrm>
            <a:off x="685801" y="2143588"/>
            <a:ext cx="17144998" cy="5111271"/>
          </a:xfrm>
          <a:prstGeom prst="rect">
            <a:avLst/>
          </a:prstGeom>
        </p:spPr>
        <p:txBody>
          <a:bodyPr wrap="square">
            <a:spAutoFit/>
          </a:bodyPr>
          <a:lstStyle/>
          <a:p>
            <a:pPr algn="just">
              <a:lnSpc>
                <a:spcPct val="150000"/>
              </a:lnSpc>
              <a:tabLst>
                <a:tab pos="360045" algn="l"/>
                <a:tab pos="720090" algn="l"/>
              </a:tabLst>
            </a:pPr>
            <a:r>
              <a:rPr lang="vi-VN" sz="3700">
                <a:ea typeface="Times New Roman" panose="02020603050405020304" pitchFamily="18" charset="0"/>
                <a:cs typeface="Arial" panose="020B0604020202020204" pitchFamily="34" charset="0"/>
              </a:rPr>
              <a:t>Các điểm tứ phân vị Q1, Q2, Q3 chia mẫu số liệu đã sắp xếp theo thứ tự từ nhỏ đến lớn thành bốn phần, mỗi phần chứa khoảng 25% tổng số  liệu đã thu thập được.</a:t>
            </a:r>
          </a:p>
          <a:p>
            <a:pPr algn="just">
              <a:lnSpc>
                <a:spcPct val="150000"/>
              </a:lnSpc>
              <a:tabLst>
                <a:tab pos="360045" algn="l"/>
                <a:tab pos="720090" algn="l"/>
              </a:tabLst>
            </a:pPr>
            <a:r>
              <a:rPr lang="vi-VN" sz="3700">
                <a:ea typeface="Times New Roman" panose="02020603050405020304" pitchFamily="18" charset="0"/>
                <a:cs typeface="Arial" panose="020B0604020202020204" pitchFamily="34" charset="0"/>
              </a:rPr>
              <a:t>Tứ phân vị thứ nhất Q1 còn được gọi là tứ phân vị dưới và đại diện cho nửa mẫu số liệu phía dưới. Tứ phân vị thứ ba Q3 còn được gọi là tứ phân vị trên và đại diện cho nửa mẫu số liệu phía trên.</a:t>
            </a:r>
          </a:p>
        </p:txBody>
      </p:sp>
      <p:pic>
        <p:nvPicPr>
          <p:cNvPr id="10" name="Picture 9"/>
          <p:cNvPicPr/>
          <p:nvPr/>
        </p:nvPicPr>
        <p:blipFill>
          <a:blip r:embed="rId4"/>
          <a:stretch>
            <a:fillRect/>
          </a:stretch>
        </p:blipFill>
        <p:spPr>
          <a:xfrm>
            <a:off x="2895600" y="7795722"/>
            <a:ext cx="12496799" cy="198073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147462496"/>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7EC58-C281-DCB8-AF89-CFA7B168C8C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A4CF122-5D50-4E5A-F2D5-2EC3B75ECE5E}"/>
              </a:ext>
            </a:extLst>
          </p:cNvPr>
          <p:cNvSpPr txBox="1"/>
          <p:nvPr/>
        </p:nvSpPr>
        <p:spPr>
          <a:xfrm>
            <a:off x="130956" y="35561"/>
            <a:ext cx="16611600" cy="861133"/>
          </a:xfrm>
          <a:prstGeom prst="rect">
            <a:avLst/>
          </a:prstGeom>
          <a:noFill/>
        </p:spPr>
        <p:txBody>
          <a:bodyPr wrap="square" rtlCol="0">
            <a:spAutoFit/>
          </a:bodyPr>
          <a:lstStyle/>
          <a:p>
            <a:pPr>
              <a:lnSpc>
                <a:spcPct val="150000"/>
              </a:lnSpc>
            </a:pPr>
            <a:r>
              <a:rPr lang="en-US" sz="3800" b="1">
                <a:solidFill>
                  <a:srgbClr val="FF0000"/>
                </a:solidFill>
                <a:latin typeface="Arial" panose="020B0604020202020204" pitchFamily="34" charset="0"/>
                <a:cs typeface="Arial" panose="020B0604020202020204" pitchFamily="34" charset="0"/>
              </a:rPr>
              <a:t>Bài 14- trang 139</a:t>
            </a:r>
            <a:r>
              <a:rPr lang="en-US" sz="3800">
                <a:solidFill>
                  <a:prstClr val="black"/>
                </a:solidFill>
                <a:latin typeface="Arial" panose="020B0604020202020204" pitchFamily="34" charset="0"/>
                <a:cs typeface="Arial" panose="020B0604020202020204" pitchFamily="34" charset="0"/>
              </a:rPr>
              <a:t>: Tìm tứ phân vị của các mẫu số liệu sau:</a:t>
            </a:r>
          </a:p>
        </p:txBody>
      </p:sp>
      <mc:AlternateContent xmlns:mc="http://schemas.openxmlformats.org/markup-compatibility/2006">
        <mc:Choice xmlns:a14="http://schemas.microsoft.com/office/drawing/2010/main" Requires="a14">
          <p:sp>
            <p:nvSpPr>
              <p:cNvPr id="8" name="Rectangle 7">
                <a:extLst>
                  <a:ext uri="{FF2B5EF4-FFF2-40B4-BE49-F238E27FC236}">
                    <a16:creationId xmlns:a16="http://schemas.microsoft.com/office/drawing/2014/main" id="{8531A730-A777-8DAE-4452-F894A35CA2C6}"/>
                  </a:ext>
                </a:extLst>
              </p:cNvPr>
              <p:cNvSpPr/>
              <p:nvPr/>
            </p:nvSpPr>
            <p:spPr>
              <a:xfrm>
                <a:off x="1632963" y="1114421"/>
                <a:ext cx="12962138"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800" i="1">
                          <a:latin typeface="Cambria Math" panose="02040503050406030204" pitchFamily="18" charset="0"/>
                        </a:rPr>
                        <m:t>𝑎</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5;</m:t>
                      </m:r>
                      <m:r>
                        <m:rPr>
                          <m:nor/>
                        </m:rPr>
                        <a:rPr lang="en-US" sz="3800" i="1">
                          <a:latin typeface="Cambria Math" panose="02040503050406030204" pitchFamily="18" charset="0"/>
                        </a:rPr>
                        <m:t> </m:t>
                      </m:r>
                      <m:r>
                        <a:rPr lang="en-US" sz="3800" i="0">
                          <a:latin typeface="Cambria Math" panose="02040503050406030204" pitchFamily="18" charset="0"/>
                        </a:rPr>
                        <m:t>13;</m:t>
                      </m:r>
                      <m:r>
                        <m:rPr>
                          <m:nor/>
                        </m:rPr>
                        <a:rPr lang="en-US" sz="3800" i="1">
                          <a:latin typeface="Cambria Math" panose="02040503050406030204" pitchFamily="18" charset="0"/>
                        </a:rPr>
                        <m:t> </m:t>
                      </m:r>
                      <m:r>
                        <a:rPr lang="en-US" sz="3800" i="0">
                          <a:latin typeface="Cambria Math" panose="02040503050406030204" pitchFamily="18" charset="0"/>
                        </a:rPr>
                        <m:t>5;</m:t>
                      </m:r>
                      <m:r>
                        <m:rPr>
                          <m:nor/>
                        </m:rPr>
                        <a:rPr lang="en-US" sz="3800" i="1">
                          <a:latin typeface="Cambria Math" panose="02040503050406030204" pitchFamily="18" charset="0"/>
                        </a:rPr>
                        <m:t> </m:t>
                      </m:r>
                      <m:r>
                        <a:rPr lang="en-US" sz="3800" i="0">
                          <a:latin typeface="Cambria Math" panose="02040503050406030204" pitchFamily="18" charset="0"/>
                        </a:rPr>
                        <m:t>7;</m:t>
                      </m:r>
                      <m:r>
                        <m:rPr>
                          <m:nor/>
                        </m:rPr>
                        <a:rPr lang="en-US" sz="3800" i="1">
                          <a:latin typeface="Cambria Math" panose="02040503050406030204" pitchFamily="18" charset="0"/>
                        </a:rPr>
                        <m:t> </m:t>
                      </m:r>
                      <m:r>
                        <a:rPr lang="en-US" sz="3800" i="0">
                          <a:latin typeface="Cambria Math" panose="02040503050406030204" pitchFamily="18" charset="0"/>
                        </a:rPr>
                        <m:t>10;</m:t>
                      </m:r>
                      <m:r>
                        <m:rPr>
                          <m:nor/>
                        </m:rPr>
                        <a:rPr lang="en-US" sz="3800" i="1">
                          <a:latin typeface="Cambria Math" panose="02040503050406030204" pitchFamily="18" charset="0"/>
                        </a:rPr>
                        <m:t> </m:t>
                      </m:r>
                      <m:r>
                        <a:rPr lang="en-US" sz="3800" i="0">
                          <a:latin typeface="Cambria Math" panose="02040503050406030204" pitchFamily="18" charset="0"/>
                        </a:rPr>
                        <m:t>2;</m:t>
                      </m:r>
                      <m:r>
                        <m:rPr>
                          <m:nor/>
                        </m:rPr>
                        <a:rPr lang="en-US" sz="3800" i="1">
                          <a:latin typeface="Cambria Math" panose="02040503050406030204" pitchFamily="18" charset="0"/>
                        </a:rPr>
                        <m:t> </m:t>
                      </m:r>
                      <m:r>
                        <a:rPr lang="en-US" sz="3800" i="0">
                          <a:latin typeface="Cambria Math" panose="02040503050406030204" pitchFamily="18" charset="0"/>
                        </a:rPr>
                        <m:t>3</m:t>
                      </m:r>
                      <m:r>
                        <m:rPr>
                          <m:nor/>
                        </m:rPr>
                        <a:rPr lang="en-US" sz="3800" i="1">
                          <a:latin typeface="Cambria Math" panose="02040503050406030204" pitchFamily="18" charset="0"/>
                        </a:rPr>
                        <m:t>                                   </m:t>
                      </m:r>
                      <m:r>
                        <a:rPr lang="en-US" sz="3800" i="1">
                          <a:latin typeface="Cambria Math" panose="02040503050406030204" pitchFamily="18" charset="0"/>
                        </a:rPr>
                        <m:t>𝑏</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2;3;10;13;5;15;5;7</m:t>
                      </m:r>
                    </m:oMath>
                  </m:oMathPara>
                </a14:m>
                <a:endParaRPr lang="en-US" sz="3800"/>
              </a:p>
            </p:txBody>
          </p:sp>
        </mc:Choice>
        <mc:Fallback>
          <p:sp>
            <p:nvSpPr>
              <p:cNvPr id="8" name="Rectangle 7">
                <a:extLst>
                  <a:ext uri="{FF2B5EF4-FFF2-40B4-BE49-F238E27FC236}">
                    <a16:creationId xmlns:a16="http://schemas.microsoft.com/office/drawing/2014/main" id="{8531A730-A777-8DAE-4452-F894A35CA2C6}"/>
                  </a:ext>
                </a:extLst>
              </p:cNvPr>
              <p:cNvSpPr>
                <a:spLocks noRot="1" noChangeAspect="1" noMove="1" noResize="1" noEditPoints="1" noAdjustHandles="1" noChangeArrowheads="1" noChangeShapeType="1" noTextEdit="1"/>
              </p:cNvSpPr>
              <p:nvPr/>
            </p:nvSpPr>
            <p:spPr>
              <a:xfrm>
                <a:off x="1632963" y="1114421"/>
                <a:ext cx="12962138" cy="677108"/>
              </a:xfrm>
              <a:prstGeom prst="rect">
                <a:avLst/>
              </a:prstGeom>
              <a:blipFill>
                <a:blip r:embed="rId2"/>
                <a:stretch>
                  <a:fillRect/>
                </a:stretch>
              </a:blipFill>
            </p:spPr>
            <p:txBody>
              <a:bodyPr/>
              <a:lstStyle/>
              <a:p>
                <a:r>
                  <a:rPr lang="en-US">
                    <a:noFill/>
                  </a:rPr>
                  <a:t> </a:t>
                </a:r>
              </a:p>
            </p:txBody>
          </p:sp>
        </mc:Fallback>
      </mc:AlternateContent>
      <p:sp>
        <p:nvSpPr>
          <p:cNvPr id="9" name="TextBox 8">
            <a:extLst>
              <a:ext uri="{FF2B5EF4-FFF2-40B4-BE49-F238E27FC236}">
                <a16:creationId xmlns:a16="http://schemas.microsoft.com/office/drawing/2014/main" id="{61C83810-E0B3-D13C-5258-E0CE0069970B}"/>
              </a:ext>
            </a:extLst>
          </p:cNvPr>
          <p:cNvSpPr txBox="1"/>
          <p:nvPr/>
        </p:nvSpPr>
        <p:spPr>
          <a:xfrm>
            <a:off x="0" y="3854513"/>
            <a:ext cx="13764228"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 Sắp xếp lại mẫu số liệu theo thứ tự không giảm, ta được: </a:t>
            </a:r>
          </a:p>
        </p:txBody>
      </p:sp>
      <mc:AlternateContent xmlns:mc="http://schemas.openxmlformats.org/markup-compatibility/2006">
        <mc:Choice xmlns:a14="http://schemas.microsoft.com/office/drawing/2010/main" Requires="a14">
          <p:sp>
            <p:nvSpPr>
              <p:cNvPr id="10" name="Rectangle 9">
                <a:extLst>
                  <a:ext uri="{FF2B5EF4-FFF2-40B4-BE49-F238E27FC236}">
                    <a16:creationId xmlns:a16="http://schemas.microsoft.com/office/drawing/2014/main" id="{F62AE571-C9E5-7499-FCEE-5F9B9472327C}"/>
                  </a:ext>
                </a:extLst>
              </p:cNvPr>
              <p:cNvSpPr/>
              <p:nvPr/>
            </p:nvSpPr>
            <p:spPr>
              <a:xfrm>
                <a:off x="5029200" y="4889609"/>
                <a:ext cx="7119257" cy="101566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6000" smtClean="0">
                          <a:solidFill>
                            <a:srgbClr val="00B050"/>
                          </a:solidFill>
                          <a:latin typeface="Cambria Math" panose="02040503050406030204" pitchFamily="18" charset="0"/>
                        </a:rPr>
                        <m:t>2</m:t>
                      </m:r>
                      <m:r>
                        <a:rPr lang="en-US" sz="6000" i="0">
                          <a:solidFill>
                            <a:srgbClr val="00B050"/>
                          </a:solidFill>
                          <a:latin typeface="Cambria Math" panose="02040503050406030204" pitchFamily="18" charset="0"/>
                        </a:rPr>
                        <m:t>;</m:t>
                      </m:r>
                      <m:r>
                        <m:rPr>
                          <m:nor/>
                        </m:rPr>
                        <a:rPr lang="en-US" sz="6000" i="1">
                          <a:solidFill>
                            <a:srgbClr val="00B050"/>
                          </a:solidFill>
                          <a:latin typeface="Cambria Math" panose="02040503050406030204" pitchFamily="18" charset="0"/>
                        </a:rPr>
                        <m:t> </m:t>
                      </m:r>
                      <m:r>
                        <a:rPr lang="en-US" sz="6000" i="0">
                          <a:solidFill>
                            <a:srgbClr val="00B050"/>
                          </a:solidFill>
                          <a:latin typeface="Cambria Math" panose="02040503050406030204" pitchFamily="18" charset="0"/>
                        </a:rPr>
                        <m:t>3;</m:t>
                      </m:r>
                      <m:r>
                        <m:rPr>
                          <m:nor/>
                        </m:rPr>
                        <a:rPr lang="en-US" sz="6000" i="1">
                          <a:solidFill>
                            <a:srgbClr val="00B050"/>
                          </a:solidFill>
                          <a:latin typeface="Cambria Math" panose="02040503050406030204" pitchFamily="18" charset="0"/>
                        </a:rPr>
                        <m:t> </m:t>
                      </m:r>
                      <m:r>
                        <a:rPr lang="en-US" sz="6000" i="0">
                          <a:solidFill>
                            <a:srgbClr val="00B050"/>
                          </a:solidFill>
                          <a:latin typeface="Cambria Math" panose="02040503050406030204" pitchFamily="18" charset="0"/>
                        </a:rPr>
                        <m:t>5</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b="1" i="0" smtClean="0">
                          <a:solidFill>
                            <a:srgbClr val="FF0000"/>
                          </a:solidFill>
                          <a:latin typeface="Cambria Math" panose="02040503050406030204" pitchFamily="18" charset="0"/>
                        </a:rPr>
                        <m:t>𝟓</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i="0">
                          <a:latin typeface="Cambria Math" panose="02040503050406030204" pitchFamily="18" charset="0"/>
                        </a:rPr>
                        <m:t>7;</m:t>
                      </m:r>
                      <m:r>
                        <m:rPr>
                          <m:nor/>
                        </m:rPr>
                        <a:rPr lang="en-US" sz="6000" i="1">
                          <a:latin typeface="Cambria Math" panose="02040503050406030204" pitchFamily="18" charset="0"/>
                        </a:rPr>
                        <m:t> </m:t>
                      </m:r>
                      <m:r>
                        <a:rPr lang="en-US" sz="6000" i="0">
                          <a:latin typeface="Cambria Math" panose="02040503050406030204" pitchFamily="18" charset="0"/>
                        </a:rPr>
                        <m:t>10;</m:t>
                      </m:r>
                      <m:r>
                        <m:rPr>
                          <m:nor/>
                        </m:rPr>
                        <a:rPr lang="en-US" sz="6000" i="1">
                          <a:latin typeface="Cambria Math" panose="02040503050406030204" pitchFamily="18" charset="0"/>
                        </a:rPr>
                        <m:t> </m:t>
                      </m:r>
                      <m:r>
                        <a:rPr lang="en-US" sz="6000" i="0">
                          <a:latin typeface="Cambria Math" panose="02040503050406030204" pitchFamily="18" charset="0"/>
                        </a:rPr>
                        <m:t>13</m:t>
                      </m:r>
                    </m:oMath>
                  </m:oMathPara>
                </a14:m>
                <a:endParaRPr lang="en-US" sz="6000"/>
              </a:p>
            </p:txBody>
          </p:sp>
        </mc:Choice>
        <mc:Fallback>
          <p:sp>
            <p:nvSpPr>
              <p:cNvPr id="10" name="Rectangle 9">
                <a:extLst>
                  <a:ext uri="{FF2B5EF4-FFF2-40B4-BE49-F238E27FC236}">
                    <a16:creationId xmlns:a16="http://schemas.microsoft.com/office/drawing/2014/main" id="{F62AE571-C9E5-7499-FCEE-5F9B9472327C}"/>
                  </a:ext>
                </a:extLst>
              </p:cNvPr>
              <p:cNvSpPr>
                <a:spLocks noRot="1" noChangeAspect="1" noMove="1" noResize="1" noEditPoints="1" noAdjustHandles="1" noChangeArrowheads="1" noChangeShapeType="1" noTextEdit="1"/>
              </p:cNvSpPr>
              <p:nvPr/>
            </p:nvSpPr>
            <p:spPr>
              <a:xfrm>
                <a:off x="5029200" y="4889609"/>
                <a:ext cx="7119257" cy="1015663"/>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3BF0C047-E525-1BC2-8FDF-D34079569D01}"/>
                  </a:ext>
                </a:extLst>
              </p:cNvPr>
              <p:cNvSpPr txBox="1"/>
              <p:nvPr/>
            </p:nvSpPr>
            <p:spPr>
              <a:xfrm>
                <a:off x="533400" y="61341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Vì cỡ mẫu là </a:t>
                </a:r>
                <a14:m>
                  <m:oMath xmlns:m="http://schemas.openxmlformats.org/officeDocument/2006/math">
                    <m:r>
                      <a:rPr lang="en-US" sz="3800" i="1" smtClean="0">
                        <a:latin typeface="Cambria Math" panose="02040503050406030204" pitchFamily="18" charset="0"/>
                        <a:cs typeface="Arial" panose="020B0604020202020204" pitchFamily="34" charset="0"/>
                      </a:rPr>
                      <m:t>𝑛</m:t>
                    </m:r>
                    <m:r>
                      <a:rPr lang="en-US" sz="3800" i="1" smtClean="0">
                        <a:latin typeface="Cambria Math" panose="02040503050406030204" pitchFamily="18" charset="0"/>
                        <a:cs typeface="Arial" panose="020B0604020202020204" pitchFamily="34" charset="0"/>
                      </a:rPr>
                      <m:t>=7</m:t>
                    </m:r>
                  </m:oMath>
                </a14:m>
                <a:r>
                  <a:rPr lang="en-US" sz="3800">
                    <a:latin typeface="Arial" panose="020B0604020202020204" pitchFamily="34" charset="0"/>
                    <a:cs typeface="Arial" panose="020B0604020202020204" pitchFamily="34" charset="0"/>
                  </a:rPr>
                  <a:t>, là </a:t>
                </a:r>
                <a:r>
                  <a:rPr lang="en-US" sz="3800">
                    <a:solidFill>
                      <a:srgbClr val="FF0000"/>
                    </a:solidFill>
                    <a:latin typeface="Arial" panose="020B0604020202020204" pitchFamily="34" charset="0"/>
                    <a:cs typeface="Arial" panose="020B0604020202020204" pitchFamily="34" charset="0"/>
                  </a:rPr>
                  <a:t>số lẻ</a:t>
                </a:r>
                <a:r>
                  <a:rPr lang="en-US" sz="3800">
                    <a:latin typeface="Arial" panose="020B0604020202020204" pitchFamily="34" charset="0"/>
                    <a:cs typeface="Arial" panose="020B0604020202020204" pitchFamily="34" charset="0"/>
                  </a:rPr>
                  <a:t>, nên giá trị tứ phân vị thứ hai là</a:t>
                </a:r>
              </a:p>
            </p:txBody>
          </p:sp>
        </mc:Choice>
        <mc:Fallback>
          <p:sp>
            <p:nvSpPr>
              <p:cNvPr id="11" name="TextBox 10">
                <a:extLst>
                  <a:ext uri="{FF2B5EF4-FFF2-40B4-BE49-F238E27FC236}">
                    <a16:creationId xmlns:a16="http://schemas.microsoft.com/office/drawing/2014/main" id="{3BF0C047-E525-1BC2-8FDF-D34079569D01}"/>
                  </a:ext>
                </a:extLst>
              </p:cNvPr>
              <p:cNvSpPr txBox="1">
                <a:spLocks noRot="1" noChangeAspect="1" noMove="1" noResize="1" noEditPoints="1" noAdjustHandles="1" noChangeArrowheads="1" noChangeShapeType="1" noTextEdit="1"/>
              </p:cNvSpPr>
              <p:nvPr/>
            </p:nvSpPr>
            <p:spPr>
              <a:xfrm>
                <a:off x="533400" y="6134100"/>
                <a:ext cx="14478000" cy="677108"/>
              </a:xfrm>
              <a:prstGeom prst="rect">
                <a:avLst/>
              </a:prstGeom>
              <a:blipFill>
                <a:blip r:embed="rId4"/>
                <a:stretch>
                  <a:fillRect l="-1263" t="-14414"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ectangle 18">
                <a:extLst>
                  <a:ext uri="{FF2B5EF4-FFF2-40B4-BE49-F238E27FC236}">
                    <a16:creationId xmlns:a16="http://schemas.microsoft.com/office/drawing/2014/main" id="{0C22BFB7-59A9-82F0-640F-2B9E507247EF}"/>
                  </a:ext>
                </a:extLst>
              </p:cNvPr>
              <p:cNvSpPr/>
              <p:nvPr/>
            </p:nvSpPr>
            <p:spPr>
              <a:xfrm>
                <a:off x="13680701" y="6117541"/>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=5</m:t>
                      </m:r>
                    </m:oMath>
                  </m:oMathPara>
                </a14:m>
                <a:endParaRPr lang="en-US" sz="3800"/>
              </a:p>
            </p:txBody>
          </p:sp>
        </mc:Choice>
        <mc:Fallback>
          <p:sp>
            <p:nvSpPr>
              <p:cNvPr id="19" name="Rectangle 18">
                <a:extLst>
                  <a:ext uri="{FF2B5EF4-FFF2-40B4-BE49-F238E27FC236}">
                    <a16:creationId xmlns:a16="http://schemas.microsoft.com/office/drawing/2014/main" id="{0C22BFB7-59A9-82F0-640F-2B9E507247EF}"/>
                  </a:ext>
                </a:extLst>
              </p:cNvPr>
              <p:cNvSpPr>
                <a:spLocks noRot="1" noChangeAspect="1" noMove="1" noResize="1" noEditPoints="1" noAdjustHandles="1" noChangeArrowheads="1" noChangeShapeType="1" noTextEdit="1"/>
              </p:cNvSpPr>
              <p:nvPr/>
            </p:nvSpPr>
            <p:spPr>
              <a:xfrm>
                <a:off x="13680701" y="6117541"/>
                <a:ext cx="2133600" cy="677108"/>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TextBox 19">
                <a:extLst>
                  <a:ext uri="{FF2B5EF4-FFF2-40B4-BE49-F238E27FC236}">
                    <a16:creationId xmlns:a16="http://schemas.microsoft.com/office/drawing/2014/main" id="{21C317F1-9C7F-40CD-C3B1-1B500243B3F3}"/>
                  </a:ext>
                </a:extLst>
              </p:cNvPr>
              <p:cNvSpPr txBox="1"/>
              <p:nvPr/>
            </p:nvSpPr>
            <p:spPr>
              <a:xfrm>
                <a:off x="533400" y="71247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srgbClr val="00B050"/>
                        </a:solidFill>
                        <a:latin typeface="Cambria Math" panose="02040503050406030204" pitchFamily="18" charset="0"/>
                        <a:cs typeface="Arial" panose="020B0604020202020204" pitchFamily="34" charset="0"/>
                      </a:rPr>
                      <m:t>2;3;5</m:t>
                    </m:r>
                    <m:r>
                      <a:rPr lang="en-US" sz="3800" i="1" smtClean="0">
                        <a:latin typeface="Cambria Math" panose="02040503050406030204" pitchFamily="18" charset="0"/>
                        <a:cs typeface="Arial" panose="020B0604020202020204" pitchFamily="34" charset="0"/>
                      </a:rPr>
                      <m:t>.</m:t>
                    </m:r>
                  </m:oMath>
                </a14:m>
                <a:r>
                  <a:rPr lang="en-US" sz="3800">
                    <a:latin typeface="Arial" panose="020B0604020202020204" pitchFamily="34" charset="0"/>
                    <a:cs typeface="Arial" panose="020B0604020202020204" pitchFamily="34" charset="0"/>
                  </a:rPr>
                  <a:t> Do đó </a:t>
                </a:r>
              </a:p>
            </p:txBody>
          </p:sp>
        </mc:Choice>
        <mc:Fallback>
          <p:sp>
            <p:nvSpPr>
              <p:cNvPr id="20" name="TextBox 19">
                <a:extLst>
                  <a:ext uri="{FF2B5EF4-FFF2-40B4-BE49-F238E27FC236}">
                    <a16:creationId xmlns:a16="http://schemas.microsoft.com/office/drawing/2014/main" id="{21C317F1-9C7F-40CD-C3B1-1B500243B3F3}"/>
                  </a:ext>
                </a:extLst>
              </p:cNvPr>
              <p:cNvSpPr txBox="1">
                <a:spLocks noRot="1" noChangeAspect="1" noMove="1" noResize="1" noEditPoints="1" noAdjustHandles="1" noChangeArrowheads="1" noChangeShapeType="1" noTextEdit="1"/>
              </p:cNvSpPr>
              <p:nvPr/>
            </p:nvSpPr>
            <p:spPr>
              <a:xfrm>
                <a:off x="533400" y="7124700"/>
                <a:ext cx="14478000" cy="677108"/>
              </a:xfrm>
              <a:prstGeom prst="rect">
                <a:avLst/>
              </a:prstGeom>
              <a:blipFill>
                <a:blip r:embed="rId6"/>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ectangle 20">
                <a:extLst>
                  <a:ext uri="{FF2B5EF4-FFF2-40B4-BE49-F238E27FC236}">
                    <a16:creationId xmlns:a16="http://schemas.microsoft.com/office/drawing/2014/main" id="{DF44E0C8-6186-D517-C54A-7C33E9322A84}"/>
                  </a:ext>
                </a:extLst>
              </p:cNvPr>
              <p:cNvSpPr/>
              <p:nvPr/>
            </p:nvSpPr>
            <p:spPr>
              <a:xfrm>
                <a:off x="12505812" y="7109460"/>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latin typeface="Cambria Math" panose="02040503050406030204" pitchFamily="18" charset="0"/>
                            </a:rPr>
                          </m:ctrlPr>
                        </m:sSubPr>
                        <m:e>
                          <m:r>
                            <a:rPr lang="en-US" sz="3800" i="1">
                              <a:latin typeface="Cambria Math" panose="02040503050406030204" pitchFamily="18" charset="0"/>
                            </a:rPr>
                            <m:t>𝑄</m:t>
                          </m:r>
                        </m:e>
                        <m:sub>
                          <m:r>
                            <a:rPr lang="en-US" sz="3800" b="0" i="0" smtClean="0">
                              <a:latin typeface="Cambria Math" panose="02040503050406030204" pitchFamily="18" charset="0"/>
                            </a:rPr>
                            <m:t>1</m:t>
                          </m:r>
                        </m:sub>
                      </m:sSub>
                      <m:r>
                        <a:rPr lang="en-US" sz="3800" i="0">
                          <a:latin typeface="Cambria Math" panose="02040503050406030204" pitchFamily="18" charset="0"/>
                        </a:rPr>
                        <m:t>=</m:t>
                      </m:r>
                      <m:r>
                        <a:rPr lang="en-US" sz="3800" b="0" i="0" smtClean="0">
                          <a:latin typeface="Cambria Math" panose="02040503050406030204" pitchFamily="18" charset="0"/>
                        </a:rPr>
                        <m:t>3</m:t>
                      </m:r>
                    </m:oMath>
                  </m:oMathPara>
                </a14:m>
                <a:endParaRPr lang="en-US" sz="3800"/>
              </a:p>
            </p:txBody>
          </p:sp>
        </mc:Choice>
        <mc:Fallback>
          <p:sp>
            <p:nvSpPr>
              <p:cNvPr id="21" name="Rectangle 20">
                <a:extLst>
                  <a:ext uri="{FF2B5EF4-FFF2-40B4-BE49-F238E27FC236}">
                    <a16:creationId xmlns:a16="http://schemas.microsoft.com/office/drawing/2014/main" id="{DF44E0C8-6186-D517-C54A-7C33E9322A84}"/>
                  </a:ext>
                </a:extLst>
              </p:cNvPr>
              <p:cNvSpPr>
                <a:spLocks noRot="1" noChangeAspect="1" noMove="1" noResize="1" noEditPoints="1" noAdjustHandles="1" noChangeArrowheads="1" noChangeShapeType="1" noTextEdit="1"/>
              </p:cNvSpPr>
              <p:nvPr/>
            </p:nvSpPr>
            <p:spPr>
              <a:xfrm>
                <a:off x="12505812" y="7109460"/>
                <a:ext cx="2133600" cy="677108"/>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TextBox 23">
                <a:extLst>
                  <a:ext uri="{FF2B5EF4-FFF2-40B4-BE49-F238E27FC236}">
                    <a16:creationId xmlns:a16="http://schemas.microsoft.com/office/drawing/2014/main" id="{A5C2E307-6CA9-D7B2-19F8-3D865D4AFF65}"/>
                  </a:ext>
                </a:extLst>
              </p:cNvPr>
              <p:cNvSpPr txBox="1"/>
              <p:nvPr/>
            </p:nvSpPr>
            <p:spPr>
              <a:xfrm>
                <a:off x="533400" y="81153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b="0" i="1" smtClean="0">
                        <a:latin typeface="Cambria Math" panose="02040503050406030204" pitchFamily="18" charset="0"/>
                        <a:cs typeface="Arial" panose="020B0604020202020204" pitchFamily="34" charset="0"/>
                      </a:rPr>
                      <m:t>7</m:t>
                    </m:r>
                    <m:r>
                      <a:rPr lang="en-US" sz="380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10</m:t>
                    </m:r>
                    <m:r>
                      <a:rPr lang="en-US" sz="380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13</m:t>
                    </m:r>
                    <m:r>
                      <a:rPr lang="en-US" sz="3800" i="1" smtClean="0">
                        <a:latin typeface="Cambria Math" panose="02040503050406030204" pitchFamily="18" charset="0"/>
                        <a:cs typeface="Arial" panose="020B0604020202020204" pitchFamily="34" charset="0"/>
                      </a:rPr>
                      <m:t>.</m:t>
                    </m:r>
                  </m:oMath>
                </a14:m>
                <a:r>
                  <a:rPr lang="en-US" sz="3800">
                    <a:latin typeface="Arial" panose="020B0604020202020204" pitchFamily="34" charset="0"/>
                    <a:cs typeface="Arial" panose="020B0604020202020204" pitchFamily="34" charset="0"/>
                  </a:rPr>
                  <a:t> Do đó </a:t>
                </a:r>
              </a:p>
            </p:txBody>
          </p:sp>
        </mc:Choice>
        <mc:Fallback>
          <p:sp>
            <p:nvSpPr>
              <p:cNvPr id="24" name="TextBox 23">
                <a:extLst>
                  <a:ext uri="{FF2B5EF4-FFF2-40B4-BE49-F238E27FC236}">
                    <a16:creationId xmlns:a16="http://schemas.microsoft.com/office/drawing/2014/main" id="{A5C2E307-6CA9-D7B2-19F8-3D865D4AFF65}"/>
                  </a:ext>
                </a:extLst>
              </p:cNvPr>
              <p:cNvSpPr txBox="1">
                <a:spLocks noRot="1" noChangeAspect="1" noMove="1" noResize="1" noEditPoints="1" noAdjustHandles="1" noChangeArrowheads="1" noChangeShapeType="1" noTextEdit="1"/>
              </p:cNvSpPr>
              <p:nvPr/>
            </p:nvSpPr>
            <p:spPr>
              <a:xfrm>
                <a:off x="533400" y="8115300"/>
                <a:ext cx="14478000" cy="677108"/>
              </a:xfrm>
              <a:prstGeom prst="rect">
                <a:avLst/>
              </a:prstGeom>
              <a:blipFill>
                <a:blip r:embed="rId8"/>
                <a:stretch>
                  <a:fillRect l="-1263" t="-14414"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ectangle 24">
                <a:extLst>
                  <a:ext uri="{FF2B5EF4-FFF2-40B4-BE49-F238E27FC236}">
                    <a16:creationId xmlns:a16="http://schemas.microsoft.com/office/drawing/2014/main" id="{C54DB6E6-C1E4-AC86-B74A-B837382B811F}"/>
                  </a:ext>
                </a:extLst>
              </p:cNvPr>
              <p:cNvSpPr/>
              <p:nvPr/>
            </p:nvSpPr>
            <p:spPr>
              <a:xfrm>
                <a:off x="12768624" y="8100060"/>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latin typeface="Cambria Math" panose="02040503050406030204" pitchFamily="18" charset="0"/>
                            </a:rPr>
                          </m:ctrlPr>
                        </m:sSubPr>
                        <m:e>
                          <m:r>
                            <a:rPr lang="en-US" sz="3800" i="1">
                              <a:latin typeface="Cambria Math" panose="02040503050406030204" pitchFamily="18" charset="0"/>
                            </a:rPr>
                            <m:t>𝑄</m:t>
                          </m:r>
                        </m:e>
                        <m:sub>
                          <m:r>
                            <a:rPr lang="en-US" sz="3800" b="0" i="1" smtClean="0">
                              <a:latin typeface="Cambria Math" panose="02040503050406030204" pitchFamily="18" charset="0"/>
                            </a:rPr>
                            <m:t>3</m:t>
                          </m:r>
                        </m:sub>
                      </m:sSub>
                      <m:r>
                        <a:rPr lang="en-US" sz="3800" i="0">
                          <a:latin typeface="Cambria Math" panose="02040503050406030204" pitchFamily="18" charset="0"/>
                        </a:rPr>
                        <m:t>=</m:t>
                      </m:r>
                      <m:r>
                        <a:rPr lang="en-US" sz="3800" b="0" i="0" smtClean="0">
                          <a:latin typeface="Cambria Math" panose="02040503050406030204" pitchFamily="18" charset="0"/>
                        </a:rPr>
                        <m:t>10.</m:t>
                      </m:r>
                    </m:oMath>
                  </m:oMathPara>
                </a14:m>
                <a:endParaRPr lang="en-US" sz="3800"/>
              </a:p>
            </p:txBody>
          </p:sp>
        </mc:Choice>
        <mc:Fallback>
          <p:sp>
            <p:nvSpPr>
              <p:cNvPr id="25" name="Rectangle 24">
                <a:extLst>
                  <a:ext uri="{FF2B5EF4-FFF2-40B4-BE49-F238E27FC236}">
                    <a16:creationId xmlns:a16="http://schemas.microsoft.com/office/drawing/2014/main" id="{C54DB6E6-C1E4-AC86-B74A-B837382B811F}"/>
                  </a:ext>
                </a:extLst>
              </p:cNvPr>
              <p:cNvSpPr>
                <a:spLocks noRot="1" noChangeAspect="1" noMove="1" noResize="1" noEditPoints="1" noAdjustHandles="1" noChangeArrowheads="1" noChangeShapeType="1" noTextEdit="1"/>
              </p:cNvSpPr>
              <p:nvPr/>
            </p:nvSpPr>
            <p:spPr>
              <a:xfrm>
                <a:off x="12768624" y="8100060"/>
                <a:ext cx="2133600" cy="677108"/>
              </a:xfrm>
              <a:prstGeom prst="rect">
                <a:avLst/>
              </a:prstGeom>
              <a:blipFill>
                <a:blip r:embed="rId9"/>
                <a:stretch>
                  <a:fillRect/>
                </a:stretch>
              </a:blipFill>
            </p:spPr>
            <p:txBody>
              <a:bodyPr/>
              <a:lstStyle/>
              <a:p>
                <a:r>
                  <a:rPr lang="en-US">
                    <a:noFill/>
                  </a:rPr>
                  <a:t> </a:t>
                </a:r>
              </a:p>
            </p:txBody>
          </p:sp>
        </mc:Fallback>
      </mc:AlternateContent>
      <p:cxnSp>
        <p:nvCxnSpPr>
          <p:cNvPr id="12" name="Straight Connector 11">
            <a:extLst>
              <a:ext uri="{FF2B5EF4-FFF2-40B4-BE49-F238E27FC236}">
                <a16:creationId xmlns:a16="http://schemas.microsoft.com/office/drawing/2014/main" id="{B3B9C81E-2172-E7C1-9D19-5BB4469F195E}"/>
              </a:ext>
            </a:extLst>
          </p:cNvPr>
          <p:cNvCxnSpPr/>
          <p:nvPr/>
        </p:nvCxnSpPr>
        <p:spPr>
          <a:xfrm>
            <a:off x="228600" y="2171700"/>
            <a:ext cx="17655750"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22" name="TextBox 21">
                <a:extLst>
                  <a:ext uri="{FF2B5EF4-FFF2-40B4-BE49-F238E27FC236}">
                    <a16:creationId xmlns:a16="http://schemas.microsoft.com/office/drawing/2014/main" id="{A96B5CD2-E315-48B3-DA96-82D42FDC7F6F}"/>
                  </a:ext>
                </a:extLst>
              </p:cNvPr>
              <p:cNvSpPr txBox="1"/>
              <p:nvPr/>
            </p:nvSpPr>
            <p:spPr>
              <a:xfrm>
                <a:off x="235527" y="2604870"/>
                <a:ext cx="9178636" cy="92333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5400" i="1" smtClean="0">
                          <a:latin typeface="Cambria Math" panose="02040503050406030204" pitchFamily="18" charset="0"/>
                        </a:rPr>
                        <m:t>𝑎</m:t>
                      </m:r>
                      <m:r>
                        <a:rPr lang="en-US" sz="5400" i="0">
                          <a:latin typeface="Cambria Math" panose="02040503050406030204" pitchFamily="18" charset="0"/>
                        </a:rPr>
                        <m:t>)</m:t>
                      </m:r>
                      <m:r>
                        <m:rPr>
                          <m:nor/>
                        </m:rPr>
                        <a:rPr lang="en-US" sz="5400" i="1">
                          <a:latin typeface="Cambria Math" panose="02040503050406030204" pitchFamily="18" charset="0"/>
                        </a:rPr>
                        <m:t>  </m:t>
                      </m:r>
                      <m:r>
                        <a:rPr lang="en-US" sz="5400" i="0">
                          <a:latin typeface="Cambria Math" panose="02040503050406030204" pitchFamily="18" charset="0"/>
                        </a:rPr>
                        <m:t>5;</m:t>
                      </m:r>
                      <m:r>
                        <m:rPr>
                          <m:nor/>
                        </m:rPr>
                        <a:rPr lang="en-US" sz="5400" i="1">
                          <a:latin typeface="Cambria Math" panose="02040503050406030204" pitchFamily="18" charset="0"/>
                        </a:rPr>
                        <m:t> </m:t>
                      </m:r>
                      <m:r>
                        <a:rPr lang="en-US" sz="5400" i="0">
                          <a:latin typeface="Cambria Math" panose="02040503050406030204" pitchFamily="18" charset="0"/>
                        </a:rPr>
                        <m:t>13;</m:t>
                      </m:r>
                      <m:r>
                        <m:rPr>
                          <m:nor/>
                        </m:rPr>
                        <a:rPr lang="en-US" sz="5400" i="1">
                          <a:latin typeface="Cambria Math" panose="02040503050406030204" pitchFamily="18" charset="0"/>
                        </a:rPr>
                        <m:t> </m:t>
                      </m:r>
                      <m:r>
                        <a:rPr lang="en-US" sz="5400" i="0">
                          <a:latin typeface="Cambria Math" panose="02040503050406030204" pitchFamily="18" charset="0"/>
                        </a:rPr>
                        <m:t>5;</m:t>
                      </m:r>
                      <m:r>
                        <m:rPr>
                          <m:nor/>
                        </m:rPr>
                        <a:rPr lang="en-US" sz="5400" i="1">
                          <a:latin typeface="Cambria Math" panose="02040503050406030204" pitchFamily="18" charset="0"/>
                        </a:rPr>
                        <m:t> </m:t>
                      </m:r>
                      <m:r>
                        <a:rPr lang="en-US" sz="5400" i="0">
                          <a:latin typeface="Cambria Math" panose="02040503050406030204" pitchFamily="18" charset="0"/>
                        </a:rPr>
                        <m:t>7;</m:t>
                      </m:r>
                      <m:r>
                        <m:rPr>
                          <m:nor/>
                        </m:rPr>
                        <a:rPr lang="en-US" sz="5400" i="1">
                          <a:latin typeface="Cambria Math" panose="02040503050406030204" pitchFamily="18" charset="0"/>
                        </a:rPr>
                        <m:t> </m:t>
                      </m:r>
                      <m:r>
                        <a:rPr lang="en-US" sz="5400" i="0">
                          <a:latin typeface="Cambria Math" panose="02040503050406030204" pitchFamily="18" charset="0"/>
                        </a:rPr>
                        <m:t>10;</m:t>
                      </m:r>
                      <m:r>
                        <m:rPr>
                          <m:nor/>
                        </m:rPr>
                        <a:rPr lang="en-US" sz="5400" i="1">
                          <a:latin typeface="Cambria Math" panose="02040503050406030204" pitchFamily="18" charset="0"/>
                        </a:rPr>
                        <m:t> </m:t>
                      </m:r>
                      <m:r>
                        <a:rPr lang="en-US" sz="5400" i="0">
                          <a:latin typeface="Cambria Math" panose="02040503050406030204" pitchFamily="18" charset="0"/>
                        </a:rPr>
                        <m:t>2;</m:t>
                      </m:r>
                      <m:r>
                        <m:rPr>
                          <m:nor/>
                        </m:rPr>
                        <a:rPr lang="en-US" sz="5400" i="1">
                          <a:latin typeface="Cambria Math" panose="02040503050406030204" pitchFamily="18" charset="0"/>
                        </a:rPr>
                        <m:t> </m:t>
                      </m:r>
                      <m:r>
                        <a:rPr lang="en-US" sz="5400" i="0">
                          <a:latin typeface="Cambria Math" panose="02040503050406030204" pitchFamily="18" charset="0"/>
                        </a:rPr>
                        <m:t>3</m:t>
                      </m:r>
                      <m:r>
                        <m:rPr>
                          <m:nor/>
                        </m:rPr>
                        <a:rPr lang="en-US" sz="5400" i="1">
                          <a:latin typeface="Cambria Math" panose="02040503050406030204" pitchFamily="18" charset="0"/>
                        </a:rPr>
                        <m:t>                                   </m:t>
                      </m:r>
                    </m:oMath>
                  </m:oMathPara>
                </a14:m>
                <a:endParaRPr lang="en-US" sz="5400"/>
              </a:p>
            </p:txBody>
          </p:sp>
        </mc:Choice>
        <mc:Fallback>
          <p:sp>
            <p:nvSpPr>
              <p:cNvPr id="22" name="TextBox 21">
                <a:extLst>
                  <a:ext uri="{FF2B5EF4-FFF2-40B4-BE49-F238E27FC236}">
                    <a16:creationId xmlns:a16="http://schemas.microsoft.com/office/drawing/2014/main" id="{A96B5CD2-E315-48B3-DA96-82D42FDC7F6F}"/>
                  </a:ext>
                </a:extLst>
              </p:cNvPr>
              <p:cNvSpPr txBox="1">
                <a:spLocks noRot="1" noChangeAspect="1" noMove="1" noResize="1" noEditPoints="1" noAdjustHandles="1" noChangeArrowheads="1" noChangeShapeType="1" noTextEdit="1"/>
              </p:cNvSpPr>
              <p:nvPr/>
            </p:nvSpPr>
            <p:spPr>
              <a:xfrm>
                <a:off x="235527" y="2604870"/>
                <a:ext cx="9178636" cy="923330"/>
              </a:xfrm>
              <a:prstGeom prst="rect">
                <a:avLst/>
              </a:prstGeom>
              <a:blipFill>
                <a:blip r:embed="rId10"/>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677691438"/>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down)">
                                      <p:cBhvr>
                                        <p:cTn id="15" dur="500"/>
                                        <p:tgtEl>
                                          <p:spTgt spid="9">
                                            <p:txEl>
                                              <p:pRg st="0" end="0"/>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animEffect transition="in" filter="fade">
                                      <p:cBhvr>
                                        <p:cTn id="23" dur="500"/>
                                        <p:tgtEl>
                                          <p:spTgt spid="11">
                                            <p:txEl>
                                              <p:pRg st="0" end="0"/>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randombar(horizontal)">
                                      <p:cBhvr>
                                        <p:cTn id="31" dur="500"/>
                                        <p:tgtEl>
                                          <p:spTgt spid="2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randombar(horizontal)">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arn(inVertical)">
                                      <p:cBhvr>
                                        <p:cTn id="39" dur="500"/>
                                        <p:tgtEl>
                                          <p:spTgt spid="24"/>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9" grpId="0"/>
      <p:bldP spid="20" grpId="0"/>
      <p:bldP spid="21" grpId="0"/>
      <p:bldP spid="24" grpId="0"/>
      <p:bldP spid="2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67275-D5F4-5CBC-8A66-F72755D4391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39650C9-F3B7-E7FF-4B28-F2055183EF25}"/>
              </a:ext>
            </a:extLst>
          </p:cNvPr>
          <p:cNvSpPr txBox="1"/>
          <p:nvPr/>
        </p:nvSpPr>
        <p:spPr>
          <a:xfrm>
            <a:off x="436418" y="1646992"/>
            <a:ext cx="13764228" cy="677108"/>
          </a:xfrm>
          <a:prstGeom prst="rect">
            <a:avLst/>
          </a:prstGeom>
          <a:noFill/>
        </p:spPr>
        <p:txBody>
          <a:bodyPr wrap="square" rtlCol="0">
            <a:spAutoFit/>
          </a:bodyPr>
          <a:lstStyle/>
          <a:p>
            <a:r>
              <a:rPr lang="en-US" sz="3800">
                <a:solidFill>
                  <a:prstClr val="black"/>
                </a:solidFill>
                <a:latin typeface="Arial" panose="020B0604020202020204" pitchFamily="34" charset="0"/>
                <a:cs typeface="Arial" panose="020B0604020202020204" pitchFamily="34" charset="0"/>
              </a:rPr>
              <a:t>b) Sắp xếp lại mẫu số liệu theo thứ tự không giảm, ta được: </a:t>
            </a:r>
          </a:p>
        </p:txBody>
      </p:sp>
      <mc:AlternateContent xmlns:mc="http://schemas.openxmlformats.org/markup-compatibility/2006">
        <mc:Choice xmlns:a14="http://schemas.microsoft.com/office/drawing/2010/main" Requires="a14">
          <p:sp>
            <p:nvSpPr>
              <p:cNvPr id="10" name="Rectangle 9">
                <a:extLst>
                  <a:ext uri="{FF2B5EF4-FFF2-40B4-BE49-F238E27FC236}">
                    <a16:creationId xmlns:a16="http://schemas.microsoft.com/office/drawing/2014/main" id="{D02CB4CD-6967-4DFF-F7F2-2BFE4F9DC064}"/>
                  </a:ext>
                </a:extLst>
              </p:cNvPr>
              <p:cNvSpPr/>
              <p:nvPr/>
            </p:nvSpPr>
            <p:spPr>
              <a:xfrm>
                <a:off x="5531068" y="2722484"/>
                <a:ext cx="8270213" cy="101566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6000" smtClean="0">
                          <a:solidFill>
                            <a:prstClr val="black"/>
                          </a:solidFill>
                          <a:latin typeface="Cambria Math" panose="02040503050406030204" pitchFamily="18" charset="0"/>
                        </a:rPr>
                        <m:t>2;</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3;</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5;</m:t>
                      </m:r>
                      <m:r>
                        <m:rPr>
                          <m:nor/>
                        </m:rPr>
                        <a:rPr lang="en-US" sz="6000" i="1">
                          <a:solidFill>
                            <a:prstClr val="black"/>
                          </a:solidFill>
                          <a:latin typeface="Cambria Math" panose="02040503050406030204" pitchFamily="18" charset="0"/>
                        </a:rPr>
                        <m:t>  </m:t>
                      </m:r>
                      <m:r>
                        <a:rPr lang="en-US" sz="6000" smtClean="0">
                          <a:solidFill>
                            <a:srgbClr val="FF0000"/>
                          </a:solidFill>
                          <a:latin typeface="Cambria Math" panose="02040503050406030204" pitchFamily="18" charset="0"/>
                        </a:rPr>
                        <m:t>5;</m:t>
                      </m:r>
                      <m:r>
                        <m:rPr>
                          <m:nor/>
                        </m:rPr>
                        <a:rPr lang="en-US" sz="6000" i="1">
                          <a:solidFill>
                            <a:srgbClr val="FF0000"/>
                          </a:solidFill>
                          <a:latin typeface="Cambria Math" panose="02040503050406030204" pitchFamily="18" charset="0"/>
                        </a:rPr>
                        <m:t> </m:t>
                      </m:r>
                      <m:r>
                        <a:rPr lang="en-US" sz="6000">
                          <a:solidFill>
                            <a:srgbClr val="FF0000"/>
                          </a:solidFill>
                          <a:latin typeface="Cambria Math" panose="02040503050406030204" pitchFamily="18" charset="0"/>
                        </a:rPr>
                        <m:t>7</m:t>
                      </m:r>
                      <m:r>
                        <a:rPr lang="en-US" sz="6000">
                          <a:solidFill>
                            <a:prstClr val="black"/>
                          </a:solidFill>
                          <a:latin typeface="Cambria Math" panose="02040503050406030204" pitchFamily="18" charset="0"/>
                        </a:rPr>
                        <m:t>;</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10;</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13</m:t>
                      </m:r>
                      <m:r>
                        <a:rPr lang="en-US" sz="6000" b="0" i="0" smtClean="0">
                          <a:solidFill>
                            <a:prstClr val="black"/>
                          </a:solidFill>
                          <a:latin typeface="Cambria Math" panose="02040503050406030204" pitchFamily="18" charset="0"/>
                        </a:rPr>
                        <m:t>;15</m:t>
                      </m:r>
                    </m:oMath>
                  </m:oMathPara>
                </a14:m>
                <a:endParaRPr lang="en-US" sz="6000">
                  <a:solidFill>
                    <a:prstClr val="black"/>
                  </a:solidFill>
                </a:endParaRPr>
              </a:p>
            </p:txBody>
          </p:sp>
        </mc:Choice>
        <mc:Fallback>
          <p:sp>
            <p:nvSpPr>
              <p:cNvPr id="10" name="Rectangle 9">
                <a:extLst>
                  <a:ext uri="{FF2B5EF4-FFF2-40B4-BE49-F238E27FC236}">
                    <a16:creationId xmlns:a16="http://schemas.microsoft.com/office/drawing/2014/main" id="{D02CB4CD-6967-4DFF-F7F2-2BFE4F9DC064}"/>
                  </a:ext>
                </a:extLst>
              </p:cNvPr>
              <p:cNvSpPr>
                <a:spLocks noRot="1" noChangeAspect="1" noMove="1" noResize="1" noEditPoints="1" noAdjustHandles="1" noChangeArrowheads="1" noChangeShapeType="1" noTextEdit="1"/>
              </p:cNvSpPr>
              <p:nvPr/>
            </p:nvSpPr>
            <p:spPr>
              <a:xfrm>
                <a:off x="5531068" y="2722484"/>
                <a:ext cx="8270213" cy="1015663"/>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a:extLst>
                  <a:ext uri="{FF2B5EF4-FFF2-40B4-BE49-F238E27FC236}">
                    <a16:creationId xmlns:a16="http://schemas.microsoft.com/office/drawing/2014/main" id="{CEA23559-B3A8-859B-6266-26367A8AC2AD}"/>
                  </a:ext>
                </a:extLst>
              </p:cNvPr>
              <p:cNvSpPr txBox="1"/>
              <p:nvPr/>
            </p:nvSpPr>
            <p:spPr>
              <a:xfrm>
                <a:off x="1562621" y="39243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Vì cỡ mẫu là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𝑛</m:t>
                    </m:r>
                    <m:r>
                      <a:rPr lang="en-US" sz="3800" i="1" smtClean="0">
                        <a:solidFill>
                          <a:prstClr val="black"/>
                        </a:solidFill>
                        <a:latin typeface="Cambria Math" panose="02040503050406030204" pitchFamily="18" charset="0"/>
                        <a:cs typeface="Arial" panose="020B0604020202020204" pitchFamily="34" charset="0"/>
                      </a:rPr>
                      <m:t>=8</m:t>
                    </m:r>
                  </m:oMath>
                </a14:m>
                <a:r>
                  <a:rPr lang="en-US" sz="3800">
                    <a:solidFill>
                      <a:prstClr val="black"/>
                    </a:solidFill>
                    <a:latin typeface="Arial" panose="020B0604020202020204" pitchFamily="34" charset="0"/>
                    <a:cs typeface="Arial" panose="020B0604020202020204" pitchFamily="34" charset="0"/>
                  </a:rPr>
                  <a:t>, là </a:t>
                </a:r>
                <a:r>
                  <a:rPr lang="en-US" sz="3800">
                    <a:solidFill>
                      <a:srgbClr val="FF0000"/>
                    </a:solidFill>
                    <a:latin typeface="Arial" panose="020B0604020202020204" pitchFamily="34" charset="0"/>
                    <a:cs typeface="Arial" panose="020B0604020202020204" pitchFamily="34" charset="0"/>
                  </a:rPr>
                  <a:t>số chẵn</a:t>
                </a:r>
                <a:r>
                  <a:rPr lang="en-US" sz="3800">
                    <a:solidFill>
                      <a:prstClr val="black"/>
                    </a:solidFill>
                    <a:latin typeface="Arial" panose="020B0604020202020204" pitchFamily="34" charset="0"/>
                    <a:cs typeface="Arial" panose="020B0604020202020204" pitchFamily="34" charset="0"/>
                  </a:rPr>
                  <a:t>, nên giá trị tứ phân vị thứ hai là</a:t>
                </a:r>
              </a:p>
            </p:txBody>
          </p:sp>
        </mc:Choice>
        <mc:Fallback>
          <p:sp>
            <p:nvSpPr>
              <p:cNvPr id="11" name="TextBox 10">
                <a:extLst>
                  <a:ext uri="{FF2B5EF4-FFF2-40B4-BE49-F238E27FC236}">
                    <a16:creationId xmlns:a16="http://schemas.microsoft.com/office/drawing/2014/main" id="{CEA23559-B3A8-859B-6266-26367A8AC2AD}"/>
                  </a:ext>
                </a:extLst>
              </p:cNvPr>
              <p:cNvSpPr txBox="1">
                <a:spLocks noRot="1" noChangeAspect="1" noMove="1" noResize="1" noEditPoints="1" noAdjustHandles="1" noChangeArrowheads="1" noChangeShapeType="1" noTextEdit="1"/>
              </p:cNvSpPr>
              <p:nvPr/>
            </p:nvSpPr>
            <p:spPr>
              <a:xfrm>
                <a:off x="1562621" y="3924300"/>
                <a:ext cx="14478000" cy="677108"/>
              </a:xfrm>
              <a:prstGeom prst="rect">
                <a:avLst/>
              </a:prstGeom>
              <a:blipFill>
                <a:blip r:embed="rId3"/>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TextBox 19">
                <a:extLst>
                  <a:ext uri="{FF2B5EF4-FFF2-40B4-BE49-F238E27FC236}">
                    <a16:creationId xmlns:a16="http://schemas.microsoft.com/office/drawing/2014/main" id="{ECE33D6F-1D67-8D49-A8C1-7C67878D4614}"/>
                  </a:ext>
                </a:extLst>
              </p:cNvPr>
              <p:cNvSpPr txBox="1"/>
              <p:nvPr/>
            </p:nvSpPr>
            <p:spPr>
              <a:xfrm>
                <a:off x="42949" y="5883712"/>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2;3;5</m:t>
                    </m:r>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srgbClr val="FF0000"/>
                        </a:solidFill>
                        <a:latin typeface="Cambria Math" panose="02040503050406030204" pitchFamily="18" charset="0"/>
                        <a:cs typeface="Arial" panose="020B0604020202020204" pitchFamily="34" charset="0"/>
                      </a:rPr>
                      <m:t>5</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p:sp>
            <p:nvSpPr>
              <p:cNvPr id="20" name="TextBox 19">
                <a:extLst>
                  <a:ext uri="{FF2B5EF4-FFF2-40B4-BE49-F238E27FC236}">
                    <a16:creationId xmlns:a16="http://schemas.microsoft.com/office/drawing/2014/main" id="{ECE33D6F-1D67-8D49-A8C1-7C67878D4614}"/>
                  </a:ext>
                </a:extLst>
              </p:cNvPr>
              <p:cNvSpPr txBox="1">
                <a:spLocks noRot="1" noChangeAspect="1" noMove="1" noResize="1" noEditPoints="1" noAdjustHandles="1" noChangeArrowheads="1" noChangeShapeType="1" noTextEdit="1"/>
              </p:cNvSpPr>
              <p:nvPr/>
            </p:nvSpPr>
            <p:spPr>
              <a:xfrm>
                <a:off x="42949" y="5883712"/>
                <a:ext cx="14478000" cy="677108"/>
              </a:xfrm>
              <a:prstGeom prst="rect">
                <a:avLst/>
              </a:prstGeom>
              <a:blipFill>
                <a:blip r:embed="rId4"/>
                <a:stretch>
                  <a:fillRect l="-1263" t="-15315"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ectangle 20">
                <a:extLst>
                  <a:ext uri="{FF2B5EF4-FFF2-40B4-BE49-F238E27FC236}">
                    <a16:creationId xmlns:a16="http://schemas.microsoft.com/office/drawing/2014/main" id="{3B8CBDAA-B6E1-1AA1-FE39-3124844FE889}"/>
                  </a:ext>
                </a:extLst>
              </p:cNvPr>
              <p:cNvSpPr/>
              <p:nvPr/>
            </p:nvSpPr>
            <p:spPr>
              <a:xfrm>
                <a:off x="12496800" y="5596718"/>
                <a:ext cx="4419600" cy="1198983"/>
              </a:xfrm>
              <a:prstGeom prst="rect">
                <a:avLst/>
              </a:prstGeom>
              <a:solidFill>
                <a:srgbClr val="FFC00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smtClean="0">
                              <a:solidFill>
                                <a:prstClr val="black"/>
                              </a:solidFill>
                              <a:latin typeface="Cambria Math" panose="02040503050406030204" pitchFamily="18" charset="0"/>
                            </a:rPr>
                            <m:t>1</m:t>
                          </m:r>
                        </m:sub>
                      </m:sSub>
                      <m:r>
                        <a:rPr lang="en-US" sz="3800">
                          <a:solidFill>
                            <a:prstClr val="black"/>
                          </a:solidFill>
                          <a:latin typeface="Cambria Math" panose="02040503050406030204" pitchFamily="18" charset="0"/>
                        </a:rPr>
                        <m:t>=</m:t>
                      </m:r>
                      <m:f>
                        <m:fPr>
                          <m:ctrlPr>
                            <a:rPr lang="en-US" sz="3800" i="1" smtClean="0">
                              <a:solidFill>
                                <a:prstClr val="black"/>
                              </a:solidFill>
                              <a:latin typeface="Cambria Math" panose="02040503050406030204" pitchFamily="18" charset="0"/>
                            </a:rPr>
                          </m:ctrlPr>
                        </m:fPr>
                        <m:num>
                          <m:r>
                            <a:rPr lang="en-US" sz="3800" b="0" i="1" smtClean="0">
                              <a:solidFill>
                                <a:prstClr val="black"/>
                              </a:solidFill>
                              <a:latin typeface="Cambria Math" panose="02040503050406030204" pitchFamily="18" charset="0"/>
                            </a:rPr>
                            <m:t>3+5</m:t>
                          </m:r>
                        </m:num>
                        <m:den>
                          <m:r>
                            <a:rPr lang="en-US" sz="3800" b="0" i="1" smtClean="0">
                              <a:solidFill>
                                <a:prstClr val="black"/>
                              </a:solidFill>
                              <a:latin typeface="Cambria Math" panose="02040503050406030204" pitchFamily="18" charset="0"/>
                            </a:rPr>
                            <m:t>2</m:t>
                          </m:r>
                        </m:den>
                      </m:f>
                      <m:r>
                        <a:rPr lang="en-US" sz="3800" b="0" i="0" smtClean="0">
                          <a:solidFill>
                            <a:prstClr val="black"/>
                          </a:solidFill>
                          <a:latin typeface="Cambria Math" panose="02040503050406030204" pitchFamily="18" charset="0"/>
                        </a:rPr>
                        <m:t>=4</m:t>
                      </m:r>
                    </m:oMath>
                  </m:oMathPara>
                </a14:m>
                <a:endParaRPr lang="en-US" sz="3800">
                  <a:solidFill>
                    <a:prstClr val="black"/>
                  </a:solidFill>
                </a:endParaRPr>
              </a:p>
            </p:txBody>
          </p:sp>
        </mc:Choice>
        <mc:Fallback>
          <p:sp>
            <p:nvSpPr>
              <p:cNvPr id="21" name="Rectangle 20">
                <a:extLst>
                  <a:ext uri="{FF2B5EF4-FFF2-40B4-BE49-F238E27FC236}">
                    <a16:creationId xmlns:a16="http://schemas.microsoft.com/office/drawing/2014/main" id="{3B8CBDAA-B6E1-1AA1-FE39-3124844FE889}"/>
                  </a:ext>
                </a:extLst>
              </p:cNvPr>
              <p:cNvSpPr>
                <a:spLocks noRot="1" noChangeAspect="1" noMove="1" noResize="1" noEditPoints="1" noAdjustHandles="1" noChangeArrowheads="1" noChangeShapeType="1" noTextEdit="1"/>
              </p:cNvSpPr>
              <p:nvPr/>
            </p:nvSpPr>
            <p:spPr>
              <a:xfrm>
                <a:off x="12496800" y="5596718"/>
                <a:ext cx="4419600" cy="119898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TextBox 23">
                <a:extLst>
                  <a:ext uri="{FF2B5EF4-FFF2-40B4-BE49-F238E27FC236}">
                    <a16:creationId xmlns:a16="http://schemas.microsoft.com/office/drawing/2014/main" id="{EE082DEE-7897-2EF4-EE4F-375DBCA7EAE7}"/>
                  </a:ext>
                </a:extLst>
              </p:cNvPr>
              <p:cNvSpPr txBox="1"/>
              <p:nvPr/>
            </p:nvSpPr>
            <p:spPr>
              <a:xfrm>
                <a:off x="27709" y="6959204"/>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i="1" smtClean="0">
                        <a:solidFill>
                          <a:srgbClr val="FF0000"/>
                        </a:solidFill>
                        <a:latin typeface="Cambria Math" panose="02040503050406030204" pitchFamily="18" charset="0"/>
                        <a:cs typeface="Arial" panose="020B0604020202020204" pitchFamily="34" charset="0"/>
                      </a:rPr>
                      <m:t>7</m:t>
                    </m:r>
                    <m:r>
                      <a:rPr lang="en-US" sz="3800" i="1" smtClean="0">
                        <a:solidFill>
                          <a:prstClr val="black"/>
                        </a:solidFill>
                        <a:latin typeface="Cambria Math" panose="02040503050406030204" pitchFamily="18" charset="0"/>
                        <a:cs typeface="Arial" panose="020B0604020202020204" pitchFamily="34" charset="0"/>
                      </a:rPr>
                      <m:t>;10;13</m:t>
                    </m:r>
                    <m:r>
                      <a:rPr lang="en-US" sz="3800" b="0" i="1" smtClean="0">
                        <a:solidFill>
                          <a:prstClr val="black"/>
                        </a:solidFill>
                        <a:latin typeface="Cambria Math" panose="02040503050406030204" pitchFamily="18" charset="0"/>
                        <a:cs typeface="Arial" panose="020B0604020202020204" pitchFamily="34" charset="0"/>
                      </a:rPr>
                      <m:t>;15</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p:sp>
            <p:nvSpPr>
              <p:cNvPr id="24" name="TextBox 23">
                <a:extLst>
                  <a:ext uri="{FF2B5EF4-FFF2-40B4-BE49-F238E27FC236}">
                    <a16:creationId xmlns:a16="http://schemas.microsoft.com/office/drawing/2014/main" id="{EE082DEE-7897-2EF4-EE4F-375DBCA7EAE7}"/>
                  </a:ext>
                </a:extLst>
              </p:cNvPr>
              <p:cNvSpPr txBox="1">
                <a:spLocks noRot="1" noChangeAspect="1" noMove="1" noResize="1" noEditPoints="1" noAdjustHandles="1" noChangeArrowheads="1" noChangeShapeType="1" noTextEdit="1"/>
              </p:cNvSpPr>
              <p:nvPr/>
            </p:nvSpPr>
            <p:spPr>
              <a:xfrm>
                <a:off x="27709" y="6959204"/>
                <a:ext cx="14478000" cy="677108"/>
              </a:xfrm>
              <a:prstGeom prst="rect">
                <a:avLst/>
              </a:prstGeom>
              <a:blipFill>
                <a:blip r:embed="rId6"/>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ectangle 24">
                <a:extLst>
                  <a:ext uri="{FF2B5EF4-FFF2-40B4-BE49-F238E27FC236}">
                    <a16:creationId xmlns:a16="http://schemas.microsoft.com/office/drawing/2014/main" id="{6414C6B5-B7D8-ADD7-9A59-B925AFABB50A}"/>
                  </a:ext>
                </a:extLst>
              </p:cNvPr>
              <p:cNvSpPr/>
              <p:nvPr/>
            </p:nvSpPr>
            <p:spPr>
              <a:xfrm>
                <a:off x="13335000" y="6898527"/>
                <a:ext cx="4684345" cy="1187120"/>
              </a:xfrm>
              <a:prstGeom prst="rect">
                <a:avLst/>
              </a:prstGeom>
              <a:solidFill>
                <a:srgbClr val="00B0F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i="1" smtClean="0">
                              <a:solidFill>
                                <a:prstClr val="black"/>
                              </a:solidFill>
                              <a:latin typeface="Cambria Math" panose="02040503050406030204" pitchFamily="18" charset="0"/>
                            </a:rPr>
                            <m:t>3</m:t>
                          </m:r>
                        </m:sub>
                      </m:sSub>
                      <m:r>
                        <a:rPr lang="en-US" sz="3800">
                          <a:solidFill>
                            <a:prstClr val="black"/>
                          </a:solidFill>
                          <a:latin typeface="Cambria Math" panose="02040503050406030204" pitchFamily="18" charset="0"/>
                        </a:rPr>
                        <m:t>=</m:t>
                      </m:r>
                      <m:f>
                        <m:fPr>
                          <m:ctrlPr>
                            <a:rPr lang="en-US" sz="3800" i="1" smtClean="0">
                              <a:solidFill>
                                <a:prstClr val="black"/>
                              </a:solidFill>
                              <a:latin typeface="Cambria Math" panose="02040503050406030204" pitchFamily="18" charset="0"/>
                            </a:rPr>
                          </m:ctrlPr>
                        </m:fPr>
                        <m:num>
                          <m:r>
                            <a:rPr lang="en-US" sz="3800" b="0" i="1" smtClean="0">
                              <a:solidFill>
                                <a:prstClr val="black"/>
                              </a:solidFill>
                              <a:latin typeface="Cambria Math" panose="02040503050406030204" pitchFamily="18" charset="0"/>
                            </a:rPr>
                            <m:t>10+13</m:t>
                          </m:r>
                        </m:num>
                        <m:den>
                          <m:r>
                            <a:rPr lang="en-US" sz="3800" b="0" i="1" smtClean="0">
                              <a:solidFill>
                                <a:prstClr val="black"/>
                              </a:solidFill>
                              <a:latin typeface="Cambria Math" panose="02040503050406030204" pitchFamily="18" charset="0"/>
                            </a:rPr>
                            <m:t>2</m:t>
                          </m:r>
                        </m:den>
                      </m:f>
                      <m:r>
                        <a:rPr lang="en-US" sz="3800" b="0" i="0" smtClean="0">
                          <a:solidFill>
                            <a:prstClr val="black"/>
                          </a:solidFill>
                          <a:latin typeface="Cambria Math" panose="02040503050406030204" pitchFamily="18" charset="0"/>
                        </a:rPr>
                        <m:t>=</m:t>
                      </m:r>
                      <m:r>
                        <a:rPr lang="en-US" sz="3800" smtClean="0">
                          <a:solidFill>
                            <a:prstClr val="black"/>
                          </a:solidFill>
                          <a:latin typeface="Cambria Math" panose="02040503050406030204" pitchFamily="18" charset="0"/>
                        </a:rPr>
                        <m:t>1</m:t>
                      </m:r>
                      <m:r>
                        <a:rPr lang="en-US" sz="3800" b="0" i="0" smtClean="0">
                          <a:solidFill>
                            <a:prstClr val="black"/>
                          </a:solidFill>
                          <a:latin typeface="Cambria Math" panose="02040503050406030204" pitchFamily="18" charset="0"/>
                        </a:rPr>
                        <m:t>1,5</m:t>
                      </m:r>
                      <m:r>
                        <a:rPr lang="en-US" sz="3800" smtClean="0">
                          <a:solidFill>
                            <a:prstClr val="black"/>
                          </a:solidFill>
                          <a:latin typeface="Cambria Math" panose="02040503050406030204" pitchFamily="18" charset="0"/>
                        </a:rPr>
                        <m:t>.</m:t>
                      </m:r>
                    </m:oMath>
                  </m:oMathPara>
                </a14:m>
                <a:endParaRPr lang="en-US" sz="3800">
                  <a:solidFill>
                    <a:prstClr val="black"/>
                  </a:solidFill>
                </a:endParaRPr>
              </a:p>
            </p:txBody>
          </p:sp>
        </mc:Choice>
        <mc:Fallback>
          <p:sp>
            <p:nvSpPr>
              <p:cNvPr id="25" name="Rectangle 24">
                <a:extLst>
                  <a:ext uri="{FF2B5EF4-FFF2-40B4-BE49-F238E27FC236}">
                    <a16:creationId xmlns:a16="http://schemas.microsoft.com/office/drawing/2014/main" id="{6414C6B5-B7D8-ADD7-9A59-B925AFABB50A}"/>
                  </a:ext>
                </a:extLst>
              </p:cNvPr>
              <p:cNvSpPr>
                <a:spLocks noRot="1" noChangeAspect="1" noMove="1" noResize="1" noEditPoints="1" noAdjustHandles="1" noChangeArrowheads="1" noChangeShapeType="1" noTextEdit="1"/>
              </p:cNvSpPr>
              <p:nvPr/>
            </p:nvSpPr>
            <p:spPr>
              <a:xfrm>
                <a:off x="13335000" y="6898527"/>
                <a:ext cx="4684345" cy="1187120"/>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a:extLst>
                  <a:ext uri="{FF2B5EF4-FFF2-40B4-BE49-F238E27FC236}">
                    <a16:creationId xmlns:a16="http://schemas.microsoft.com/office/drawing/2014/main" id="{568B4E81-EF88-C123-4F43-4EB9676618A4}"/>
                  </a:ext>
                </a:extLst>
              </p:cNvPr>
              <p:cNvSpPr/>
              <p:nvPr/>
            </p:nvSpPr>
            <p:spPr>
              <a:xfrm>
                <a:off x="7162800" y="4718380"/>
                <a:ext cx="4247509"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(5+7)=6</m:t>
                      </m:r>
                    </m:oMath>
                  </m:oMathPara>
                </a14:m>
                <a:endParaRPr lang="en-US" sz="3800"/>
              </a:p>
            </p:txBody>
          </p:sp>
        </mc:Choice>
        <mc:Fallback xmlns="">
          <p:sp>
            <p:nvSpPr>
              <p:cNvPr id="7" name="Rectangle 6"/>
              <p:cNvSpPr>
                <a:spLocks noRot="1" noChangeAspect="1" noMove="1" noResize="1" noEditPoints="1" noAdjustHandles="1" noChangeArrowheads="1" noChangeShapeType="1" noTextEdit="1"/>
              </p:cNvSpPr>
              <p:nvPr/>
            </p:nvSpPr>
            <p:spPr>
              <a:xfrm>
                <a:off x="7162800" y="4718380"/>
                <a:ext cx="4247509" cy="1187120"/>
              </a:xfrm>
              <a:prstGeom prst="rect">
                <a:avLst/>
              </a:prstGeom>
              <a:blipFill rotWithShape="0">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a:extLst>
                  <a:ext uri="{FF2B5EF4-FFF2-40B4-BE49-F238E27FC236}">
                    <a16:creationId xmlns:a16="http://schemas.microsoft.com/office/drawing/2014/main" id="{88C6E52D-C15A-2748-A19A-F5BF0EE1999D}"/>
                  </a:ext>
                </a:extLst>
              </p:cNvPr>
              <p:cNvSpPr txBox="1"/>
              <p:nvPr/>
            </p:nvSpPr>
            <p:spPr>
              <a:xfrm>
                <a:off x="304800" y="8263718"/>
                <a:ext cx="16131019" cy="1738296"/>
              </a:xfrm>
              <a:prstGeom prst="rect">
                <a:avLst/>
              </a:prstGeom>
              <a:noFill/>
            </p:spPr>
            <p:txBody>
              <a:bodyPr wrap="square" rtlCol="0">
                <a:spAutoFit/>
              </a:bodyPr>
              <a:lstStyle/>
              <a:p>
                <a:pPr>
                  <a:lnSpc>
                    <a:spcPct val="150000"/>
                  </a:lnSpc>
                </a:pPr>
                <a:r>
                  <a:rPr lang="en-US" sz="3800">
                    <a:latin typeface="Arial" panose="020B0604020202020204" pitchFamily="34" charset="0"/>
                    <a:cs typeface="Arial" panose="020B0604020202020204" pitchFamily="34" charset="0"/>
                  </a:rPr>
                  <a:t>Trong ví dụ trên, khoảng cách giữa </a:t>
                </a:r>
                <a14:m>
                  <m:oMath xmlns:m="http://schemas.openxmlformats.org/officeDocument/2006/math">
                    <m:sSub>
                      <m:sSubPr>
                        <m:ctrlPr>
                          <a:rPr lang="en-US"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1</m:t>
                        </m:r>
                      </m:sub>
                    </m:sSub>
                  </m:oMath>
                </a14:m>
                <a:r>
                  <a:rPr lang="en-US" sz="3800">
                    <a:latin typeface="Arial" panose="020B0604020202020204" pitchFamily="34" charset="0"/>
                    <a:cs typeface="Arial" panose="020B0604020202020204" pitchFamily="34" charset="0"/>
                  </a:rPr>
                  <a:t> và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nhỏ hơn khoảng cách giữa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và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3</m:t>
                        </m:r>
                      </m:sub>
                    </m:sSub>
                  </m:oMath>
                </a14:m>
                <a:r>
                  <a:rPr lang="en-US" sz="3800">
                    <a:latin typeface="Arial" panose="020B0604020202020204" pitchFamily="34" charset="0"/>
                    <a:cs typeface="Arial" panose="020B0604020202020204" pitchFamily="34" charset="0"/>
                  </a:rPr>
                  <a:t>. Ta nói mật độ số liệu ở bên trái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i="1">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cao hơn ở bên phải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i="1">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a:t>
                </a:r>
              </a:p>
            </p:txBody>
          </p:sp>
        </mc:Choice>
        <mc:Fallback>
          <p:sp>
            <p:nvSpPr>
              <p:cNvPr id="12" name="TextBox 11">
                <a:extLst>
                  <a:ext uri="{FF2B5EF4-FFF2-40B4-BE49-F238E27FC236}">
                    <a16:creationId xmlns:a16="http://schemas.microsoft.com/office/drawing/2014/main" id="{88C6E52D-C15A-2748-A19A-F5BF0EE1999D}"/>
                  </a:ext>
                </a:extLst>
              </p:cNvPr>
              <p:cNvSpPr txBox="1">
                <a:spLocks noRot="1" noChangeAspect="1" noMove="1" noResize="1" noEditPoints="1" noAdjustHandles="1" noChangeArrowheads="1" noChangeShapeType="1" noTextEdit="1"/>
              </p:cNvSpPr>
              <p:nvPr/>
            </p:nvSpPr>
            <p:spPr>
              <a:xfrm>
                <a:off x="304800" y="8263718"/>
                <a:ext cx="16131019" cy="1738296"/>
              </a:xfrm>
              <a:prstGeom prst="rect">
                <a:avLst/>
              </a:prstGeom>
              <a:blipFill>
                <a:blip r:embed="rId19"/>
                <a:stretch>
                  <a:fillRect l="-1247" b="-129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7990BCCC-CF55-2CBE-321F-A14035C37E60}"/>
                  </a:ext>
                </a:extLst>
              </p:cNvPr>
              <p:cNvSpPr txBox="1"/>
              <p:nvPr/>
            </p:nvSpPr>
            <p:spPr>
              <a:xfrm>
                <a:off x="1447800" y="89237"/>
                <a:ext cx="9379526" cy="1015663"/>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6000" i="1" smtClean="0">
                          <a:latin typeface="Cambria Math" panose="02040503050406030204" pitchFamily="18" charset="0"/>
                        </a:rPr>
                        <m:t>𝑏</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i="0">
                          <a:latin typeface="Cambria Math" panose="02040503050406030204" pitchFamily="18" charset="0"/>
                        </a:rPr>
                        <m:t>2;3;10;13;5;15;5;7</m:t>
                      </m:r>
                    </m:oMath>
                  </m:oMathPara>
                </a14:m>
                <a:endParaRPr lang="en-US" sz="6000"/>
              </a:p>
            </p:txBody>
          </p:sp>
        </mc:Choice>
        <mc:Fallback>
          <p:sp>
            <p:nvSpPr>
              <p:cNvPr id="8" name="TextBox 7">
                <a:extLst>
                  <a:ext uri="{FF2B5EF4-FFF2-40B4-BE49-F238E27FC236}">
                    <a16:creationId xmlns:a16="http://schemas.microsoft.com/office/drawing/2014/main" id="{7990BCCC-CF55-2CBE-321F-A14035C37E60}"/>
                  </a:ext>
                </a:extLst>
              </p:cNvPr>
              <p:cNvSpPr txBox="1">
                <a:spLocks noRot="1" noChangeAspect="1" noMove="1" noResize="1" noEditPoints="1" noAdjustHandles="1" noChangeArrowheads="1" noChangeShapeType="1" noTextEdit="1"/>
              </p:cNvSpPr>
              <p:nvPr/>
            </p:nvSpPr>
            <p:spPr>
              <a:xfrm>
                <a:off x="1447800" y="89237"/>
                <a:ext cx="9379526" cy="1015663"/>
              </a:xfrm>
              <a:prstGeom prst="rect">
                <a:avLst/>
              </a:prstGeom>
              <a:blipFill>
                <a:blip r:embed="rId20"/>
                <a:stretch>
                  <a:fillRect/>
                </a:stretch>
              </a:blipFill>
            </p:spPr>
            <p:txBody>
              <a:bodyPr/>
              <a:lstStyle/>
              <a:p>
                <a:r>
                  <a:rPr lang="en-US">
                    <a:noFill/>
                  </a:rPr>
                  <a:t> </a:t>
                </a:r>
              </a:p>
            </p:txBody>
          </p:sp>
        </mc:Fallback>
      </mc:AlternateContent>
      <p:cxnSp>
        <p:nvCxnSpPr>
          <p:cNvPr id="15" name="Straight Connector 14">
            <a:extLst>
              <a:ext uri="{FF2B5EF4-FFF2-40B4-BE49-F238E27FC236}">
                <a16:creationId xmlns:a16="http://schemas.microsoft.com/office/drawing/2014/main" id="{52328859-B1BA-65AF-FA43-E61850BD40D2}"/>
              </a:ext>
            </a:extLst>
          </p:cNvPr>
          <p:cNvCxnSpPr/>
          <p:nvPr/>
        </p:nvCxnSpPr>
        <p:spPr>
          <a:xfrm flipV="1">
            <a:off x="457200" y="1104900"/>
            <a:ext cx="17449800" cy="15240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DC2AD91-58B0-2613-EF5B-E70DC1D27B76}"/>
              </a:ext>
            </a:extLst>
          </p:cNvPr>
          <p:cNvCxnSpPr/>
          <p:nvPr/>
        </p:nvCxnSpPr>
        <p:spPr>
          <a:xfrm>
            <a:off x="9286554" y="2476500"/>
            <a:ext cx="0" cy="144780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2976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
                                            <p:txEl>
                                              <p:pRg st="0" end="0"/>
                                            </p:txEl>
                                          </p:spTgt>
                                        </p:tgtEl>
                                        <p:attrNameLst>
                                          <p:attrName>style.visibility</p:attrName>
                                        </p:attrNameLst>
                                      </p:cBhvr>
                                      <p:to>
                                        <p:strVal val="visible"/>
                                      </p:to>
                                    </p:set>
                                    <p:animEffect transition="in" filter="barn(inVertical)">
                                      <p:cBhvr>
                                        <p:cTn id="39"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0" grpId="0"/>
      <p:bldP spid="21" grpId="0"/>
      <p:bldP spid="24" grpId="0"/>
      <p:bldP spid="25"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F2E187EB-A06F-EBB9-2EE2-771C5471FB8B}"/>
              </a:ext>
            </a:extLst>
          </p:cNvPr>
          <p:cNvSpPr/>
          <p:nvPr/>
        </p:nvSpPr>
        <p:spPr>
          <a:xfrm>
            <a:off x="5500176" y="4603173"/>
            <a:ext cx="1371590" cy="914400"/>
          </a:xfrm>
          <a:prstGeom prst="ellipse">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Oval 13">
            <a:extLst>
              <a:ext uri="{FF2B5EF4-FFF2-40B4-BE49-F238E27FC236}">
                <a16:creationId xmlns:a16="http://schemas.microsoft.com/office/drawing/2014/main" id="{4D9702B4-7F41-907C-9748-56849B53FA6A}"/>
              </a:ext>
            </a:extLst>
          </p:cNvPr>
          <p:cNvSpPr/>
          <p:nvPr/>
        </p:nvSpPr>
        <p:spPr>
          <a:xfrm>
            <a:off x="3505205" y="4610100"/>
            <a:ext cx="1371590" cy="914400"/>
          </a:xfrm>
          <a:prstGeom prst="ellipse">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Oval 12">
            <a:extLst>
              <a:ext uri="{FF2B5EF4-FFF2-40B4-BE49-F238E27FC236}">
                <a16:creationId xmlns:a16="http://schemas.microsoft.com/office/drawing/2014/main" id="{565CE714-836D-5730-DCC1-B3296E0276E1}"/>
              </a:ext>
            </a:extLst>
          </p:cNvPr>
          <p:cNvSpPr/>
          <p:nvPr/>
        </p:nvSpPr>
        <p:spPr>
          <a:xfrm>
            <a:off x="1524000" y="4610100"/>
            <a:ext cx="1371590" cy="914400"/>
          </a:xfrm>
          <a:prstGeom prst="ellipse">
            <a:avLst/>
          </a:prstGeom>
          <a:solidFill>
            <a:srgbClr val="FFFF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24" name="Rectangle 23"/>
          <p:cNvSpPr/>
          <p:nvPr/>
        </p:nvSpPr>
        <p:spPr>
          <a:xfrm>
            <a:off x="27709" y="-17318"/>
            <a:ext cx="17512348" cy="2955746"/>
          </a:xfrm>
          <a:prstGeom prst="rect">
            <a:avLst/>
          </a:prstGeom>
        </p:spPr>
        <p:txBody>
          <a:bodyPr wrap="square">
            <a:spAutoFit/>
          </a:bodyPr>
          <a:lstStyle/>
          <a:p>
            <a:pPr algn="just">
              <a:lnSpc>
                <a:spcPct val="150000"/>
              </a:lnSpc>
            </a:pPr>
            <a:r>
              <a:rPr lang="en-US" sz="3200" b="1">
                <a:solidFill>
                  <a:srgbClr val="FF0000"/>
                </a:solidFill>
                <a:latin typeface="Arial" panose="020B0604020202020204" pitchFamily="34" charset="0"/>
                <a:cs typeface="Arial" panose="020B0604020202020204" pitchFamily="34" charset="0"/>
              </a:rPr>
              <a:t>Ví dụ</a:t>
            </a:r>
            <a:r>
              <a:rPr lang="en-US" sz="3200">
                <a:solidFill>
                  <a:prstClr val="black"/>
                </a:solidFill>
                <a:latin typeface="Arial" panose="020B0604020202020204" pitchFamily="34" charset="0"/>
                <a:cs typeface="Arial" panose="020B0604020202020204" pitchFamily="34" charset="0"/>
              </a:rPr>
              <a:t>: Điểm (thang </a:t>
            </a:r>
            <a:r>
              <a:rPr lang="en-US" sz="3200" dirty="0" err="1">
                <a:solidFill>
                  <a:prstClr val="black"/>
                </a:solidFill>
                <a:latin typeface="Arial" panose="020B0604020202020204" pitchFamily="34" charset="0"/>
                <a:cs typeface="Arial" panose="020B0604020202020204" pitchFamily="34" charset="0"/>
              </a:rPr>
              <a:t>điểm</a:t>
            </a:r>
            <a:r>
              <a:rPr lang="en-US" sz="3200" dirty="0">
                <a:solidFill>
                  <a:prstClr val="black"/>
                </a:solidFill>
                <a:latin typeface="Arial" panose="020B0604020202020204" pitchFamily="34" charset="0"/>
                <a:cs typeface="Arial" panose="020B0604020202020204" pitchFamily="34" charset="0"/>
              </a:rPr>
              <a:t> 100) </a:t>
            </a:r>
            <a:r>
              <a:rPr lang="en-US" sz="3200" dirty="0" err="1">
                <a:solidFill>
                  <a:prstClr val="black"/>
                </a:solidFill>
                <a:latin typeface="Arial" panose="020B0604020202020204" pitchFamily="34" charset="0"/>
                <a:cs typeface="Arial" panose="020B0604020202020204" pitchFamily="34" charset="0"/>
              </a:rPr>
              <a:t>của</a:t>
            </a:r>
            <a:r>
              <a:rPr lang="en-US" sz="3200" dirty="0">
                <a:solidFill>
                  <a:prstClr val="black"/>
                </a:solidFill>
                <a:latin typeface="Arial" panose="020B0604020202020204" pitchFamily="34" charset="0"/>
                <a:cs typeface="Arial" panose="020B0604020202020204" pitchFamily="34" charset="0"/>
              </a:rPr>
              <a:t> 12 </a:t>
            </a:r>
            <a:r>
              <a:rPr lang="en-US" sz="3200" dirty="0" err="1">
                <a:solidFill>
                  <a:prstClr val="black"/>
                </a:solidFill>
                <a:latin typeface="Arial" panose="020B0604020202020204" pitchFamily="34" charset="0"/>
                <a:cs typeface="Arial" panose="020B0604020202020204" pitchFamily="34" charset="0"/>
              </a:rPr>
              <a:t>thí</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sinh</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cao</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điểm</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nhất</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trong</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cuộc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thi</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như</a:t>
            </a:r>
            <a:r>
              <a:rPr lang="en-US" sz="3200" dirty="0">
                <a:solidFill>
                  <a:prstClr val="black"/>
                </a:solidFill>
                <a:latin typeface="Arial" panose="020B0604020202020204" pitchFamily="34" charset="0"/>
                <a:cs typeface="Arial" panose="020B0604020202020204" pitchFamily="34" charset="0"/>
              </a:rPr>
              <a:t> </a:t>
            </a:r>
            <a:r>
              <a:rPr lang="en-US" sz="3200" err="1">
                <a:solidFill>
                  <a:prstClr val="black"/>
                </a:solidFill>
                <a:latin typeface="Arial" panose="020B0604020202020204" pitchFamily="34" charset="0"/>
                <a:cs typeface="Arial" panose="020B0604020202020204" pitchFamily="34" charset="0"/>
              </a:rPr>
              <a:t>sau</a:t>
            </a:r>
            <a:r>
              <a:rPr lang="en-US" sz="3200">
                <a:solidFill>
                  <a:prstClr val="black"/>
                </a:solidFill>
                <a:latin typeface="Arial" panose="020B0604020202020204" pitchFamily="34" charset="0"/>
                <a:cs typeface="Arial" panose="020B0604020202020204" pitchFamily="34" charset="0"/>
              </a:rPr>
              <a:t>:   58     </a:t>
            </a:r>
            <a:r>
              <a:rPr lang="en-US" sz="3200" dirty="0">
                <a:solidFill>
                  <a:prstClr val="black"/>
                </a:solidFill>
                <a:latin typeface="Arial" panose="020B0604020202020204" pitchFamily="34" charset="0"/>
                <a:cs typeface="Arial" panose="020B0604020202020204" pitchFamily="34" charset="0"/>
              </a:rPr>
              <a:t>74     92      81     97     88     75     69    87     69    75    77.</a:t>
            </a:r>
          </a:p>
          <a:p>
            <a:pPr algn="just">
              <a:lnSpc>
                <a:spcPct val="150000"/>
              </a:lnSpc>
            </a:pPr>
            <a:r>
              <a:rPr lang="en-US" sz="3200" dirty="0">
                <a:solidFill>
                  <a:prstClr val="black"/>
                </a:solidFill>
                <a:latin typeface="Arial" panose="020B0604020202020204" pitchFamily="34" charset="0"/>
                <a:cs typeface="Arial" panose="020B0604020202020204" pitchFamily="34" charset="0"/>
              </a:rPr>
              <a:t>Ban </a:t>
            </a:r>
            <a:r>
              <a:rPr lang="en-US" sz="3200" dirty="0" err="1">
                <a:solidFill>
                  <a:prstClr val="black"/>
                </a:solidFill>
                <a:latin typeface="Arial" panose="020B0604020202020204" pitchFamily="34" charset="0"/>
                <a:cs typeface="Arial" panose="020B0604020202020204" pitchFamily="34" charset="0"/>
              </a:rPr>
              <a:t>tổ</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chức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muốn</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trao</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các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giải</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Nhất</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Nhì</a:t>
            </a:r>
            <a:r>
              <a:rPr lang="en-US" sz="3200" dirty="0">
                <a:solidFill>
                  <a:prstClr val="black"/>
                </a:solidFill>
                <a:latin typeface="Arial" panose="020B0604020202020204" pitchFamily="34" charset="0"/>
                <a:cs typeface="Arial" panose="020B0604020202020204" pitchFamily="34" charset="0"/>
              </a:rPr>
              <a:t>, Ba, </a:t>
            </a:r>
            <a:r>
              <a:rPr lang="en-US" sz="3200" dirty="0" err="1">
                <a:solidFill>
                  <a:prstClr val="black"/>
                </a:solidFill>
                <a:latin typeface="Arial" panose="020B0604020202020204" pitchFamily="34" charset="0"/>
                <a:cs typeface="Arial" panose="020B0604020202020204" pitchFamily="34" charset="0"/>
              </a:rPr>
              <a:t>Tư</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cho</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các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thí</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sinh</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này</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mỗi</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giải</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trao</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cho</a:t>
            </a:r>
            <a:r>
              <a:rPr lang="en-US" sz="3200" dirty="0">
                <a:solidFill>
                  <a:prstClr val="black"/>
                </a:solidFill>
                <a:latin typeface="Arial" panose="020B0604020202020204" pitchFamily="34" charset="0"/>
                <a:cs typeface="Arial" panose="020B0604020202020204" pitchFamily="34" charset="0"/>
              </a:rPr>
              <a:t> 25% </a:t>
            </a:r>
            <a:r>
              <a:rPr lang="en-US" sz="3200" dirty="0" err="1">
                <a:solidFill>
                  <a:prstClr val="black"/>
                </a:solidFill>
                <a:latin typeface="Arial" panose="020B0604020202020204" pitchFamily="34" charset="0"/>
                <a:cs typeface="Arial" panose="020B0604020202020204" pitchFamily="34" charset="0"/>
              </a:rPr>
              <a:t>số</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thí</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sinh</a:t>
            </a:r>
            <a:r>
              <a:rPr lang="en-US" sz="3200" dirty="0">
                <a:solidFill>
                  <a:prstClr val="black"/>
                </a:solidFill>
                <a:latin typeface="Arial" panose="020B0604020202020204" pitchFamily="34" charset="0"/>
                <a:cs typeface="Arial" panose="020B0604020202020204" pitchFamily="34" charset="0"/>
              </a:rPr>
              <a:t> (3 </a:t>
            </a:r>
            <a:r>
              <a:rPr lang="en-US" sz="3200" dirty="0" err="1">
                <a:solidFill>
                  <a:prstClr val="black"/>
                </a:solidFill>
                <a:latin typeface="Arial" panose="020B0604020202020204" pitchFamily="34" charset="0"/>
                <a:cs typeface="Arial" panose="020B0604020202020204" pitchFamily="34" charset="0"/>
              </a:rPr>
              <a:t>thí</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sinh</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Em</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hãy</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giúp</a:t>
            </a:r>
            <a:r>
              <a:rPr lang="en-US" sz="3200" dirty="0">
                <a:solidFill>
                  <a:prstClr val="black"/>
                </a:solidFill>
                <a:latin typeface="Arial" panose="020B0604020202020204" pitchFamily="34" charset="0"/>
                <a:cs typeface="Arial" panose="020B0604020202020204" pitchFamily="34" charset="0"/>
              </a:rPr>
              <a:t> ban </a:t>
            </a:r>
            <a:r>
              <a:rPr lang="en-US" sz="3200" dirty="0" err="1">
                <a:solidFill>
                  <a:prstClr val="black"/>
                </a:solidFill>
                <a:latin typeface="Arial" panose="020B0604020202020204" pitchFamily="34" charset="0"/>
                <a:cs typeface="Arial" panose="020B0604020202020204" pitchFamily="34" charset="0"/>
              </a:rPr>
              <a:t>tổ</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chức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xác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định</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các</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ngưỡng</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điểm</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để</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phân</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loại</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thí</a:t>
            </a:r>
            <a:r>
              <a:rPr lang="en-US" sz="3200" dirty="0">
                <a:solidFill>
                  <a:prstClr val="black"/>
                </a:solidFill>
                <a:latin typeface="Arial" panose="020B0604020202020204" pitchFamily="34" charset="0"/>
                <a:cs typeface="Arial" panose="020B0604020202020204" pitchFamily="34" charset="0"/>
              </a:rPr>
              <a:t> </a:t>
            </a:r>
            <a:r>
              <a:rPr lang="en-US" sz="3200" dirty="0" err="1">
                <a:solidFill>
                  <a:prstClr val="black"/>
                </a:solidFill>
                <a:latin typeface="Arial" panose="020B0604020202020204" pitchFamily="34" charset="0"/>
                <a:cs typeface="Arial" panose="020B0604020202020204" pitchFamily="34" charset="0"/>
              </a:rPr>
              <a:t>sinh</a:t>
            </a:r>
            <a:r>
              <a:rPr lang="en-US" sz="3200" dirty="0">
                <a:solidFill>
                  <a:prstClr val="black"/>
                </a:solidFill>
                <a:latin typeface="Arial" panose="020B0604020202020204" pitchFamily="34" charset="0"/>
                <a:cs typeface="Arial" panose="020B0604020202020204" pitchFamily="34" charset="0"/>
              </a:rPr>
              <a:t>.     </a:t>
            </a:r>
          </a:p>
        </p:txBody>
      </p:sp>
      <p:cxnSp>
        <p:nvCxnSpPr>
          <p:cNvPr id="4" name="Straight Connector 3">
            <a:extLst>
              <a:ext uri="{FF2B5EF4-FFF2-40B4-BE49-F238E27FC236}">
                <a16:creationId xmlns:a16="http://schemas.microsoft.com/office/drawing/2014/main" id="{ADC7BB97-8600-B189-0934-63E8BA27C3D2}"/>
              </a:ext>
            </a:extLst>
          </p:cNvPr>
          <p:cNvCxnSpPr/>
          <p:nvPr/>
        </p:nvCxnSpPr>
        <p:spPr>
          <a:xfrm>
            <a:off x="381000" y="3086100"/>
            <a:ext cx="17907000"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B0BB85D5-B9F1-9670-9315-204487AF23AF}"/>
              </a:ext>
            </a:extLst>
          </p:cNvPr>
          <p:cNvSpPr/>
          <p:nvPr/>
        </p:nvSpPr>
        <p:spPr>
          <a:xfrm>
            <a:off x="152401" y="3089564"/>
            <a:ext cx="8382000" cy="5910401"/>
          </a:xfrm>
          <a:prstGeom prst="rect">
            <a:avLst/>
          </a:prstGeom>
        </p:spPr>
        <p:txBody>
          <a:bodyPr wrap="square">
            <a:spAutoFit/>
          </a:bodyPr>
          <a:lstStyle/>
          <a:p>
            <a:pPr algn="just">
              <a:lnSpc>
                <a:spcPct val="150000"/>
              </a:lnSpc>
            </a:pPr>
            <a:r>
              <a:rPr lang="vi-VN" sz="3200" dirty="0">
                <a:latin typeface="Arial" panose="020B0604020202020204" pitchFamily="34" charset="0"/>
                <a:cs typeface="Arial" panose="020B0604020202020204" pitchFamily="34" charset="0"/>
              </a:rPr>
              <a:t>Sắp xếp dãy số liệu trên theo thứ tự không giảm, ta được:</a:t>
            </a:r>
          </a:p>
          <a:p>
            <a:pPr algn="just">
              <a:lnSpc>
                <a:spcPct val="150000"/>
              </a:lnSpc>
            </a:pPr>
            <a:r>
              <a:rPr lang="vi-VN" sz="3200" dirty="0">
                <a:solidFill>
                  <a:srgbClr val="FF0000"/>
                </a:solidFill>
                <a:latin typeface="Arial" panose="020B0604020202020204" pitchFamily="34" charset="0"/>
                <a:cs typeface="Arial" panose="020B0604020202020204" pitchFamily="34" charset="0"/>
              </a:rPr>
              <a:t>58; 69; 69</a:t>
            </a:r>
            <a:r>
              <a:rPr lang="vi-VN" sz="3200" dirty="0">
                <a:latin typeface="Arial" panose="020B0604020202020204" pitchFamily="34" charset="0"/>
                <a:cs typeface="Arial" panose="020B0604020202020204" pitchFamily="34" charset="0"/>
              </a:rPr>
              <a:t>; 74; 75</a:t>
            </a:r>
            <a:r>
              <a:rPr lang="vi-VN" sz="3200">
                <a:latin typeface="Arial" panose="020B0604020202020204" pitchFamily="34" charset="0"/>
                <a:cs typeface="Arial" panose="020B0604020202020204" pitchFamily="34" charset="0"/>
              </a:rPr>
              <a:t>; </a:t>
            </a:r>
            <a:r>
              <a:rPr lang="en-US" sz="3200">
                <a:latin typeface="Arial" panose="020B0604020202020204" pitchFamily="34" charset="0"/>
                <a:cs typeface="Arial" panose="020B0604020202020204" pitchFamily="34" charset="0"/>
              </a:rPr>
              <a:t>75; </a:t>
            </a:r>
            <a:r>
              <a:rPr lang="vi-VN" sz="3200" b="1">
                <a:solidFill>
                  <a:srgbClr val="FF0000"/>
                </a:solidFill>
                <a:latin typeface="Arial" panose="020B0604020202020204" pitchFamily="34" charset="0"/>
                <a:cs typeface="Arial" panose="020B0604020202020204" pitchFamily="34" charset="0"/>
              </a:rPr>
              <a:t>77</a:t>
            </a:r>
            <a:r>
              <a:rPr lang="vi-VN" sz="3200" b="1" dirty="0">
                <a:solidFill>
                  <a:srgbClr val="FF0000"/>
                </a:solidFill>
                <a:latin typeface="Arial" panose="020B0604020202020204" pitchFamily="34" charset="0"/>
                <a:cs typeface="Arial" panose="020B0604020202020204" pitchFamily="34" charset="0"/>
              </a:rPr>
              <a:t>; 81; 87</a:t>
            </a:r>
            <a:r>
              <a:rPr lang="vi-VN" sz="3200" dirty="0">
                <a:latin typeface="Arial" panose="020B0604020202020204" pitchFamily="34" charset="0"/>
                <a:cs typeface="Arial" panose="020B0604020202020204" pitchFamily="34" charset="0"/>
              </a:rPr>
              <a:t>; 88; 92; 97</a:t>
            </a:r>
          </a:p>
          <a:p>
            <a:pPr algn="just">
              <a:lnSpc>
                <a:spcPct val="150000"/>
              </a:lnSpc>
            </a:pPr>
            <a:r>
              <a:rPr lang="vi-VN" sz="3200" dirty="0">
                <a:latin typeface="Arial" panose="020B0604020202020204" pitchFamily="34" charset="0"/>
                <a:cs typeface="Arial" panose="020B0604020202020204" pitchFamily="34" charset="0"/>
              </a:rPr>
              <a:t>Do đó:</a:t>
            </a:r>
          </a:p>
          <a:p>
            <a:pPr marL="571500" indent="-571500" algn="just">
              <a:lnSpc>
                <a:spcPct val="150000"/>
              </a:lnSpc>
              <a:buFont typeface="Wingdings" panose="05000000000000000000" pitchFamily="2" charset="2"/>
              <a:buChar char="ü"/>
            </a:pPr>
            <a:r>
              <a:rPr lang="vi-VN" sz="3200" dirty="0">
                <a:latin typeface="Arial" panose="020B0604020202020204" pitchFamily="34" charset="0"/>
                <a:cs typeface="Arial" panose="020B0604020202020204" pitchFamily="34" charset="0"/>
              </a:rPr>
              <a:t>Nhóm giải tư: 58; 69; 69</a:t>
            </a:r>
          </a:p>
          <a:p>
            <a:pPr marL="571500" indent="-571500" algn="just">
              <a:lnSpc>
                <a:spcPct val="150000"/>
              </a:lnSpc>
              <a:buFont typeface="Wingdings" panose="05000000000000000000" pitchFamily="2" charset="2"/>
              <a:buChar char="ü"/>
            </a:pPr>
            <a:r>
              <a:rPr lang="vi-VN" sz="3200" dirty="0">
                <a:latin typeface="Arial" panose="020B0604020202020204" pitchFamily="34" charset="0"/>
                <a:cs typeface="Arial" panose="020B0604020202020204" pitchFamily="34" charset="0"/>
              </a:rPr>
              <a:t>Nhóm giải ba: 74; 75; 75</a:t>
            </a:r>
          </a:p>
          <a:p>
            <a:pPr marL="571500" indent="-571500" algn="just">
              <a:lnSpc>
                <a:spcPct val="150000"/>
              </a:lnSpc>
              <a:buFont typeface="Wingdings" panose="05000000000000000000" pitchFamily="2" charset="2"/>
              <a:buChar char="ü"/>
            </a:pPr>
            <a:r>
              <a:rPr lang="vi-VN" sz="3200" dirty="0">
                <a:latin typeface="Arial" panose="020B0604020202020204" pitchFamily="34" charset="0"/>
                <a:cs typeface="Arial" panose="020B0604020202020204" pitchFamily="34" charset="0"/>
              </a:rPr>
              <a:t>Nhóm giải nhì: 77; 81; 87</a:t>
            </a:r>
          </a:p>
          <a:p>
            <a:pPr marL="571500" indent="-571500" algn="just">
              <a:lnSpc>
                <a:spcPct val="150000"/>
              </a:lnSpc>
              <a:buFont typeface="Wingdings" panose="05000000000000000000" pitchFamily="2" charset="2"/>
              <a:buChar char="ü"/>
            </a:pPr>
            <a:r>
              <a:rPr lang="vi-VN" sz="3200" dirty="0">
                <a:latin typeface="Arial" panose="020B0604020202020204" pitchFamily="34" charset="0"/>
                <a:cs typeface="Arial" panose="020B0604020202020204" pitchFamily="34" charset="0"/>
              </a:rPr>
              <a:t>Nhóm giải nhất: 88; 92; 97</a:t>
            </a:r>
          </a:p>
        </p:txBody>
      </p:sp>
      <p:cxnSp>
        <p:nvCxnSpPr>
          <p:cNvPr id="11" name="Straight Connector 10">
            <a:extLst>
              <a:ext uri="{FF2B5EF4-FFF2-40B4-BE49-F238E27FC236}">
                <a16:creationId xmlns:a16="http://schemas.microsoft.com/office/drawing/2014/main" id="{1F34043F-C42C-DAB9-0A35-65D20E603445}"/>
              </a:ext>
            </a:extLst>
          </p:cNvPr>
          <p:cNvCxnSpPr/>
          <p:nvPr/>
        </p:nvCxnSpPr>
        <p:spPr>
          <a:xfrm>
            <a:off x="8382000" y="4152900"/>
            <a:ext cx="0" cy="586740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12" name="Rectangle 11">
                <a:extLst>
                  <a:ext uri="{FF2B5EF4-FFF2-40B4-BE49-F238E27FC236}">
                    <a16:creationId xmlns:a16="http://schemas.microsoft.com/office/drawing/2014/main" id="{7D638DE1-448E-CA38-9D98-921F850D70A1}"/>
                  </a:ext>
                </a:extLst>
              </p:cNvPr>
              <p:cNvSpPr/>
              <p:nvPr/>
            </p:nvSpPr>
            <p:spPr>
              <a:xfrm>
                <a:off x="8534401" y="3230309"/>
                <a:ext cx="9323943" cy="7002238"/>
              </a:xfrm>
              <a:prstGeom prst="rect">
                <a:avLst/>
              </a:prstGeom>
              <a:solidFill>
                <a:schemeClr val="accent6">
                  <a:lumMod val="20000"/>
                  <a:lumOff val="80000"/>
                </a:schemeClr>
              </a:solidFill>
            </p:spPr>
            <p:txBody>
              <a:bodyPr wrap="square">
                <a:spAutoFit/>
              </a:bodyPr>
              <a:lstStyle/>
              <a:p>
                <a:pPr algn="just">
                  <a:lnSpc>
                    <a:spcPct val="130000"/>
                  </a:lnSpc>
                  <a:spcAft>
                    <a:spcPts val="800"/>
                  </a:spcAft>
                </a:pPr>
                <a:r>
                  <a:rPr lang="nl-NL" sz="3200" dirty="0">
                    <a:latin typeface="Arial" panose="020B0604020202020204" pitchFamily="34" charset="0"/>
                    <a:ea typeface="Calibri" panose="020F0502020204030204" pitchFamily="34" charset="0"/>
                    <a:cs typeface="Arial" panose="020B0604020202020204" pitchFamily="34" charset="0"/>
                  </a:rPr>
                  <a:t>Ngưỡng điểm để phân loại thí sinh: </a:t>
                </a:r>
                <a:endParaRPr lang="en-US" sz="3200" dirty="0">
                  <a:effectLst/>
                  <a:latin typeface="Arial" panose="020B0604020202020204" pitchFamily="34" charset="0"/>
                  <a:ea typeface="Calibri" panose="020F0502020204030204" pitchFamily="34" charset="0"/>
                  <a:cs typeface="Arial" panose="020B0604020202020204" pitchFamily="34" charset="0"/>
                </a:endParaRPr>
              </a:p>
              <a:p>
                <a:pPr marL="571500" indent="-571500" algn="just">
                  <a:lnSpc>
                    <a:spcPct val="130000"/>
                  </a:lnSpc>
                  <a:spcAft>
                    <a:spcPts val="800"/>
                  </a:spcAft>
                  <a:buFont typeface="Wingdings" panose="05000000000000000000" pitchFamily="2" charset="2"/>
                  <a:buChar char="§"/>
                </a:pPr>
                <a:r>
                  <a:rPr lang="nl-NL" sz="3200" dirty="0">
                    <a:effectLst/>
                    <a:latin typeface="Arial" panose="020B0604020202020204" pitchFamily="34" charset="0"/>
                    <a:ea typeface="Calibri" panose="020F0502020204030204" pitchFamily="34" charset="0"/>
                    <a:cs typeface="Arial" panose="020B0604020202020204" pitchFamily="34" charset="0"/>
                  </a:rPr>
                  <a:t>Ngưỡng điểm phân loại giữa nhóm </a:t>
                </a:r>
                <a:r>
                  <a:rPr lang="nl-NL" sz="3200" u="sng" dirty="0">
                    <a:effectLst/>
                    <a:latin typeface="Arial" panose="020B0604020202020204" pitchFamily="34" charset="0"/>
                    <a:ea typeface="Calibri" panose="020F0502020204030204" pitchFamily="34" charset="0"/>
                    <a:cs typeface="Arial" panose="020B0604020202020204" pitchFamily="34" charset="0"/>
                  </a:rPr>
                  <a:t>giải tư </a:t>
                </a:r>
                <a:r>
                  <a:rPr lang="nl-NL" sz="3200" dirty="0">
                    <a:effectLst/>
                    <a:latin typeface="Arial" panose="020B0604020202020204" pitchFamily="34" charset="0"/>
                    <a:ea typeface="Calibri" panose="020F0502020204030204" pitchFamily="34" charset="0"/>
                    <a:cs typeface="Arial" panose="020B0604020202020204" pitchFamily="34" charset="0"/>
                  </a:rPr>
                  <a:t>và nhóm giải ba là: </a:t>
                </a:r>
                <a14:m>
                  <m:oMath xmlns:m="http://schemas.openxmlformats.org/officeDocument/2006/math">
                    <m:f>
                      <m:fPr>
                        <m:ctrlPr>
                          <a:rPr lang="en-US" sz="3200" i="1">
                            <a:effectLst/>
                            <a:latin typeface="Cambria Math" panose="02040503050406030204" pitchFamily="18" charset="0"/>
                            <a:ea typeface="Calibri" panose="020F0502020204030204" pitchFamily="34" charset="0"/>
                            <a:cs typeface="Times New Roman" panose="02020603050405020304" pitchFamily="18" charset="0"/>
                          </a:rPr>
                        </m:ctrlPr>
                      </m:fPr>
                      <m:num>
                        <m:r>
                          <a:rPr lang="nl-NL" sz="3200" i="1">
                            <a:effectLst/>
                            <a:latin typeface="Cambria Math" panose="02040503050406030204" pitchFamily="18" charset="0"/>
                            <a:ea typeface="Calibri" panose="020F0502020204030204" pitchFamily="34" charset="0"/>
                            <a:cs typeface="Times New Roman" panose="02020603050405020304" pitchFamily="18" charset="0"/>
                          </a:rPr>
                          <m:t>69+74</m:t>
                        </m:r>
                      </m:num>
                      <m:den>
                        <m:r>
                          <a:rPr lang="nl-NL" sz="32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200" dirty="0">
                    <a:effectLst/>
                    <a:latin typeface="Arial" panose="020B0604020202020204" pitchFamily="34" charset="0"/>
                    <a:ea typeface="Calibri" panose="020F0502020204030204" pitchFamily="34" charset="0"/>
                    <a:cs typeface="Times New Roman" panose="02020603050405020304" pitchFamily="18" charset="0"/>
                  </a:rPr>
                  <a:t> = 71,5</a:t>
                </a:r>
              </a:p>
              <a:p>
                <a:pPr marL="571500" indent="-571500" algn="just">
                  <a:lnSpc>
                    <a:spcPct val="130000"/>
                  </a:lnSpc>
                  <a:spcAft>
                    <a:spcPts val="800"/>
                  </a:spcAft>
                  <a:buFont typeface="Wingdings" panose="05000000000000000000" pitchFamily="2" charset="2"/>
                  <a:buChar char="§"/>
                </a:pPr>
                <a:r>
                  <a:rPr lang="nl-NL" sz="3200" dirty="0">
                    <a:effectLst/>
                    <a:latin typeface="Arial" panose="020B0604020202020204" pitchFamily="34" charset="0"/>
                    <a:ea typeface="Times New Roman" panose="02020603050405020304" pitchFamily="18" charset="0"/>
                    <a:cs typeface="Arial" panose="020B0604020202020204" pitchFamily="34" charset="0"/>
                  </a:rPr>
                  <a:t>Ngưỡng điểm phân loại giữa nhóm </a:t>
                </a:r>
                <a:r>
                  <a:rPr lang="nl-NL" sz="3200" u="sng" dirty="0">
                    <a:effectLst/>
                    <a:latin typeface="Arial" panose="020B0604020202020204" pitchFamily="34" charset="0"/>
                    <a:ea typeface="Times New Roman" panose="02020603050405020304" pitchFamily="18" charset="0"/>
                    <a:cs typeface="Arial" panose="020B0604020202020204" pitchFamily="34" charset="0"/>
                  </a:rPr>
                  <a:t>giải ba </a:t>
                </a:r>
                <a:r>
                  <a:rPr lang="nl-NL" sz="3200" dirty="0">
                    <a:effectLst/>
                    <a:latin typeface="Arial" panose="020B0604020202020204" pitchFamily="34" charset="0"/>
                    <a:ea typeface="Times New Roman" panose="02020603050405020304" pitchFamily="18" charset="0"/>
                    <a:cs typeface="Arial" panose="020B0604020202020204" pitchFamily="34" charset="0"/>
                  </a:rPr>
                  <a:t>và nhóm giải nhì là: </a:t>
                </a:r>
                <a14:m>
                  <m:oMath xmlns:m="http://schemas.openxmlformats.org/officeDocument/2006/math">
                    <m:f>
                      <m:fPr>
                        <m:ctrlPr>
                          <a:rPr lang="en-US" sz="32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nl-NL" sz="3200" i="1">
                            <a:effectLst/>
                            <a:latin typeface="Cambria Math" panose="02040503050406030204" pitchFamily="18" charset="0"/>
                            <a:ea typeface="Times New Roman" panose="02020603050405020304" pitchFamily="18" charset="0"/>
                            <a:cs typeface="Times New Roman" panose="02020603050405020304" pitchFamily="18" charset="0"/>
                          </a:rPr>
                          <m:t>75+77</m:t>
                        </m:r>
                      </m:num>
                      <m:den>
                        <m:r>
                          <a:rPr lang="nl-NL" sz="3200" i="1">
                            <a:effectLst/>
                            <a:latin typeface="Cambria Math" panose="02040503050406030204" pitchFamily="18" charset="0"/>
                            <a:ea typeface="Times New Roman" panose="02020603050405020304" pitchFamily="18" charset="0"/>
                            <a:cs typeface="Times New Roman" panose="02020603050405020304" pitchFamily="18" charset="0"/>
                          </a:rPr>
                          <m:t>2</m:t>
                        </m:r>
                      </m:den>
                    </m:f>
                  </m:oMath>
                </a14:m>
                <a:r>
                  <a:rPr lang="en-US" sz="3200" dirty="0">
                    <a:effectLst/>
                    <a:latin typeface="Arial" panose="020B0604020202020204" pitchFamily="34" charset="0"/>
                    <a:ea typeface="Times New Roman" panose="02020603050405020304" pitchFamily="18" charset="0"/>
                    <a:cs typeface="Times New Roman" panose="02020603050405020304" pitchFamily="18" charset="0"/>
                  </a:rPr>
                  <a:t> = 76</a:t>
                </a:r>
              </a:p>
              <a:p>
                <a:pPr marL="571500" indent="-571500" algn="just">
                  <a:lnSpc>
                    <a:spcPct val="130000"/>
                  </a:lnSpc>
                  <a:spcAft>
                    <a:spcPts val="800"/>
                  </a:spcAft>
                  <a:buFont typeface="Wingdings" panose="05000000000000000000" pitchFamily="2" charset="2"/>
                  <a:buChar char="§"/>
                </a:pPr>
                <a:r>
                  <a:rPr lang="nl-NL" sz="3200" dirty="0">
                    <a:effectLst/>
                    <a:latin typeface="Arial" panose="020B0604020202020204" pitchFamily="34" charset="0"/>
                    <a:ea typeface="Times New Roman" panose="02020603050405020304" pitchFamily="18" charset="0"/>
                    <a:cs typeface="Arial" panose="020B0604020202020204" pitchFamily="34" charset="0"/>
                  </a:rPr>
                  <a:t>Ngưỡng điểm phân loại giữa nhóm </a:t>
                </a:r>
                <a:r>
                  <a:rPr lang="nl-NL" sz="3200" u="sng" dirty="0">
                    <a:effectLst/>
                    <a:latin typeface="Arial" panose="020B0604020202020204" pitchFamily="34" charset="0"/>
                    <a:ea typeface="Times New Roman" panose="02020603050405020304" pitchFamily="18" charset="0"/>
                    <a:cs typeface="Arial" panose="020B0604020202020204" pitchFamily="34" charset="0"/>
                  </a:rPr>
                  <a:t>giải nhì </a:t>
                </a:r>
                <a:r>
                  <a:rPr lang="nl-NL" sz="3200" dirty="0">
                    <a:effectLst/>
                    <a:latin typeface="Arial" panose="020B0604020202020204" pitchFamily="34" charset="0"/>
                    <a:ea typeface="Times New Roman" panose="02020603050405020304" pitchFamily="18" charset="0"/>
                    <a:cs typeface="Arial" panose="020B0604020202020204" pitchFamily="34" charset="0"/>
                  </a:rPr>
                  <a:t>và nhóm giải nhất là: </a:t>
                </a:r>
                <a14:m>
                  <m:oMath xmlns:m="http://schemas.openxmlformats.org/officeDocument/2006/math">
                    <m:f>
                      <m:fPr>
                        <m:ctrlPr>
                          <a:rPr lang="en-US" sz="32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nl-NL" sz="3200" i="1">
                            <a:effectLst/>
                            <a:latin typeface="Cambria Math" panose="02040503050406030204" pitchFamily="18" charset="0"/>
                            <a:ea typeface="Times New Roman" panose="02020603050405020304" pitchFamily="18" charset="0"/>
                            <a:cs typeface="Times New Roman" panose="02020603050405020304" pitchFamily="18" charset="0"/>
                          </a:rPr>
                          <m:t>87+88</m:t>
                        </m:r>
                      </m:num>
                      <m:den>
                        <m:r>
                          <a:rPr lang="nl-NL" sz="3200" i="1">
                            <a:effectLst/>
                            <a:latin typeface="Cambria Math" panose="02040503050406030204" pitchFamily="18" charset="0"/>
                            <a:ea typeface="Times New Roman" panose="02020603050405020304" pitchFamily="18" charset="0"/>
                            <a:cs typeface="Times New Roman" panose="02020603050405020304" pitchFamily="18" charset="0"/>
                          </a:rPr>
                          <m:t>2</m:t>
                        </m:r>
                      </m:den>
                    </m:f>
                  </m:oMath>
                </a14:m>
                <a:r>
                  <a:rPr lang="en-US" sz="3200" dirty="0">
                    <a:effectLst/>
                    <a:latin typeface="Arial" panose="020B0604020202020204" pitchFamily="34" charset="0"/>
                    <a:ea typeface="Times New Roman" panose="02020603050405020304" pitchFamily="18" charset="0"/>
                    <a:cs typeface="Times New Roman" panose="02020603050405020304" pitchFamily="18" charset="0"/>
                  </a:rPr>
                  <a:t> = 87,5</a:t>
                </a:r>
              </a:p>
              <a:p>
                <a:pPr algn="just">
                  <a:lnSpc>
                    <a:spcPct val="130000"/>
                  </a:lnSpc>
                  <a:spcAft>
                    <a:spcPts val="800"/>
                  </a:spcAft>
                </a:pPr>
                <a:r>
                  <a:rPr lang="nl-NL" sz="3200" dirty="0">
                    <a:effectLst/>
                    <a:latin typeface="Arial" panose="020B0604020202020204" pitchFamily="34" charset="0"/>
                    <a:ea typeface="Times New Roman" panose="02020603050405020304" pitchFamily="18" charset="0"/>
                    <a:cs typeface="Arial" panose="020B0604020202020204" pitchFamily="34" charset="0"/>
                  </a:rPr>
                  <a:t>Vậy ba ngưỡng điểm giúp ban tổ chức phân loại thí sinh là 71,5; 76; 87,5.</a:t>
                </a:r>
                <a:endParaRPr lang="en-US" sz="3200" dirty="0">
                  <a:effectLst/>
                  <a:latin typeface="Arial" panose="020B0604020202020204" pitchFamily="34" charset="0"/>
                  <a:ea typeface="Calibri" panose="020F0502020204030204" pitchFamily="34" charset="0"/>
                  <a:cs typeface="Arial" panose="020B0604020202020204" pitchFamily="34" charset="0"/>
                </a:endParaRPr>
              </a:p>
            </p:txBody>
          </p:sp>
        </mc:Choice>
        <mc:Fallback>
          <p:sp>
            <p:nvSpPr>
              <p:cNvPr id="12" name="Rectangle 11">
                <a:extLst>
                  <a:ext uri="{FF2B5EF4-FFF2-40B4-BE49-F238E27FC236}">
                    <a16:creationId xmlns:a16="http://schemas.microsoft.com/office/drawing/2014/main" id="{7D638DE1-448E-CA38-9D98-921F850D70A1}"/>
                  </a:ext>
                </a:extLst>
              </p:cNvPr>
              <p:cNvSpPr>
                <a:spLocks noRot="1" noChangeAspect="1" noMove="1" noResize="1" noEditPoints="1" noAdjustHandles="1" noChangeArrowheads="1" noChangeShapeType="1" noTextEdit="1"/>
              </p:cNvSpPr>
              <p:nvPr/>
            </p:nvSpPr>
            <p:spPr>
              <a:xfrm>
                <a:off x="8534401" y="3230309"/>
                <a:ext cx="9323943" cy="7002238"/>
              </a:xfrm>
              <a:prstGeom prst="rect">
                <a:avLst/>
              </a:prstGeom>
              <a:blipFill>
                <a:blip r:embed="rId2"/>
                <a:stretch>
                  <a:fillRect l="-1634" r="-1569" b="-1828"/>
                </a:stretch>
              </a:blipFill>
            </p:spPr>
            <p:txBody>
              <a:bodyPr/>
              <a:lstStyle/>
              <a:p>
                <a:r>
                  <a:rPr lang="en-US">
                    <a:noFill/>
                  </a:rPr>
                  <a:t> </a:t>
                </a:r>
              </a:p>
            </p:txBody>
          </p:sp>
        </mc:Fallback>
      </mc:AlternateContent>
    </p:spTree>
    <p:extLst>
      <p:ext uri="{BB962C8B-B14F-4D97-AF65-F5344CB8AC3E}">
        <p14:creationId xmlns:p14="http://schemas.microsoft.com/office/powerpoint/2010/main" val="3078443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anim calcmode="lin" valueType="num">
                                      <p:cBhvr>
                                        <p:cTn id="8" dur="500" fill="hold"/>
                                        <p:tgtEl>
                                          <p:spTgt spid="9"/>
                                        </p:tgtEl>
                                        <p:attrNameLst>
                                          <p:attrName>ppt_x</p:attrName>
                                        </p:attrNameLst>
                                      </p:cBhvr>
                                      <p:tavLst>
                                        <p:tav tm="0">
                                          <p:val>
                                            <p:strVal val="#ppt_x"/>
                                          </p:val>
                                        </p:tav>
                                        <p:tav tm="100000">
                                          <p:val>
                                            <p:strVal val="#ppt_x"/>
                                          </p:val>
                                        </p:tav>
                                      </p:tavLst>
                                    </p:anim>
                                    <p:anim calcmode="lin" valueType="num">
                                      <p:cBhvr>
                                        <p:cTn id="9" dur="500" fill="hold"/>
                                        <p:tgtEl>
                                          <p:spTgt spid="9"/>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anim calcmode="lin" valueType="num">
                                      <p:cBhvr>
                                        <p:cTn id="13" dur="500" fill="hold"/>
                                        <p:tgtEl>
                                          <p:spTgt spid="12"/>
                                        </p:tgtEl>
                                        <p:attrNameLst>
                                          <p:attrName>ppt_x</p:attrName>
                                        </p:attrNameLst>
                                      </p:cBhvr>
                                      <p:tavLst>
                                        <p:tav tm="0">
                                          <p:val>
                                            <p:strVal val="#ppt_x"/>
                                          </p:val>
                                        </p:tav>
                                        <p:tav tm="100000">
                                          <p:val>
                                            <p:strVal val="#ppt_x"/>
                                          </p:val>
                                        </p:tav>
                                      </p:tavLst>
                                    </p:anim>
                                    <p:anim calcmode="lin" valueType="num">
                                      <p:cBhvr>
                                        <p:cTn id="14" dur="5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ppt_x"/>
                                          </p:val>
                                        </p:tav>
                                        <p:tav tm="100000">
                                          <p:val>
                                            <p:strVal val="#ppt_x"/>
                                          </p:val>
                                        </p:tav>
                                      </p:tavLst>
                                    </p:anim>
                                    <p:anim calcmode="lin" valueType="num">
                                      <p:cBhvr additive="base">
                                        <p:cTn id="3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3" grpId="0" animBg="1"/>
      <p:bldP spid="9"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2"/>
          <p:cNvGrpSpPr/>
          <p:nvPr/>
        </p:nvGrpSpPr>
        <p:grpSpPr>
          <a:xfrm>
            <a:off x="914400" y="1222831"/>
            <a:ext cx="16383000" cy="8264069"/>
            <a:chOff x="0" y="0"/>
            <a:chExt cx="6281481" cy="4183626"/>
          </a:xfrm>
        </p:grpSpPr>
        <p:sp>
          <p:nvSpPr>
            <p:cNvPr id="23" name="Freeform 23"/>
            <p:cNvSpPr/>
            <p:nvPr/>
          </p:nvSpPr>
          <p:spPr>
            <a:xfrm>
              <a:off x="0" y="0"/>
              <a:ext cx="6281481" cy="4183626"/>
            </a:xfrm>
            <a:custGeom>
              <a:avLst/>
              <a:gdLst/>
              <a:ahLst/>
              <a:cxnLst/>
              <a:rect l="l" t="t" r="r" b="b"/>
              <a:pathLst>
                <a:path w="6281481" h="4183626">
                  <a:moveTo>
                    <a:pt x="6157021" y="4183626"/>
                  </a:moveTo>
                  <a:lnTo>
                    <a:pt x="124460" y="4183626"/>
                  </a:lnTo>
                  <a:cubicBezTo>
                    <a:pt x="55880" y="4183626"/>
                    <a:pt x="0" y="4127746"/>
                    <a:pt x="0" y="4059166"/>
                  </a:cubicBezTo>
                  <a:lnTo>
                    <a:pt x="0" y="124460"/>
                  </a:lnTo>
                  <a:cubicBezTo>
                    <a:pt x="0" y="55880"/>
                    <a:pt x="55880" y="0"/>
                    <a:pt x="124460" y="0"/>
                  </a:cubicBezTo>
                  <a:lnTo>
                    <a:pt x="6157021" y="0"/>
                  </a:lnTo>
                  <a:cubicBezTo>
                    <a:pt x="6225601" y="0"/>
                    <a:pt x="6281481" y="55880"/>
                    <a:pt x="6281481" y="124460"/>
                  </a:cubicBezTo>
                  <a:lnTo>
                    <a:pt x="6281481" y="4059166"/>
                  </a:lnTo>
                  <a:cubicBezTo>
                    <a:pt x="6281481" y="4127746"/>
                    <a:pt x="6225601" y="4183626"/>
                    <a:pt x="6157021" y="4183626"/>
                  </a:cubicBezTo>
                  <a:close/>
                </a:path>
              </a:pathLst>
            </a:custGeom>
            <a:solidFill>
              <a:srgbClr val="DCE6F2"/>
            </a:solidFill>
          </p:spPr>
          <p:txBody>
            <a:bodyPr/>
            <a:lstStyle/>
            <a:p>
              <a:endParaRPr lang="en-US"/>
            </a:p>
          </p:txBody>
        </p:sp>
      </p:grpSp>
      <p:grpSp>
        <p:nvGrpSpPr>
          <p:cNvPr id="63" name="Group 62"/>
          <p:cNvGrpSpPr/>
          <p:nvPr/>
        </p:nvGrpSpPr>
        <p:grpSpPr>
          <a:xfrm>
            <a:off x="7677150" y="571500"/>
            <a:ext cx="2857500" cy="1600200"/>
            <a:chOff x="1028700" y="1028700"/>
            <a:chExt cx="5129945" cy="1837453"/>
          </a:xfrm>
        </p:grpSpPr>
        <p:pic>
          <p:nvPicPr>
            <p:cNvPr id="41" name="Picture 4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28700" y="1028700"/>
              <a:ext cx="5129945" cy="1837453"/>
            </a:xfrm>
            <a:prstGeom prst="rect">
              <a:avLst/>
            </a:prstGeom>
          </p:spPr>
        </p:pic>
        <p:sp>
          <p:nvSpPr>
            <p:cNvPr id="49" name="TextBox 49"/>
            <p:cNvSpPr txBox="1"/>
            <p:nvPr/>
          </p:nvSpPr>
          <p:spPr>
            <a:xfrm>
              <a:off x="1479221" y="1358412"/>
              <a:ext cx="4228902" cy="589015"/>
            </a:xfrm>
            <a:prstGeom prst="rect">
              <a:avLst/>
            </a:prstGeom>
          </p:spPr>
          <p:txBody>
            <a:bodyPr lIns="0" tIns="0" rIns="0" bIns="0" rtlCol="0" anchor="t">
              <a:spAutoFit/>
            </a:bodyPr>
            <a:lstStyle/>
            <a:p>
              <a:pPr algn="ctr">
                <a:lnSpc>
                  <a:spcPts val="4047"/>
                </a:lnSpc>
              </a:pPr>
              <a:r>
                <a:rPr lang="en-US" sz="4400" b="1" spc="-36" dirty="0" err="1">
                  <a:solidFill>
                    <a:srgbClr val="100F0D"/>
                  </a:solidFill>
                  <a:latin typeface="Arial" panose="020B0604020202020204" pitchFamily="34" charset="0"/>
                  <a:cs typeface="Arial" panose="020B0604020202020204" pitchFamily="34" charset="0"/>
                </a:rPr>
                <a:t>Giải</a:t>
              </a:r>
              <a:endParaRPr lang="en-US" sz="4400" b="1" spc="-36" dirty="0">
                <a:solidFill>
                  <a:srgbClr val="100F0D"/>
                </a:solidFill>
                <a:latin typeface="Arial" panose="020B0604020202020204" pitchFamily="34" charset="0"/>
                <a:cs typeface="Arial" panose="020B0604020202020204" pitchFamily="34" charset="0"/>
              </a:endParaRPr>
            </a:p>
          </p:txBody>
        </p:sp>
      </p:grpSp>
      <p:sp>
        <p:nvSpPr>
          <p:cNvPr id="7" name="Rectangle 6"/>
          <p:cNvSpPr/>
          <p:nvPr/>
        </p:nvSpPr>
        <p:spPr>
          <a:xfrm>
            <a:off x="1693627" y="1990150"/>
            <a:ext cx="11715750" cy="7478970"/>
          </a:xfrm>
          <a:prstGeom prst="rect">
            <a:avLst/>
          </a:prstGeom>
        </p:spPr>
        <p:txBody>
          <a:bodyPr wrap="square">
            <a:spAutoFit/>
          </a:bodyPr>
          <a:lstStyle/>
          <a:p>
            <a:pPr algn="just">
              <a:lnSpc>
                <a:spcPct val="150000"/>
              </a:lnSpc>
            </a:pPr>
            <a:r>
              <a:rPr lang="vi-VN" sz="4000" dirty="0">
                <a:latin typeface="Arial" panose="020B0604020202020204" pitchFamily="34" charset="0"/>
                <a:cs typeface="Arial" panose="020B0604020202020204" pitchFamily="34" charset="0"/>
              </a:rPr>
              <a:t>Sắp xếp dãy số liệu trên theo thứ tự không giảm, ta được:</a:t>
            </a:r>
          </a:p>
          <a:p>
            <a:pPr algn="just">
              <a:lnSpc>
                <a:spcPct val="150000"/>
              </a:lnSpc>
            </a:pPr>
            <a:r>
              <a:rPr lang="vi-VN" sz="4000" dirty="0">
                <a:latin typeface="Arial" panose="020B0604020202020204" pitchFamily="34" charset="0"/>
                <a:cs typeface="Arial" panose="020B0604020202020204" pitchFamily="34" charset="0"/>
              </a:rPr>
              <a:t>58; 69; 69; 74; 75; 77; 81; 87; 88; 92; 97</a:t>
            </a:r>
          </a:p>
          <a:p>
            <a:pPr algn="just">
              <a:lnSpc>
                <a:spcPct val="150000"/>
              </a:lnSpc>
            </a:pPr>
            <a:r>
              <a:rPr lang="vi-VN" sz="4000" dirty="0">
                <a:latin typeface="Arial" panose="020B0604020202020204" pitchFamily="34" charset="0"/>
                <a:cs typeface="Arial" panose="020B0604020202020204" pitchFamily="34" charset="0"/>
              </a:rPr>
              <a:t>Do đó:</a:t>
            </a:r>
          </a:p>
          <a:p>
            <a:pPr marL="571500" indent="-571500" algn="just">
              <a:lnSpc>
                <a:spcPct val="150000"/>
              </a:lnSpc>
              <a:buFont typeface="Wingdings" panose="05000000000000000000" pitchFamily="2" charset="2"/>
              <a:buChar char="ü"/>
            </a:pPr>
            <a:r>
              <a:rPr lang="vi-VN" sz="4000" dirty="0">
                <a:latin typeface="Arial" panose="020B0604020202020204" pitchFamily="34" charset="0"/>
                <a:cs typeface="Arial" panose="020B0604020202020204" pitchFamily="34" charset="0"/>
              </a:rPr>
              <a:t>Nhóm giải tư: 58; 69; 69</a:t>
            </a:r>
          </a:p>
          <a:p>
            <a:pPr marL="571500" indent="-571500" algn="just">
              <a:lnSpc>
                <a:spcPct val="150000"/>
              </a:lnSpc>
              <a:buFont typeface="Wingdings" panose="05000000000000000000" pitchFamily="2" charset="2"/>
              <a:buChar char="ü"/>
            </a:pPr>
            <a:r>
              <a:rPr lang="vi-VN" sz="4000" dirty="0">
                <a:latin typeface="Arial" panose="020B0604020202020204" pitchFamily="34" charset="0"/>
                <a:cs typeface="Arial" panose="020B0604020202020204" pitchFamily="34" charset="0"/>
              </a:rPr>
              <a:t>Nhóm giải ba: 74; 75; 75</a:t>
            </a:r>
          </a:p>
          <a:p>
            <a:pPr marL="571500" indent="-571500" algn="just">
              <a:lnSpc>
                <a:spcPct val="150000"/>
              </a:lnSpc>
              <a:buFont typeface="Wingdings" panose="05000000000000000000" pitchFamily="2" charset="2"/>
              <a:buChar char="ü"/>
            </a:pPr>
            <a:r>
              <a:rPr lang="vi-VN" sz="4000" dirty="0">
                <a:latin typeface="Arial" panose="020B0604020202020204" pitchFamily="34" charset="0"/>
                <a:cs typeface="Arial" panose="020B0604020202020204" pitchFamily="34" charset="0"/>
              </a:rPr>
              <a:t>Nhóm giải nhì: 77; 81; 87</a:t>
            </a:r>
          </a:p>
          <a:p>
            <a:pPr marL="571500" indent="-571500" algn="just">
              <a:lnSpc>
                <a:spcPct val="150000"/>
              </a:lnSpc>
              <a:buFont typeface="Wingdings" panose="05000000000000000000" pitchFamily="2" charset="2"/>
              <a:buChar char="ü"/>
            </a:pPr>
            <a:r>
              <a:rPr lang="vi-VN" sz="4000" dirty="0">
                <a:latin typeface="Arial" panose="020B0604020202020204" pitchFamily="34" charset="0"/>
                <a:cs typeface="Arial" panose="020B0604020202020204" pitchFamily="34" charset="0"/>
              </a:rPr>
              <a:t>Nhóm giải nhất: 88; 92; 97</a:t>
            </a:r>
          </a:p>
        </p:txBody>
      </p:sp>
      <p:pic>
        <p:nvPicPr>
          <p:cNvPr id="14" name="Picture 5"/>
          <p:cNvPicPr>
            <a:picLocks noChangeAspect="1"/>
          </p:cNvPicPr>
          <p:nvPr/>
        </p:nvPicPr>
        <p:blipFill>
          <a:blip r:embed="rId4"/>
          <a:srcRect/>
          <a:stretch>
            <a:fillRect/>
          </a:stretch>
        </p:blipFill>
        <p:spPr>
          <a:xfrm>
            <a:off x="9470555" y="5330675"/>
            <a:ext cx="7826845" cy="4138445"/>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401801" y="1997770"/>
            <a:ext cx="2895600" cy="1388184"/>
          </a:xfrm>
          <a:prstGeom prst="rect">
            <a:avLst/>
          </a:prstGeom>
        </p:spPr>
      </p:pic>
    </p:spTree>
    <p:extLst>
      <p:ext uri="{BB962C8B-B14F-4D97-AF65-F5344CB8AC3E}">
        <p14:creationId xmlns:p14="http://schemas.microsoft.com/office/powerpoint/2010/main" val="3431047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strVal val="#ppt_w+.3"/>
                                          </p:val>
                                        </p:tav>
                                        <p:tav tm="100000">
                                          <p:val>
                                            <p:strVal val="#ppt_w"/>
                                          </p:val>
                                        </p:tav>
                                      </p:tavLst>
                                    </p:anim>
                                    <p:anim calcmode="lin" valueType="num">
                                      <p:cBhvr>
                                        <p:cTn id="8" dur="500" fill="hold"/>
                                        <p:tgtEl>
                                          <p:spTgt spid="63"/>
                                        </p:tgtEl>
                                        <p:attrNameLst>
                                          <p:attrName>ppt_h</p:attrName>
                                        </p:attrNameLst>
                                      </p:cBhvr>
                                      <p:tavLst>
                                        <p:tav tm="0">
                                          <p:val>
                                            <p:strVal val="#ppt_h"/>
                                          </p:val>
                                        </p:tav>
                                        <p:tav tm="100000">
                                          <p:val>
                                            <p:strVal val="#ppt_h"/>
                                          </p:val>
                                        </p:tav>
                                      </p:tavLst>
                                    </p:anim>
                                    <p:animEffect transition="in" filter="fade">
                                      <p:cBhvr>
                                        <p:cTn id="9" dur="500"/>
                                        <p:tgtEl>
                                          <p:spTgt spid="63"/>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2"/>
          <p:cNvGrpSpPr/>
          <p:nvPr/>
        </p:nvGrpSpPr>
        <p:grpSpPr>
          <a:xfrm>
            <a:off x="914400" y="1222831"/>
            <a:ext cx="16383000" cy="8264069"/>
            <a:chOff x="0" y="0"/>
            <a:chExt cx="6281481" cy="4183626"/>
          </a:xfrm>
        </p:grpSpPr>
        <p:sp>
          <p:nvSpPr>
            <p:cNvPr id="23" name="Freeform 23"/>
            <p:cNvSpPr/>
            <p:nvPr/>
          </p:nvSpPr>
          <p:spPr>
            <a:xfrm>
              <a:off x="0" y="0"/>
              <a:ext cx="6281481" cy="4183626"/>
            </a:xfrm>
            <a:custGeom>
              <a:avLst/>
              <a:gdLst/>
              <a:ahLst/>
              <a:cxnLst/>
              <a:rect l="l" t="t" r="r" b="b"/>
              <a:pathLst>
                <a:path w="6281481" h="4183626">
                  <a:moveTo>
                    <a:pt x="6157021" y="4183626"/>
                  </a:moveTo>
                  <a:lnTo>
                    <a:pt x="124460" y="4183626"/>
                  </a:lnTo>
                  <a:cubicBezTo>
                    <a:pt x="55880" y="4183626"/>
                    <a:pt x="0" y="4127746"/>
                    <a:pt x="0" y="4059166"/>
                  </a:cubicBezTo>
                  <a:lnTo>
                    <a:pt x="0" y="124460"/>
                  </a:lnTo>
                  <a:cubicBezTo>
                    <a:pt x="0" y="55880"/>
                    <a:pt x="55880" y="0"/>
                    <a:pt x="124460" y="0"/>
                  </a:cubicBezTo>
                  <a:lnTo>
                    <a:pt x="6157021" y="0"/>
                  </a:lnTo>
                  <a:cubicBezTo>
                    <a:pt x="6225601" y="0"/>
                    <a:pt x="6281481" y="55880"/>
                    <a:pt x="6281481" y="124460"/>
                  </a:cubicBezTo>
                  <a:lnTo>
                    <a:pt x="6281481" y="4059166"/>
                  </a:lnTo>
                  <a:cubicBezTo>
                    <a:pt x="6281481" y="4127746"/>
                    <a:pt x="6225601" y="4183626"/>
                    <a:pt x="6157021" y="4183626"/>
                  </a:cubicBezTo>
                  <a:close/>
                </a:path>
              </a:pathLst>
            </a:custGeom>
            <a:solidFill>
              <a:srgbClr val="DCE6F2"/>
            </a:solidFill>
          </p:spPr>
          <p:txBody>
            <a:bodyPr/>
            <a:lstStyle/>
            <a:p>
              <a:endParaRPr lang="en-US"/>
            </a:p>
          </p:txBody>
        </p:sp>
      </p:grpSp>
      <p:grpSp>
        <p:nvGrpSpPr>
          <p:cNvPr id="63" name="Group 62"/>
          <p:cNvGrpSpPr/>
          <p:nvPr/>
        </p:nvGrpSpPr>
        <p:grpSpPr>
          <a:xfrm>
            <a:off x="7677150" y="571500"/>
            <a:ext cx="2857500" cy="1600200"/>
            <a:chOff x="1028700" y="1028700"/>
            <a:chExt cx="5129945" cy="1837453"/>
          </a:xfrm>
        </p:grpSpPr>
        <p:pic>
          <p:nvPicPr>
            <p:cNvPr id="41" name="Picture 41"/>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a:off x="1028700" y="1028700"/>
              <a:ext cx="5129945" cy="1837453"/>
            </a:xfrm>
            <a:prstGeom prst="rect">
              <a:avLst/>
            </a:prstGeom>
          </p:spPr>
        </p:pic>
        <p:sp>
          <p:nvSpPr>
            <p:cNvPr id="49" name="TextBox 49"/>
            <p:cNvSpPr txBox="1"/>
            <p:nvPr/>
          </p:nvSpPr>
          <p:spPr>
            <a:xfrm>
              <a:off x="1479221" y="1358412"/>
              <a:ext cx="4228902" cy="589015"/>
            </a:xfrm>
            <a:prstGeom prst="rect">
              <a:avLst/>
            </a:prstGeom>
          </p:spPr>
          <p:txBody>
            <a:bodyPr lIns="0" tIns="0" rIns="0" bIns="0" rtlCol="0" anchor="t">
              <a:spAutoFit/>
            </a:bodyPr>
            <a:lstStyle/>
            <a:p>
              <a:pPr algn="ctr">
                <a:lnSpc>
                  <a:spcPts val="4047"/>
                </a:lnSpc>
              </a:pPr>
              <a:r>
                <a:rPr lang="en-US" sz="4400" b="1" spc="-36" dirty="0" err="1">
                  <a:solidFill>
                    <a:srgbClr val="100F0D"/>
                  </a:solidFill>
                  <a:latin typeface="Arial" panose="020B0604020202020204" pitchFamily="34" charset="0"/>
                  <a:cs typeface="Arial" panose="020B0604020202020204" pitchFamily="34" charset="0"/>
                </a:rPr>
                <a:t>Giải</a:t>
              </a:r>
              <a:endParaRPr lang="en-US" sz="4400" b="1" spc="-36" dirty="0">
                <a:solidFill>
                  <a:srgbClr val="100F0D"/>
                </a:solidFill>
                <a:latin typeface="Arial" panose="020B0604020202020204" pitchFamily="34" charset="0"/>
                <a:cs typeface="Arial" panose="020B0604020202020204" pitchFamily="34" charset="0"/>
              </a:endParaRPr>
            </a:p>
          </p:txBody>
        </p:sp>
      </p:grpSp>
      <mc:AlternateContent xmlns:mc="http://schemas.openxmlformats.org/markup-compatibility/2006" xmlns:a14="http://schemas.microsoft.com/office/drawing/2010/main">
        <mc:Choice Requires="a14">
          <p:sp>
            <p:nvSpPr>
              <p:cNvPr id="3" name="Rectangle 2"/>
              <p:cNvSpPr/>
              <p:nvPr/>
            </p:nvSpPr>
            <p:spPr>
              <a:xfrm>
                <a:off x="1177799" y="2209800"/>
                <a:ext cx="16119601" cy="6562630"/>
              </a:xfrm>
              <a:prstGeom prst="rect">
                <a:avLst/>
              </a:prstGeom>
            </p:spPr>
            <p:txBody>
              <a:bodyPr wrap="square">
                <a:spAutoFit/>
              </a:bodyPr>
              <a:lstStyle/>
              <a:p>
                <a:pPr algn="just">
                  <a:lnSpc>
                    <a:spcPct val="130000"/>
                  </a:lnSpc>
                  <a:spcAft>
                    <a:spcPts val="800"/>
                  </a:spcAft>
                </a:pPr>
                <a:r>
                  <a:rPr lang="nl-NL" sz="3600" dirty="0">
                    <a:latin typeface="Arial" panose="020B0604020202020204" pitchFamily="34" charset="0"/>
                    <a:ea typeface="Calibri" panose="020F0502020204030204" pitchFamily="34" charset="0"/>
                    <a:cs typeface="Arial" panose="020B0604020202020204" pitchFamily="34" charset="0"/>
                  </a:rPr>
                  <a:t>Ngưỡng điểm để phân loại thí sinh: </a:t>
                </a:r>
                <a:endParaRPr lang="en-US" sz="3600" dirty="0">
                  <a:effectLst/>
                  <a:latin typeface="Arial" panose="020B0604020202020204" pitchFamily="34" charset="0"/>
                  <a:ea typeface="Calibri" panose="020F0502020204030204" pitchFamily="34" charset="0"/>
                  <a:cs typeface="Arial" panose="020B0604020202020204" pitchFamily="34" charset="0"/>
                </a:endParaRPr>
              </a:p>
              <a:p>
                <a:pPr marL="571500" indent="-571500" algn="just">
                  <a:lnSpc>
                    <a:spcPct val="130000"/>
                  </a:lnSpc>
                  <a:spcAft>
                    <a:spcPts val="800"/>
                  </a:spcAft>
                  <a:buFont typeface="Wingdings" panose="05000000000000000000" pitchFamily="2" charset="2"/>
                  <a:buChar char="§"/>
                </a:pPr>
                <a:r>
                  <a:rPr lang="nl-NL" sz="3600" dirty="0">
                    <a:effectLst/>
                    <a:latin typeface="Arial" panose="020B0604020202020204" pitchFamily="34" charset="0"/>
                    <a:ea typeface="Calibri" panose="020F0502020204030204" pitchFamily="34" charset="0"/>
                    <a:cs typeface="Arial" panose="020B0604020202020204" pitchFamily="34" charset="0"/>
                  </a:rPr>
                  <a:t>Ngưỡng điểm phân loại giữa nhóm giải tư và nhóm giải ba là: </a:t>
                </a:r>
                <a14:m>
                  <m:oMath xmlns:m="http://schemas.openxmlformats.org/officeDocument/2006/math">
                    <m:f>
                      <m:fPr>
                        <m:ctrlPr>
                          <a:rPr lang="en-US" sz="4400" i="1">
                            <a:effectLst/>
                            <a:latin typeface="Cambria Math" panose="02040503050406030204" pitchFamily="18" charset="0"/>
                            <a:ea typeface="Calibri" panose="020F0502020204030204" pitchFamily="34" charset="0"/>
                            <a:cs typeface="Times New Roman" panose="02020603050405020304" pitchFamily="18" charset="0"/>
                          </a:rPr>
                        </m:ctrlPr>
                      </m:fPr>
                      <m:num>
                        <m:r>
                          <a:rPr lang="nl-NL" sz="4400" i="1">
                            <a:effectLst/>
                            <a:latin typeface="Cambria Math" panose="02040503050406030204" pitchFamily="18" charset="0"/>
                            <a:ea typeface="Calibri" panose="020F0502020204030204" pitchFamily="34" charset="0"/>
                            <a:cs typeface="Times New Roman" panose="02020603050405020304" pitchFamily="18" charset="0"/>
                          </a:rPr>
                          <m:t>69+74</m:t>
                        </m:r>
                      </m:num>
                      <m:den>
                        <m:r>
                          <a:rPr lang="nl-NL" sz="44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600" dirty="0">
                    <a:effectLst/>
                    <a:latin typeface="Arial" panose="020B0604020202020204" pitchFamily="34" charset="0"/>
                    <a:ea typeface="Calibri" panose="020F0502020204030204" pitchFamily="34" charset="0"/>
                    <a:cs typeface="Times New Roman" panose="02020603050405020304" pitchFamily="18" charset="0"/>
                  </a:rPr>
                  <a:t> = 71,5</a:t>
                </a:r>
              </a:p>
              <a:p>
                <a:pPr marL="571500" indent="-571500" algn="just">
                  <a:lnSpc>
                    <a:spcPct val="130000"/>
                  </a:lnSpc>
                  <a:spcAft>
                    <a:spcPts val="800"/>
                  </a:spcAft>
                  <a:buFont typeface="Wingdings" panose="05000000000000000000" pitchFamily="2" charset="2"/>
                  <a:buChar char="§"/>
                </a:pPr>
                <a:r>
                  <a:rPr lang="nl-NL" sz="3600" dirty="0">
                    <a:effectLst/>
                    <a:latin typeface="Arial" panose="020B0604020202020204" pitchFamily="34" charset="0"/>
                    <a:ea typeface="Times New Roman" panose="02020603050405020304" pitchFamily="18" charset="0"/>
                    <a:cs typeface="Arial" panose="020B0604020202020204" pitchFamily="34" charset="0"/>
                  </a:rPr>
                  <a:t>Ngưỡng điểm phân loại giữa nhóm giải ba và nhóm giải nhì là: </a:t>
                </a:r>
                <a14:m>
                  <m:oMath xmlns:m="http://schemas.openxmlformats.org/officeDocument/2006/math">
                    <m:f>
                      <m:fPr>
                        <m:ctrlPr>
                          <a:rPr lang="en-US" sz="4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nl-NL" sz="4800" i="1">
                            <a:effectLst/>
                            <a:latin typeface="Cambria Math" panose="02040503050406030204" pitchFamily="18" charset="0"/>
                            <a:ea typeface="Times New Roman" panose="02020603050405020304" pitchFamily="18" charset="0"/>
                            <a:cs typeface="Times New Roman" panose="02020603050405020304" pitchFamily="18" charset="0"/>
                          </a:rPr>
                          <m:t>75+77</m:t>
                        </m:r>
                      </m:num>
                      <m:den>
                        <m:r>
                          <a:rPr lang="nl-NL" sz="4800" i="1">
                            <a:effectLst/>
                            <a:latin typeface="Cambria Math" panose="02040503050406030204" pitchFamily="18" charset="0"/>
                            <a:ea typeface="Times New Roman" panose="02020603050405020304" pitchFamily="18" charset="0"/>
                            <a:cs typeface="Times New Roman" panose="02020603050405020304" pitchFamily="18" charset="0"/>
                          </a:rPr>
                          <m:t>2</m:t>
                        </m:r>
                      </m:den>
                    </m:f>
                  </m:oMath>
                </a14:m>
                <a:r>
                  <a:rPr lang="en-US" sz="3600" dirty="0">
                    <a:effectLst/>
                    <a:latin typeface="Arial" panose="020B0604020202020204" pitchFamily="34" charset="0"/>
                    <a:ea typeface="Times New Roman" panose="02020603050405020304" pitchFamily="18" charset="0"/>
                    <a:cs typeface="Times New Roman" panose="02020603050405020304" pitchFamily="18" charset="0"/>
                  </a:rPr>
                  <a:t> = 76</a:t>
                </a:r>
              </a:p>
              <a:p>
                <a:pPr marL="571500" indent="-571500" algn="just">
                  <a:lnSpc>
                    <a:spcPct val="130000"/>
                  </a:lnSpc>
                  <a:spcAft>
                    <a:spcPts val="800"/>
                  </a:spcAft>
                  <a:buFont typeface="Wingdings" panose="05000000000000000000" pitchFamily="2" charset="2"/>
                  <a:buChar char="§"/>
                </a:pPr>
                <a:r>
                  <a:rPr lang="nl-NL" sz="3600" dirty="0">
                    <a:effectLst/>
                    <a:latin typeface="Arial" panose="020B0604020202020204" pitchFamily="34" charset="0"/>
                    <a:ea typeface="Times New Roman" panose="02020603050405020304" pitchFamily="18" charset="0"/>
                    <a:cs typeface="Arial" panose="020B0604020202020204" pitchFamily="34" charset="0"/>
                  </a:rPr>
                  <a:t>Ngưỡng điểm phân loại giữa nhóm giải nhì và nhóm giải nhất là: </a:t>
                </a:r>
                <a14:m>
                  <m:oMath xmlns:m="http://schemas.openxmlformats.org/officeDocument/2006/math">
                    <m:f>
                      <m:fPr>
                        <m:ctrlPr>
                          <a:rPr lang="en-US" sz="4800" i="1">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nl-NL" sz="4800" i="1">
                            <a:effectLst/>
                            <a:latin typeface="Cambria Math" panose="02040503050406030204" pitchFamily="18" charset="0"/>
                            <a:ea typeface="Times New Roman" panose="02020603050405020304" pitchFamily="18" charset="0"/>
                            <a:cs typeface="Times New Roman" panose="02020603050405020304" pitchFamily="18" charset="0"/>
                          </a:rPr>
                          <m:t>87+88</m:t>
                        </m:r>
                      </m:num>
                      <m:den>
                        <m:r>
                          <a:rPr lang="nl-NL" sz="4800" i="1">
                            <a:effectLst/>
                            <a:latin typeface="Cambria Math" panose="02040503050406030204" pitchFamily="18" charset="0"/>
                            <a:ea typeface="Times New Roman" panose="02020603050405020304" pitchFamily="18" charset="0"/>
                            <a:cs typeface="Times New Roman" panose="02020603050405020304" pitchFamily="18" charset="0"/>
                          </a:rPr>
                          <m:t>2</m:t>
                        </m:r>
                      </m:den>
                    </m:f>
                  </m:oMath>
                </a14:m>
                <a:r>
                  <a:rPr lang="en-US" sz="3600" dirty="0">
                    <a:effectLst/>
                    <a:latin typeface="Arial" panose="020B0604020202020204" pitchFamily="34" charset="0"/>
                    <a:ea typeface="Times New Roman" panose="02020603050405020304" pitchFamily="18" charset="0"/>
                    <a:cs typeface="Times New Roman" panose="02020603050405020304" pitchFamily="18" charset="0"/>
                  </a:rPr>
                  <a:t> = 87,5</a:t>
                </a:r>
              </a:p>
              <a:p>
                <a:pPr algn="just">
                  <a:lnSpc>
                    <a:spcPct val="130000"/>
                  </a:lnSpc>
                  <a:spcAft>
                    <a:spcPts val="800"/>
                  </a:spcAft>
                </a:pPr>
                <a:r>
                  <a:rPr lang="nl-NL" sz="3600" dirty="0">
                    <a:effectLst/>
                    <a:latin typeface="Arial" panose="020B0604020202020204" pitchFamily="34" charset="0"/>
                    <a:ea typeface="Times New Roman" panose="02020603050405020304" pitchFamily="18" charset="0"/>
                    <a:cs typeface="Arial" panose="020B0604020202020204" pitchFamily="34" charset="0"/>
                  </a:rPr>
                  <a:t>Vậy ba ngưỡng điểm giúp ban tổ chức phân loại thí sinh là 71,5; 76; 87,5.</a:t>
                </a:r>
                <a:endParaRPr lang="en-US" sz="3600" dirty="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177799" y="2209800"/>
                <a:ext cx="16119601" cy="6562630"/>
              </a:xfrm>
              <a:prstGeom prst="rect">
                <a:avLst/>
              </a:prstGeom>
              <a:blipFill rotWithShape="0">
                <a:blip r:embed="rId7"/>
                <a:stretch>
                  <a:fillRect l="-1134" t="-93" r="-1134" b="-2509"/>
                </a:stretch>
              </a:blipFill>
            </p:spPr>
            <p:txBody>
              <a:bodyPr/>
              <a:lstStyle/>
              <a:p>
                <a:r>
                  <a:rPr lang="en-US">
                    <a:noFill/>
                  </a:rPr>
                  <a:t> </a:t>
                </a:r>
              </a:p>
            </p:txBody>
          </p:sp>
        </mc:Fallback>
      </mc:AlternateContent>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796778">
            <a:off x="15337379" y="7772855"/>
            <a:ext cx="2417462" cy="2456203"/>
          </a:xfrm>
          <a:prstGeom prst="rect">
            <a:avLst/>
          </a:prstGeom>
        </p:spPr>
      </p:pic>
      <p:pic>
        <p:nvPicPr>
          <p:cNvPr id="5" name="Pictur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4221936" y="330423"/>
            <a:ext cx="1731328" cy="2329813"/>
          </a:xfrm>
          <a:prstGeom prst="rect">
            <a:avLst/>
          </a:prstGeom>
        </p:spPr>
      </p:pic>
    </p:spTree>
    <p:extLst>
      <p:ext uri="{BB962C8B-B14F-4D97-AF65-F5344CB8AC3E}">
        <p14:creationId xmlns:p14="http://schemas.microsoft.com/office/powerpoint/2010/main" val="3093719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anim calcmode="lin" valueType="num">
                                      <p:cBhvr>
                                        <p:cTn id="13" dur="500" fill="hold"/>
                                        <p:tgtEl>
                                          <p:spTgt spid="5"/>
                                        </p:tgtEl>
                                        <p:attrNameLst>
                                          <p:attrName>ppt_x</p:attrName>
                                        </p:attrNameLst>
                                      </p:cBhvr>
                                      <p:tavLst>
                                        <p:tav tm="0">
                                          <p:val>
                                            <p:strVal val="#ppt_x"/>
                                          </p:val>
                                        </p:tav>
                                        <p:tav tm="100000">
                                          <p:val>
                                            <p:strVal val="#ppt_x"/>
                                          </p:val>
                                        </p:tav>
                                      </p:tavLst>
                                    </p:anim>
                                    <p:anim calcmode="lin" valueType="num">
                                      <p:cBhvr>
                                        <p:cTn id="14" dur="500" fill="hold"/>
                                        <p:tgtEl>
                                          <p:spTgt spid="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anim calcmode="lin" valueType="num">
                                      <p:cBhvr>
                                        <p:cTn id="18" dur="500" fill="hold"/>
                                        <p:tgtEl>
                                          <p:spTgt spid="4"/>
                                        </p:tgtEl>
                                        <p:attrNameLst>
                                          <p:attrName>ppt_x</p:attrName>
                                        </p:attrNameLst>
                                      </p:cBhvr>
                                      <p:tavLst>
                                        <p:tav tm="0">
                                          <p:val>
                                            <p:strVal val="#ppt_x"/>
                                          </p:val>
                                        </p:tav>
                                        <p:tav tm="100000">
                                          <p:val>
                                            <p:strVal val="#ppt_x"/>
                                          </p:val>
                                        </p:tav>
                                      </p:tavLst>
                                    </p:anim>
                                    <p:anim calcmode="lin" valueType="num">
                                      <p:cBhvr>
                                        <p:cTn id="19" dur="5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5974942" y="216817"/>
            <a:ext cx="2105142" cy="140255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5864266">
            <a:off x="-24175" y="3867589"/>
            <a:ext cx="956535" cy="1443826"/>
          </a:xfrm>
          <a:prstGeom prst="rect">
            <a:avLst/>
          </a:prstGeom>
        </p:spPr>
      </p:pic>
      <p:pic>
        <p:nvPicPr>
          <p:cNvPr id="14" name="Picture 13"/>
          <p:cNvPicPr>
            <a:picLocks noChangeAspect="1"/>
          </p:cNvPicPr>
          <p:nvPr/>
        </p:nvPicPr>
        <p:blipFill>
          <a:blip r:embed="rId6" cstate="print">
            <a:duotone>
              <a:prstClr val="black"/>
              <a:schemeClr val="tx1">
                <a:tint val="45000"/>
                <a:satMod val="400000"/>
              </a:schemeClr>
            </a:duotone>
            <a:extLst>
              <a:ext uri="{BEBA8EAE-BF5A-486C-A8C5-ECC9F3942E4B}">
                <a14:imgProps xmlns:a14="http://schemas.microsoft.com/office/drawing/2010/main">
                  <a14:imgLayer r:embed="rId7">
                    <a14:imgEffect>
                      <a14:artisticPaintBrush/>
                    </a14:imgEffect>
                    <a14:imgEffect>
                      <a14:sharpenSoften amount="25000"/>
                    </a14:imgEffect>
                    <a14:imgEffect>
                      <a14:colorTemperature colorTemp="7200"/>
                    </a14:imgEffect>
                    <a14:imgEffect>
                      <a14:saturation sat="191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914400" y="776689"/>
            <a:ext cx="1224738" cy="1143000"/>
          </a:xfrm>
          <a:prstGeom prst="rect">
            <a:avLst/>
          </a:prstGeom>
        </p:spPr>
      </p:pic>
      <p:sp>
        <p:nvSpPr>
          <p:cNvPr id="20" name="TextBox 19"/>
          <p:cNvSpPr txBox="1"/>
          <p:nvPr/>
        </p:nvSpPr>
        <p:spPr>
          <a:xfrm>
            <a:off x="2291538" y="959599"/>
            <a:ext cx="3581400" cy="784830"/>
          </a:xfrm>
          <a:prstGeom prst="rect">
            <a:avLst/>
          </a:prstGeom>
          <a:noFill/>
        </p:spPr>
        <p:txBody>
          <a:bodyPr wrap="square" rtlCol="0">
            <a:spAutoFit/>
          </a:bodyPr>
          <a:lstStyle/>
          <a:p>
            <a:r>
              <a:rPr lang="nl-NL" sz="4500" b="1">
                <a:solidFill>
                  <a:prstClr val="black"/>
                </a:solidFill>
                <a:latin typeface="Arial" panose="020B0604020202020204" pitchFamily="34" charset="0"/>
                <a:cs typeface="Arial" panose="020B0604020202020204" pitchFamily="34" charset="0"/>
              </a:rPr>
              <a:t>HĐKP 3:</a:t>
            </a:r>
            <a:endParaRPr lang="en-US" sz="4500">
              <a:solidFill>
                <a:prstClr val="black"/>
              </a:solidFill>
              <a:latin typeface="Arial" panose="020B0604020202020204" pitchFamily="34" charset="0"/>
              <a:cs typeface="Arial" panose="020B0604020202020204" pitchFamily="34" charset="0"/>
            </a:endParaRPr>
          </a:p>
        </p:txBody>
      </p:sp>
      <p:sp>
        <p:nvSpPr>
          <p:cNvPr id="3" name="Rectangle 2"/>
          <p:cNvSpPr/>
          <p:nvPr/>
        </p:nvSpPr>
        <p:spPr>
          <a:xfrm>
            <a:off x="1708264" y="1771114"/>
            <a:ext cx="14871471" cy="1738296"/>
          </a:xfrm>
          <a:prstGeom prst="rect">
            <a:avLst/>
          </a:prstGeom>
        </p:spPr>
        <p:txBody>
          <a:bodyPr wrap="square">
            <a:spAutoFit/>
          </a:bodyPr>
          <a:lstStyle/>
          <a:p>
            <a:pPr algn="just">
              <a:lnSpc>
                <a:spcPct val="150000"/>
              </a:lnSpc>
            </a:pPr>
            <a:r>
              <a:rPr lang="vi-VN" sz="3800">
                <a:solidFill>
                  <a:srgbClr val="000000"/>
                </a:solidFill>
              </a:rPr>
              <a:t>Cân nặng của 20 vận động viên môn vật của một câu lạc bộ được ghi lại ở bảng sau:</a:t>
            </a:r>
          </a:p>
        </p:txBody>
      </p:sp>
      <p:sp>
        <p:nvSpPr>
          <p:cNvPr id="7" name="Rectangle 6"/>
          <p:cNvSpPr/>
          <p:nvPr/>
        </p:nvSpPr>
        <p:spPr>
          <a:xfrm>
            <a:off x="152400" y="5731658"/>
            <a:ext cx="17494135" cy="3600986"/>
          </a:xfrm>
          <a:prstGeom prst="rect">
            <a:avLst/>
          </a:prstGeom>
        </p:spPr>
        <p:txBody>
          <a:bodyPr wrap="square">
            <a:spAutoFit/>
          </a:bodyPr>
          <a:lstStyle/>
          <a:p>
            <a:pPr algn="just">
              <a:lnSpc>
                <a:spcPct val="150000"/>
              </a:lnSpc>
            </a:pPr>
            <a:r>
              <a:rPr lang="vi-VN" sz="3800">
                <a:solidFill>
                  <a:srgbClr val="000000"/>
                </a:solidFill>
              </a:rPr>
              <a:t>Để thuận tiện cho việc luyện tập, ban huấn luyện muốn xếp 20 vận động viên trên thành 4 nhóm, mỗi nhóm gồm 25% số vận động viên có cân nặng gần nhau. Bạn hãy giúp ban huấn luyện xác định các ngưỡng cân nặng để phân nhóm mỗi vận động viên.</a:t>
            </a:r>
          </a:p>
        </p:txBody>
      </p:sp>
      <p:graphicFrame>
        <p:nvGraphicFramePr>
          <p:cNvPr id="5" name="Table 4"/>
          <p:cNvGraphicFramePr>
            <a:graphicFrameLocks noGrp="1"/>
          </p:cNvGraphicFramePr>
          <p:nvPr>
            <p:extLst>
              <p:ext uri="{D42A27DB-BD31-4B8C-83A1-F6EECF244321}">
                <p14:modId xmlns:p14="http://schemas.microsoft.com/office/powerpoint/2010/main" val="1407765659"/>
              </p:ext>
            </p:extLst>
          </p:nvPr>
        </p:nvGraphicFramePr>
        <p:xfrm>
          <a:off x="2596340" y="3848100"/>
          <a:ext cx="13177060" cy="1828800"/>
        </p:xfrm>
        <a:graphic>
          <a:graphicData uri="http://schemas.openxmlformats.org/drawingml/2006/table">
            <a:tbl>
              <a:tblPr firstRow="1" bandRow="1">
                <a:tableStyleId>{5C22544A-7EE6-4342-B048-85BDC9FD1C3A}</a:tableStyleId>
              </a:tblPr>
              <a:tblGrid>
                <a:gridCol w="1317706">
                  <a:extLst>
                    <a:ext uri="{9D8B030D-6E8A-4147-A177-3AD203B41FA5}">
                      <a16:colId xmlns:a16="http://schemas.microsoft.com/office/drawing/2014/main" val="20000"/>
                    </a:ext>
                  </a:extLst>
                </a:gridCol>
                <a:gridCol w="1317706">
                  <a:extLst>
                    <a:ext uri="{9D8B030D-6E8A-4147-A177-3AD203B41FA5}">
                      <a16:colId xmlns:a16="http://schemas.microsoft.com/office/drawing/2014/main" val="20001"/>
                    </a:ext>
                  </a:extLst>
                </a:gridCol>
                <a:gridCol w="1317706">
                  <a:extLst>
                    <a:ext uri="{9D8B030D-6E8A-4147-A177-3AD203B41FA5}">
                      <a16:colId xmlns:a16="http://schemas.microsoft.com/office/drawing/2014/main" val="20002"/>
                    </a:ext>
                  </a:extLst>
                </a:gridCol>
                <a:gridCol w="1317706">
                  <a:extLst>
                    <a:ext uri="{9D8B030D-6E8A-4147-A177-3AD203B41FA5}">
                      <a16:colId xmlns:a16="http://schemas.microsoft.com/office/drawing/2014/main" val="20003"/>
                    </a:ext>
                  </a:extLst>
                </a:gridCol>
                <a:gridCol w="1317706">
                  <a:extLst>
                    <a:ext uri="{9D8B030D-6E8A-4147-A177-3AD203B41FA5}">
                      <a16:colId xmlns:a16="http://schemas.microsoft.com/office/drawing/2014/main" val="20004"/>
                    </a:ext>
                  </a:extLst>
                </a:gridCol>
                <a:gridCol w="1317706">
                  <a:extLst>
                    <a:ext uri="{9D8B030D-6E8A-4147-A177-3AD203B41FA5}">
                      <a16:colId xmlns:a16="http://schemas.microsoft.com/office/drawing/2014/main" val="20005"/>
                    </a:ext>
                  </a:extLst>
                </a:gridCol>
                <a:gridCol w="1317706">
                  <a:extLst>
                    <a:ext uri="{9D8B030D-6E8A-4147-A177-3AD203B41FA5}">
                      <a16:colId xmlns:a16="http://schemas.microsoft.com/office/drawing/2014/main" val="20006"/>
                    </a:ext>
                  </a:extLst>
                </a:gridCol>
                <a:gridCol w="1317706">
                  <a:extLst>
                    <a:ext uri="{9D8B030D-6E8A-4147-A177-3AD203B41FA5}">
                      <a16:colId xmlns:a16="http://schemas.microsoft.com/office/drawing/2014/main" val="20007"/>
                    </a:ext>
                  </a:extLst>
                </a:gridCol>
                <a:gridCol w="1317706">
                  <a:extLst>
                    <a:ext uri="{9D8B030D-6E8A-4147-A177-3AD203B41FA5}">
                      <a16:colId xmlns:a16="http://schemas.microsoft.com/office/drawing/2014/main" val="20008"/>
                    </a:ext>
                  </a:extLst>
                </a:gridCol>
                <a:gridCol w="1317706">
                  <a:extLst>
                    <a:ext uri="{9D8B030D-6E8A-4147-A177-3AD203B41FA5}">
                      <a16:colId xmlns:a16="http://schemas.microsoft.com/office/drawing/2014/main" val="20009"/>
                    </a:ext>
                  </a:extLst>
                </a:gridCol>
              </a:tblGrid>
              <a:tr h="914400">
                <a:tc>
                  <a:txBody>
                    <a:bodyPr/>
                    <a:lstStyle/>
                    <a:p>
                      <a:pPr algn="ctr"/>
                      <a:r>
                        <a:rPr lang="en-US" sz="36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14400">
                <a:tc>
                  <a:txBody>
                    <a:bodyPr/>
                    <a:lstStyle/>
                    <a:p>
                      <a:pPr algn="ctr"/>
                      <a:r>
                        <a:rPr lang="en-US" sz="36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09198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6279592" y="299260"/>
            <a:ext cx="1897226" cy="1264027"/>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6859400">
            <a:off x="623464" y="8051239"/>
            <a:ext cx="1490734" cy="2250165"/>
          </a:xfrm>
          <a:prstGeom prst="rect">
            <a:avLst/>
          </a:prstGeom>
        </p:spPr>
      </p:pic>
      <p:pic>
        <p:nvPicPr>
          <p:cNvPr id="16" name="Picture 15">
            <a:extLst>
              <a:ext uri="{FF2B5EF4-FFF2-40B4-BE49-F238E27FC236}">
                <a16:creationId xmlns:a16="http://schemas.microsoft.com/office/drawing/2014/main" id="{7EA5CF70-D43D-4C55-844F-EE736548742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a:xfrm>
            <a:off x="12268200" y="8567206"/>
            <a:ext cx="4355872" cy="1421104"/>
          </a:xfrm>
          <a:prstGeom prst="rect">
            <a:avLst/>
          </a:prstGeom>
        </p:spPr>
      </p:pic>
      <p:sp>
        <p:nvSpPr>
          <p:cNvPr id="21" name="TextBox 20"/>
          <p:cNvSpPr txBox="1"/>
          <p:nvPr/>
        </p:nvSpPr>
        <p:spPr>
          <a:xfrm>
            <a:off x="8318419" y="691914"/>
            <a:ext cx="2667000" cy="707886"/>
          </a:xfrm>
          <a:prstGeom prst="rect">
            <a:avLst/>
          </a:prstGeom>
          <a:noFill/>
        </p:spPr>
        <p:txBody>
          <a:bodyPr wrap="square" rtlCol="0">
            <a:spAutoFit/>
          </a:bodyPr>
          <a:lstStyle/>
          <a:p>
            <a:r>
              <a:rPr lang="en-US" sz="4000" b="1" u="sng">
                <a:solidFill>
                  <a:prstClr val="black"/>
                </a:solidFill>
                <a:latin typeface="Arial" panose="020B0604020202020204" pitchFamily="34" charset="0"/>
                <a:cs typeface="Arial" panose="020B0604020202020204" pitchFamily="34" charset="0"/>
              </a:rPr>
              <a:t>Trả lời</a:t>
            </a:r>
          </a:p>
        </p:txBody>
      </p:sp>
      <p:sp>
        <p:nvSpPr>
          <p:cNvPr id="7" name="Rectangle 6"/>
          <p:cNvSpPr/>
          <p:nvPr/>
        </p:nvSpPr>
        <p:spPr>
          <a:xfrm>
            <a:off x="1399311" y="1391841"/>
            <a:ext cx="15507417" cy="1846659"/>
          </a:xfrm>
          <a:prstGeom prst="rect">
            <a:avLst/>
          </a:prstGeom>
        </p:spPr>
        <p:txBody>
          <a:bodyPr wrap="square">
            <a:spAutoFit/>
          </a:bodyPr>
          <a:lstStyle/>
          <a:p>
            <a:pPr algn="just">
              <a:lnSpc>
                <a:spcPct val="150000"/>
              </a:lnSpc>
              <a:spcAft>
                <a:spcPts val="800"/>
              </a:spcAft>
            </a:pPr>
            <a:r>
              <a:rPr lang="vi-VN" sz="3800">
                <a:solidFill>
                  <a:srgbClr val="333333"/>
                </a:solidFill>
                <a:ea typeface="Times New Roman" panose="02020603050405020304" pitchFamily="18" charset="0"/>
                <a:cs typeface="Arial" panose="020B0604020202020204" pitchFamily="34" charset="0"/>
              </a:rPr>
              <a:t>Các ngưỡng cân nặng để phân nhóm mỗi vận động viên là tứ phân vị của mẫu số liệu trên</a:t>
            </a:r>
            <a:r>
              <a:rPr lang="en-US" sz="3800">
                <a:solidFill>
                  <a:srgbClr val="333333"/>
                </a:solidFill>
                <a:ea typeface="Times New Roman" panose="02020603050405020304" pitchFamily="18" charset="0"/>
                <a:cs typeface="Arial" panose="020B0604020202020204" pitchFamily="34" charset="0"/>
              </a:rPr>
              <a:t>.</a:t>
            </a: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p:sp>
        <p:nvSpPr>
          <p:cNvPr id="22" name="Rectangle 21"/>
          <p:cNvSpPr/>
          <p:nvPr/>
        </p:nvSpPr>
        <p:spPr>
          <a:xfrm>
            <a:off x="1399310" y="3319405"/>
            <a:ext cx="16279089" cy="861133"/>
          </a:xfrm>
          <a:prstGeom prst="rect">
            <a:avLst/>
          </a:prstGeom>
        </p:spPr>
        <p:txBody>
          <a:bodyPr wrap="squar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số cân nặng theo thứ tự không giảm, ta được dãy:</a:t>
            </a:r>
            <a:endParaRPr lang="en-US" sz="3800">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23" name="Rectangle 22"/>
              <p:cNvSpPr/>
              <p:nvPr/>
            </p:nvSpPr>
            <p:spPr>
              <a:xfrm>
                <a:off x="572222" y="4377315"/>
                <a:ext cx="16279088" cy="1072088"/>
              </a:xfrm>
              <a:prstGeom prst="rect">
                <a:avLst/>
              </a:prstGeom>
            </p:spPr>
            <p:txBody>
              <a:bodyPr wrap="square">
                <a:spAutoFit/>
              </a:bodyPr>
              <a:lstStyle/>
              <a:p>
                <a:pPr lvl="0" algn="just">
                  <a:lnSpc>
                    <a:spcPct val="150000"/>
                  </a:lnSpc>
                  <a:spcAft>
                    <a:spcPts val="800"/>
                  </a:spcAft>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50</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54</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54</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56</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56</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57</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𝟓𝟖</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𝟓𝟗</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61</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61</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64</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65</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66</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67</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68</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69</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p:sp>
            <p:nvSpPr>
              <p:cNvPr id="23" name="Rectangle 22"/>
              <p:cNvSpPr>
                <a:spLocks noRot="1" noChangeAspect="1" noMove="1" noResize="1" noEditPoints="1" noAdjustHandles="1" noChangeArrowheads="1" noChangeShapeType="1" noTextEdit="1"/>
              </p:cNvSpPr>
              <p:nvPr/>
            </p:nvSpPr>
            <p:spPr>
              <a:xfrm>
                <a:off x="572222" y="4377315"/>
                <a:ext cx="16279088" cy="1072088"/>
              </a:xfrm>
              <a:prstGeom prst="rect">
                <a:avLst/>
              </a:prstGeom>
              <a:blipFill>
                <a:blip r:embed="rId7"/>
                <a:stretch>
                  <a:fillRect r="-1798"/>
                </a:stretch>
              </a:blipFill>
            </p:spPr>
            <p:txBody>
              <a:bodyPr/>
              <a:lstStyle/>
              <a:p>
                <a:r>
                  <a:rPr lang="en-US">
                    <a:noFill/>
                  </a:rPr>
                  <a:t> </a:t>
                </a:r>
              </a:p>
            </p:txBody>
          </p:sp>
        </mc:Fallback>
      </mc:AlternateContent>
      <p:sp>
        <p:nvSpPr>
          <p:cNvPr id="27" name="Rectangle 26"/>
          <p:cNvSpPr/>
          <p:nvPr/>
        </p:nvSpPr>
        <p:spPr>
          <a:xfrm>
            <a:off x="1399311" y="6438900"/>
            <a:ext cx="1394163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là n = 20, là số chẵn, nên giá trị </a:t>
            </a:r>
            <a:r>
              <a:rPr lang="en-US" sz="3800">
                <a:solidFill>
                  <a:srgbClr val="FF0000"/>
                </a:solidFill>
                <a:latin typeface="Arial" panose="020B0604020202020204" pitchFamily="34" charset="0"/>
                <a:ea typeface="Times New Roman" panose="02020603050405020304" pitchFamily="18" charset="0"/>
                <a:cs typeface="Arial" panose="020B0604020202020204" pitchFamily="34" charset="0"/>
              </a:rPr>
              <a:t>tứ phân vị thứ hai </a:t>
            </a: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là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8" name="Rectangle 27"/>
              <p:cNvSpPr/>
              <p:nvPr/>
            </p:nvSpPr>
            <p:spPr>
              <a:xfrm>
                <a:off x="6705600" y="7381034"/>
                <a:ext cx="5424114"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m:t>
                      </m:r>
                      <m:r>
                        <a:rPr lang="en-US" sz="3800" i="0">
                          <a:latin typeface="Cambria Math" panose="02040503050406030204" pitchFamily="18" charset="0"/>
                        </a:rPr>
                        <m:t>58</m:t>
                      </m:r>
                      <m:r>
                        <a:rPr lang="en-US" sz="3800" i="0">
                          <a:latin typeface="Cambria Math" panose="02040503050406030204" pitchFamily="18" charset="0"/>
                        </a:rPr>
                        <m:t>+</m:t>
                      </m:r>
                      <m:r>
                        <a:rPr lang="en-US" sz="3800" i="0">
                          <a:latin typeface="Cambria Math" panose="02040503050406030204" pitchFamily="18" charset="0"/>
                        </a:rPr>
                        <m:t>59</m:t>
                      </m:r>
                      <m:r>
                        <a:rPr lang="en-US" sz="3800" i="0">
                          <a:latin typeface="Cambria Math" panose="02040503050406030204" pitchFamily="18" charset="0"/>
                        </a:rPr>
                        <m:t>)=</m:t>
                      </m:r>
                      <m:r>
                        <a:rPr lang="en-US" sz="3800" i="0">
                          <a:latin typeface="Cambria Math" panose="02040503050406030204" pitchFamily="18" charset="0"/>
                        </a:rPr>
                        <m:t>58</m:t>
                      </m:r>
                      <m:r>
                        <a:rPr lang="en-US" sz="3800" i="0">
                          <a:latin typeface="Cambria Math" panose="02040503050406030204" pitchFamily="18" charset="0"/>
                        </a:rPr>
                        <m:t>,</m:t>
                      </m:r>
                      <m:r>
                        <a:rPr lang="en-US" sz="3800" i="0">
                          <a:latin typeface="Cambria Math" panose="02040503050406030204" pitchFamily="18" charset="0"/>
                        </a:rPr>
                        <m:t>5</m:t>
                      </m:r>
                    </m:oMath>
                  </m:oMathPara>
                </a14:m>
                <a:endParaRPr lang="en-US" sz="3800"/>
              </a:p>
            </p:txBody>
          </p:sp>
        </mc:Choice>
        <mc:Fallback xmlns="">
          <p:sp>
            <p:nvSpPr>
              <p:cNvPr id="28" name="Rectangle 27"/>
              <p:cNvSpPr>
                <a:spLocks noRot="1" noChangeAspect="1" noMove="1" noResize="1" noEditPoints="1" noAdjustHandles="1" noChangeArrowheads="1" noChangeShapeType="1" noTextEdit="1"/>
              </p:cNvSpPr>
              <p:nvPr/>
            </p:nvSpPr>
            <p:spPr>
              <a:xfrm>
                <a:off x="6705600" y="7381034"/>
                <a:ext cx="5424114" cy="1187120"/>
              </a:xfrm>
              <a:prstGeom prst="rect">
                <a:avLst/>
              </a:prstGeom>
              <a:blipFill rotWithShape="0">
                <a:blip r:embed="rId16"/>
                <a:stretch>
                  <a:fillRect/>
                </a:stretch>
              </a:blipFill>
            </p:spPr>
            <p:txBody>
              <a:bodyPr/>
              <a:lstStyle/>
              <a:p>
                <a:r>
                  <a:rPr lang="en-US">
                    <a:noFill/>
                  </a:rPr>
                  <a:t> </a:t>
                </a:r>
              </a:p>
            </p:txBody>
          </p:sp>
        </mc:Fallback>
      </mc:AlternateContent>
      <p:cxnSp>
        <p:nvCxnSpPr>
          <p:cNvPr id="5" name="Straight Connector 4">
            <a:extLst>
              <a:ext uri="{FF2B5EF4-FFF2-40B4-BE49-F238E27FC236}">
                <a16:creationId xmlns:a16="http://schemas.microsoft.com/office/drawing/2014/main" id="{A636689C-6507-F070-F16A-3D2FF7C808F8}"/>
              </a:ext>
            </a:extLst>
          </p:cNvPr>
          <p:cNvCxnSpPr/>
          <p:nvPr/>
        </p:nvCxnSpPr>
        <p:spPr>
          <a:xfrm>
            <a:off x="8915400" y="4234167"/>
            <a:ext cx="0" cy="142016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706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righ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arn(inVertic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xEl>
                                              <p:pRg st="0" end="0"/>
                                            </p:txEl>
                                          </p:spTgt>
                                        </p:tgtEl>
                                        <p:attrNameLst>
                                          <p:attrName>style.visibility</p:attrName>
                                        </p:attrNameLst>
                                      </p:cBhvr>
                                      <p:to>
                                        <p:strVal val="visible"/>
                                      </p:to>
                                    </p:set>
                                    <p:animEffect transition="in" filter="fade">
                                      <p:cBhvr>
                                        <p:cTn id="17" dur="500"/>
                                        <p:tgtEl>
                                          <p:spTgt spid="22">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3">
                                            <p:txEl>
                                              <p:pRg st="0" end="0"/>
                                            </p:txEl>
                                          </p:spTgt>
                                        </p:tgtEl>
                                        <p:attrNameLst>
                                          <p:attrName>style.visibility</p:attrName>
                                        </p:attrNameLst>
                                      </p:cBhvr>
                                      <p:to>
                                        <p:strVal val="visible"/>
                                      </p:to>
                                    </p:set>
                                    <p:animEffect transition="in" filter="randombar(horizontal)">
                                      <p:cBhvr>
                                        <p:cTn id="22" dur="500"/>
                                        <p:tgtEl>
                                          <p:spTgt spid="2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7" grpId="0"/>
      <p:bldP spid="2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6859400">
            <a:off x="506065" y="8556528"/>
            <a:ext cx="1218037" cy="1838547"/>
          </a:xfrm>
          <a:prstGeom prst="rect">
            <a:avLst/>
          </a:prstGeom>
        </p:spPr>
      </p:pic>
      <p:pic>
        <p:nvPicPr>
          <p:cNvPr id="16" name="Picture 15">
            <a:extLst>
              <a:ext uri="{FF2B5EF4-FFF2-40B4-BE49-F238E27FC236}">
                <a16:creationId xmlns:a16="http://schemas.microsoft.com/office/drawing/2014/main" id="{7EA5CF70-D43D-4C55-844F-EE73654874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a:xfrm>
            <a:off x="12954000" y="8901588"/>
            <a:ext cx="3429000" cy="1118712"/>
          </a:xfrm>
          <a:prstGeom prst="rect">
            <a:avLst/>
          </a:prstGeom>
        </p:spPr>
      </p:pic>
      <p:sp>
        <p:nvSpPr>
          <p:cNvPr id="21" name="TextBox 20"/>
          <p:cNvSpPr txBox="1"/>
          <p:nvPr/>
        </p:nvSpPr>
        <p:spPr>
          <a:xfrm>
            <a:off x="7810500" y="858441"/>
            <a:ext cx="2667000" cy="707886"/>
          </a:xfrm>
          <a:prstGeom prst="rect">
            <a:avLst/>
          </a:prstGeom>
          <a:noFill/>
        </p:spPr>
        <p:txBody>
          <a:bodyPr wrap="square" rtlCol="0">
            <a:spAutoFit/>
          </a:bodyPr>
          <a:lstStyle/>
          <a:p>
            <a:r>
              <a:rPr lang="en-US" sz="4000" b="1" u="sng">
                <a:solidFill>
                  <a:prstClr val="black"/>
                </a:solidFill>
                <a:latin typeface="Arial" panose="020B0604020202020204" pitchFamily="34" charset="0"/>
                <a:cs typeface="Arial" panose="020B0604020202020204" pitchFamily="34" charset="0"/>
              </a:rPr>
              <a:t>Trả lời</a:t>
            </a:r>
          </a:p>
        </p:txBody>
      </p:sp>
      <mc:AlternateContent xmlns:mc="http://schemas.openxmlformats.org/markup-compatibility/2006">
        <mc:Choice xmlns:a14="http://schemas.microsoft.com/office/drawing/2010/main" Requires="a14">
          <p:sp>
            <p:nvSpPr>
              <p:cNvPr id="22" name="Rectangle 21"/>
              <p:cNvSpPr/>
              <p:nvPr/>
            </p:nvSpPr>
            <p:spPr>
              <a:xfrm>
                <a:off x="1531936" y="1485900"/>
                <a:ext cx="16279089" cy="2051844"/>
              </a:xfrm>
              <a:prstGeom prst="rect">
                <a:avLst/>
              </a:prstGeom>
            </p:spPr>
            <p:txBody>
              <a:bodyPr wrap="squar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a:t>
                </a:r>
              </a:p>
              <a:p>
                <a:pPr algn="just">
                  <a:lnSpc>
                    <a:spcPct val="150000"/>
                  </a:lnSpc>
                  <a:spcAft>
                    <a:spcPts val="800"/>
                  </a:spcAft>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50; 52; 52; 54; </m:t>
                      </m:r>
                      <m:r>
                        <a:rPr lang="en-US" sz="3800"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54; 56</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56; 57; 58; 58</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p:sp>
            <p:nvSpPr>
              <p:cNvPr id="22" name="Rectangle 21"/>
              <p:cNvSpPr>
                <a:spLocks noRot="1" noChangeAspect="1" noMove="1" noResize="1" noEditPoints="1" noAdjustHandles="1" noChangeArrowheads="1" noChangeShapeType="1" noTextEdit="1"/>
              </p:cNvSpPr>
              <p:nvPr/>
            </p:nvSpPr>
            <p:spPr>
              <a:xfrm>
                <a:off x="1531936" y="1485900"/>
                <a:ext cx="16279089" cy="2051844"/>
              </a:xfrm>
              <a:prstGeom prst="rect">
                <a:avLst/>
              </a:prstGeom>
              <a:blipFill>
                <a:blip r:embed="rId5"/>
                <a:stretch>
                  <a:fillRect l="-1235"/>
                </a:stretch>
              </a:blipFill>
            </p:spPr>
            <p:txBody>
              <a:bodyPr/>
              <a:lstStyle/>
              <a:p>
                <a:r>
                  <a:rPr lang="en-US">
                    <a:noFill/>
                  </a:rPr>
                  <a:t> </a:t>
                </a:r>
              </a:p>
            </p:txBody>
          </p:sp>
        </mc:Fallback>
      </mc:AlternateContent>
      <p:sp>
        <p:nvSpPr>
          <p:cNvPr id="27" name="Rectangle 26"/>
          <p:cNvSpPr/>
          <p:nvPr/>
        </p:nvSpPr>
        <p:spPr>
          <a:xfrm>
            <a:off x="1607415" y="3722358"/>
            <a:ext cx="1484702"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a:t>
            </a:r>
            <a:endParaRPr lang="en-US" sz="3800">
              <a:solidFill>
                <a:prstClr val="black"/>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8" name="Rectangle 27"/>
              <p:cNvSpPr/>
              <p:nvPr/>
            </p:nvSpPr>
            <p:spPr>
              <a:xfrm>
                <a:off x="3046397" y="3388390"/>
                <a:ext cx="5144037"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b="0" i="0" smtClean="0">
                              <a:solidFill>
                                <a:prstClr val="black"/>
                              </a:solidFill>
                              <a:latin typeface="Cambria Math" panose="02040503050406030204" pitchFamily="18" charset="0"/>
                            </a:rPr>
                            <m:t>1</m:t>
                          </m:r>
                        </m:sub>
                      </m:sSub>
                      <m:r>
                        <a:rPr lang="en-US" sz="3800">
                          <a:solidFill>
                            <a:prstClr val="black"/>
                          </a:solidFill>
                          <a:latin typeface="Cambria Math" panose="02040503050406030204" pitchFamily="18" charset="0"/>
                        </a:rPr>
                        <m:t>=</m:t>
                      </m:r>
                      <m:f>
                        <m:fPr>
                          <m:ctrlPr>
                            <a:rPr lang="en-US" sz="3800" i="1">
                              <a:solidFill>
                                <a:prstClr val="black"/>
                              </a:solidFill>
                              <a:latin typeface="Cambria Math" panose="02040503050406030204" pitchFamily="18" charset="0"/>
                            </a:rPr>
                          </m:ctrlPr>
                        </m:fPr>
                        <m:num>
                          <m:r>
                            <a:rPr lang="en-US" sz="3800">
                              <a:solidFill>
                                <a:prstClr val="black"/>
                              </a:solidFill>
                              <a:latin typeface="Cambria Math" panose="02040503050406030204" pitchFamily="18" charset="0"/>
                            </a:rPr>
                            <m:t>1</m:t>
                          </m:r>
                        </m:num>
                        <m:den>
                          <m:r>
                            <a:rPr lang="en-US" sz="3800">
                              <a:solidFill>
                                <a:prstClr val="black"/>
                              </a:solidFill>
                              <a:latin typeface="Cambria Math" panose="02040503050406030204" pitchFamily="18" charset="0"/>
                            </a:rPr>
                            <m:t>2</m:t>
                          </m:r>
                        </m:den>
                      </m:f>
                      <m:d>
                        <m:dPr>
                          <m:ctrlPr>
                            <a:rPr lang="en-US" sz="3800" i="1">
                              <a:solidFill>
                                <a:prstClr val="black"/>
                              </a:solidFill>
                              <a:latin typeface="Cambria Math" panose="02040503050406030204" pitchFamily="18" charset="0"/>
                            </a:rPr>
                          </m:ctrlPr>
                        </m:dPr>
                        <m:e>
                          <m:r>
                            <a:rPr lang="en-US" sz="3800">
                              <a:solidFill>
                                <a:prstClr val="black"/>
                              </a:solidFill>
                              <a:latin typeface="Cambria Math" panose="02040503050406030204" pitchFamily="18" charset="0"/>
                            </a:rPr>
                            <m:t>5</m:t>
                          </m:r>
                          <m:r>
                            <a:rPr lang="en-US" sz="3800" b="0" i="0" smtClean="0">
                              <a:solidFill>
                                <a:prstClr val="black"/>
                              </a:solidFill>
                              <a:latin typeface="Cambria Math" panose="02040503050406030204" pitchFamily="18" charset="0"/>
                            </a:rPr>
                            <m:t>4</m:t>
                          </m:r>
                          <m:r>
                            <a:rPr lang="en-US" sz="3800">
                              <a:solidFill>
                                <a:prstClr val="black"/>
                              </a:solidFill>
                              <a:latin typeface="Cambria Math" panose="02040503050406030204" pitchFamily="18" charset="0"/>
                            </a:rPr>
                            <m:t>+5</m:t>
                          </m:r>
                          <m:r>
                            <a:rPr lang="en-US" sz="3800" b="0" i="0" smtClean="0">
                              <a:solidFill>
                                <a:prstClr val="black"/>
                              </a:solidFill>
                              <a:latin typeface="Cambria Math" panose="02040503050406030204" pitchFamily="18" charset="0"/>
                            </a:rPr>
                            <m:t>6</m:t>
                          </m:r>
                        </m:e>
                      </m:d>
                      <m:r>
                        <a:rPr lang="en-US" sz="3800">
                          <a:solidFill>
                            <a:prstClr val="black"/>
                          </a:solidFill>
                          <a:latin typeface="Cambria Math" panose="02040503050406030204" pitchFamily="18" charset="0"/>
                        </a:rPr>
                        <m:t>=55</m:t>
                      </m:r>
                    </m:oMath>
                  </m:oMathPara>
                </a14:m>
                <a:endParaRPr lang="en-US" sz="3800">
                  <a:solidFill>
                    <a:prstClr val="black"/>
                  </a:solidFill>
                </a:endParaRPr>
              </a:p>
            </p:txBody>
          </p:sp>
        </mc:Choice>
        <mc:Fallback xmlns="">
          <p:sp>
            <p:nvSpPr>
              <p:cNvPr id="28" name="Rectangle 27"/>
              <p:cNvSpPr>
                <a:spLocks noRot="1" noChangeAspect="1" noMove="1" noResize="1" noEditPoints="1" noAdjustHandles="1" noChangeArrowheads="1" noChangeShapeType="1" noTextEdit="1"/>
              </p:cNvSpPr>
              <p:nvPr/>
            </p:nvSpPr>
            <p:spPr>
              <a:xfrm>
                <a:off x="3046397" y="3388390"/>
                <a:ext cx="5144037" cy="1187120"/>
              </a:xfrm>
              <a:prstGeom prst="rect">
                <a:avLst/>
              </a:prstGeom>
              <a:blipFill rotWithShape="0">
                <a:blip r:embed="rId16"/>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3" name="Rectangle 2"/>
              <p:cNvSpPr/>
              <p:nvPr/>
            </p:nvSpPr>
            <p:spPr>
              <a:xfrm>
                <a:off x="1558069" y="4575510"/>
                <a:ext cx="16710156" cy="1738296"/>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a:t>
                </a:r>
              </a:p>
              <a:p>
                <a:pPr algn="ct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59; 61; 61; 62; </m:t>
                    </m:r>
                    <m:r>
                      <a:rPr lang="en-US" sz="3800" i="1" smtClean="0">
                        <a:solidFill>
                          <a:srgbClr val="00B050"/>
                        </a:solidFill>
                        <a:latin typeface="Cambria Math" panose="02040503050406030204" pitchFamily="18" charset="0"/>
                        <a:ea typeface="Times New Roman" panose="02020603050405020304" pitchFamily="18" charset="0"/>
                        <a:cs typeface="Arial" panose="020B0604020202020204" pitchFamily="34" charset="0"/>
                      </a:rPr>
                      <m:t>64; 65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66; 67; 68; 69</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oMath>
                </a14:m>
                <a:endPar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endParaRPr>
              </a:p>
            </p:txBody>
          </p:sp>
        </mc:Choice>
        <mc:Fallback>
          <p:sp>
            <p:nvSpPr>
              <p:cNvPr id="3" name="Rectangle 2"/>
              <p:cNvSpPr>
                <a:spLocks noRot="1" noChangeAspect="1" noMove="1" noResize="1" noEditPoints="1" noAdjustHandles="1" noChangeArrowheads="1" noChangeShapeType="1" noTextEdit="1"/>
              </p:cNvSpPr>
              <p:nvPr/>
            </p:nvSpPr>
            <p:spPr>
              <a:xfrm>
                <a:off x="1558069" y="4575510"/>
                <a:ext cx="16710156" cy="1738296"/>
              </a:xfrm>
              <a:prstGeom prst="rect">
                <a:avLst/>
              </a:prstGeom>
              <a:blipFill>
                <a:blip r:embed="rId17"/>
                <a:stretch>
                  <a:fillRect l="-1204" b="-129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3133013" y="6336981"/>
                <a:ext cx="5424626"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b="0" i="0" smtClean="0">
                              <a:solidFill>
                                <a:prstClr val="black"/>
                              </a:solidFill>
                              <a:latin typeface="Cambria Math" panose="02040503050406030204" pitchFamily="18" charset="0"/>
                            </a:rPr>
                            <m:t>3</m:t>
                          </m:r>
                        </m:sub>
                      </m:sSub>
                      <m:r>
                        <a:rPr lang="en-US" sz="3800">
                          <a:solidFill>
                            <a:prstClr val="black"/>
                          </a:solidFill>
                          <a:latin typeface="Cambria Math" panose="02040503050406030204" pitchFamily="18" charset="0"/>
                        </a:rPr>
                        <m:t>=</m:t>
                      </m:r>
                      <m:f>
                        <m:fPr>
                          <m:ctrlPr>
                            <a:rPr lang="en-US" sz="3800" i="1">
                              <a:solidFill>
                                <a:prstClr val="black"/>
                              </a:solidFill>
                              <a:latin typeface="Cambria Math" panose="02040503050406030204" pitchFamily="18" charset="0"/>
                            </a:rPr>
                          </m:ctrlPr>
                        </m:fPr>
                        <m:num>
                          <m:r>
                            <a:rPr lang="en-US" sz="3800">
                              <a:solidFill>
                                <a:prstClr val="black"/>
                              </a:solidFill>
                              <a:latin typeface="Cambria Math" panose="02040503050406030204" pitchFamily="18" charset="0"/>
                            </a:rPr>
                            <m:t>1</m:t>
                          </m:r>
                        </m:num>
                        <m:den>
                          <m:r>
                            <a:rPr lang="en-US" sz="3800">
                              <a:solidFill>
                                <a:prstClr val="black"/>
                              </a:solidFill>
                              <a:latin typeface="Cambria Math" panose="02040503050406030204" pitchFamily="18" charset="0"/>
                            </a:rPr>
                            <m:t>2</m:t>
                          </m:r>
                        </m:den>
                      </m:f>
                      <m:d>
                        <m:dPr>
                          <m:ctrlPr>
                            <a:rPr lang="en-US" sz="3800" i="1">
                              <a:solidFill>
                                <a:prstClr val="black"/>
                              </a:solidFill>
                              <a:latin typeface="Cambria Math" panose="02040503050406030204" pitchFamily="18" charset="0"/>
                            </a:rPr>
                          </m:ctrlPr>
                        </m:dPr>
                        <m:e>
                          <m:r>
                            <a:rPr lang="en-US" sz="3800" b="0" i="0" smtClean="0">
                              <a:solidFill>
                                <a:prstClr val="black"/>
                              </a:solidFill>
                              <a:latin typeface="Cambria Math" panose="02040503050406030204" pitchFamily="18" charset="0"/>
                            </a:rPr>
                            <m:t>64</m:t>
                          </m:r>
                          <m:r>
                            <a:rPr lang="en-US" sz="3800">
                              <a:solidFill>
                                <a:prstClr val="black"/>
                              </a:solidFill>
                              <a:latin typeface="Cambria Math" panose="02040503050406030204" pitchFamily="18" charset="0"/>
                            </a:rPr>
                            <m:t>+</m:t>
                          </m:r>
                          <m:r>
                            <a:rPr lang="en-US" sz="3800" b="0" i="0" smtClean="0">
                              <a:solidFill>
                                <a:prstClr val="black"/>
                              </a:solidFill>
                              <a:latin typeface="Cambria Math" panose="02040503050406030204" pitchFamily="18" charset="0"/>
                            </a:rPr>
                            <m:t>6</m:t>
                          </m:r>
                          <m:r>
                            <a:rPr lang="en-US" sz="3800">
                              <a:solidFill>
                                <a:prstClr val="black"/>
                              </a:solidFill>
                              <a:latin typeface="Cambria Math" panose="02040503050406030204" pitchFamily="18" charset="0"/>
                            </a:rPr>
                            <m:t>5</m:t>
                          </m:r>
                        </m:e>
                      </m:d>
                      <m:r>
                        <a:rPr lang="en-US" sz="3800">
                          <a:solidFill>
                            <a:prstClr val="black"/>
                          </a:solidFill>
                          <a:latin typeface="Cambria Math" panose="02040503050406030204" pitchFamily="18" charset="0"/>
                        </a:rPr>
                        <m:t>=</m:t>
                      </m:r>
                      <m:r>
                        <a:rPr lang="en-US" sz="3800" b="0" i="0" smtClean="0">
                          <a:solidFill>
                            <a:prstClr val="black"/>
                          </a:solidFill>
                          <a:latin typeface="Cambria Math" panose="02040503050406030204" pitchFamily="18" charset="0"/>
                        </a:rPr>
                        <m:t>64,</m:t>
                      </m:r>
                      <m:r>
                        <a:rPr lang="en-US" sz="3800">
                          <a:solidFill>
                            <a:prstClr val="black"/>
                          </a:solidFill>
                          <a:latin typeface="Cambria Math" panose="02040503050406030204" pitchFamily="18" charset="0"/>
                        </a:rPr>
                        <m:t>5</m:t>
                      </m:r>
                    </m:oMath>
                  </m:oMathPara>
                </a14:m>
                <a:endParaRPr lang="en-US" sz="3800">
                  <a:solidFill>
                    <a:prstClr val="black"/>
                  </a:solidFill>
                </a:endParaRPr>
              </a:p>
            </p:txBody>
          </p:sp>
        </mc:Choice>
        <mc:Fallback xmlns="">
          <p:sp>
            <p:nvSpPr>
              <p:cNvPr id="14" name="Rectangle 13"/>
              <p:cNvSpPr>
                <a:spLocks noRot="1" noChangeAspect="1" noMove="1" noResize="1" noEditPoints="1" noAdjustHandles="1" noChangeArrowheads="1" noChangeShapeType="1" noTextEdit="1"/>
              </p:cNvSpPr>
              <p:nvPr/>
            </p:nvSpPr>
            <p:spPr>
              <a:xfrm>
                <a:off x="3133013" y="6336981"/>
                <a:ext cx="5424626" cy="1187120"/>
              </a:xfrm>
              <a:prstGeom prst="rect">
                <a:avLst/>
              </a:prstGeom>
              <a:blipFill rotWithShape="0">
                <a:blip r:embed="rId18"/>
                <a:stretch>
                  <a:fillRect/>
                </a:stretch>
              </a:blipFill>
            </p:spPr>
            <p:txBody>
              <a:bodyPr/>
              <a:lstStyle/>
              <a:p>
                <a:r>
                  <a:rPr lang="en-US">
                    <a:noFill/>
                  </a:rPr>
                  <a:t> </a:t>
                </a:r>
              </a:p>
            </p:txBody>
          </p:sp>
        </mc:Fallback>
      </mc:AlternateContent>
      <p:sp>
        <p:nvSpPr>
          <p:cNvPr id="5" name="Rectangle 4"/>
          <p:cNvSpPr/>
          <p:nvPr/>
        </p:nvSpPr>
        <p:spPr>
          <a:xfrm>
            <a:off x="1676400" y="6497557"/>
            <a:ext cx="1619354" cy="969496"/>
          </a:xfrm>
          <a:prstGeom prst="rect">
            <a:avLst/>
          </a:prstGeom>
        </p:spPr>
        <p:txBody>
          <a:bodyPr wrap="none">
            <a:spAutoFit/>
          </a:bodyPr>
          <a:lstStyle/>
          <a:p>
            <a:pPr lvl="0">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a:t>
            </a:r>
            <a:endParaRPr lang="en-US" sz="3800">
              <a:solidFill>
                <a:prstClr val="black"/>
              </a:solidFill>
              <a:latin typeface="Arial" panose="020B0604020202020204" pitchFamily="34" charset="0"/>
              <a:cs typeface="Arial" panose="020B0604020202020204" pitchFamily="34" charset="0"/>
            </a:endParaRPr>
          </a:p>
        </p:txBody>
      </p:sp>
      <p:sp>
        <p:nvSpPr>
          <p:cNvPr id="9" name="Rectangle 8"/>
          <p:cNvSpPr/>
          <p:nvPr/>
        </p:nvSpPr>
        <p:spPr>
          <a:xfrm>
            <a:off x="1672391" y="7581900"/>
            <a:ext cx="15777409" cy="1846659"/>
          </a:xfrm>
          <a:prstGeom prst="rect">
            <a:avLst/>
          </a:prstGeom>
        </p:spPr>
        <p:txBody>
          <a:bodyPr wrap="squar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Vậy các ngưỡng cân nặng để huấn luyện viên phân nhóm vận động viên là: 55; 58,5 và 64,5.</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mc:Choice xmlns:a14="http://schemas.microsoft.com/office/drawing/2010/main" Requires="a14">
          <p:sp>
            <p:nvSpPr>
              <p:cNvPr id="7" name="Rectangle 6">
                <a:extLst>
                  <a:ext uri="{FF2B5EF4-FFF2-40B4-BE49-F238E27FC236}">
                    <a16:creationId xmlns:a16="http://schemas.microsoft.com/office/drawing/2014/main" id="{31D207AC-B40E-C2A7-FD0B-BB29A52DC3A7}"/>
                  </a:ext>
                </a:extLst>
              </p:cNvPr>
              <p:cNvSpPr/>
              <p:nvPr/>
            </p:nvSpPr>
            <p:spPr>
              <a:xfrm>
                <a:off x="609600" y="29489"/>
                <a:ext cx="16279088" cy="1072088"/>
              </a:xfrm>
              <a:prstGeom prst="rect">
                <a:avLst/>
              </a:prstGeom>
            </p:spPr>
            <p:txBody>
              <a:bodyPr wrap="square">
                <a:spAutoFit/>
              </a:bodyPr>
              <a:lstStyle/>
              <a:p>
                <a:pPr lvl="0" algn="just">
                  <a:lnSpc>
                    <a:spcPct val="150000"/>
                  </a:lnSpc>
                  <a:spcAft>
                    <a:spcPts val="800"/>
                  </a:spcAft>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50; 52; 52; 54; 54; 56; 56; 57; 58;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𝟓𝟖</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𝟓𝟗</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61;61; 62; 64;</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65; 66; 67; 68; 69</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p:sp>
            <p:nvSpPr>
              <p:cNvPr id="7" name="Rectangle 6">
                <a:extLst>
                  <a:ext uri="{FF2B5EF4-FFF2-40B4-BE49-F238E27FC236}">
                    <a16:creationId xmlns:a16="http://schemas.microsoft.com/office/drawing/2014/main" id="{31D207AC-B40E-C2A7-FD0B-BB29A52DC3A7}"/>
                  </a:ext>
                </a:extLst>
              </p:cNvPr>
              <p:cNvSpPr>
                <a:spLocks noRot="1" noChangeAspect="1" noMove="1" noResize="1" noEditPoints="1" noAdjustHandles="1" noChangeArrowheads="1" noChangeShapeType="1" noTextEdit="1"/>
              </p:cNvSpPr>
              <p:nvPr/>
            </p:nvSpPr>
            <p:spPr>
              <a:xfrm>
                <a:off x="609600" y="29489"/>
                <a:ext cx="16279088" cy="1072088"/>
              </a:xfrm>
              <a:prstGeom prst="rect">
                <a:avLst/>
              </a:prstGeom>
              <a:blipFill>
                <a:blip r:embed="rId19"/>
                <a:stretch>
                  <a:fillRect r="-1798"/>
                </a:stretch>
              </a:blipFill>
            </p:spPr>
            <p:txBody>
              <a:bodyPr/>
              <a:lstStyle/>
              <a:p>
                <a:r>
                  <a:rPr lang="en-US">
                    <a:noFill/>
                  </a:rPr>
                  <a:t> </a:t>
                </a:r>
              </a:p>
            </p:txBody>
          </p:sp>
        </mc:Fallback>
      </mc:AlternateContent>
      <p:cxnSp>
        <p:nvCxnSpPr>
          <p:cNvPr id="10" name="Straight Connector 9">
            <a:extLst>
              <a:ext uri="{FF2B5EF4-FFF2-40B4-BE49-F238E27FC236}">
                <a16:creationId xmlns:a16="http://schemas.microsoft.com/office/drawing/2014/main" id="{1A2F5F31-1CB6-7528-6B40-60627B246252}"/>
              </a:ext>
            </a:extLst>
          </p:cNvPr>
          <p:cNvCxnSpPr/>
          <p:nvPr/>
        </p:nvCxnSpPr>
        <p:spPr>
          <a:xfrm>
            <a:off x="9144000" y="0"/>
            <a:ext cx="0" cy="142016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7416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wipe(left)">
                                      <p:cBhvr>
                                        <p:cTn id="12" dur="500"/>
                                        <p:tgtEl>
                                          <p:spTgt spid="27"/>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5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barn(inVertical)">
                                      <p:cBhvr>
                                        <p:cTn id="20" dur="5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randombar(horizontal)">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randombar(horizontal)">
                                      <p:cBhvr>
                                        <p:cTn id="38"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7" grpId="0"/>
      <p:bldP spid="28" grpId="0"/>
      <p:bldP spid="3" grpId="0"/>
      <p:bldP spid="14" grpId="0"/>
      <p:bldP spid="5"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30956" y="35561"/>
            <a:ext cx="16611600" cy="861133"/>
          </a:xfrm>
          <a:prstGeom prst="rect">
            <a:avLst/>
          </a:prstGeom>
          <a:noFill/>
        </p:spPr>
        <p:txBody>
          <a:bodyPr wrap="square" rtlCol="0">
            <a:spAutoFit/>
          </a:bodyPr>
          <a:lstStyle/>
          <a:p>
            <a:pPr>
              <a:lnSpc>
                <a:spcPct val="150000"/>
              </a:lnSpc>
            </a:pPr>
            <a:r>
              <a:rPr lang="en-US" sz="3800" b="1">
                <a:solidFill>
                  <a:srgbClr val="FF0000"/>
                </a:solidFill>
                <a:latin typeface="Arial" panose="020B0604020202020204" pitchFamily="34" charset="0"/>
                <a:cs typeface="Arial" panose="020B0604020202020204" pitchFamily="34" charset="0"/>
              </a:rPr>
              <a:t>Bài 14- trang 139</a:t>
            </a:r>
            <a:r>
              <a:rPr lang="en-US" sz="3800">
                <a:solidFill>
                  <a:prstClr val="black"/>
                </a:solidFill>
                <a:latin typeface="Arial" panose="020B0604020202020204" pitchFamily="34" charset="0"/>
                <a:cs typeface="Arial" panose="020B0604020202020204" pitchFamily="34" charset="0"/>
              </a:rPr>
              <a:t>: Tìm tứ phân vị của các mẫu số liệu sau:</a:t>
            </a:r>
          </a:p>
        </p:txBody>
      </p:sp>
      <mc:AlternateContent xmlns:mc="http://schemas.openxmlformats.org/markup-compatibility/2006">
        <mc:Choice xmlns:a14="http://schemas.microsoft.com/office/drawing/2010/main" Requires="a14">
          <p:sp>
            <p:nvSpPr>
              <p:cNvPr id="8" name="Rectangle 7"/>
              <p:cNvSpPr/>
              <p:nvPr/>
            </p:nvSpPr>
            <p:spPr>
              <a:xfrm>
                <a:off x="1632963" y="1114421"/>
                <a:ext cx="12962138"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3800" i="1">
                          <a:latin typeface="Cambria Math" panose="02040503050406030204" pitchFamily="18" charset="0"/>
                        </a:rPr>
                        <m:t>𝑎</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5;</m:t>
                      </m:r>
                      <m:r>
                        <m:rPr>
                          <m:nor/>
                        </m:rPr>
                        <a:rPr lang="en-US" sz="3800" i="1">
                          <a:latin typeface="Cambria Math" panose="02040503050406030204" pitchFamily="18" charset="0"/>
                        </a:rPr>
                        <m:t> </m:t>
                      </m:r>
                      <m:r>
                        <a:rPr lang="en-US" sz="3800" i="0">
                          <a:latin typeface="Cambria Math" panose="02040503050406030204" pitchFamily="18" charset="0"/>
                        </a:rPr>
                        <m:t>13;</m:t>
                      </m:r>
                      <m:r>
                        <m:rPr>
                          <m:nor/>
                        </m:rPr>
                        <a:rPr lang="en-US" sz="3800" i="1">
                          <a:latin typeface="Cambria Math" panose="02040503050406030204" pitchFamily="18" charset="0"/>
                        </a:rPr>
                        <m:t> </m:t>
                      </m:r>
                      <m:r>
                        <a:rPr lang="en-US" sz="3800" i="0">
                          <a:latin typeface="Cambria Math" panose="02040503050406030204" pitchFamily="18" charset="0"/>
                        </a:rPr>
                        <m:t>5;</m:t>
                      </m:r>
                      <m:r>
                        <m:rPr>
                          <m:nor/>
                        </m:rPr>
                        <a:rPr lang="en-US" sz="3800" i="1">
                          <a:latin typeface="Cambria Math" panose="02040503050406030204" pitchFamily="18" charset="0"/>
                        </a:rPr>
                        <m:t> </m:t>
                      </m:r>
                      <m:r>
                        <a:rPr lang="en-US" sz="3800" i="0">
                          <a:latin typeface="Cambria Math" panose="02040503050406030204" pitchFamily="18" charset="0"/>
                        </a:rPr>
                        <m:t>7;</m:t>
                      </m:r>
                      <m:r>
                        <m:rPr>
                          <m:nor/>
                        </m:rPr>
                        <a:rPr lang="en-US" sz="3800" i="1">
                          <a:latin typeface="Cambria Math" panose="02040503050406030204" pitchFamily="18" charset="0"/>
                        </a:rPr>
                        <m:t> </m:t>
                      </m:r>
                      <m:r>
                        <a:rPr lang="en-US" sz="3800" i="0">
                          <a:latin typeface="Cambria Math" panose="02040503050406030204" pitchFamily="18" charset="0"/>
                        </a:rPr>
                        <m:t>10;</m:t>
                      </m:r>
                      <m:r>
                        <m:rPr>
                          <m:nor/>
                        </m:rPr>
                        <a:rPr lang="en-US" sz="3800" i="1">
                          <a:latin typeface="Cambria Math" panose="02040503050406030204" pitchFamily="18" charset="0"/>
                        </a:rPr>
                        <m:t> </m:t>
                      </m:r>
                      <m:r>
                        <a:rPr lang="en-US" sz="3800" i="0">
                          <a:latin typeface="Cambria Math" panose="02040503050406030204" pitchFamily="18" charset="0"/>
                        </a:rPr>
                        <m:t>2;</m:t>
                      </m:r>
                      <m:r>
                        <m:rPr>
                          <m:nor/>
                        </m:rPr>
                        <a:rPr lang="en-US" sz="3800" i="1">
                          <a:latin typeface="Cambria Math" panose="02040503050406030204" pitchFamily="18" charset="0"/>
                        </a:rPr>
                        <m:t> </m:t>
                      </m:r>
                      <m:r>
                        <a:rPr lang="en-US" sz="3800" i="0">
                          <a:latin typeface="Cambria Math" panose="02040503050406030204" pitchFamily="18" charset="0"/>
                        </a:rPr>
                        <m:t>3</m:t>
                      </m:r>
                      <m:r>
                        <m:rPr>
                          <m:nor/>
                        </m:rPr>
                        <a:rPr lang="en-US" sz="3800" i="1">
                          <a:latin typeface="Cambria Math" panose="02040503050406030204" pitchFamily="18" charset="0"/>
                        </a:rPr>
                        <m:t>                                   </m:t>
                      </m:r>
                      <m:r>
                        <a:rPr lang="en-US" sz="3800" i="1">
                          <a:latin typeface="Cambria Math" panose="02040503050406030204" pitchFamily="18" charset="0"/>
                        </a:rPr>
                        <m:t>𝑏</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2;3;10;13;5;15;5;7</m:t>
                      </m:r>
                    </m:oMath>
                  </m:oMathPara>
                </a14:m>
                <a:endParaRPr lang="en-US" sz="3800"/>
              </a:p>
            </p:txBody>
          </p:sp>
        </mc:Choice>
        <mc:Fallback>
          <p:sp>
            <p:nvSpPr>
              <p:cNvPr id="8" name="Rectangle 7"/>
              <p:cNvSpPr>
                <a:spLocks noRot="1" noChangeAspect="1" noMove="1" noResize="1" noEditPoints="1" noAdjustHandles="1" noChangeArrowheads="1" noChangeShapeType="1" noTextEdit="1"/>
              </p:cNvSpPr>
              <p:nvPr/>
            </p:nvSpPr>
            <p:spPr>
              <a:xfrm>
                <a:off x="1632963" y="1114421"/>
                <a:ext cx="12962138" cy="677108"/>
              </a:xfrm>
              <a:prstGeom prst="rect">
                <a:avLst/>
              </a:prstGeom>
              <a:blipFill>
                <a:blip r:embed="rId2"/>
                <a:stretch>
                  <a:fillRect/>
                </a:stretch>
              </a:blipFill>
            </p:spPr>
            <p:txBody>
              <a:bodyPr/>
              <a:lstStyle/>
              <a:p>
                <a:r>
                  <a:rPr lang="en-US">
                    <a:noFill/>
                  </a:rPr>
                  <a:t> </a:t>
                </a:r>
              </a:p>
            </p:txBody>
          </p:sp>
        </mc:Fallback>
      </mc:AlternateContent>
      <p:sp>
        <p:nvSpPr>
          <p:cNvPr id="9" name="TextBox 8"/>
          <p:cNvSpPr txBox="1"/>
          <p:nvPr/>
        </p:nvSpPr>
        <p:spPr>
          <a:xfrm>
            <a:off x="0" y="3854513"/>
            <a:ext cx="13764228"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 Sắp xếp lại mẫu số liệu theo thứ tự không giảm, ta được: </a:t>
            </a:r>
          </a:p>
        </p:txBody>
      </p:sp>
      <mc:AlternateContent xmlns:mc="http://schemas.openxmlformats.org/markup-compatibility/2006">
        <mc:Choice xmlns:a14="http://schemas.microsoft.com/office/drawing/2010/main" Requires="a14">
          <p:sp>
            <p:nvSpPr>
              <p:cNvPr id="10" name="Rectangle 9"/>
              <p:cNvSpPr/>
              <p:nvPr/>
            </p:nvSpPr>
            <p:spPr>
              <a:xfrm>
                <a:off x="5029200" y="4889609"/>
                <a:ext cx="7119257" cy="101566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6000" smtClean="0">
                          <a:solidFill>
                            <a:srgbClr val="00B050"/>
                          </a:solidFill>
                          <a:latin typeface="Cambria Math" panose="02040503050406030204" pitchFamily="18" charset="0"/>
                        </a:rPr>
                        <m:t>2</m:t>
                      </m:r>
                      <m:r>
                        <a:rPr lang="en-US" sz="6000" i="0">
                          <a:solidFill>
                            <a:srgbClr val="00B050"/>
                          </a:solidFill>
                          <a:latin typeface="Cambria Math" panose="02040503050406030204" pitchFamily="18" charset="0"/>
                        </a:rPr>
                        <m:t>;</m:t>
                      </m:r>
                      <m:r>
                        <m:rPr>
                          <m:nor/>
                        </m:rPr>
                        <a:rPr lang="en-US" sz="6000" i="1">
                          <a:solidFill>
                            <a:srgbClr val="00B050"/>
                          </a:solidFill>
                          <a:latin typeface="Cambria Math" panose="02040503050406030204" pitchFamily="18" charset="0"/>
                        </a:rPr>
                        <m:t> </m:t>
                      </m:r>
                      <m:r>
                        <a:rPr lang="en-US" sz="6000" i="0">
                          <a:solidFill>
                            <a:srgbClr val="00B050"/>
                          </a:solidFill>
                          <a:latin typeface="Cambria Math" panose="02040503050406030204" pitchFamily="18" charset="0"/>
                        </a:rPr>
                        <m:t>3;</m:t>
                      </m:r>
                      <m:r>
                        <m:rPr>
                          <m:nor/>
                        </m:rPr>
                        <a:rPr lang="en-US" sz="6000" i="1">
                          <a:solidFill>
                            <a:srgbClr val="00B050"/>
                          </a:solidFill>
                          <a:latin typeface="Cambria Math" panose="02040503050406030204" pitchFamily="18" charset="0"/>
                        </a:rPr>
                        <m:t> </m:t>
                      </m:r>
                      <m:r>
                        <a:rPr lang="en-US" sz="6000" i="0">
                          <a:solidFill>
                            <a:srgbClr val="00B050"/>
                          </a:solidFill>
                          <a:latin typeface="Cambria Math" panose="02040503050406030204" pitchFamily="18" charset="0"/>
                        </a:rPr>
                        <m:t>5</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b="1" i="0" smtClean="0">
                          <a:solidFill>
                            <a:srgbClr val="FF0000"/>
                          </a:solidFill>
                          <a:latin typeface="Cambria Math" panose="02040503050406030204" pitchFamily="18" charset="0"/>
                        </a:rPr>
                        <m:t>𝟓</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i="0">
                          <a:latin typeface="Cambria Math" panose="02040503050406030204" pitchFamily="18" charset="0"/>
                        </a:rPr>
                        <m:t>7;</m:t>
                      </m:r>
                      <m:r>
                        <m:rPr>
                          <m:nor/>
                        </m:rPr>
                        <a:rPr lang="en-US" sz="6000" i="1">
                          <a:latin typeface="Cambria Math" panose="02040503050406030204" pitchFamily="18" charset="0"/>
                        </a:rPr>
                        <m:t> </m:t>
                      </m:r>
                      <m:r>
                        <a:rPr lang="en-US" sz="6000" i="0">
                          <a:latin typeface="Cambria Math" panose="02040503050406030204" pitchFamily="18" charset="0"/>
                        </a:rPr>
                        <m:t>10;</m:t>
                      </m:r>
                      <m:r>
                        <m:rPr>
                          <m:nor/>
                        </m:rPr>
                        <a:rPr lang="en-US" sz="6000" i="1">
                          <a:latin typeface="Cambria Math" panose="02040503050406030204" pitchFamily="18" charset="0"/>
                        </a:rPr>
                        <m:t> </m:t>
                      </m:r>
                      <m:r>
                        <a:rPr lang="en-US" sz="6000" i="0">
                          <a:latin typeface="Cambria Math" panose="02040503050406030204" pitchFamily="18" charset="0"/>
                        </a:rPr>
                        <m:t>13</m:t>
                      </m:r>
                    </m:oMath>
                  </m:oMathPara>
                </a14:m>
                <a:endParaRPr lang="en-US" sz="6000"/>
              </a:p>
            </p:txBody>
          </p:sp>
        </mc:Choice>
        <mc:Fallback>
          <p:sp>
            <p:nvSpPr>
              <p:cNvPr id="10" name="Rectangle 9"/>
              <p:cNvSpPr>
                <a:spLocks noRot="1" noChangeAspect="1" noMove="1" noResize="1" noEditPoints="1" noAdjustHandles="1" noChangeArrowheads="1" noChangeShapeType="1" noTextEdit="1"/>
              </p:cNvSpPr>
              <p:nvPr/>
            </p:nvSpPr>
            <p:spPr>
              <a:xfrm>
                <a:off x="5029200" y="4889609"/>
                <a:ext cx="7119257" cy="1015663"/>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p:cNvSpPr txBox="1"/>
              <p:nvPr/>
            </p:nvSpPr>
            <p:spPr>
              <a:xfrm>
                <a:off x="533400" y="61341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Vì cỡ mẫu là </a:t>
                </a:r>
                <a14:m>
                  <m:oMath xmlns:m="http://schemas.openxmlformats.org/officeDocument/2006/math">
                    <m:r>
                      <a:rPr lang="en-US" sz="3800" i="1" smtClean="0">
                        <a:latin typeface="Cambria Math" panose="02040503050406030204" pitchFamily="18" charset="0"/>
                        <a:cs typeface="Arial" panose="020B0604020202020204" pitchFamily="34" charset="0"/>
                      </a:rPr>
                      <m:t>𝑛</m:t>
                    </m:r>
                    <m:r>
                      <a:rPr lang="en-US" sz="3800" i="1" smtClean="0">
                        <a:latin typeface="Cambria Math" panose="02040503050406030204" pitchFamily="18" charset="0"/>
                        <a:cs typeface="Arial" panose="020B0604020202020204" pitchFamily="34" charset="0"/>
                      </a:rPr>
                      <m:t>=7</m:t>
                    </m:r>
                  </m:oMath>
                </a14:m>
                <a:r>
                  <a:rPr lang="en-US" sz="3800">
                    <a:latin typeface="Arial" panose="020B0604020202020204" pitchFamily="34" charset="0"/>
                    <a:cs typeface="Arial" panose="020B0604020202020204" pitchFamily="34" charset="0"/>
                  </a:rPr>
                  <a:t>, là </a:t>
                </a:r>
                <a:r>
                  <a:rPr lang="en-US" sz="3800">
                    <a:solidFill>
                      <a:srgbClr val="FF0000"/>
                    </a:solidFill>
                    <a:latin typeface="Arial" panose="020B0604020202020204" pitchFamily="34" charset="0"/>
                    <a:cs typeface="Arial" panose="020B0604020202020204" pitchFamily="34" charset="0"/>
                  </a:rPr>
                  <a:t>số lẻ</a:t>
                </a:r>
                <a:r>
                  <a:rPr lang="en-US" sz="3800">
                    <a:latin typeface="Arial" panose="020B0604020202020204" pitchFamily="34" charset="0"/>
                    <a:cs typeface="Arial" panose="020B0604020202020204" pitchFamily="34" charset="0"/>
                  </a:rPr>
                  <a:t>, nên giá trị tứ phân vị thứ hai là</a:t>
                </a:r>
              </a:p>
            </p:txBody>
          </p:sp>
        </mc:Choice>
        <mc:Fallback>
          <p:sp>
            <p:nvSpPr>
              <p:cNvPr id="11" name="TextBox 10"/>
              <p:cNvSpPr txBox="1">
                <a:spLocks noRot="1" noChangeAspect="1" noMove="1" noResize="1" noEditPoints="1" noAdjustHandles="1" noChangeArrowheads="1" noChangeShapeType="1" noTextEdit="1"/>
              </p:cNvSpPr>
              <p:nvPr/>
            </p:nvSpPr>
            <p:spPr>
              <a:xfrm>
                <a:off x="533400" y="6134100"/>
                <a:ext cx="14478000" cy="677108"/>
              </a:xfrm>
              <a:prstGeom prst="rect">
                <a:avLst/>
              </a:prstGeom>
              <a:blipFill>
                <a:blip r:embed="rId4"/>
                <a:stretch>
                  <a:fillRect l="-1263" t="-14414"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Rectangle 18"/>
              <p:cNvSpPr/>
              <p:nvPr/>
            </p:nvSpPr>
            <p:spPr>
              <a:xfrm>
                <a:off x="13680701" y="6117541"/>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=5</m:t>
                      </m:r>
                    </m:oMath>
                  </m:oMathPara>
                </a14:m>
                <a:endParaRPr lang="en-US" sz="3800"/>
              </a:p>
            </p:txBody>
          </p:sp>
        </mc:Choice>
        <mc:Fallback>
          <p:sp>
            <p:nvSpPr>
              <p:cNvPr id="19" name="Rectangle 18"/>
              <p:cNvSpPr>
                <a:spLocks noRot="1" noChangeAspect="1" noMove="1" noResize="1" noEditPoints="1" noAdjustHandles="1" noChangeArrowheads="1" noChangeShapeType="1" noTextEdit="1"/>
              </p:cNvSpPr>
              <p:nvPr/>
            </p:nvSpPr>
            <p:spPr>
              <a:xfrm>
                <a:off x="13680701" y="6117541"/>
                <a:ext cx="2133600" cy="677108"/>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TextBox 19"/>
              <p:cNvSpPr txBox="1"/>
              <p:nvPr/>
            </p:nvSpPr>
            <p:spPr>
              <a:xfrm>
                <a:off x="533400" y="71247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srgbClr val="00B050"/>
                        </a:solidFill>
                        <a:latin typeface="Cambria Math" panose="02040503050406030204" pitchFamily="18" charset="0"/>
                        <a:cs typeface="Arial" panose="020B0604020202020204" pitchFamily="34" charset="0"/>
                      </a:rPr>
                      <m:t>2;3;5</m:t>
                    </m:r>
                    <m:r>
                      <a:rPr lang="en-US" sz="3800" i="1" smtClean="0">
                        <a:latin typeface="Cambria Math" panose="02040503050406030204" pitchFamily="18" charset="0"/>
                        <a:cs typeface="Arial" panose="020B0604020202020204" pitchFamily="34" charset="0"/>
                      </a:rPr>
                      <m:t>.</m:t>
                    </m:r>
                  </m:oMath>
                </a14:m>
                <a:r>
                  <a:rPr lang="en-US" sz="3800">
                    <a:latin typeface="Arial" panose="020B0604020202020204" pitchFamily="34" charset="0"/>
                    <a:cs typeface="Arial" panose="020B0604020202020204" pitchFamily="34" charset="0"/>
                  </a:rPr>
                  <a:t> Do đó </a:t>
                </a:r>
              </a:p>
            </p:txBody>
          </p:sp>
        </mc:Choice>
        <mc:Fallback>
          <p:sp>
            <p:nvSpPr>
              <p:cNvPr id="20" name="TextBox 19"/>
              <p:cNvSpPr txBox="1">
                <a:spLocks noRot="1" noChangeAspect="1" noMove="1" noResize="1" noEditPoints="1" noAdjustHandles="1" noChangeArrowheads="1" noChangeShapeType="1" noTextEdit="1"/>
              </p:cNvSpPr>
              <p:nvPr/>
            </p:nvSpPr>
            <p:spPr>
              <a:xfrm>
                <a:off x="533400" y="7124700"/>
                <a:ext cx="14478000" cy="677108"/>
              </a:xfrm>
              <a:prstGeom prst="rect">
                <a:avLst/>
              </a:prstGeom>
              <a:blipFill>
                <a:blip r:embed="rId6"/>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ectangle 20"/>
              <p:cNvSpPr/>
              <p:nvPr/>
            </p:nvSpPr>
            <p:spPr>
              <a:xfrm>
                <a:off x="12505812" y="7109460"/>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latin typeface="Cambria Math" panose="02040503050406030204" pitchFamily="18" charset="0"/>
                            </a:rPr>
                          </m:ctrlPr>
                        </m:sSubPr>
                        <m:e>
                          <m:r>
                            <a:rPr lang="en-US" sz="3800" i="1">
                              <a:latin typeface="Cambria Math" panose="02040503050406030204" pitchFamily="18" charset="0"/>
                            </a:rPr>
                            <m:t>𝑄</m:t>
                          </m:r>
                        </m:e>
                        <m:sub>
                          <m:r>
                            <a:rPr lang="en-US" sz="3800" b="0" i="0" smtClean="0">
                              <a:latin typeface="Cambria Math" panose="02040503050406030204" pitchFamily="18" charset="0"/>
                            </a:rPr>
                            <m:t>1</m:t>
                          </m:r>
                        </m:sub>
                      </m:sSub>
                      <m:r>
                        <a:rPr lang="en-US" sz="3800" i="0">
                          <a:latin typeface="Cambria Math" panose="02040503050406030204" pitchFamily="18" charset="0"/>
                        </a:rPr>
                        <m:t>=</m:t>
                      </m:r>
                      <m:r>
                        <a:rPr lang="en-US" sz="3800" b="0" i="0" smtClean="0">
                          <a:latin typeface="Cambria Math" panose="02040503050406030204" pitchFamily="18" charset="0"/>
                        </a:rPr>
                        <m:t>3</m:t>
                      </m:r>
                    </m:oMath>
                  </m:oMathPara>
                </a14:m>
                <a:endParaRPr lang="en-US" sz="3800"/>
              </a:p>
            </p:txBody>
          </p:sp>
        </mc:Choice>
        <mc:Fallback>
          <p:sp>
            <p:nvSpPr>
              <p:cNvPr id="21" name="Rectangle 20"/>
              <p:cNvSpPr>
                <a:spLocks noRot="1" noChangeAspect="1" noMove="1" noResize="1" noEditPoints="1" noAdjustHandles="1" noChangeArrowheads="1" noChangeShapeType="1" noTextEdit="1"/>
              </p:cNvSpPr>
              <p:nvPr/>
            </p:nvSpPr>
            <p:spPr>
              <a:xfrm>
                <a:off x="12505812" y="7109460"/>
                <a:ext cx="2133600" cy="677108"/>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TextBox 23"/>
              <p:cNvSpPr txBox="1"/>
              <p:nvPr/>
            </p:nvSpPr>
            <p:spPr>
              <a:xfrm>
                <a:off x="533400" y="81153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b="0" i="1" smtClean="0">
                        <a:latin typeface="Cambria Math" panose="02040503050406030204" pitchFamily="18" charset="0"/>
                        <a:cs typeface="Arial" panose="020B0604020202020204" pitchFamily="34" charset="0"/>
                      </a:rPr>
                      <m:t>7</m:t>
                    </m:r>
                    <m:r>
                      <a:rPr lang="en-US" sz="380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10</m:t>
                    </m:r>
                    <m:r>
                      <a:rPr lang="en-US" sz="380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13</m:t>
                    </m:r>
                    <m:r>
                      <a:rPr lang="en-US" sz="3800" i="1" smtClean="0">
                        <a:latin typeface="Cambria Math" panose="02040503050406030204" pitchFamily="18" charset="0"/>
                        <a:cs typeface="Arial" panose="020B0604020202020204" pitchFamily="34" charset="0"/>
                      </a:rPr>
                      <m:t>.</m:t>
                    </m:r>
                  </m:oMath>
                </a14:m>
                <a:r>
                  <a:rPr lang="en-US" sz="3800">
                    <a:latin typeface="Arial" panose="020B0604020202020204" pitchFamily="34" charset="0"/>
                    <a:cs typeface="Arial" panose="020B0604020202020204" pitchFamily="34" charset="0"/>
                  </a:rPr>
                  <a:t> Do đó </a:t>
                </a:r>
              </a:p>
            </p:txBody>
          </p:sp>
        </mc:Choice>
        <mc:Fallback>
          <p:sp>
            <p:nvSpPr>
              <p:cNvPr id="24" name="TextBox 23"/>
              <p:cNvSpPr txBox="1">
                <a:spLocks noRot="1" noChangeAspect="1" noMove="1" noResize="1" noEditPoints="1" noAdjustHandles="1" noChangeArrowheads="1" noChangeShapeType="1" noTextEdit="1"/>
              </p:cNvSpPr>
              <p:nvPr/>
            </p:nvSpPr>
            <p:spPr>
              <a:xfrm>
                <a:off x="533400" y="8115300"/>
                <a:ext cx="14478000" cy="677108"/>
              </a:xfrm>
              <a:prstGeom prst="rect">
                <a:avLst/>
              </a:prstGeom>
              <a:blipFill>
                <a:blip r:embed="rId8"/>
                <a:stretch>
                  <a:fillRect l="-1263" t="-14414"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ectangle 24"/>
              <p:cNvSpPr/>
              <p:nvPr/>
            </p:nvSpPr>
            <p:spPr>
              <a:xfrm>
                <a:off x="12768624" y="8100060"/>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latin typeface="Cambria Math" panose="02040503050406030204" pitchFamily="18" charset="0"/>
                            </a:rPr>
                          </m:ctrlPr>
                        </m:sSubPr>
                        <m:e>
                          <m:r>
                            <a:rPr lang="en-US" sz="3800" i="1">
                              <a:latin typeface="Cambria Math" panose="02040503050406030204" pitchFamily="18" charset="0"/>
                            </a:rPr>
                            <m:t>𝑄</m:t>
                          </m:r>
                        </m:e>
                        <m:sub>
                          <m:r>
                            <a:rPr lang="en-US" sz="3800" b="0" i="1" smtClean="0">
                              <a:latin typeface="Cambria Math" panose="02040503050406030204" pitchFamily="18" charset="0"/>
                            </a:rPr>
                            <m:t>3</m:t>
                          </m:r>
                        </m:sub>
                      </m:sSub>
                      <m:r>
                        <a:rPr lang="en-US" sz="3800" i="0">
                          <a:latin typeface="Cambria Math" panose="02040503050406030204" pitchFamily="18" charset="0"/>
                        </a:rPr>
                        <m:t>=</m:t>
                      </m:r>
                      <m:r>
                        <a:rPr lang="en-US" sz="3800" b="0" i="0" smtClean="0">
                          <a:latin typeface="Cambria Math" panose="02040503050406030204" pitchFamily="18" charset="0"/>
                        </a:rPr>
                        <m:t>10.</m:t>
                      </m:r>
                    </m:oMath>
                  </m:oMathPara>
                </a14:m>
                <a:endParaRPr lang="en-US" sz="3800"/>
              </a:p>
            </p:txBody>
          </p:sp>
        </mc:Choice>
        <mc:Fallback>
          <p:sp>
            <p:nvSpPr>
              <p:cNvPr id="25" name="Rectangle 24"/>
              <p:cNvSpPr>
                <a:spLocks noRot="1" noChangeAspect="1" noMove="1" noResize="1" noEditPoints="1" noAdjustHandles="1" noChangeArrowheads="1" noChangeShapeType="1" noTextEdit="1"/>
              </p:cNvSpPr>
              <p:nvPr/>
            </p:nvSpPr>
            <p:spPr>
              <a:xfrm>
                <a:off x="12768624" y="8100060"/>
                <a:ext cx="2133600" cy="677108"/>
              </a:xfrm>
              <a:prstGeom prst="rect">
                <a:avLst/>
              </a:prstGeom>
              <a:blipFill>
                <a:blip r:embed="rId9"/>
                <a:stretch>
                  <a:fillRect/>
                </a:stretch>
              </a:blipFill>
            </p:spPr>
            <p:txBody>
              <a:bodyPr/>
              <a:lstStyle/>
              <a:p>
                <a:r>
                  <a:rPr lang="en-US">
                    <a:noFill/>
                  </a:rPr>
                  <a:t> </a:t>
                </a:r>
              </a:p>
            </p:txBody>
          </p:sp>
        </mc:Fallback>
      </mc:AlternateContent>
      <p:cxnSp>
        <p:nvCxnSpPr>
          <p:cNvPr id="12" name="Straight Connector 11">
            <a:extLst>
              <a:ext uri="{FF2B5EF4-FFF2-40B4-BE49-F238E27FC236}">
                <a16:creationId xmlns:a16="http://schemas.microsoft.com/office/drawing/2014/main" id="{6342DF19-CCAC-35AB-BF07-EE7085B68479}"/>
              </a:ext>
            </a:extLst>
          </p:cNvPr>
          <p:cNvCxnSpPr/>
          <p:nvPr/>
        </p:nvCxnSpPr>
        <p:spPr>
          <a:xfrm>
            <a:off x="228600" y="2171700"/>
            <a:ext cx="17655750" cy="0"/>
          </a:xfrm>
          <a:prstGeom prst="line">
            <a:avLst/>
          </a:prstGeom>
          <a:ln w="57150"/>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14="http://schemas.microsoft.com/office/drawing/2010/main" Requires="a14">
          <p:sp>
            <p:nvSpPr>
              <p:cNvPr id="22" name="TextBox 21">
                <a:extLst>
                  <a:ext uri="{FF2B5EF4-FFF2-40B4-BE49-F238E27FC236}">
                    <a16:creationId xmlns:a16="http://schemas.microsoft.com/office/drawing/2014/main" id="{FBC0451B-DED3-4274-7238-E8329D69903B}"/>
                  </a:ext>
                </a:extLst>
              </p:cNvPr>
              <p:cNvSpPr txBox="1"/>
              <p:nvPr/>
            </p:nvSpPr>
            <p:spPr>
              <a:xfrm>
                <a:off x="235527" y="2604870"/>
                <a:ext cx="9178636" cy="923330"/>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5400" i="1" smtClean="0">
                          <a:latin typeface="Cambria Math" panose="02040503050406030204" pitchFamily="18" charset="0"/>
                        </a:rPr>
                        <m:t>𝑎</m:t>
                      </m:r>
                      <m:r>
                        <a:rPr lang="en-US" sz="5400" i="0">
                          <a:latin typeface="Cambria Math" panose="02040503050406030204" pitchFamily="18" charset="0"/>
                        </a:rPr>
                        <m:t>)</m:t>
                      </m:r>
                      <m:r>
                        <m:rPr>
                          <m:nor/>
                        </m:rPr>
                        <a:rPr lang="en-US" sz="5400" i="1">
                          <a:latin typeface="Cambria Math" panose="02040503050406030204" pitchFamily="18" charset="0"/>
                        </a:rPr>
                        <m:t>  </m:t>
                      </m:r>
                      <m:r>
                        <a:rPr lang="en-US" sz="5400" i="0">
                          <a:latin typeface="Cambria Math" panose="02040503050406030204" pitchFamily="18" charset="0"/>
                        </a:rPr>
                        <m:t>5;</m:t>
                      </m:r>
                      <m:r>
                        <m:rPr>
                          <m:nor/>
                        </m:rPr>
                        <a:rPr lang="en-US" sz="5400" i="1">
                          <a:latin typeface="Cambria Math" panose="02040503050406030204" pitchFamily="18" charset="0"/>
                        </a:rPr>
                        <m:t> </m:t>
                      </m:r>
                      <m:r>
                        <a:rPr lang="en-US" sz="5400" i="0">
                          <a:latin typeface="Cambria Math" panose="02040503050406030204" pitchFamily="18" charset="0"/>
                        </a:rPr>
                        <m:t>13;</m:t>
                      </m:r>
                      <m:r>
                        <m:rPr>
                          <m:nor/>
                        </m:rPr>
                        <a:rPr lang="en-US" sz="5400" i="1">
                          <a:latin typeface="Cambria Math" panose="02040503050406030204" pitchFamily="18" charset="0"/>
                        </a:rPr>
                        <m:t> </m:t>
                      </m:r>
                      <m:r>
                        <a:rPr lang="en-US" sz="5400" i="0">
                          <a:latin typeface="Cambria Math" panose="02040503050406030204" pitchFamily="18" charset="0"/>
                        </a:rPr>
                        <m:t>5;</m:t>
                      </m:r>
                      <m:r>
                        <m:rPr>
                          <m:nor/>
                        </m:rPr>
                        <a:rPr lang="en-US" sz="5400" i="1">
                          <a:latin typeface="Cambria Math" panose="02040503050406030204" pitchFamily="18" charset="0"/>
                        </a:rPr>
                        <m:t> </m:t>
                      </m:r>
                      <m:r>
                        <a:rPr lang="en-US" sz="5400" i="0">
                          <a:latin typeface="Cambria Math" panose="02040503050406030204" pitchFamily="18" charset="0"/>
                        </a:rPr>
                        <m:t>7;</m:t>
                      </m:r>
                      <m:r>
                        <m:rPr>
                          <m:nor/>
                        </m:rPr>
                        <a:rPr lang="en-US" sz="5400" i="1">
                          <a:latin typeface="Cambria Math" panose="02040503050406030204" pitchFamily="18" charset="0"/>
                        </a:rPr>
                        <m:t> </m:t>
                      </m:r>
                      <m:r>
                        <a:rPr lang="en-US" sz="5400" i="0">
                          <a:latin typeface="Cambria Math" panose="02040503050406030204" pitchFamily="18" charset="0"/>
                        </a:rPr>
                        <m:t>10;</m:t>
                      </m:r>
                      <m:r>
                        <m:rPr>
                          <m:nor/>
                        </m:rPr>
                        <a:rPr lang="en-US" sz="5400" i="1">
                          <a:latin typeface="Cambria Math" panose="02040503050406030204" pitchFamily="18" charset="0"/>
                        </a:rPr>
                        <m:t> </m:t>
                      </m:r>
                      <m:r>
                        <a:rPr lang="en-US" sz="5400" i="0">
                          <a:latin typeface="Cambria Math" panose="02040503050406030204" pitchFamily="18" charset="0"/>
                        </a:rPr>
                        <m:t>2;</m:t>
                      </m:r>
                      <m:r>
                        <m:rPr>
                          <m:nor/>
                        </m:rPr>
                        <a:rPr lang="en-US" sz="5400" i="1">
                          <a:latin typeface="Cambria Math" panose="02040503050406030204" pitchFamily="18" charset="0"/>
                        </a:rPr>
                        <m:t> </m:t>
                      </m:r>
                      <m:r>
                        <a:rPr lang="en-US" sz="5400" i="0">
                          <a:latin typeface="Cambria Math" panose="02040503050406030204" pitchFamily="18" charset="0"/>
                        </a:rPr>
                        <m:t>3</m:t>
                      </m:r>
                      <m:r>
                        <m:rPr>
                          <m:nor/>
                        </m:rPr>
                        <a:rPr lang="en-US" sz="5400" i="1">
                          <a:latin typeface="Cambria Math" panose="02040503050406030204" pitchFamily="18" charset="0"/>
                        </a:rPr>
                        <m:t>                                   </m:t>
                      </m:r>
                    </m:oMath>
                  </m:oMathPara>
                </a14:m>
                <a:endParaRPr lang="en-US" sz="5400"/>
              </a:p>
            </p:txBody>
          </p:sp>
        </mc:Choice>
        <mc:Fallback>
          <p:sp>
            <p:nvSpPr>
              <p:cNvPr id="22" name="TextBox 21">
                <a:extLst>
                  <a:ext uri="{FF2B5EF4-FFF2-40B4-BE49-F238E27FC236}">
                    <a16:creationId xmlns:a16="http://schemas.microsoft.com/office/drawing/2014/main" id="{FBC0451B-DED3-4274-7238-E8329D69903B}"/>
                  </a:ext>
                </a:extLst>
              </p:cNvPr>
              <p:cNvSpPr txBox="1">
                <a:spLocks noRot="1" noChangeAspect="1" noMove="1" noResize="1" noEditPoints="1" noAdjustHandles="1" noChangeArrowheads="1" noChangeShapeType="1" noTextEdit="1"/>
              </p:cNvSpPr>
              <p:nvPr/>
            </p:nvSpPr>
            <p:spPr>
              <a:xfrm>
                <a:off x="235527" y="2604870"/>
                <a:ext cx="9178636" cy="923330"/>
              </a:xfrm>
              <a:prstGeom prst="rect">
                <a:avLst/>
              </a:prstGeom>
              <a:blipFill>
                <a:blip r:embed="rId10"/>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05494348"/>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down)">
                                      <p:cBhvr>
                                        <p:cTn id="15" dur="500"/>
                                        <p:tgtEl>
                                          <p:spTgt spid="9">
                                            <p:txEl>
                                              <p:pRg st="0" end="0"/>
                                            </p:tx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xEl>
                                              <p:pRg st="0" end="0"/>
                                            </p:txEl>
                                          </p:spTgt>
                                        </p:tgtEl>
                                        <p:attrNameLst>
                                          <p:attrName>style.visibility</p:attrName>
                                        </p:attrNameLst>
                                      </p:cBhvr>
                                      <p:to>
                                        <p:strVal val="visible"/>
                                      </p:to>
                                    </p:set>
                                    <p:animEffect transition="in" filter="fade">
                                      <p:cBhvr>
                                        <p:cTn id="23" dur="500"/>
                                        <p:tgtEl>
                                          <p:spTgt spid="11">
                                            <p:txEl>
                                              <p:pRg st="0" end="0"/>
                                            </p:tx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fade">
                                      <p:cBhvr>
                                        <p:cTn id="26" dur="500"/>
                                        <p:tgtEl>
                                          <p:spTgt spid="19"/>
                                        </p:tgtEl>
                                      </p:cBhvr>
                                    </p:animEffect>
                                  </p:childTnLst>
                                </p:cTn>
                              </p:par>
                            </p:childTnLst>
                          </p:cTn>
                        </p:par>
                      </p:childTnLst>
                    </p:cTn>
                  </p:par>
                  <p:par>
                    <p:cTn id="27" fill="hold">
                      <p:stCondLst>
                        <p:cond delay="indefinite"/>
                      </p:stCondLst>
                      <p:childTnLst>
                        <p:par>
                          <p:cTn id="28" fill="hold">
                            <p:stCondLst>
                              <p:cond delay="0"/>
                            </p:stCondLst>
                            <p:childTnLst>
                              <p:par>
                                <p:cTn id="29" presetID="14" presetClass="entr" presetSubtype="1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randombar(horizontal)">
                                      <p:cBhvr>
                                        <p:cTn id="31" dur="500"/>
                                        <p:tgtEl>
                                          <p:spTgt spid="2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randombar(horizontal)">
                                      <p:cBhvr>
                                        <p:cTn id="34" dur="500"/>
                                        <p:tgtEl>
                                          <p:spTgt spid="2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barn(inVertical)">
                                      <p:cBhvr>
                                        <p:cTn id="39" dur="500"/>
                                        <p:tgtEl>
                                          <p:spTgt spid="24"/>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P spid="19" grpId="0"/>
      <p:bldP spid="20" grpId="0"/>
      <p:bldP spid="21" grpId="0"/>
      <p:bldP spid="24" grpId="0"/>
      <p:bldP spid="2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36418" y="1646992"/>
            <a:ext cx="13764228" cy="677108"/>
          </a:xfrm>
          <a:prstGeom prst="rect">
            <a:avLst/>
          </a:prstGeom>
          <a:noFill/>
        </p:spPr>
        <p:txBody>
          <a:bodyPr wrap="square" rtlCol="0">
            <a:spAutoFit/>
          </a:bodyPr>
          <a:lstStyle/>
          <a:p>
            <a:r>
              <a:rPr lang="en-US" sz="3800">
                <a:solidFill>
                  <a:prstClr val="black"/>
                </a:solidFill>
                <a:latin typeface="Arial" panose="020B0604020202020204" pitchFamily="34" charset="0"/>
                <a:cs typeface="Arial" panose="020B0604020202020204" pitchFamily="34" charset="0"/>
              </a:rPr>
              <a:t>b) Sắp xếp lại mẫu số liệu theo thứ tự không giảm, ta được: </a:t>
            </a:r>
          </a:p>
        </p:txBody>
      </p:sp>
      <mc:AlternateContent xmlns:mc="http://schemas.openxmlformats.org/markup-compatibility/2006">
        <mc:Choice xmlns:a14="http://schemas.microsoft.com/office/drawing/2010/main" Requires="a14">
          <p:sp>
            <p:nvSpPr>
              <p:cNvPr id="10" name="Rectangle 9"/>
              <p:cNvSpPr/>
              <p:nvPr/>
            </p:nvSpPr>
            <p:spPr>
              <a:xfrm>
                <a:off x="5531068" y="2722484"/>
                <a:ext cx="8270213" cy="101566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US" sz="6000" smtClean="0">
                          <a:solidFill>
                            <a:prstClr val="black"/>
                          </a:solidFill>
                          <a:latin typeface="Cambria Math" panose="02040503050406030204" pitchFamily="18" charset="0"/>
                        </a:rPr>
                        <m:t>2;</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3;</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5;</m:t>
                      </m:r>
                      <m:r>
                        <m:rPr>
                          <m:nor/>
                        </m:rPr>
                        <a:rPr lang="en-US" sz="6000" i="1">
                          <a:solidFill>
                            <a:prstClr val="black"/>
                          </a:solidFill>
                          <a:latin typeface="Cambria Math" panose="02040503050406030204" pitchFamily="18" charset="0"/>
                        </a:rPr>
                        <m:t>  </m:t>
                      </m:r>
                      <m:r>
                        <a:rPr lang="en-US" sz="6000" smtClean="0">
                          <a:solidFill>
                            <a:srgbClr val="FF0000"/>
                          </a:solidFill>
                          <a:latin typeface="Cambria Math" panose="02040503050406030204" pitchFamily="18" charset="0"/>
                        </a:rPr>
                        <m:t>5;</m:t>
                      </m:r>
                      <m:r>
                        <m:rPr>
                          <m:nor/>
                        </m:rPr>
                        <a:rPr lang="en-US" sz="6000" i="1">
                          <a:solidFill>
                            <a:srgbClr val="FF0000"/>
                          </a:solidFill>
                          <a:latin typeface="Cambria Math" panose="02040503050406030204" pitchFamily="18" charset="0"/>
                        </a:rPr>
                        <m:t> </m:t>
                      </m:r>
                      <m:r>
                        <a:rPr lang="en-US" sz="6000">
                          <a:solidFill>
                            <a:srgbClr val="FF0000"/>
                          </a:solidFill>
                          <a:latin typeface="Cambria Math" panose="02040503050406030204" pitchFamily="18" charset="0"/>
                        </a:rPr>
                        <m:t>7</m:t>
                      </m:r>
                      <m:r>
                        <a:rPr lang="en-US" sz="6000">
                          <a:solidFill>
                            <a:prstClr val="black"/>
                          </a:solidFill>
                          <a:latin typeface="Cambria Math" panose="02040503050406030204" pitchFamily="18" charset="0"/>
                        </a:rPr>
                        <m:t>;</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10;</m:t>
                      </m:r>
                      <m:r>
                        <m:rPr>
                          <m:nor/>
                        </m:rPr>
                        <a:rPr lang="en-US" sz="6000" i="1">
                          <a:solidFill>
                            <a:prstClr val="black"/>
                          </a:solidFill>
                          <a:latin typeface="Cambria Math" panose="02040503050406030204" pitchFamily="18" charset="0"/>
                        </a:rPr>
                        <m:t> </m:t>
                      </m:r>
                      <m:r>
                        <a:rPr lang="en-US" sz="6000">
                          <a:solidFill>
                            <a:prstClr val="black"/>
                          </a:solidFill>
                          <a:latin typeface="Cambria Math" panose="02040503050406030204" pitchFamily="18" charset="0"/>
                        </a:rPr>
                        <m:t>13</m:t>
                      </m:r>
                      <m:r>
                        <a:rPr lang="en-US" sz="6000" b="0" i="0" smtClean="0">
                          <a:solidFill>
                            <a:prstClr val="black"/>
                          </a:solidFill>
                          <a:latin typeface="Cambria Math" panose="02040503050406030204" pitchFamily="18" charset="0"/>
                        </a:rPr>
                        <m:t>;15</m:t>
                      </m:r>
                    </m:oMath>
                  </m:oMathPara>
                </a14:m>
                <a:endParaRPr lang="en-US" sz="6000">
                  <a:solidFill>
                    <a:prstClr val="black"/>
                  </a:solidFill>
                </a:endParaRPr>
              </a:p>
            </p:txBody>
          </p:sp>
        </mc:Choice>
        <mc:Fallback>
          <p:sp>
            <p:nvSpPr>
              <p:cNvPr id="10" name="Rectangle 9"/>
              <p:cNvSpPr>
                <a:spLocks noRot="1" noChangeAspect="1" noMove="1" noResize="1" noEditPoints="1" noAdjustHandles="1" noChangeArrowheads="1" noChangeShapeType="1" noTextEdit="1"/>
              </p:cNvSpPr>
              <p:nvPr/>
            </p:nvSpPr>
            <p:spPr>
              <a:xfrm>
                <a:off x="5531068" y="2722484"/>
                <a:ext cx="8270213" cy="1015663"/>
              </a:xfrm>
              <a:prstGeom prst="rect">
                <a:avLst/>
              </a:prstGeom>
              <a:blipFill>
                <a:blip r:embed="rId2"/>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1" name="TextBox 10"/>
              <p:cNvSpPr txBox="1"/>
              <p:nvPr/>
            </p:nvSpPr>
            <p:spPr>
              <a:xfrm>
                <a:off x="1562621" y="3924300"/>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Vì cỡ mẫu là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𝑛</m:t>
                    </m:r>
                    <m:r>
                      <a:rPr lang="en-US" sz="3800" i="1" smtClean="0">
                        <a:solidFill>
                          <a:prstClr val="black"/>
                        </a:solidFill>
                        <a:latin typeface="Cambria Math" panose="02040503050406030204" pitchFamily="18" charset="0"/>
                        <a:cs typeface="Arial" panose="020B0604020202020204" pitchFamily="34" charset="0"/>
                      </a:rPr>
                      <m:t>=8</m:t>
                    </m:r>
                  </m:oMath>
                </a14:m>
                <a:r>
                  <a:rPr lang="en-US" sz="3800">
                    <a:solidFill>
                      <a:prstClr val="black"/>
                    </a:solidFill>
                    <a:latin typeface="Arial" panose="020B0604020202020204" pitchFamily="34" charset="0"/>
                    <a:cs typeface="Arial" panose="020B0604020202020204" pitchFamily="34" charset="0"/>
                  </a:rPr>
                  <a:t>, là </a:t>
                </a:r>
                <a:r>
                  <a:rPr lang="en-US" sz="3800">
                    <a:solidFill>
                      <a:srgbClr val="FF0000"/>
                    </a:solidFill>
                    <a:latin typeface="Arial" panose="020B0604020202020204" pitchFamily="34" charset="0"/>
                    <a:cs typeface="Arial" panose="020B0604020202020204" pitchFamily="34" charset="0"/>
                  </a:rPr>
                  <a:t>số chẵn</a:t>
                </a:r>
                <a:r>
                  <a:rPr lang="en-US" sz="3800">
                    <a:solidFill>
                      <a:prstClr val="black"/>
                    </a:solidFill>
                    <a:latin typeface="Arial" panose="020B0604020202020204" pitchFamily="34" charset="0"/>
                    <a:cs typeface="Arial" panose="020B0604020202020204" pitchFamily="34" charset="0"/>
                  </a:rPr>
                  <a:t>, nên giá trị tứ phân vị thứ hai là</a:t>
                </a:r>
              </a:p>
            </p:txBody>
          </p:sp>
        </mc:Choice>
        <mc:Fallback>
          <p:sp>
            <p:nvSpPr>
              <p:cNvPr id="11" name="TextBox 10"/>
              <p:cNvSpPr txBox="1">
                <a:spLocks noRot="1" noChangeAspect="1" noMove="1" noResize="1" noEditPoints="1" noAdjustHandles="1" noChangeArrowheads="1" noChangeShapeType="1" noTextEdit="1"/>
              </p:cNvSpPr>
              <p:nvPr/>
            </p:nvSpPr>
            <p:spPr>
              <a:xfrm>
                <a:off x="1562621" y="3924300"/>
                <a:ext cx="14478000" cy="677108"/>
              </a:xfrm>
              <a:prstGeom prst="rect">
                <a:avLst/>
              </a:prstGeom>
              <a:blipFill>
                <a:blip r:embed="rId3"/>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0" name="TextBox 19"/>
              <p:cNvSpPr txBox="1"/>
              <p:nvPr/>
            </p:nvSpPr>
            <p:spPr>
              <a:xfrm>
                <a:off x="42949" y="5883712"/>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2;3;5</m:t>
                    </m:r>
                    <m:r>
                      <a:rPr lang="en-US" sz="3800" b="0" i="1" smtClean="0">
                        <a:solidFill>
                          <a:prstClr val="black"/>
                        </a:solidFill>
                        <a:latin typeface="Cambria Math" panose="02040503050406030204" pitchFamily="18" charset="0"/>
                        <a:cs typeface="Arial" panose="020B0604020202020204" pitchFamily="34" charset="0"/>
                      </a:rPr>
                      <m:t>;</m:t>
                    </m:r>
                    <m:r>
                      <a:rPr lang="en-US" sz="3800" b="0" i="1" smtClean="0">
                        <a:solidFill>
                          <a:srgbClr val="FF0000"/>
                        </a:solidFill>
                        <a:latin typeface="Cambria Math" panose="02040503050406030204" pitchFamily="18" charset="0"/>
                        <a:cs typeface="Arial" panose="020B0604020202020204" pitchFamily="34" charset="0"/>
                      </a:rPr>
                      <m:t>5</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p:sp>
            <p:nvSpPr>
              <p:cNvPr id="20" name="TextBox 19"/>
              <p:cNvSpPr txBox="1">
                <a:spLocks noRot="1" noChangeAspect="1" noMove="1" noResize="1" noEditPoints="1" noAdjustHandles="1" noChangeArrowheads="1" noChangeShapeType="1" noTextEdit="1"/>
              </p:cNvSpPr>
              <p:nvPr/>
            </p:nvSpPr>
            <p:spPr>
              <a:xfrm>
                <a:off x="42949" y="5883712"/>
                <a:ext cx="14478000" cy="677108"/>
              </a:xfrm>
              <a:prstGeom prst="rect">
                <a:avLst/>
              </a:prstGeom>
              <a:blipFill>
                <a:blip r:embed="rId4"/>
                <a:stretch>
                  <a:fillRect l="-1263" t="-15315" b="-36036"/>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1" name="Rectangle 20"/>
              <p:cNvSpPr/>
              <p:nvPr/>
            </p:nvSpPr>
            <p:spPr>
              <a:xfrm>
                <a:off x="12496800" y="5596718"/>
                <a:ext cx="4419600" cy="1198983"/>
              </a:xfrm>
              <a:prstGeom prst="rect">
                <a:avLst/>
              </a:prstGeom>
              <a:solidFill>
                <a:srgbClr val="FFC00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smtClean="0">
                              <a:solidFill>
                                <a:prstClr val="black"/>
                              </a:solidFill>
                              <a:latin typeface="Cambria Math" panose="02040503050406030204" pitchFamily="18" charset="0"/>
                            </a:rPr>
                            <m:t>1</m:t>
                          </m:r>
                        </m:sub>
                      </m:sSub>
                      <m:r>
                        <a:rPr lang="en-US" sz="3800">
                          <a:solidFill>
                            <a:prstClr val="black"/>
                          </a:solidFill>
                          <a:latin typeface="Cambria Math" panose="02040503050406030204" pitchFamily="18" charset="0"/>
                        </a:rPr>
                        <m:t>=</m:t>
                      </m:r>
                      <m:f>
                        <m:fPr>
                          <m:ctrlPr>
                            <a:rPr lang="en-US" sz="3800" i="1" smtClean="0">
                              <a:solidFill>
                                <a:prstClr val="black"/>
                              </a:solidFill>
                              <a:latin typeface="Cambria Math" panose="02040503050406030204" pitchFamily="18" charset="0"/>
                            </a:rPr>
                          </m:ctrlPr>
                        </m:fPr>
                        <m:num>
                          <m:r>
                            <a:rPr lang="en-US" sz="3800" b="0" i="1" smtClean="0">
                              <a:solidFill>
                                <a:prstClr val="black"/>
                              </a:solidFill>
                              <a:latin typeface="Cambria Math" panose="02040503050406030204" pitchFamily="18" charset="0"/>
                            </a:rPr>
                            <m:t>3+5</m:t>
                          </m:r>
                        </m:num>
                        <m:den>
                          <m:r>
                            <a:rPr lang="en-US" sz="3800" b="0" i="1" smtClean="0">
                              <a:solidFill>
                                <a:prstClr val="black"/>
                              </a:solidFill>
                              <a:latin typeface="Cambria Math" panose="02040503050406030204" pitchFamily="18" charset="0"/>
                            </a:rPr>
                            <m:t>2</m:t>
                          </m:r>
                        </m:den>
                      </m:f>
                      <m:r>
                        <a:rPr lang="en-US" sz="3800" b="0" i="0" smtClean="0">
                          <a:solidFill>
                            <a:prstClr val="black"/>
                          </a:solidFill>
                          <a:latin typeface="Cambria Math" panose="02040503050406030204" pitchFamily="18" charset="0"/>
                        </a:rPr>
                        <m:t>=4</m:t>
                      </m:r>
                    </m:oMath>
                  </m:oMathPara>
                </a14:m>
                <a:endParaRPr lang="en-US" sz="3800">
                  <a:solidFill>
                    <a:prstClr val="black"/>
                  </a:solidFill>
                </a:endParaRPr>
              </a:p>
            </p:txBody>
          </p:sp>
        </mc:Choice>
        <mc:Fallback>
          <p:sp>
            <p:nvSpPr>
              <p:cNvPr id="21" name="Rectangle 20"/>
              <p:cNvSpPr>
                <a:spLocks noRot="1" noChangeAspect="1" noMove="1" noResize="1" noEditPoints="1" noAdjustHandles="1" noChangeArrowheads="1" noChangeShapeType="1" noTextEdit="1"/>
              </p:cNvSpPr>
              <p:nvPr/>
            </p:nvSpPr>
            <p:spPr>
              <a:xfrm>
                <a:off x="12496800" y="5596718"/>
                <a:ext cx="4419600" cy="119898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4" name="TextBox 23"/>
              <p:cNvSpPr txBox="1"/>
              <p:nvPr/>
            </p:nvSpPr>
            <p:spPr>
              <a:xfrm>
                <a:off x="27709" y="6959204"/>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i="1" smtClean="0">
                        <a:solidFill>
                          <a:srgbClr val="FF0000"/>
                        </a:solidFill>
                        <a:latin typeface="Cambria Math" panose="02040503050406030204" pitchFamily="18" charset="0"/>
                        <a:cs typeface="Arial" panose="020B0604020202020204" pitchFamily="34" charset="0"/>
                      </a:rPr>
                      <m:t>7</m:t>
                    </m:r>
                    <m:r>
                      <a:rPr lang="en-US" sz="3800" i="1" smtClean="0">
                        <a:solidFill>
                          <a:prstClr val="black"/>
                        </a:solidFill>
                        <a:latin typeface="Cambria Math" panose="02040503050406030204" pitchFamily="18" charset="0"/>
                        <a:cs typeface="Arial" panose="020B0604020202020204" pitchFamily="34" charset="0"/>
                      </a:rPr>
                      <m:t>;10;13</m:t>
                    </m:r>
                    <m:r>
                      <a:rPr lang="en-US" sz="3800" b="0" i="1" smtClean="0">
                        <a:solidFill>
                          <a:prstClr val="black"/>
                        </a:solidFill>
                        <a:latin typeface="Cambria Math" panose="02040503050406030204" pitchFamily="18" charset="0"/>
                        <a:cs typeface="Arial" panose="020B0604020202020204" pitchFamily="34" charset="0"/>
                      </a:rPr>
                      <m:t>;15</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p:sp>
            <p:nvSpPr>
              <p:cNvPr id="24" name="TextBox 23"/>
              <p:cNvSpPr txBox="1">
                <a:spLocks noRot="1" noChangeAspect="1" noMove="1" noResize="1" noEditPoints="1" noAdjustHandles="1" noChangeArrowheads="1" noChangeShapeType="1" noTextEdit="1"/>
              </p:cNvSpPr>
              <p:nvPr/>
            </p:nvSpPr>
            <p:spPr>
              <a:xfrm>
                <a:off x="27709" y="6959204"/>
                <a:ext cx="14478000" cy="677108"/>
              </a:xfrm>
              <a:prstGeom prst="rect">
                <a:avLst/>
              </a:prstGeom>
              <a:blipFill>
                <a:blip r:embed="rId6"/>
                <a:stretch>
                  <a:fillRect l="-1263" t="-15315" b="-35135"/>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25" name="Rectangle 24"/>
              <p:cNvSpPr/>
              <p:nvPr/>
            </p:nvSpPr>
            <p:spPr>
              <a:xfrm>
                <a:off x="13335000" y="6898527"/>
                <a:ext cx="4684345" cy="1187120"/>
              </a:xfrm>
              <a:prstGeom prst="rect">
                <a:avLst/>
              </a:prstGeom>
              <a:solidFill>
                <a:srgbClr val="00B0F0"/>
              </a:solidFill>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i="1" smtClean="0">
                              <a:solidFill>
                                <a:prstClr val="black"/>
                              </a:solidFill>
                              <a:latin typeface="Cambria Math" panose="02040503050406030204" pitchFamily="18" charset="0"/>
                            </a:rPr>
                            <m:t>3</m:t>
                          </m:r>
                        </m:sub>
                      </m:sSub>
                      <m:r>
                        <a:rPr lang="en-US" sz="3800">
                          <a:solidFill>
                            <a:prstClr val="black"/>
                          </a:solidFill>
                          <a:latin typeface="Cambria Math" panose="02040503050406030204" pitchFamily="18" charset="0"/>
                        </a:rPr>
                        <m:t>=</m:t>
                      </m:r>
                      <m:f>
                        <m:fPr>
                          <m:ctrlPr>
                            <a:rPr lang="en-US" sz="3800" i="1" smtClean="0">
                              <a:solidFill>
                                <a:prstClr val="black"/>
                              </a:solidFill>
                              <a:latin typeface="Cambria Math" panose="02040503050406030204" pitchFamily="18" charset="0"/>
                            </a:rPr>
                          </m:ctrlPr>
                        </m:fPr>
                        <m:num>
                          <m:r>
                            <a:rPr lang="en-US" sz="3800" b="0" i="1" smtClean="0">
                              <a:solidFill>
                                <a:prstClr val="black"/>
                              </a:solidFill>
                              <a:latin typeface="Cambria Math" panose="02040503050406030204" pitchFamily="18" charset="0"/>
                            </a:rPr>
                            <m:t>10+13</m:t>
                          </m:r>
                        </m:num>
                        <m:den>
                          <m:r>
                            <a:rPr lang="en-US" sz="3800" b="0" i="1" smtClean="0">
                              <a:solidFill>
                                <a:prstClr val="black"/>
                              </a:solidFill>
                              <a:latin typeface="Cambria Math" panose="02040503050406030204" pitchFamily="18" charset="0"/>
                            </a:rPr>
                            <m:t>2</m:t>
                          </m:r>
                        </m:den>
                      </m:f>
                      <m:r>
                        <a:rPr lang="en-US" sz="3800" b="0" i="0" smtClean="0">
                          <a:solidFill>
                            <a:prstClr val="black"/>
                          </a:solidFill>
                          <a:latin typeface="Cambria Math" panose="02040503050406030204" pitchFamily="18" charset="0"/>
                        </a:rPr>
                        <m:t>=</m:t>
                      </m:r>
                      <m:r>
                        <a:rPr lang="en-US" sz="3800" smtClean="0">
                          <a:solidFill>
                            <a:prstClr val="black"/>
                          </a:solidFill>
                          <a:latin typeface="Cambria Math" panose="02040503050406030204" pitchFamily="18" charset="0"/>
                        </a:rPr>
                        <m:t>1</m:t>
                      </m:r>
                      <m:r>
                        <a:rPr lang="en-US" sz="3800" b="0" i="0" smtClean="0">
                          <a:solidFill>
                            <a:prstClr val="black"/>
                          </a:solidFill>
                          <a:latin typeface="Cambria Math" panose="02040503050406030204" pitchFamily="18" charset="0"/>
                        </a:rPr>
                        <m:t>1,5</m:t>
                      </m:r>
                      <m:r>
                        <a:rPr lang="en-US" sz="3800" smtClean="0">
                          <a:solidFill>
                            <a:prstClr val="black"/>
                          </a:solidFill>
                          <a:latin typeface="Cambria Math" panose="02040503050406030204" pitchFamily="18" charset="0"/>
                        </a:rPr>
                        <m:t>.</m:t>
                      </m:r>
                    </m:oMath>
                  </m:oMathPara>
                </a14:m>
                <a:endParaRPr lang="en-US" sz="3800">
                  <a:solidFill>
                    <a:prstClr val="black"/>
                  </a:solidFill>
                </a:endParaRPr>
              </a:p>
            </p:txBody>
          </p:sp>
        </mc:Choice>
        <mc:Fallback>
          <p:sp>
            <p:nvSpPr>
              <p:cNvPr id="25" name="Rectangle 24"/>
              <p:cNvSpPr>
                <a:spLocks noRot="1" noChangeAspect="1" noMove="1" noResize="1" noEditPoints="1" noAdjustHandles="1" noChangeArrowheads="1" noChangeShapeType="1" noTextEdit="1"/>
              </p:cNvSpPr>
              <p:nvPr/>
            </p:nvSpPr>
            <p:spPr>
              <a:xfrm>
                <a:off x="13335000" y="6898527"/>
                <a:ext cx="4684345" cy="1187120"/>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7162800" y="4718380"/>
                <a:ext cx="4247509"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(5+7)=6</m:t>
                      </m:r>
                    </m:oMath>
                  </m:oMathPara>
                </a14:m>
                <a:endParaRPr lang="en-US" sz="3800"/>
              </a:p>
            </p:txBody>
          </p:sp>
        </mc:Choice>
        <mc:Fallback xmlns="">
          <p:sp>
            <p:nvSpPr>
              <p:cNvPr id="7" name="Rectangle 6"/>
              <p:cNvSpPr>
                <a:spLocks noRot="1" noChangeAspect="1" noMove="1" noResize="1" noEditPoints="1" noAdjustHandles="1" noChangeArrowheads="1" noChangeShapeType="1" noTextEdit="1"/>
              </p:cNvSpPr>
              <p:nvPr/>
            </p:nvSpPr>
            <p:spPr>
              <a:xfrm>
                <a:off x="7162800" y="4718380"/>
                <a:ext cx="4247509" cy="1187120"/>
              </a:xfrm>
              <a:prstGeom prst="rect">
                <a:avLst/>
              </a:prstGeom>
              <a:blipFill rotWithShape="0">
                <a:blip r:embed="rId18"/>
                <a:stretch>
                  <a:fillRect/>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2" name="TextBox 11"/>
              <p:cNvSpPr txBox="1"/>
              <p:nvPr/>
            </p:nvSpPr>
            <p:spPr>
              <a:xfrm>
                <a:off x="304800" y="8263718"/>
                <a:ext cx="16131019" cy="1738296"/>
              </a:xfrm>
              <a:prstGeom prst="rect">
                <a:avLst/>
              </a:prstGeom>
              <a:noFill/>
            </p:spPr>
            <p:txBody>
              <a:bodyPr wrap="square" rtlCol="0">
                <a:spAutoFit/>
              </a:bodyPr>
              <a:lstStyle/>
              <a:p>
                <a:pPr>
                  <a:lnSpc>
                    <a:spcPct val="150000"/>
                  </a:lnSpc>
                </a:pPr>
                <a:r>
                  <a:rPr lang="en-US" sz="3800">
                    <a:latin typeface="Arial" panose="020B0604020202020204" pitchFamily="34" charset="0"/>
                    <a:cs typeface="Arial" panose="020B0604020202020204" pitchFamily="34" charset="0"/>
                  </a:rPr>
                  <a:t>Trong ví dụ trên, khoảng cách giữa </a:t>
                </a:r>
                <a14:m>
                  <m:oMath xmlns:m="http://schemas.openxmlformats.org/officeDocument/2006/math">
                    <m:sSub>
                      <m:sSubPr>
                        <m:ctrlPr>
                          <a:rPr lang="en-US"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1</m:t>
                        </m:r>
                      </m:sub>
                    </m:sSub>
                  </m:oMath>
                </a14:m>
                <a:r>
                  <a:rPr lang="en-US" sz="3800">
                    <a:latin typeface="Arial" panose="020B0604020202020204" pitchFamily="34" charset="0"/>
                    <a:cs typeface="Arial" panose="020B0604020202020204" pitchFamily="34" charset="0"/>
                  </a:rPr>
                  <a:t> và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nhỏ hơn khoảng cách giữa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và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b="0" i="1" smtClean="0">
                            <a:latin typeface="Cambria Math" panose="02040503050406030204" pitchFamily="18" charset="0"/>
                            <a:cs typeface="Arial" panose="020B0604020202020204" pitchFamily="34" charset="0"/>
                          </a:rPr>
                          <m:t>3</m:t>
                        </m:r>
                      </m:sub>
                    </m:sSub>
                  </m:oMath>
                </a14:m>
                <a:r>
                  <a:rPr lang="en-US" sz="3800">
                    <a:latin typeface="Arial" panose="020B0604020202020204" pitchFamily="34" charset="0"/>
                    <a:cs typeface="Arial" panose="020B0604020202020204" pitchFamily="34" charset="0"/>
                  </a:rPr>
                  <a:t>. Ta nói mật độ số liệu ở bên trái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i="1">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 cao hơn ở bên phải </a:t>
                </a:r>
                <a14:m>
                  <m:oMath xmlns:m="http://schemas.openxmlformats.org/officeDocument/2006/math">
                    <m:sSub>
                      <m:sSubPr>
                        <m:ctrlPr>
                          <a:rPr lang="en-US" sz="3800" i="1">
                            <a:latin typeface="Cambria Math" panose="02040503050406030204" pitchFamily="18" charset="0"/>
                            <a:cs typeface="Arial" panose="020B0604020202020204" pitchFamily="34" charset="0"/>
                          </a:rPr>
                        </m:ctrlPr>
                      </m:sSubPr>
                      <m:e>
                        <m:r>
                          <a:rPr lang="en-US" sz="3800" i="1">
                            <a:latin typeface="Cambria Math" panose="02040503050406030204" pitchFamily="18" charset="0"/>
                            <a:cs typeface="Arial" panose="020B0604020202020204" pitchFamily="34" charset="0"/>
                          </a:rPr>
                          <m:t>𝑄</m:t>
                        </m:r>
                      </m:e>
                      <m:sub>
                        <m:r>
                          <a:rPr lang="en-US" sz="3800" i="1">
                            <a:latin typeface="Cambria Math" panose="02040503050406030204" pitchFamily="18" charset="0"/>
                            <a:cs typeface="Arial" panose="020B0604020202020204" pitchFamily="34" charset="0"/>
                          </a:rPr>
                          <m:t>2</m:t>
                        </m:r>
                      </m:sub>
                    </m:sSub>
                  </m:oMath>
                </a14:m>
                <a:r>
                  <a:rPr lang="en-US" sz="3800">
                    <a:latin typeface="Arial" panose="020B0604020202020204" pitchFamily="34" charset="0"/>
                    <a:cs typeface="Arial" panose="020B0604020202020204" pitchFamily="34" charset="0"/>
                  </a:rPr>
                  <a:t>.</a:t>
                </a:r>
              </a:p>
            </p:txBody>
          </p:sp>
        </mc:Choice>
        <mc:Fallback>
          <p:sp>
            <p:nvSpPr>
              <p:cNvPr id="12" name="TextBox 11"/>
              <p:cNvSpPr txBox="1">
                <a:spLocks noRot="1" noChangeAspect="1" noMove="1" noResize="1" noEditPoints="1" noAdjustHandles="1" noChangeArrowheads="1" noChangeShapeType="1" noTextEdit="1"/>
              </p:cNvSpPr>
              <p:nvPr/>
            </p:nvSpPr>
            <p:spPr>
              <a:xfrm>
                <a:off x="304800" y="8263718"/>
                <a:ext cx="16131019" cy="1738296"/>
              </a:xfrm>
              <a:prstGeom prst="rect">
                <a:avLst/>
              </a:prstGeom>
              <a:blipFill>
                <a:blip r:embed="rId19"/>
                <a:stretch>
                  <a:fillRect l="-1247" b="-1298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8" name="TextBox 7">
                <a:extLst>
                  <a:ext uri="{FF2B5EF4-FFF2-40B4-BE49-F238E27FC236}">
                    <a16:creationId xmlns:a16="http://schemas.microsoft.com/office/drawing/2014/main" id="{83C2AAA9-9220-6B93-8E58-E5A2B5945046}"/>
                  </a:ext>
                </a:extLst>
              </p:cNvPr>
              <p:cNvSpPr txBox="1"/>
              <p:nvPr/>
            </p:nvSpPr>
            <p:spPr>
              <a:xfrm>
                <a:off x="1447800" y="89237"/>
                <a:ext cx="9379526" cy="1015663"/>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r>
                        <a:rPr lang="en-US" sz="6000" i="1" smtClean="0">
                          <a:latin typeface="Cambria Math" panose="02040503050406030204" pitchFamily="18" charset="0"/>
                        </a:rPr>
                        <m:t>𝑏</m:t>
                      </m:r>
                      <m:r>
                        <a:rPr lang="en-US" sz="6000" i="0">
                          <a:latin typeface="Cambria Math" panose="02040503050406030204" pitchFamily="18" charset="0"/>
                        </a:rPr>
                        <m:t>)</m:t>
                      </m:r>
                      <m:r>
                        <m:rPr>
                          <m:nor/>
                        </m:rPr>
                        <a:rPr lang="en-US" sz="6000" i="1">
                          <a:latin typeface="Cambria Math" panose="02040503050406030204" pitchFamily="18" charset="0"/>
                        </a:rPr>
                        <m:t> </m:t>
                      </m:r>
                      <m:r>
                        <a:rPr lang="en-US" sz="6000" i="0">
                          <a:latin typeface="Cambria Math" panose="02040503050406030204" pitchFamily="18" charset="0"/>
                        </a:rPr>
                        <m:t>2;3;10;13;5;15;5;7</m:t>
                      </m:r>
                    </m:oMath>
                  </m:oMathPara>
                </a14:m>
                <a:endParaRPr lang="en-US" sz="6000"/>
              </a:p>
            </p:txBody>
          </p:sp>
        </mc:Choice>
        <mc:Fallback>
          <p:sp>
            <p:nvSpPr>
              <p:cNvPr id="8" name="TextBox 7">
                <a:extLst>
                  <a:ext uri="{FF2B5EF4-FFF2-40B4-BE49-F238E27FC236}">
                    <a16:creationId xmlns:a16="http://schemas.microsoft.com/office/drawing/2014/main" id="{83C2AAA9-9220-6B93-8E58-E5A2B5945046}"/>
                  </a:ext>
                </a:extLst>
              </p:cNvPr>
              <p:cNvSpPr txBox="1">
                <a:spLocks noRot="1" noChangeAspect="1" noMove="1" noResize="1" noEditPoints="1" noAdjustHandles="1" noChangeArrowheads="1" noChangeShapeType="1" noTextEdit="1"/>
              </p:cNvSpPr>
              <p:nvPr/>
            </p:nvSpPr>
            <p:spPr>
              <a:xfrm>
                <a:off x="1447800" y="89237"/>
                <a:ext cx="9379526" cy="1015663"/>
              </a:xfrm>
              <a:prstGeom prst="rect">
                <a:avLst/>
              </a:prstGeom>
              <a:blipFill>
                <a:blip r:embed="rId20"/>
                <a:stretch>
                  <a:fillRect/>
                </a:stretch>
              </a:blipFill>
            </p:spPr>
            <p:txBody>
              <a:bodyPr/>
              <a:lstStyle/>
              <a:p>
                <a:r>
                  <a:rPr lang="en-US">
                    <a:noFill/>
                  </a:rPr>
                  <a:t> </a:t>
                </a:r>
              </a:p>
            </p:txBody>
          </p:sp>
        </mc:Fallback>
      </mc:AlternateContent>
      <p:cxnSp>
        <p:nvCxnSpPr>
          <p:cNvPr id="15" name="Straight Connector 14">
            <a:extLst>
              <a:ext uri="{FF2B5EF4-FFF2-40B4-BE49-F238E27FC236}">
                <a16:creationId xmlns:a16="http://schemas.microsoft.com/office/drawing/2014/main" id="{76E2E63E-B0D7-CFEB-7801-284D80C8A7CD}"/>
              </a:ext>
            </a:extLst>
          </p:cNvPr>
          <p:cNvCxnSpPr/>
          <p:nvPr/>
        </p:nvCxnSpPr>
        <p:spPr>
          <a:xfrm flipV="1">
            <a:off x="457200" y="1104900"/>
            <a:ext cx="17449800" cy="15240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56F6CFC1-0BC2-2C16-4F31-435B8CE0B3B8}"/>
              </a:ext>
            </a:extLst>
          </p:cNvPr>
          <p:cNvCxnSpPr/>
          <p:nvPr/>
        </p:nvCxnSpPr>
        <p:spPr>
          <a:xfrm>
            <a:off x="9286554" y="2476500"/>
            <a:ext cx="0" cy="144780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809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randombar(horizontal)">
                                      <p:cBhvr>
                                        <p:cTn id="26" dur="500"/>
                                        <p:tgtEl>
                                          <p:spTgt spid="2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12">
                                            <p:txEl>
                                              <p:pRg st="0" end="0"/>
                                            </p:txEl>
                                          </p:spTgt>
                                        </p:tgtEl>
                                        <p:attrNameLst>
                                          <p:attrName>style.visibility</p:attrName>
                                        </p:attrNameLst>
                                      </p:cBhvr>
                                      <p:to>
                                        <p:strVal val="visible"/>
                                      </p:to>
                                    </p:set>
                                    <p:animEffect transition="in" filter="barn(inVertical)">
                                      <p:cBhvr>
                                        <p:cTn id="39"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0" grpId="0"/>
      <p:bldP spid="21" grpId="0"/>
      <p:bldP spid="24" grpId="0"/>
      <p:bldP spid="25"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30237" b="30237"/>
          <a:stretch>
            <a:fillRect/>
          </a:stretch>
        </p:blipFill>
        <p:spPr>
          <a:xfrm>
            <a:off x="0" y="0"/>
            <a:ext cx="18288000" cy="10287000"/>
          </a:xfrm>
          <a:prstGeom prst="rect">
            <a:avLst/>
          </a:prstGeom>
        </p:spPr>
      </p:pic>
      <p:pic>
        <p:nvPicPr>
          <p:cNvPr id="3" name="Picture 3"/>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66800" y="647700"/>
            <a:ext cx="16230600" cy="9067799"/>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6612414">
            <a:off x="1062603" y="7469948"/>
            <a:ext cx="1490734" cy="2250165"/>
          </a:xfrm>
          <a:prstGeom prst="rect">
            <a:avLst/>
          </a:prstGeom>
        </p:spPr>
      </p:pic>
      <p:pic>
        <p:nvPicPr>
          <p:cNvPr id="6" name="Picture 6"/>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1736783">
            <a:off x="16119157" y="351522"/>
            <a:ext cx="2397119" cy="1597080"/>
          </a:xfrm>
          <a:prstGeom prst="rect">
            <a:avLst/>
          </a:prstGeom>
        </p:spPr>
      </p:pic>
      <p:pic>
        <p:nvPicPr>
          <p:cNvPr id="11" name="Picture 5"/>
          <p:cNvPicPr>
            <a:picLocks noChangeAspect="1"/>
          </p:cNvPicPr>
          <p:nvPr/>
        </p:nvPicPr>
        <p:blipFill>
          <a:blip r:embed="rId10"/>
          <a:srcRect/>
          <a:stretch>
            <a:fillRect/>
          </a:stretch>
        </p:blipFill>
        <p:spPr>
          <a:xfrm>
            <a:off x="12076971" y="5406822"/>
            <a:ext cx="4201848" cy="3828934"/>
          </a:xfrm>
          <a:prstGeom prst="rect">
            <a:avLst/>
          </a:prstGeom>
        </p:spPr>
      </p:pic>
      <p:sp>
        <p:nvSpPr>
          <p:cNvPr id="13" name="Rectangle 12"/>
          <p:cNvSpPr/>
          <p:nvPr/>
        </p:nvSpPr>
        <p:spPr>
          <a:xfrm>
            <a:off x="6976212" y="1383510"/>
            <a:ext cx="4741161" cy="1246495"/>
          </a:xfrm>
          <a:prstGeom prst="rect">
            <a:avLst/>
          </a:prstGeom>
          <a:noFill/>
          <a:ln>
            <a:noFill/>
          </a:ln>
        </p:spPr>
        <p:style>
          <a:lnRef idx="3">
            <a:schemeClr val="lt1"/>
          </a:lnRef>
          <a:fillRef idx="1">
            <a:schemeClr val="accent1"/>
          </a:fillRef>
          <a:effectRef idx="1">
            <a:schemeClr val="accent1"/>
          </a:effectRef>
          <a:fontRef idx="minor">
            <a:schemeClr val="lt1"/>
          </a:fontRef>
        </p:style>
        <p:txBody>
          <a:bodyPr wrap="square">
            <a:spAutoFit/>
          </a:bodyPr>
          <a:lstStyle/>
          <a:p>
            <a:pPr algn="ctr">
              <a:lnSpc>
                <a:spcPct val="150000"/>
              </a:lnSpc>
              <a:spcAft>
                <a:spcPts val="800"/>
              </a:spcAft>
            </a:pPr>
            <a:r>
              <a:rPr lang="nl-NL" sz="5000" b="1">
                <a:ln w="0"/>
                <a:solidFill>
                  <a:srgbClr val="FF0000"/>
                </a:solidFill>
                <a:latin typeface="Arial" panose="020B0604020202020204" pitchFamily="34" charset="0"/>
                <a:ea typeface="Times New Roman" panose="02020603050405020304" pitchFamily="18" charset="0"/>
                <a:cs typeface="Arial" panose="020B0604020202020204" pitchFamily="34" charset="0"/>
              </a:rPr>
              <a:t>THỰC HÀNH 2</a:t>
            </a:r>
            <a:endParaRPr lang="en-US" sz="5000" b="1">
              <a:ln w="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14" name="Rectangle 13"/>
          <p:cNvSpPr/>
          <p:nvPr/>
        </p:nvSpPr>
        <p:spPr>
          <a:xfrm>
            <a:off x="2286000" y="2688707"/>
            <a:ext cx="9811532" cy="677108"/>
          </a:xfrm>
          <a:prstGeom prst="rect">
            <a:avLst/>
          </a:prstGeom>
        </p:spPr>
        <p:txBody>
          <a:bodyPr wrap="none">
            <a:spAutoFit/>
          </a:bodyPr>
          <a:lstStyle/>
          <a:p>
            <a:r>
              <a:rPr lang="en-US" sz="3800">
                <a:solidFill>
                  <a:srgbClr val="000000"/>
                </a:solidFill>
                <a:latin typeface="Arial" panose="020B0604020202020204" pitchFamily="34" charset="0"/>
                <a:cs typeface="Arial" panose="020B0604020202020204" pitchFamily="34" charset="0"/>
              </a:rPr>
              <a:t>Hãy tìm tứ phân vị của các mẫu số liệu sau:</a:t>
            </a:r>
          </a:p>
        </p:txBody>
      </p:sp>
      <mc:AlternateContent xmlns:mc="http://schemas.openxmlformats.org/markup-compatibility/2006" xmlns:a14="http://schemas.microsoft.com/office/drawing/2010/main">
        <mc:Choice Requires="a14">
          <p:sp>
            <p:nvSpPr>
              <p:cNvPr id="18" name="Rectangle 17"/>
              <p:cNvSpPr/>
              <p:nvPr/>
            </p:nvSpPr>
            <p:spPr>
              <a:xfrm>
                <a:off x="2057400" y="3640899"/>
                <a:ext cx="8620565"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m:rPr>
                          <m:nor/>
                        </m:rPr>
                        <a:rPr lang="en-US" sz="3800">
                          <a:latin typeface="Arial" panose="020B0604020202020204" pitchFamily="34" charset="0"/>
                          <a:cs typeface="Arial" panose="020B0604020202020204" pitchFamily="34" charset="0"/>
                        </a:rPr>
                        <m:t> </m:t>
                      </m:r>
                      <m:r>
                        <a:rPr lang="en-US" sz="3800" i="1">
                          <a:latin typeface="Cambria Math" panose="02040503050406030204" pitchFamily="18" charset="0"/>
                        </a:rPr>
                        <m:t>𝑎</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10</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13</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15</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2</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10</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19</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2</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5</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r>
                        <a:rPr lang="en-US" sz="3800" i="0">
                          <a:latin typeface="Cambria Math" panose="02040503050406030204" pitchFamily="18" charset="0"/>
                        </a:rPr>
                        <m:t>7</m:t>
                      </m:r>
                      <m:r>
                        <a:rPr lang="en-US" sz="3800" i="0">
                          <a:latin typeface="Cambria Math" panose="02040503050406030204" pitchFamily="18" charset="0"/>
                        </a:rPr>
                        <m:t>.</m:t>
                      </m:r>
                      <m:r>
                        <m:rPr>
                          <m:nor/>
                        </m:rPr>
                        <a:rPr lang="en-US" sz="3800" i="1">
                          <a:latin typeface="Arial" panose="020B0604020202020204" pitchFamily="34" charset="0"/>
                          <a:cs typeface="Arial" panose="020B0604020202020204" pitchFamily="34" charset="0"/>
                        </a:rPr>
                        <m:t>         </m:t>
                      </m:r>
                    </m:oMath>
                  </m:oMathPara>
                </a14:m>
                <a:endParaRPr lang="en-US" sz="3800">
                  <a:latin typeface="Arial" panose="020B0604020202020204" pitchFamily="34" charset="0"/>
                  <a:cs typeface="Arial" panose="020B0604020202020204" pitchFamily="34"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2057400" y="3640899"/>
                <a:ext cx="8620565" cy="677108"/>
              </a:xfrm>
              <a:prstGeom prst="rect">
                <a:avLst/>
              </a:prstGeom>
              <a:blipFill rotWithShape="0">
                <a:blip r:embed="rId12"/>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162913" y="4686548"/>
                <a:ext cx="8165697" cy="677108"/>
              </a:xfrm>
              <a:prstGeom prst="rect">
                <a:avLst/>
              </a:prstGeom>
            </p:spPr>
            <p:txBody>
              <a:bodyPr wrap="none">
                <a:spAutoFit/>
              </a:bodyPr>
              <a:lstStyle/>
              <a:p>
                <a:pPr lvl="0"/>
                <a14:m>
                  <m:oMathPara xmlns:m="http://schemas.openxmlformats.org/officeDocument/2006/math">
                    <m:oMathParaPr>
                      <m:jc m:val="centerGroup"/>
                    </m:oMathParaPr>
                    <m:oMath xmlns:m="http://schemas.openxmlformats.org/officeDocument/2006/math">
                      <m:r>
                        <a:rPr lang="en-US" sz="3800" i="1">
                          <a:solidFill>
                            <a:prstClr val="black"/>
                          </a:solidFill>
                          <a:latin typeface="Cambria Math" panose="02040503050406030204" pitchFamily="18" charset="0"/>
                        </a:rPr>
                        <m:t>𝑏</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15</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19</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10</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5</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9</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10</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2</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5</m:t>
                      </m:r>
                      <m:r>
                        <a:rPr lang="en-US" sz="3800">
                          <a:solidFill>
                            <a:prstClr val="black"/>
                          </a:solidFill>
                          <a:latin typeface="Cambria Math" panose="02040503050406030204" pitchFamily="18" charset="0"/>
                        </a:rPr>
                        <m:t>;</m:t>
                      </m:r>
                      <m:r>
                        <m:rPr>
                          <m:nor/>
                        </m:rPr>
                        <a:rPr lang="en-US" sz="3800" i="1">
                          <a:solidFill>
                            <a:prstClr val="black"/>
                          </a:solidFill>
                          <a:latin typeface="Arial" panose="020B0604020202020204" pitchFamily="34" charset="0"/>
                          <a:cs typeface="Arial" panose="020B0604020202020204" pitchFamily="34" charset="0"/>
                        </a:rPr>
                        <m:t> </m:t>
                      </m:r>
                      <m:r>
                        <a:rPr lang="en-US" sz="3800">
                          <a:solidFill>
                            <a:prstClr val="black"/>
                          </a:solidFill>
                          <a:latin typeface="Cambria Math" panose="02040503050406030204" pitchFamily="18" charset="0"/>
                        </a:rPr>
                        <m:t>15</m:t>
                      </m:r>
                      <m:r>
                        <a:rPr lang="en-US" sz="3800">
                          <a:solidFill>
                            <a:prstClr val="black"/>
                          </a:solidFill>
                          <a:latin typeface="Cambria Math" panose="02040503050406030204" pitchFamily="18" charset="0"/>
                        </a:rPr>
                        <m:t>.</m:t>
                      </m:r>
                    </m:oMath>
                  </m:oMathPara>
                </a14:m>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2162913" y="4686548"/>
                <a:ext cx="8165697" cy="677108"/>
              </a:xfrm>
              <a:prstGeom prst="rect">
                <a:avLst/>
              </a:prstGeom>
              <a:blipFill rotWithShape="0">
                <a:blip r:embed="rId13"/>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8498645"/>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randombar(horizontal)">
                                      <p:cBhvr>
                                        <p:cTn id="12" dur="500"/>
                                        <p:tgtEl>
                                          <p:spTgt spid="14"/>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randombar(horizontal)">
                                      <p:cBhvr>
                                        <p:cTn id="15" dur="500"/>
                                        <p:tgtEl>
                                          <p:spTgt spid="18"/>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randombar(horizont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8" grpId="0"/>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28811"/>
            <a:ext cx="17068799" cy="10911111"/>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730619" y="8734530"/>
            <a:ext cx="836433" cy="1262541"/>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242083" y="244801"/>
            <a:ext cx="1078882" cy="1169520"/>
          </a:xfrm>
          <a:prstGeom prst="rect">
            <a:avLst/>
          </a:prstGeom>
        </p:spPr>
      </p:pic>
      <p:sp>
        <p:nvSpPr>
          <p:cNvPr id="13" name="Oval Callout 12"/>
          <p:cNvSpPr/>
          <p:nvPr/>
        </p:nvSpPr>
        <p:spPr>
          <a:xfrm>
            <a:off x="8458200" y="748526"/>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16" name="Rectangle 15"/>
              <p:cNvSpPr/>
              <p:nvPr/>
            </p:nvSpPr>
            <p:spPr>
              <a:xfrm>
                <a:off x="579119" y="2047954"/>
                <a:ext cx="14483348" cy="1738296"/>
              </a:xfrm>
              <a:prstGeom prst="rect">
                <a:avLst/>
              </a:prstGeom>
            </p:spPr>
            <p:txBody>
              <a:bodyPr wrap="square">
                <a:spAutoFit/>
              </a:bodyPr>
              <a:lstStyle/>
              <a:p>
                <a:pPr algn="ct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Sắp xếp lại mẫu số liệu theo thứ tự không giảm, ta được: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10</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10</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13</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19</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579119" y="2047954"/>
                <a:ext cx="14483348" cy="1738296"/>
              </a:xfrm>
              <a:prstGeom prst="rect">
                <a:avLst/>
              </a:prstGeom>
              <a:blipFill rotWithShape="0">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1210024" y="5080691"/>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2</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2</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5</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7</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xmlns="">
          <p:sp>
            <p:nvSpPr>
              <p:cNvPr id="17" name="TextBox 16"/>
              <p:cNvSpPr txBox="1">
                <a:spLocks noRot="1" noChangeAspect="1" noMove="1" noResize="1" noEditPoints="1" noAdjustHandles="1" noChangeArrowheads="1" noChangeShapeType="1" noTextEdit="1"/>
              </p:cNvSpPr>
              <p:nvPr/>
            </p:nvSpPr>
            <p:spPr>
              <a:xfrm>
                <a:off x="1210024" y="5080691"/>
                <a:ext cx="14478000" cy="677108"/>
              </a:xfrm>
              <a:prstGeom prst="rect">
                <a:avLst/>
              </a:prstGeom>
              <a:blipFill rotWithShape="0">
                <a:blip r:embed="rId14"/>
                <a:stretch>
                  <a:fillRect l="-1263" t="-14286" b="-3482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1134882" y="7345774"/>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10</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13</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15</m:t>
                    </m:r>
                    <m:r>
                      <a:rPr lang="en-US" sz="3800" i="1">
                        <a:solidFill>
                          <a:prstClr val="black"/>
                        </a:solidFill>
                        <a:latin typeface="Cambria Math" panose="02040503050406030204" pitchFamily="18" charset="0"/>
                        <a:cs typeface="Arial" panose="020B0604020202020204" pitchFamily="34" charset="0"/>
                      </a:rPr>
                      <m:t>; </m:t>
                    </m:r>
                    <m:r>
                      <a:rPr lang="en-US" sz="3800" i="1">
                        <a:solidFill>
                          <a:prstClr val="black"/>
                        </a:solidFill>
                        <a:latin typeface="Cambria Math" panose="02040503050406030204" pitchFamily="18" charset="0"/>
                        <a:cs typeface="Arial" panose="020B0604020202020204" pitchFamily="34" charset="0"/>
                      </a:rPr>
                      <m:t>19</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xmlns="">
          <p:sp>
            <p:nvSpPr>
              <p:cNvPr id="19" name="TextBox 18"/>
              <p:cNvSpPr txBox="1">
                <a:spLocks noRot="1" noChangeAspect="1" noMove="1" noResize="1" noEditPoints="1" noAdjustHandles="1" noChangeArrowheads="1" noChangeShapeType="1" noTextEdit="1"/>
              </p:cNvSpPr>
              <p:nvPr/>
            </p:nvSpPr>
            <p:spPr>
              <a:xfrm>
                <a:off x="1134882" y="7345774"/>
                <a:ext cx="14478000" cy="677108"/>
              </a:xfrm>
              <a:prstGeom prst="rect">
                <a:avLst/>
              </a:prstGeom>
              <a:blipFill rotWithShape="0">
                <a:blip r:embed="rId15"/>
                <a:stretch>
                  <a:fillRect l="-1263" t="-15315" b="-360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1165363" y="4071578"/>
                <a:ext cx="13880851" cy="677108"/>
              </a:xfrm>
              <a:prstGeom prst="rect">
                <a:avLst/>
              </a:prstGeom>
            </p:spPr>
            <p:txBody>
              <a:bodyPr wrap="none">
                <a:spAutoFit/>
              </a:bodyPr>
              <a:lstStyle/>
              <a:p>
                <a:pPr marL="571500" indent="-571500">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9</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lẻ, nên giá trị tứ vị phân thứ hai là </a:t>
                </a:r>
                <a:endParaRPr lang="en-US" sz="3800">
                  <a:latin typeface="Arial" panose="020B0604020202020204" pitchFamily="34" charset="0"/>
                  <a:cs typeface="Arial" panose="020B0604020202020204" pitchFamily="34" charset="0"/>
                </a:endParaRPr>
              </a:p>
            </p:txBody>
          </p:sp>
        </mc:Choice>
        <mc:Fallback xmlns="">
          <p:sp>
            <p:nvSpPr>
              <p:cNvPr id="21" name="Rectangle 20"/>
              <p:cNvSpPr>
                <a:spLocks noRot="1" noChangeAspect="1" noMove="1" noResize="1" noEditPoints="1" noAdjustHandles="1" noChangeArrowheads="1" noChangeShapeType="1" noTextEdit="1"/>
              </p:cNvSpPr>
              <p:nvPr/>
            </p:nvSpPr>
            <p:spPr>
              <a:xfrm>
                <a:off x="1165363" y="4071578"/>
                <a:ext cx="13880851" cy="677108"/>
              </a:xfrm>
              <a:prstGeom prst="rect">
                <a:avLst/>
              </a:prstGeom>
              <a:blipFill rotWithShape="0">
                <a:blip r:embed="rId16"/>
                <a:stretch>
                  <a:fillRect l="-1318" t="-15315"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2" name="Rectangle 21"/>
              <p:cNvSpPr/>
              <p:nvPr/>
            </p:nvSpPr>
            <p:spPr>
              <a:xfrm>
                <a:off x="14439951" y="4056344"/>
                <a:ext cx="2133600" cy="677108"/>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b="0" i="1" smtClean="0">
                              <a:solidFill>
                                <a:prstClr val="black"/>
                              </a:solidFill>
                              <a:latin typeface="Cambria Math" panose="02040503050406030204" pitchFamily="18" charset="0"/>
                            </a:rPr>
                            <m:t>2</m:t>
                          </m:r>
                        </m:sub>
                      </m:sSub>
                      <m:r>
                        <a:rPr lang="en-US" sz="3800">
                          <a:solidFill>
                            <a:prstClr val="black"/>
                          </a:solidFill>
                          <a:latin typeface="Cambria Math" panose="02040503050406030204" pitchFamily="18" charset="0"/>
                        </a:rPr>
                        <m:t>=</m:t>
                      </m:r>
                      <m:r>
                        <a:rPr lang="en-US" sz="3800" b="0" i="0" smtClean="0">
                          <a:solidFill>
                            <a:prstClr val="black"/>
                          </a:solidFill>
                          <a:latin typeface="Cambria Math" panose="02040503050406030204" pitchFamily="18" charset="0"/>
                        </a:rPr>
                        <m:t>10</m:t>
                      </m:r>
                    </m:oMath>
                  </m:oMathPara>
                </a14:m>
                <a:endParaRPr lang="en-US" sz="3800">
                  <a:solidFill>
                    <a:prstClr val="black"/>
                  </a:solidFill>
                </a:endParaRPr>
              </a:p>
            </p:txBody>
          </p:sp>
        </mc:Choice>
        <mc:Fallback xmlns="">
          <p:sp>
            <p:nvSpPr>
              <p:cNvPr id="22" name="Rectangle 21"/>
              <p:cNvSpPr>
                <a:spLocks noRot="1" noChangeAspect="1" noMove="1" noResize="1" noEditPoints="1" noAdjustHandles="1" noChangeArrowheads="1" noChangeShapeType="1" noTextEdit="1"/>
              </p:cNvSpPr>
              <p:nvPr/>
            </p:nvSpPr>
            <p:spPr>
              <a:xfrm>
                <a:off x="14439951" y="4056344"/>
                <a:ext cx="2133600" cy="677108"/>
              </a:xfrm>
              <a:prstGeom prst="rect">
                <a:avLst/>
              </a:prstGeom>
              <a:blipFill rotWithShape="0">
                <a:blip r:embed="rId1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6629400" y="5959461"/>
                <a:ext cx="4604915"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1</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m:t>
                      </m:r>
                      <m:r>
                        <a:rPr lang="en-US" sz="3800" i="0">
                          <a:latin typeface="Cambria Math" panose="02040503050406030204" pitchFamily="18" charset="0"/>
                        </a:rPr>
                        <m:t>2</m:t>
                      </m:r>
                      <m:r>
                        <a:rPr lang="en-US" sz="3800" i="0">
                          <a:latin typeface="Cambria Math" panose="02040503050406030204" pitchFamily="18" charset="0"/>
                        </a:rPr>
                        <m:t>+</m:t>
                      </m:r>
                      <m:r>
                        <a:rPr lang="en-US" sz="3800" i="0">
                          <a:latin typeface="Cambria Math" panose="02040503050406030204" pitchFamily="18" charset="0"/>
                        </a:rPr>
                        <m:t>5</m:t>
                      </m:r>
                      <m:r>
                        <a:rPr lang="en-US" sz="3800" i="0">
                          <a:latin typeface="Cambria Math" panose="02040503050406030204" pitchFamily="18" charset="0"/>
                        </a:rPr>
                        <m:t>)=</m:t>
                      </m:r>
                      <m:r>
                        <a:rPr lang="en-US" sz="3800" i="0">
                          <a:latin typeface="Cambria Math" panose="02040503050406030204" pitchFamily="18" charset="0"/>
                        </a:rPr>
                        <m:t>3</m:t>
                      </m:r>
                      <m:r>
                        <a:rPr lang="en-US" sz="3800" i="0">
                          <a:latin typeface="Cambria Math" panose="02040503050406030204" pitchFamily="18" charset="0"/>
                        </a:rPr>
                        <m:t>,</m:t>
                      </m:r>
                      <m:r>
                        <a:rPr lang="en-US" sz="3800" i="0">
                          <a:latin typeface="Cambria Math" panose="02040503050406030204" pitchFamily="18" charset="0"/>
                        </a:rPr>
                        <m:t>5</m:t>
                      </m:r>
                    </m:oMath>
                  </m:oMathPara>
                </a14:m>
                <a:endParaRPr lang="en-US" sz="3800"/>
              </a:p>
            </p:txBody>
          </p:sp>
        </mc:Choice>
        <mc:Fallback xmlns="">
          <p:sp>
            <p:nvSpPr>
              <p:cNvPr id="23" name="Rectangle 22"/>
              <p:cNvSpPr>
                <a:spLocks noRot="1" noChangeAspect="1" noMove="1" noResize="1" noEditPoints="1" noAdjustHandles="1" noChangeArrowheads="1" noChangeShapeType="1" noTextEdit="1"/>
              </p:cNvSpPr>
              <p:nvPr/>
            </p:nvSpPr>
            <p:spPr>
              <a:xfrm>
                <a:off x="6629400" y="5959461"/>
                <a:ext cx="4604915" cy="1187120"/>
              </a:xfrm>
              <a:prstGeom prst="rect">
                <a:avLst/>
              </a:prstGeom>
              <a:blipFill rotWithShape="0">
                <a:blip r:embed="rId1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6539177" y="8223580"/>
                <a:ext cx="5055423"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3</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m:t>
                      </m:r>
                      <m:r>
                        <a:rPr lang="en-US" sz="3800" i="0">
                          <a:latin typeface="Cambria Math" panose="02040503050406030204" pitchFamily="18" charset="0"/>
                        </a:rPr>
                        <m:t>13</m:t>
                      </m:r>
                      <m:r>
                        <a:rPr lang="en-US" sz="3800" i="0">
                          <a:latin typeface="Cambria Math" panose="02040503050406030204" pitchFamily="18" charset="0"/>
                        </a:rPr>
                        <m:t>+</m:t>
                      </m:r>
                      <m:r>
                        <a:rPr lang="en-US" sz="3800" i="0">
                          <a:latin typeface="Cambria Math" panose="02040503050406030204" pitchFamily="18" charset="0"/>
                        </a:rPr>
                        <m:t>15</m:t>
                      </m:r>
                      <m:r>
                        <a:rPr lang="en-US" sz="3800" i="0">
                          <a:latin typeface="Cambria Math" panose="02040503050406030204" pitchFamily="18" charset="0"/>
                        </a:rPr>
                        <m:t>)=</m:t>
                      </m:r>
                      <m:r>
                        <a:rPr lang="en-US" sz="3800" i="0">
                          <a:latin typeface="Cambria Math" panose="02040503050406030204" pitchFamily="18" charset="0"/>
                        </a:rPr>
                        <m:t>14</m:t>
                      </m:r>
                    </m:oMath>
                  </m:oMathPara>
                </a14:m>
                <a:endParaRPr lang="en-US" sz="3800"/>
              </a:p>
            </p:txBody>
          </p:sp>
        </mc:Choice>
        <mc:Fallback xmlns="">
          <p:sp>
            <p:nvSpPr>
              <p:cNvPr id="24" name="Rectangle 23"/>
              <p:cNvSpPr>
                <a:spLocks noRot="1" noChangeAspect="1" noMove="1" noResize="1" noEditPoints="1" noAdjustHandles="1" noChangeArrowheads="1" noChangeShapeType="1" noTextEdit="1"/>
              </p:cNvSpPr>
              <p:nvPr/>
            </p:nvSpPr>
            <p:spPr>
              <a:xfrm>
                <a:off x="6539177" y="8223580"/>
                <a:ext cx="5055423" cy="1187120"/>
              </a:xfrm>
              <a:prstGeom prst="rect">
                <a:avLst/>
              </a:prstGeom>
              <a:blipFill rotWithShape="0">
                <a:blip r:embed="rId19"/>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4156217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barn(inVertical)">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up)">
                                      <p:cBhvr>
                                        <p:cTn id="25" dur="500"/>
                                        <p:tgtEl>
                                          <p:spTgt spid="17"/>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randombar(horizontal)">
                                      <p:cBhvr>
                                        <p:cTn id="33" dur="500"/>
                                        <p:tgtEl>
                                          <p:spTgt spid="19"/>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randombar(horizontal)">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p:bldP spid="17" grpId="0"/>
      <p:bldP spid="19" grpId="0"/>
      <p:bldP spid="21" grpId="0"/>
      <p:bldP spid="22" grpId="0"/>
      <p:bldP spid="23" grpId="0"/>
      <p:bldP spid="2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28811"/>
            <a:ext cx="17068799" cy="10911111"/>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730619" y="8734530"/>
            <a:ext cx="836433" cy="1262541"/>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242083" y="244801"/>
            <a:ext cx="1078882" cy="1169520"/>
          </a:xfrm>
          <a:prstGeom prst="rect">
            <a:avLst/>
          </a:prstGeom>
        </p:spPr>
      </p:pic>
      <p:sp>
        <p:nvSpPr>
          <p:cNvPr id="13" name="Oval Callout 12"/>
          <p:cNvSpPr/>
          <p:nvPr/>
        </p:nvSpPr>
        <p:spPr>
          <a:xfrm>
            <a:off x="8534400" y="688073"/>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16" name="Rectangle 15"/>
              <p:cNvSpPr/>
              <p:nvPr/>
            </p:nvSpPr>
            <p:spPr>
              <a:xfrm>
                <a:off x="553025" y="2232286"/>
                <a:ext cx="14483348" cy="1846659"/>
              </a:xfrm>
              <a:prstGeom prst="rect">
                <a:avLst/>
              </a:prstGeom>
            </p:spPr>
            <p:txBody>
              <a:bodyPr wrap="square">
                <a:spAutoFit/>
              </a:bodyPr>
              <a:lstStyle/>
              <a:p>
                <a:pPr algn="ct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Sắp xếp lại mẫu số liệu theo thứ tự không giảm, ta được:</a:t>
                </a:r>
              </a:p>
              <a:p>
                <a:pPr algn="ctr">
                  <a:lnSpc>
                    <a:spcPct val="150000"/>
                  </a:lnSpc>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2; 5; 5; 9; 10; 10; 15; 15; 19.</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553025" y="2232286"/>
                <a:ext cx="14483348" cy="1846659"/>
              </a:xfrm>
              <a:prstGeom prst="rect">
                <a:avLst/>
              </a:prstGeom>
              <a:blipFill rotWithShape="0">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TextBox 16"/>
              <p:cNvSpPr txBox="1"/>
              <p:nvPr/>
            </p:nvSpPr>
            <p:spPr>
              <a:xfrm>
                <a:off x="1304014" y="6512292"/>
                <a:ext cx="14478000"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nhất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2</m:t>
                    </m:r>
                    <m:r>
                      <a:rPr lang="en-US" sz="3800" i="1">
                        <a:solidFill>
                          <a:prstClr val="black"/>
                        </a:solidFill>
                        <a:latin typeface="Cambria Math" panose="02040503050406030204" pitchFamily="18" charset="0"/>
                        <a:cs typeface="Arial" panose="020B0604020202020204" pitchFamily="34" charset="0"/>
                      </a:rPr>
                      <m:t>; 5; 5; 9</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xmlns="">
          <p:sp>
            <p:nvSpPr>
              <p:cNvPr id="17" name="TextBox 16"/>
              <p:cNvSpPr txBox="1">
                <a:spLocks noRot="1" noChangeAspect="1" noMove="1" noResize="1" noEditPoints="1" noAdjustHandles="1" noChangeArrowheads="1" noChangeShapeType="1" noTextEdit="1"/>
              </p:cNvSpPr>
              <p:nvPr/>
            </p:nvSpPr>
            <p:spPr>
              <a:xfrm>
                <a:off x="1304014" y="6512292"/>
                <a:ext cx="14478000" cy="677108"/>
              </a:xfrm>
              <a:prstGeom prst="rect">
                <a:avLst/>
              </a:prstGeom>
              <a:blipFill rotWithShape="0">
                <a:blip r:embed="rId14"/>
                <a:stretch>
                  <a:fillRect l="-1263" t="-14414" b="-360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p:cNvSpPr txBox="1"/>
              <p:nvPr/>
            </p:nvSpPr>
            <p:spPr>
              <a:xfrm>
                <a:off x="1243053" y="7768520"/>
                <a:ext cx="15216147" cy="677108"/>
              </a:xfrm>
              <a:prstGeom prst="rect">
                <a:avLst/>
              </a:prstGeom>
              <a:noFill/>
            </p:spPr>
            <p:txBody>
              <a:bodyPr wrap="square" rtlCol="0">
                <a:spAutoFit/>
              </a:bodyPr>
              <a:lstStyle/>
              <a:p>
                <a:pPr marL="571500" indent="-571500">
                  <a:buFont typeface="Arial" panose="020B0604020202020204" pitchFamily="34" charset="0"/>
                  <a:buChar char="•"/>
                </a:pPr>
                <a:r>
                  <a:rPr lang="en-US" sz="3800">
                    <a:solidFill>
                      <a:prstClr val="black"/>
                    </a:solidFill>
                    <a:latin typeface="Arial" panose="020B0604020202020204" pitchFamily="34" charset="0"/>
                    <a:cs typeface="Arial" panose="020B0604020202020204" pitchFamily="34" charset="0"/>
                  </a:rPr>
                  <a:t>Tứ phân vị thứ ba là trung vị của mẫu: </a:t>
                </a:r>
                <a14:m>
                  <m:oMath xmlns:m="http://schemas.openxmlformats.org/officeDocument/2006/math">
                    <m:r>
                      <a:rPr lang="en-US" sz="3800" i="1" smtClean="0">
                        <a:solidFill>
                          <a:prstClr val="black"/>
                        </a:solidFill>
                        <a:latin typeface="Cambria Math" panose="02040503050406030204" pitchFamily="18" charset="0"/>
                        <a:cs typeface="Arial" panose="020B0604020202020204" pitchFamily="34" charset="0"/>
                      </a:rPr>
                      <m:t>10</m:t>
                    </m:r>
                    <m:r>
                      <a:rPr lang="en-US" sz="3800" i="1">
                        <a:solidFill>
                          <a:prstClr val="black"/>
                        </a:solidFill>
                        <a:latin typeface="Cambria Math" panose="02040503050406030204" pitchFamily="18" charset="0"/>
                        <a:cs typeface="Arial" panose="020B0604020202020204" pitchFamily="34" charset="0"/>
                      </a:rPr>
                      <m:t>; 10; 15; 15; 19</m:t>
                    </m:r>
                    <m:r>
                      <a:rPr lang="en-US" sz="3800" i="1" smtClean="0">
                        <a:solidFill>
                          <a:prstClr val="black"/>
                        </a:solidFill>
                        <a:latin typeface="Cambria Math" panose="02040503050406030204" pitchFamily="18" charset="0"/>
                        <a:cs typeface="Arial" panose="020B0604020202020204" pitchFamily="34" charset="0"/>
                      </a:rPr>
                      <m:t>.</m:t>
                    </m:r>
                  </m:oMath>
                </a14:m>
                <a:r>
                  <a:rPr lang="en-US" sz="3800">
                    <a:solidFill>
                      <a:prstClr val="black"/>
                    </a:solidFill>
                    <a:latin typeface="Arial" panose="020B0604020202020204" pitchFamily="34" charset="0"/>
                    <a:cs typeface="Arial" panose="020B0604020202020204" pitchFamily="34" charset="0"/>
                  </a:rPr>
                  <a:t> Do đó </a:t>
                </a:r>
              </a:p>
            </p:txBody>
          </p:sp>
        </mc:Choice>
        <mc:Fallback xmlns="">
          <p:sp>
            <p:nvSpPr>
              <p:cNvPr id="19" name="TextBox 18"/>
              <p:cNvSpPr txBox="1">
                <a:spLocks noRot="1" noChangeAspect="1" noMove="1" noResize="1" noEditPoints="1" noAdjustHandles="1" noChangeArrowheads="1" noChangeShapeType="1" noTextEdit="1"/>
              </p:cNvSpPr>
              <p:nvPr/>
            </p:nvSpPr>
            <p:spPr>
              <a:xfrm>
                <a:off x="1243053" y="7768520"/>
                <a:ext cx="15216147" cy="677108"/>
              </a:xfrm>
              <a:prstGeom prst="rect">
                <a:avLst/>
              </a:prstGeom>
              <a:blipFill rotWithShape="0">
                <a:blip r:embed="rId15"/>
                <a:stretch>
                  <a:fillRect l="-1202" t="-14414" b="-360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1243054" y="4290842"/>
                <a:ext cx="14204658" cy="677108"/>
              </a:xfrm>
              <a:prstGeom prst="rect">
                <a:avLst/>
              </a:prstGeom>
            </p:spPr>
            <p:txBody>
              <a:bodyPr wrap="none">
                <a:spAutoFit/>
              </a:bodyPr>
              <a:lstStyle/>
              <a:p>
                <a:pPr marL="571500" indent="-571500">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lẻ, nên giá trị tứ vị phân thứ hai là </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21" name="Rectangle 20"/>
              <p:cNvSpPr>
                <a:spLocks noRot="1" noChangeAspect="1" noMove="1" noResize="1" noEditPoints="1" noAdjustHandles="1" noChangeArrowheads="1" noChangeShapeType="1" noTextEdit="1"/>
              </p:cNvSpPr>
              <p:nvPr/>
            </p:nvSpPr>
            <p:spPr>
              <a:xfrm>
                <a:off x="1243054" y="4290842"/>
                <a:ext cx="14204658" cy="677108"/>
              </a:xfrm>
              <a:prstGeom prst="rect">
                <a:avLst/>
              </a:prstGeom>
              <a:blipFill rotWithShape="0">
                <a:blip r:embed="rId16"/>
                <a:stretch>
                  <a:fillRect l="-1288" t="-15315"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3" name="Rectangle 22"/>
              <p:cNvSpPr/>
              <p:nvPr/>
            </p:nvSpPr>
            <p:spPr>
              <a:xfrm>
                <a:off x="14206731" y="6497322"/>
                <a:ext cx="1728037"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a:solidFill>
                                <a:prstClr val="black"/>
                              </a:solidFill>
                              <a:latin typeface="Cambria Math" panose="02040503050406030204" pitchFamily="18" charset="0"/>
                            </a:rPr>
                            <m:t>1</m:t>
                          </m:r>
                        </m:sub>
                      </m:sSub>
                      <m:r>
                        <a:rPr lang="en-US" sz="3800">
                          <a:solidFill>
                            <a:prstClr val="black"/>
                          </a:solidFill>
                          <a:latin typeface="Cambria Math" panose="02040503050406030204" pitchFamily="18" charset="0"/>
                        </a:rPr>
                        <m:t>=</m:t>
                      </m:r>
                      <m:r>
                        <a:rPr lang="en-US" sz="3800" b="0" i="1" smtClean="0">
                          <a:solidFill>
                            <a:prstClr val="black"/>
                          </a:solidFill>
                          <a:latin typeface="Cambria Math" panose="02040503050406030204" pitchFamily="18" charset="0"/>
                        </a:rPr>
                        <m:t>5</m:t>
                      </m:r>
                    </m:oMath>
                  </m:oMathPara>
                </a14:m>
                <a:endParaRPr lang="en-US" sz="3800">
                  <a:solidFill>
                    <a:prstClr val="black"/>
                  </a:solidFill>
                </a:endParaRPr>
              </a:p>
            </p:txBody>
          </p:sp>
        </mc:Choice>
        <mc:Fallback xmlns="">
          <p:sp>
            <p:nvSpPr>
              <p:cNvPr id="23" name="Rectangle 22"/>
              <p:cNvSpPr>
                <a:spLocks noRot="1" noChangeAspect="1" noMove="1" noResize="1" noEditPoints="1" noAdjustHandles="1" noChangeArrowheads="1" noChangeShapeType="1" noTextEdit="1"/>
              </p:cNvSpPr>
              <p:nvPr/>
            </p:nvSpPr>
            <p:spPr>
              <a:xfrm>
                <a:off x="14206731" y="6497322"/>
                <a:ext cx="1728037" cy="677108"/>
              </a:xfrm>
              <a:prstGeom prst="rect">
                <a:avLst/>
              </a:prstGeom>
              <a:blipFill rotWithShape="0">
                <a:blip r:embed="rId1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8506974" y="8657392"/>
                <a:ext cx="2008627"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smtClean="0">
                              <a:solidFill>
                                <a:prstClr val="black"/>
                              </a:solidFill>
                              <a:latin typeface="Cambria Math" panose="02040503050406030204" pitchFamily="18" charset="0"/>
                            </a:rPr>
                          </m:ctrlPr>
                        </m:sSubPr>
                        <m:e>
                          <m:r>
                            <a:rPr lang="en-US" sz="3800" i="1">
                              <a:solidFill>
                                <a:prstClr val="black"/>
                              </a:solidFill>
                              <a:latin typeface="Cambria Math" panose="02040503050406030204" pitchFamily="18" charset="0"/>
                            </a:rPr>
                            <m:t>𝑄</m:t>
                          </m:r>
                        </m:e>
                        <m:sub>
                          <m:r>
                            <a:rPr lang="en-US" sz="3800">
                              <a:solidFill>
                                <a:prstClr val="black"/>
                              </a:solidFill>
                              <a:latin typeface="Cambria Math" panose="02040503050406030204" pitchFamily="18" charset="0"/>
                            </a:rPr>
                            <m:t>3</m:t>
                          </m:r>
                        </m:sub>
                      </m:sSub>
                      <m:r>
                        <a:rPr lang="en-US" sz="3800">
                          <a:solidFill>
                            <a:prstClr val="black"/>
                          </a:solidFill>
                          <a:latin typeface="Cambria Math" panose="02040503050406030204" pitchFamily="18" charset="0"/>
                        </a:rPr>
                        <m:t>=1</m:t>
                      </m:r>
                      <m:r>
                        <a:rPr lang="en-US" sz="3800" b="0" i="0" smtClean="0">
                          <a:solidFill>
                            <a:prstClr val="black"/>
                          </a:solidFill>
                          <a:latin typeface="Cambria Math" panose="02040503050406030204" pitchFamily="18" charset="0"/>
                        </a:rPr>
                        <m:t>5</m:t>
                      </m:r>
                    </m:oMath>
                  </m:oMathPara>
                </a14:m>
                <a:endParaRPr lang="en-US" sz="3800">
                  <a:solidFill>
                    <a:prstClr val="black"/>
                  </a:solidFill>
                </a:endParaRPr>
              </a:p>
            </p:txBody>
          </p:sp>
        </mc:Choice>
        <mc:Fallback xmlns="">
          <p:sp>
            <p:nvSpPr>
              <p:cNvPr id="24" name="Rectangle 23"/>
              <p:cNvSpPr>
                <a:spLocks noRot="1" noChangeAspect="1" noMove="1" noResize="1" noEditPoints="1" noAdjustHandles="1" noChangeArrowheads="1" noChangeShapeType="1" noTextEdit="1"/>
              </p:cNvSpPr>
              <p:nvPr/>
            </p:nvSpPr>
            <p:spPr>
              <a:xfrm>
                <a:off x="8506974" y="8657392"/>
                <a:ext cx="2008627" cy="677108"/>
              </a:xfrm>
              <a:prstGeom prst="rect">
                <a:avLst/>
              </a:prstGeom>
              <a:blipFill rotWithShape="0">
                <a:blip r:embed="rId1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6557399" y="5062277"/>
                <a:ext cx="4885505"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(9+10)=9,5</m:t>
                      </m:r>
                    </m:oMath>
                  </m:oMathPara>
                </a14:m>
                <a:endParaRPr lang="en-US" sz="3800"/>
              </a:p>
            </p:txBody>
          </p:sp>
        </mc:Choice>
        <mc:Fallback xmlns="">
          <p:sp>
            <p:nvSpPr>
              <p:cNvPr id="3" name="Rectangle 2"/>
              <p:cNvSpPr>
                <a:spLocks noRot="1" noChangeAspect="1" noMove="1" noResize="1" noEditPoints="1" noAdjustHandles="1" noChangeArrowheads="1" noChangeShapeType="1" noTextEdit="1"/>
              </p:cNvSpPr>
              <p:nvPr/>
            </p:nvSpPr>
            <p:spPr>
              <a:xfrm>
                <a:off x="6557399" y="5062277"/>
                <a:ext cx="4885505" cy="1187120"/>
              </a:xfrm>
              <a:prstGeom prst="rect">
                <a:avLst/>
              </a:prstGeom>
              <a:blipFill rotWithShape="0">
                <a:blip r:embed="rId19"/>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900300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up)">
                                      <p:cBhvr>
                                        <p:cTn id="12" dur="500"/>
                                        <p:tgtEl>
                                          <p:spTgt spid="2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randombar(horizontal)">
                                      <p:cBhvr>
                                        <p:cTn id="20" dur="500"/>
                                        <p:tgtEl>
                                          <p:spTgt spid="17"/>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randombar(horizontal)">
                                      <p:cBhvr>
                                        <p:cTn id="23" dur="500"/>
                                        <p:tgtEl>
                                          <p:spTgt spid="2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9" grpId="0"/>
      <p:bldP spid="21" grpId="0"/>
      <p:bldP spid="23" grpId="0"/>
      <p:bldP spid="24"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p:cNvSpPr/>
          <p:nvPr/>
        </p:nvSpPr>
        <p:spPr>
          <a:xfrm>
            <a:off x="7027888" y="3583727"/>
            <a:ext cx="4724400" cy="1407373"/>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MỐT</a:t>
            </a: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292777" y="6819901"/>
            <a:ext cx="8194623" cy="3124200"/>
          </a:xfrm>
          <a:prstGeom prst="rect">
            <a:avLst/>
          </a:prstGeom>
        </p:spPr>
      </p:pic>
      <p:pic>
        <p:nvPicPr>
          <p:cNvPr id="11"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grpSp>
        <p:nvGrpSpPr>
          <p:cNvPr id="13" name="Group 12"/>
          <p:cNvGrpSpPr/>
          <p:nvPr/>
        </p:nvGrpSpPr>
        <p:grpSpPr>
          <a:xfrm>
            <a:off x="2900017" y="1675507"/>
            <a:ext cx="2204336" cy="1952445"/>
            <a:chOff x="3355952" y="3102142"/>
            <a:chExt cx="1406383" cy="1285465"/>
          </a:xfrm>
          <a:solidFill>
            <a:srgbClr val="92D050"/>
          </a:solidFill>
        </p:grpSpPr>
        <p:grpSp>
          <p:nvGrpSpPr>
            <p:cNvPr id="14" name="Group 4"/>
            <p:cNvGrpSpPr/>
            <p:nvPr/>
          </p:nvGrpSpPr>
          <p:grpSpPr>
            <a:xfrm>
              <a:off x="3355952" y="3102142"/>
              <a:ext cx="1406383" cy="1285465"/>
              <a:chOff x="14167" y="0"/>
              <a:chExt cx="6321663" cy="6350000"/>
            </a:xfrm>
            <a:grpFill/>
          </p:grpSpPr>
          <p:sp>
            <p:nvSpPr>
              <p:cNvPr id="16" name="Freeform 5"/>
              <p:cNvSpPr/>
              <p:nvPr/>
            </p:nvSpPr>
            <p:spPr>
              <a:xfrm>
                <a:off x="14167" y="0"/>
                <a:ext cx="6321663" cy="6350000"/>
              </a:xfrm>
              <a:custGeom>
                <a:avLst/>
                <a:gdLst/>
                <a:ahLst/>
                <a:cxnLst/>
                <a:rect l="l" t="t" r="r" b="b"/>
                <a:pathLst>
                  <a:path w="6321665" h="6350000">
                    <a:moveTo>
                      <a:pt x="3160833" y="0"/>
                    </a:moveTo>
                    <a:lnTo>
                      <a:pt x="3160833" y="0"/>
                    </a:lnTo>
                    <a:cubicBezTo>
                      <a:pt x="4908795" y="7817"/>
                      <a:pt x="6321666" y="1427021"/>
                      <a:pt x="6321666" y="3175000"/>
                    </a:cubicBezTo>
                    <a:cubicBezTo>
                      <a:pt x="6321666" y="4922979"/>
                      <a:pt x="4908795" y="6342183"/>
                      <a:pt x="3160833" y="6350000"/>
                    </a:cubicBezTo>
                    <a:cubicBezTo>
                      <a:pt x="1412871" y="6342183"/>
                      <a:pt x="0" y="4922979"/>
                      <a:pt x="0" y="3175000"/>
                    </a:cubicBezTo>
                    <a:cubicBezTo>
                      <a:pt x="0" y="1427021"/>
                      <a:pt x="1412871" y="7817"/>
                      <a:pt x="3160833" y="0"/>
                    </a:cubicBezTo>
                    <a:close/>
                  </a:path>
                </a:pathLst>
              </a:custGeom>
              <a:solidFill>
                <a:srgbClr val="FF9966"/>
              </a:solidFill>
            </p:spPr>
            <p:txBody>
              <a:bodyPr/>
              <a:lstStyle/>
              <a:p>
                <a:endParaRPr lang="en-US"/>
              </a:p>
            </p:txBody>
          </p:sp>
        </p:grpSp>
        <p:sp>
          <p:nvSpPr>
            <p:cNvPr id="15" name="TextBox 15"/>
            <p:cNvSpPr txBox="1"/>
            <p:nvPr/>
          </p:nvSpPr>
          <p:spPr>
            <a:xfrm>
              <a:off x="3537541" y="3625037"/>
              <a:ext cx="1011619" cy="393959"/>
            </a:xfrm>
            <a:prstGeom prst="rect">
              <a:avLst/>
            </a:prstGeom>
            <a:noFill/>
          </p:spPr>
          <p:txBody>
            <a:bodyPr wrap="square" lIns="0" tIns="0" rIns="0" bIns="0" rtlCol="0" anchor="t">
              <a:spAutoFit/>
            </a:bodyPr>
            <a:lstStyle/>
            <a:p>
              <a:pPr algn="ctr">
                <a:lnSpc>
                  <a:spcPts val="4368"/>
                </a:lnSpc>
              </a:pPr>
              <a:r>
                <a:rPr lang="en-US" sz="6000" b="1">
                  <a:solidFill>
                    <a:prstClr val="white"/>
                  </a:solidFill>
                  <a:latin typeface="Arial" panose="020B0604020202020204" pitchFamily="34" charset="0"/>
                  <a:cs typeface="Arial" panose="020B0604020202020204" pitchFamily="34" charset="0"/>
                </a:rPr>
                <a:t>03</a:t>
              </a:r>
            </a:p>
          </p:txBody>
        </p:sp>
      </p:grpSp>
    </p:spTree>
    <p:extLst>
      <p:ext uri="{BB962C8B-B14F-4D97-AF65-F5344CB8AC3E}">
        <p14:creationId xmlns:p14="http://schemas.microsoft.com/office/powerpoint/2010/main" val="3261511230"/>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1" y="419100"/>
            <a:ext cx="17068799" cy="95250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5958928" y="246687"/>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6859400">
            <a:off x="623464" y="8051239"/>
            <a:ext cx="1490734" cy="2250165"/>
          </a:xfrm>
          <a:prstGeom prst="rect">
            <a:avLst/>
          </a:prstGeom>
        </p:spPr>
      </p:pic>
      <p:pic>
        <p:nvPicPr>
          <p:cNvPr id="16" name="Picture 15">
            <a:extLst>
              <a:ext uri="{FF2B5EF4-FFF2-40B4-BE49-F238E27FC236}">
                <a16:creationId xmlns:a16="http://schemas.microsoft.com/office/drawing/2014/main" id="{7EA5CF70-D43D-4C55-844F-EE736548742B}"/>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12706352" y="8807475"/>
            <a:ext cx="3543299" cy="1156002"/>
          </a:xfrm>
          <a:prstGeom prst="rect">
            <a:avLst/>
          </a:prstGeom>
        </p:spPr>
      </p:pic>
      <p:pic>
        <p:nvPicPr>
          <p:cNvPr id="14" name="Picture 13"/>
          <p:cNvPicPr>
            <a:picLocks noChangeAspect="1"/>
          </p:cNvPicPr>
          <p:nvPr/>
        </p:nvPicPr>
        <p:blipFill>
          <a:blip r:embed="rId8" cstate="print">
            <a:duotone>
              <a:prstClr val="black"/>
              <a:schemeClr val="tx1">
                <a:tint val="45000"/>
                <a:satMod val="400000"/>
              </a:schemeClr>
            </a:duotone>
            <a:extLst>
              <a:ext uri="{BEBA8EAE-BF5A-486C-A8C5-ECC9F3942E4B}">
                <a14:imgProps xmlns:a14="http://schemas.microsoft.com/office/drawing/2010/main">
                  <a14:imgLayer r:embed="rId9">
                    <a14:imgEffect>
                      <a14:artisticPaintBrush/>
                    </a14:imgEffect>
                    <a14:imgEffect>
                      <a14:sharpenSoften amount="25000"/>
                    </a14:imgEffect>
                    <a14:imgEffect>
                      <a14:colorTemperature colorTemp="7200"/>
                    </a14:imgEffect>
                    <a14:imgEffect>
                      <a14:saturation sat="19100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061262" y="647700"/>
            <a:ext cx="1224738" cy="1143000"/>
          </a:xfrm>
          <a:prstGeom prst="rect">
            <a:avLst/>
          </a:prstGeom>
        </p:spPr>
      </p:pic>
      <p:sp>
        <p:nvSpPr>
          <p:cNvPr id="20" name="TextBox 19"/>
          <p:cNvSpPr txBox="1"/>
          <p:nvPr/>
        </p:nvSpPr>
        <p:spPr>
          <a:xfrm>
            <a:off x="2438400" y="826785"/>
            <a:ext cx="3581400" cy="784830"/>
          </a:xfrm>
          <a:prstGeom prst="rect">
            <a:avLst/>
          </a:prstGeom>
          <a:noFill/>
        </p:spPr>
        <p:txBody>
          <a:bodyPr wrap="square" rtlCol="0">
            <a:spAutoFit/>
          </a:bodyPr>
          <a:lstStyle/>
          <a:p>
            <a:r>
              <a:rPr lang="nl-NL" sz="4500" b="1">
                <a:solidFill>
                  <a:prstClr val="black"/>
                </a:solidFill>
                <a:latin typeface="Arial" panose="020B0604020202020204" pitchFamily="34" charset="0"/>
                <a:cs typeface="Arial" panose="020B0604020202020204" pitchFamily="34" charset="0"/>
              </a:rPr>
              <a:t>HĐKP 4:</a:t>
            </a:r>
            <a:endParaRPr lang="en-US" sz="4500">
              <a:solidFill>
                <a:prstClr val="black"/>
              </a:solidFill>
              <a:latin typeface="Arial" panose="020B0604020202020204" pitchFamily="34" charset="0"/>
              <a:cs typeface="Arial" panose="020B0604020202020204" pitchFamily="34" charset="0"/>
            </a:endParaRPr>
          </a:p>
        </p:txBody>
      </p:sp>
      <p:sp>
        <p:nvSpPr>
          <p:cNvPr id="3" name="Rectangle 2"/>
          <p:cNvSpPr/>
          <p:nvPr/>
        </p:nvSpPr>
        <p:spPr>
          <a:xfrm>
            <a:off x="1582191" y="1810077"/>
            <a:ext cx="15258009" cy="1846659"/>
          </a:xfrm>
          <a:prstGeom prst="rect">
            <a:avLst/>
          </a:prstGeom>
        </p:spPr>
        <p:txBody>
          <a:bodyPr wrap="square">
            <a:spAutoFit/>
          </a:bodyPr>
          <a:lstStyle/>
          <a:p>
            <a:pPr algn="just">
              <a:lnSpc>
                <a:spcPct val="150000"/>
              </a:lnSpc>
            </a:pPr>
            <a:r>
              <a:rPr lang="en-US" sz="3800">
                <a:solidFill>
                  <a:srgbClr val="000000"/>
                </a:solidFill>
                <a:latin typeface="Arial" panose="020B0604020202020204" pitchFamily="34" charset="0"/>
                <a:cs typeface="Arial" panose="020B0604020202020204" pitchFamily="34" charset="0"/>
              </a:rPr>
              <a:t>Một cửa hàng kinh doanh hoa thống kê số hoa hồng bán được trong ngày 14 tháng 2 theo loại hoa và thu được bảng tần số sau:</a:t>
            </a:r>
            <a:endParaRPr lang="en-US" sz="3800">
              <a:solidFill>
                <a:prstClr val="black"/>
              </a:solidFill>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2861613234"/>
              </p:ext>
            </p:extLst>
          </p:nvPr>
        </p:nvGraphicFramePr>
        <p:xfrm>
          <a:off x="2286000" y="4034028"/>
          <a:ext cx="14173200" cy="2938272"/>
        </p:xfrm>
        <a:graphic>
          <a:graphicData uri="http://schemas.openxmlformats.org/drawingml/2006/table">
            <a:tbl>
              <a:tblPr firstRow="1" bandRow="1">
                <a:tableStyleId>{5C22544A-7EE6-4342-B048-85BDC9FD1C3A}</a:tableStyleId>
              </a:tblPr>
              <a:tblGrid>
                <a:gridCol w="2864843">
                  <a:extLst>
                    <a:ext uri="{9D8B030D-6E8A-4147-A177-3AD203B41FA5}">
                      <a16:colId xmlns:a16="http://schemas.microsoft.com/office/drawing/2014/main" val="20000"/>
                    </a:ext>
                  </a:extLst>
                </a:gridCol>
                <a:gridCol w="2864843">
                  <a:extLst>
                    <a:ext uri="{9D8B030D-6E8A-4147-A177-3AD203B41FA5}">
                      <a16:colId xmlns:a16="http://schemas.microsoft.com/office/drawing/2014/main" val="20001"/>
                    </a:ext>
                  </a:extLst>
                </a:gridCol>
                <a:gridCol w="2864843">
                  <a:extLst>
                    <a:ext uri="{9D8B030D-6E8A-4147-A177-3AD203B41FA5}">
                      <a16:colId xmlns:a16="http://schemas.microsoft.com/office/drawing/2014/main" val="20002"/>
                    </a:ext>
                  </a:extLst>
                </a:gridCol>
                <a:gridCol w="2864843">
                  <a:extLst>
                    <a:ext uri="{9D8B030D-6E8A-4147-A177-3AD203B41FA5}">
                      <a16:colId xmlns:a16="http://schemas.microsoft.com/office/drawing/2014/main" val="20003"/>
                    </a:ext>
                  </a:extLst>
                </a:gridCol>
                <a:gridCol w="2713828">
                  <a:extLst>
                    <a:ext uri="{9D8B030D-6E8A-4147-A177-3AD203B41FA5}">
                      <a16:colId xmlns:a16="http://schemas.microsoft.com/office/drawing/2014/main" val="20004"/>
                    </a:ext>
                  </a:extLst>
                </a:gridCol>
              </a:tblGrid>
              <a:tr h="1302575">
                <a:tc>
                  <a:txBody>
                    <a:bodyPr/>
                    <a:lstStyle/>
                    <a:p>
                      <a:pPr algn="ctr">
                        <a:lnSpc>
                          <a:spcPct val="150000"/>
                        </a:lnSpc>
                      </a:pPr>
                      <a:r>
                        <a:rPr lang="en-US" sz="3600" b="1">
                          <a:solidFill>
                            <a:schemeClr val="tx1"/>
                          </a:solidFill>
                          <a:latin typeface="Arial" panose="020B0604020202020204" pitchFamily="34" charset="0"/>
                          <a:cs typeface="Arial" panose="020B0604020202020204" pitchFamily="34" charset="0"/>
                        </a:rPr>
                        <a:t>Loại</a:t>
                      </a:r>
                      <a:r>
                        <a:rPr lang="en-US" sz="3600" b="1" baseline="0">
                          <a:solidFill>
                            <a:schemeClr val="tx1"/>
                          </a:solidFill>
                          <a:latin typeface="Arial" panose="020B0604020202020204" pitchFamily="34" charset="0"/>
                          <a:cs typeface="Arial" panose="020B0604020202020204" pitchFamily="34" charset="0"/>
                        </a:rPr>
                        <a:t> hoa</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Bạch</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Nhung</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Vàng</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Kem</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2575">
                <a:tc>
                  <a:txBody>
                    <a:bodyPr/>
                    <a:lstStyle/>
                    <a:p>
                      <a:pPr algn="ctr">
                        <a:lnSpc>
                          <a:spcPct val="150000"/>
                        </a:lnSpc>
                      </a:pPr>
                      <a:r>
                        <a:rPr lang="en-US" sz="3600" b="1">
                          <a:solidFill>
                            <a:schemeClr val="tx1"/>
                          </a:solidFill>
                          <a:latin typeface="Arial" panose="020B0604020202020204" pitchFamily="34" charset="0"/>
                          <a:cs typeface="Arial" panose="020B0604020202020204" pitchFamily="34" charset="0"/>
                        </a:rPr>
                        <a:t>Số</a:t>
                      </a:r>
                      <a:r>
                        <a:rPr lang="en-US" sz="3600" b="1" baseline="0">
                          <a:solidFill>
                            <a:schemeClr val="tx1"/>
                          </a:solidFill>
                          <a:latin typeface="Arial" panose="020B0604020202020204" pitchFamily="34" charset="0"/>
                          <a:cs typeface="Arial" panose="020B0604020202020204" pitchFamily="34" charset="0"/>
                        </a:rPr>
                        <a:t> bông </a:t>
                      </a:r>
                    </a:p>
                    <a:p>
                      <a:pPr algn="ctr">
                        <a:lnSpc>
                          <a:spcPct val="150000"/>
                        </a:lnSpc>
                      </a:pPr>
                      <a:r>
                        <a:rPr lang="en-US" sz="3600" b="1" baseline="0">
                          <a:solidFill>
                            <a:schemeClr val="tx1"/>
                          </a:solidFill>
                          <a:latin typeface="Arial" panose="020B0604020202020204" pitchFamily="34" charset="0"/>
                          <a:cs typeface="Arial" panose="020B0604020202020204" pitchFamily="34" charset="0"/>
                        </a:rPr>
                        <a:t>bán được</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13" name="Rectangle 12"/>
          <p:cNvSpPr/>
          <p:nvPr/>
        </p:nvSpPr>
        <p:spPr>
          <a:xfrm>
            <a:off x="1582191" y="7335441"/>
            <a:ext cx="15410409" cy="1846659"/>
          </a:xfrm>
          <a:prstGeom prst="rect">
            <a:avLst/>
          </a:prstGeom>
        </p:spPr>
        <p:txBody>
          <a:bodyPr wrap="square">
            <a:spAutoFit/>
          </a:bodyPr>
          <a:lstStyle/>
          <a:p>
            <a:pPr algn="just">
              <a:lnSpc>
                <a:spcPct val="150000"/>
              </a:lnSpc>
            </a:pPr>
            <a:r>
              <a:rPr lang="en-US" sz="3800">
                <a:solidFill>
                  <a:srgbClr val="000000"/>
                </a:solidFill>
                <a:latin typeface="Arial" panose="020B0604020202020204" pitchFamily="34" charset="0"/>
                <a:cs typeface="Arial" panose="020B0604020202020204" pitchFamily="34" charset="0"/>
              </a:rPr>
              <a:t>Cửa hàng nên nhập loại hoa hồng nào nhiều nhất để bán trong ngày 14 tháng 2 năm tiếp theo? Tại sao?</a:t>
            </a:r>
            <a:endParaRPr lang="en-US" sz="380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1881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arn(inVertical)">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 grpId="0"/>
      <p:bldP spid="1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532392"/>
            <a:ext cx="17068799"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507326" y="360196"/>
            <a:ext cx="1281917" cy="1389612"/>
          </a:xfrm>
          <a:prstGeom prst="rect">
            <a:avLst/>
          </a:prstGeom>
        </p:spPr>
      </p:pic>
      <p:sp>
        <p:nvSpPr>
          <p:cNvPr id="12" name="TextBox 11"/>
          <p:cNvSpPr txBox="1"/>
          <p:nvPr/>
        </p:nvSpPr>
        <p:spPr>
          <a:xfrm>
            <a:off x="8318419" y="1181100"/>
            <a:ext cx="2667000" cy="707886"/>
          </a:xfrm>
          <a:prstGeom prst="rect">
            <a:avLst/>
          </a:prstGeom>
          <a:noFill/>
        </p:spPr>
        <p:txBody>
          <a:bodyPr wrap="square" rtlCol="0">
            <a:spAutoFit/>
          </a:bodyPr>
          <a:lstStyle/>
          <a:p>
            <a:r>
              <a:rPr lang="en-US" sz="4000" b="1" u="sng">
                <a:solidFill>
                  <a:prstClr val="black"/>
                </a:solidFill>
                <a:latin typeface="Arial" panose="020B0604020202020204" pitchFamily="34" charset="0"/>
                <a:cs typeface="Arial" panose="020B0604020202020204" pitchFamily="34" charset="0"/>
              </a:rPr>
              <a:t>Trả lời</a:t>
            </a:r>
          </a:p>
        </p:txBody>
      </p:sp>
      <p:sp>
        <p:nvSpPr>
          <p:cNvPr id="3" name="Rectangle 2"/>
          <p:cNvSpPr/>
          <p:nvPr/>
        </p:nvSpPr>
        <p:spPr>
          <a:xfrm>
            <a:off x="838200" y="5981700"/>
            <a:ext cx="18211800" cy="861133"/>
          </a:xfrm>
          <a:prstGeom prst="rect">
            <a:avLst/>
          </a:prstGeom>
        </p:spPr>
        <p:txBody>
          <a:bodyPr wrap="square">
            <a:spAutoFit/>
          </a:bodyPr>
          <a:lstStyle/>
          <a:p>
            <a:pPr algn="just">
              <a:lnSpc>
                <a:spcPct val="150000"/>
              </a:lnSpc>
              <a:spcAft>
                <a:spcPts val="800"/>
              </a:spcAft>
            </a:pPr>
            <a:r>
              <a:rPr lang="en-US" sz="3800">
                <a:latin typeface="Arial" panose="020B0604020202020204" pitchFamily="34" charset="0"/>
                <a:ea typeface="Calibri" panose="020F0502020204030204" pitchFamily="34" charset="0"/>
                <a:cs typeface="Arial" panose="020B0604020202020204" pitchFamily="34" charset="0"/>
              </a:rPr>
              <a:t>Từ bảng ta thấy, số lượng hoa hồng nhung bán được nhiều nhất (230 bông). </a:t>
            </a:r>
          </a:p>
        </p:txBody>
      </p:sp>
      <p:graphicFrame>
        <p:nvGraphicFramePr>
          <p:cNvPr id="14" name="Table 13"/>
          <p:cNvGraphicFramePr>
            <a:graphicFrameLocks noGrp="1"/>
          </p:cNvGraphicFramePr>
          <p:nvPr>
            <p:extLst>
              <p:ext uri="{D42A27DB-BD31-4B8C-83A1-F6EECF244321}">
                <p14:modId xmlns:p14="http://schemas.microsoft.com/office/powerpoint/2010/main" val="3433430103"/>
              </p:ext>
            </p:extLst>
          </p:nvPr>
        </p:nvGraphicFramePr>
        <p:xfrm>
          <a:off x="1981200" y="2484565"/>
          <a:ext cx="14173200" cy="3039935"/>
        </p:xfrm>
        <a:graphic>
          <a:graphicData uri="http://schemas.openxmlformats.org/drawingml/2006/table">
            <a:tbl>
              <a:tblPr firstRow="1" bandRow="1">
                <a:tableStyleId>{5C22544A-7EE6-4342-B048-85BDC9FD1C3A}</a:tableStyleId>
              </a:tblPr>
              <a:tblGrid>
                <a:gridCol w="2864843">
                  <a:extLst>
                    <a:ext uri="{9D8B030D-6E8A-4147-A177-3AD203B41FA5}">
                      <a16:colId xmlns:a16="http://schemas.microsoft.com/office/drawing/2014/main" val="20000"/>
                    </a:ext>
                  </a:extLst>
                </a:gridCol>
                <a:gridCol w="2864843">
                  <a:extLst>
                    <a:ext uri="{9D8B030D-6E8A-4147-A177-3AD203B41FA5}">
                      <a16:colId xmlns:a16="http://schemas.microsoft.com/office/drawing/2014/main" val="20001"/>
                    </a:ext>
                  </a:extLst>
                </a:gridCol>
                <a:gridCol w="2864843">
                  <a:extLst>
                    <a:ext uri="{9D8B030D-6E8A-4147-A177-3AD203B41FA5}">
                      <a16:colId xmlns:a16="http://schemas.microsoft.com/office/drawing/2014/main" val="20002"/>
                    </a:ext>
                  </a:extLst>
                </a:gridCol>
                <a:gridCol w="2864843">
                  <a:extLst>
                    <a:ext uri="{9D8B030D-6E8A-4147-A177-3AD203B41FA5}">
                      <a16:colId xmlns:a16="http://schemas.microsoft.com/office/drawing/2014/main" val="20003"/>
                    </a:ext>
                  </a:extLst>
                </a:gridCol>
                <a:gridCol w="2713828">
                  <a:extLst>
                    <a:ext uri="{9D8B030D-6E8A-4147-A177-3AD203B41FA5}">
                      <a16:colId xmlns:a16="http://schemas.microsoft.com/office/drawing/2014/main" val="20004"/>
                    </a:ext>
                  </a:extLst>
                </a:gridCol>
              </a:tblGrid>
              <a:tr h="1302575">
                <a:tc>
                  <a:txBody>
                    <a:bodyPr/>
                    <a:lstStyle/>
                    <a:p>
                      <a:pPr algn="ctr">
                        <a:lnSpc>
                          <a:spcPct val="150000"/>
                        </a:lnSpc>
                      </a:pPr>
                      <a:r>
                        <a:rPr lang="en-US" sz="3600" b="1">
                          <a:solidFill>
                            <a:schemeClr val="tx1"/>
                          </a:solidFill>
                          <a:latin typeface="Arial" panose="020B0604020202020204" pitchFamily="34" charset="0"/>
                          <a:cs typeface="Arial" panose="020B0604020202020204" pitchFamily="34" charset="0"/>
                        </a:rPr>
                        <a:t>Loại</a:t>
                      </a:r>
                      <a:r>
                        <a:rPr lang="en-US" sz="3600" b="1" baseline="0">
                          <a:solidFill>
                            <a:schemeClr val="tx1"/>
                          </a:solidFill>
                          <a:latin typeface="Arial" panose="020B0604020202020204" pitchFamily="34" charset="0"/>
                          <a:cs typeface="Arial" panose="020B0604020202020204" pitchFamily="34" charset="0"/>
                        </a:rPr>
                        <a:t> hoa</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Bạch</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Nhung</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Vàng</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Hồng</a:t>
                      </a:r>
                      <a:r>
                        <a:rPr lang="en-US" sz="3600" b="0" baseline="0">
                          <a:solidFill>
                            <a:schemeClr val="tx1"/>
                          </a:solidFill>
                          <a:latin typeface="Arial" panose="020B0604020202020204" pitchFamily="34" charset="0"/>
                          <a:cs typeface="Arial" panose="020B0604020202020204" pitchFamily="34" charset="0"/>
                        </a:rPr>
                        <a:t> Kem</a:t>
                      </a:r>
                      <a:endParaRPr lang="en-US" sz="36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302575">
                <a:tc>
                  <a:txBody>
                    <a:bodyPr/>
                    <a:lstStyle/>
                    <a:p>
                      <a:pPr algn="ctr">
                        <a:lnSpc>
                          <a:spcPct val="150000"/>
                        </a:lnSpc>
                      </a:pPr>
                      <a:r>
                        <a:rPr lang="en-US" sz="3600" b="1">
                          <a:solidFill>
                            <a:schemeClr val="tx1"/>
                          </a:solidFill>
                          <a:latin typeface="Arial" panose="020B0604020202020204" pitchFamily="34" charset="0"/>
                          <a:cs typeface="Arial" panose="020B0604020202020204" pitchFamily="34" charset="0"/>
                        </a:rPr>
                        <a:t>Số</a:t>
                      </a:r>
                      <a:r>
                        <a:rPr lang="en-US" sz="3600" b="1" baseline="0">
                          <a:solidFill>
                            <a:schemeClr val="tx1"/>
                          </a:solidFill>
                          <a:latin typeface="Arial" panose="020B0604020202020204" pitchFamily="34" charset="0"/>
                          <a:cs typeface="Arial" panose="020B0604020202020204" pitchFamily="34" charset="0"/>
                        </a:rPr>
                        <a:t> bông </a:t>
                      </a:r>
                    </a:p>
                    <a:p>
                      <a:pPr algn="ctr">
                        <a:lnSpc>
                          <a:spcPct val="150000"/>
                        </a:lnSpc>
                      </a:pPr>
                      <a:r>
                        <a:rPr lang="en-US" sz="3600" b="1" baseline="0">
                          <a:solidFill>
                            <a:schemeClr val="tx1"/>
                          </a:solidFill>
                          <a:latin typeface="Arial" panose="020B0604020202020204" pitchFamily="34" charset="0"/>
                          <a:cs typeface="Arial" panose="020B0604020202020204" pitchFamily="34" charset="0"/>
                        </a:rPr>
                        <a:t>bán được</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230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lnSpc>
                          <a:spcPct val="150000"/>
                        </a:lnSpc>
                      </a:pPr>
                      <a:r>
                        <a:rPr lang="en-US" sz="3600" b="0">
                          <a:solidFill>
                            <a:schemeClr val="tx1"/>
                          </a:solidFill>
                          <a:latin typeface="Arial" panose="020B0604020202020204" pitchFamily="34" charset="0"/>
                          <a:cs typeface="Arial" panose="020B0604020202020204" pitchFamily="34" charset="0"/>
                        </a:rPr>
                        <a:t>150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7" name="Rectangle 6"/>
          <p:cNvSpPr/>
          <p:nvPr/>
        </p:nvSpPr>
        <p:spPr>
          <a:xfrm>
            <a:off x="853440" y="7106841"/>
            <a:ext cx="16367760" cy="1846659"/>
          </a:xfrm>
          <a:prstGeom prst="rect">
            <a:avLst/>
          </a:prstGeom>
        </p:spPr>
        <p:txBody>
          <a:bodyPr wrap="square">
            <a:spAutoFit/>
          </a:bodyPr>
          <a:lstStyle/>
          <a:p>
            <a:pPr lvl="0" algn="just">
              <a:lnSpc>
                <a:spcPct val="150000"/>
              </a:lnSpc>
              <a:spcAft>
                <a:spcPts val="800"/>
              </a:spcAft>
            </a:pPr>
            <a:r>
              <a:rPr lang="en-US" sz="3800">
                <a:solidFill>
                  <a:prstClr val="black"/>
                </a:solidFill>
                <a:latin typeface="Arial" panose="020B0604020202020204" pitchFamily="34" charset="0"/>
                <a:ea typeface="Calibri" panose="020F0502020204030204" pitchFamily="34" charset="0"/>
                <a:cs typeface="Arial" panose="020B0604020202020204" pitchFamily="34" charset="0"/>
              </a:rPr>
              <a:t>Do đó, cửa hàng nền nhập hoa hồng nhung để bán trong ngày 14 tháng 2 năm tiếp theo.</a:t>
            </a:r>
          </a:p>
        </p:txBody>
      </p:sp>
    </p:spTree>
    <p:extLst>
      <p:ext uri="{BB962C8B-B14F-4D97-AF65-F5344CB8AC3E}">
        <p14:creationId xmlns:p14="http://schemas.microsoft.com/office/powerpoint/2010/main" val="3074638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righ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wipe(left)">
                                      <p:cBhvr>
                                        <p:cTn id="2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66800" y="876300"/>
            <a:ext cx="16230600" cy="8551666"/>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197196" y="997467"/>
            <a:ext cx="1218411" cy="1839111"/>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760261" y="7884204"/>
            <a:ext cx="1512204" cy="1639246"/>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736783">
            <a:off x="15730327" y="880075"/>
            <a:ext cx="2397119" cy="1597080"/>
          </a:xfrm>
          <a:prstGeom prst="rect">
            <a:avLst/>
          </a:prstGeom>
        </p:spPr>
      </p:pic>
      <p:sp>
        <p:nvSpPr>
          <p:cNvPr id="20" name="TextBox 19"/>
          <p:cNvSpPr txBox="1"/>
          <p:nvPr/>
        </p:nvSpPr>
        <p:spPr>
          <a:xfrm>
            <a:off x="7848600" y="2338027"/>
            <a:ext cx="3429000" cy="784830"/>
          </a:xfrm>
          <a:prstGeom prst="rect">
            <a:avLst/>
          </a:prstGeom>
          <a:noFill/>
        </p:spPr>
        <p:txBody>
          <a:bodyPr wrap="square" rtlCol="0">
            <a:spAutoFit/>
          </a:bodyPr>
          <a:lstStyle/>
          <a:p>
            <a:r>
              <a:rPr lang="en-US" sz="4500" b="1">
                <a:solidFill>
                  <a:srgbClr val="FF0000"/>
                </a:solidFill>
                <a:latin typeface="Arial" panose="020B0604020202020204" pitchFamily="34" charset="0"/>
                <a:cs typeface="Arial" panose="020B0604020202020204" pitchFamily="34" charset="0"/>
              </a:rPr>
              <a:t>KẾT LUẬN</a:t>
            </a:r>
          </a:p>
        </p:txBody>
      </p:sp>
      <mc:AlternateContent xmlns:mc="http://schemas.openxmlformats.org/markup-compatibility/2006" xmlns:a14="http://schemas.microsoft.com/office/drawing/2010/main">
        <mc:Choice Requires="a14">
          <p:sp>
            <p:nvSpPr>
              <p:cNvPr id="13" name="Rectangle 12"/>
              <p:cNvSpPr/>
              <p:nvPr/>
            </p:nvSpPr>
            <p:spPr>
              <a:xfrm>
                <a:off x="1941008" y="3390900"/>
                <a:ext cx="14405984" cy="1846659"/>
              </a:xfrm>
              <a:prstGeom prst="rect">
                <a:avLst/>
              </a:prstGeom>
            </p:spPr>
            <p:txBody>
              <a:bodyPr wrap="square">
                <a:spAutoFit/>
              </a:bodyPr>
              <a:lstStyle/>
              <a:p>
                <a:pPr algn="just">
                  <a:lnSpc>
                    <a:spcPct val="150000"/>
                  </a:lnSpc>
                  <a:spcBef>
                    <a:spcPts val="600"/>
                  </a:spcBef>
                  <a:spcAft>
                    <a:spcPts val="800"/>
                  </a:spcAft>
                  <a:tabLst>
                    <a:tab pos="360045" algn="l"/>
                    <a:tab pos="720090" algn="l"/>
                  </a:tabLst>
                </a:pPr>
                <a:r>
                  <a:rPr lang="vi-VN" sz="3800">
                    <a:solidFill>
                      <a:prstClr val="black"/>
                    </a:solidFill>
                    <a:ea typeface="Calibri" panose="020F0502020204030204" pitchFamily="34" charset="0"/>
                    <a:cs typeface="Arial" panose="020B0604020202020204" pitchFamily="34" charset="0"/>
                  </a:rPr>
                  <a:t>Cho một mẫu số liệu dưới bảng tần số. Giá trị có tần số lớn nhất được gọi là </a:t>
                </a:r>
                <a:r>
                  <a:rPr lang="vi-VN" sz="3800" b="1">
                    <a:solidFill>
                      <a:prstClr val="black"/>
                    </a:solidFill>
                    <a:ea typeface="Calibri" panose="020F0502020204030204" pitchFamily="34" charset="0"/>
                    <a:cs typeface="Arial" panose="020B0604020202020204" pitchFamily="34" charset="0"/>
                  </a:rPr>
                  <a:t>mốt</a:t>
                </a:r>
                <a:r>
                  <a:rPr lang="vi-VN" sz="3800">
                    <a:solidFill>
                      <a:prstClr val="black"/>
                    </a:solidFill>
                    <a:ea typeface="Calibri" panose="020F0502020204030204" pitchFamily="34" charset="0"/>
                    <a:cs typeface="Arial" panose="020B0604020202020204" pitchFamily="34" charset="0"/>
                  </a:rPr>
                  <a:t> của mẫu số liệu và kí hiệu là </a:t>
                </a:r>
                <a14:m>
                  <m:oMath xmlns:m="http://schemas.openxmlformats.org/officeDocument/2006/math">
                    <m:sSub>
                      <m:sSubPr>
                        <m:ctrlPr>
                          <a:rPr lang="vi-VN" sz="3800" i="1" smtClean="0">
                            <a:solidFill>
                              <a:prstClr val="black"/>
                            </a:solidFill>
                            <a:latin typeface="Cambria Math" panose="02040503050406030204" pitchFamily="18" charset="0"/>
                            <a:cs typeface="Arial" panose="020B0604020202020204" pitchFamily="34" charset="0"/>
                          </a:rPr>
                        </m:ctrlPr>
                      </m:sSubPr>
                      <m:e>
                        <m:r>
                          <a:rPr lang="en-US" sz="3800" b="0" i="1" smtClean="0">
                            <a:solidFill>
                              <a:prstClr val="black"/>
                            </a:solidFill>
                            <a:latin typeface="Cambria Math" panose="02040503050406030204" pitchFamily="18" charset="0"/>
                            <a:cs typeface="Arial" panose="020B0604020202020204" pitchFamily="34" charset="0"/>
                          </a:rPr>
                          <m:t>𝑀</m:t>
                        </m:r>
                      </m:e>
                      <m:sub>
                        <m:r>
                          <a:rPr lang="en-US" sz="3800" b="0" i="1" smtClean="0">
                            <a:solidFill>
                              <a:prstClr val="black"/>
                            </a:solidFill>
                            <a:latin typeface="Cambria Math" panose="02040503050406030204" pitchFamily="18" charset="0"/>
                            <a:cs typeface="Arial" panose="020B0604020202020204" pitchFamily="34" charset="0"/>
                          </a:rPr>
                          <m:t>𝑜</m:t>
                        </m:r>
                      </m:sub>
                    </m:sSub>
                  </m:oMath>
                </a14:m>
                <a:r>
                  <a:rPr lang="vi-VN" sz="3800">
                    <a:solidFill>
                      <a:prstClr val="black"/>
                    </a:solidFill>
                    <a:ea typeface="Calibri" panose="020F0502020204030204" pitchFamily="34" charset="0"/>
                    <a:cs typeface="Arial" panose="020B0604020202020204" pitchFamily="34" charset="0"/>
                  </a:rPr>
                  <a:t>.</a:t>
                </a:r>
              </a:p>
            </p:txBody>
          </p:sp>
        </mc:Choice>
        <mc:Fallback xmlns="">
          <p:sp>
            <p:nvSpPr>
              <p:cNvPr id="13" name="Rectangle 12"/>
              <p:cNvSpPr>
                <a:spLocks noRot="1" noChangeAspect="1" noMove="1" noResize="1" noEditPoints="1" noAdjustHandles="1" noChangeArrowheads="1" noChangeShapeType="1" noTextEdit="1"/>
              </p:cNvSpPr>
              <p:nvPr/>
            </p:nvSpPr>
            <p:spPr>
              <a:xfrm>
                <a:off x="1941008" y="3390900"/>
                <a:ext cx="14405984" cy="1846659"/>
              </a:xfrm>
              <a:prstGeom prst="rect">
                <a:avLst/>
              </a:prstGeom>
              <a:blipFill rotWithShape="0">
                <a:blip r:embed="rId11"/>
                <a:stretch>
                  <a:fillRect l="-1396" r="-1354" b="-6601"/>
                </a:stretch>
              </a:blipFill>
            </p:spPr>
            <p:txBody>
              <a:bodyPr/>
              <a:lstStyle/>
              <a:p>
                <a:r>
                  <a:rPr lang="en-US">
                    <a:noFill/>
                  </a:rPr>
                  <a:t> </a:t>
                </a:r>
              </a:p>
            </p:txBody>
          </p:sp>
        </mc:Fallback>
      </mc:AlternateContent>
      <p:pic>
        <p:nvPicPr>
          <p:cNvPr id="14" name="Picture 13"/>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a:fillRect/>
          </a:stretch>
        </p:blipFill>
        <p:spPr>
          <a:xfrm>
            <a:off x="12268200" y="5974320"/>
            <a:ext cx="4191000" cy="3436621"/>
          </a:xfrm>
          <a:prstGeom prst="rect">
            <a:avLst/>
          </a:prstGeom>
        </p:spPr>
      </p:pic>
    </p:spTree>
    <p:extLst>
      <p:ext uri="{BB962C8B-B14F-4D97-AF65-F5344CB8AC3E}">
        <p14:creationId xmlns:p14="http://schemas.microsoft.com/office/powerpoint/2010/main" val="2732481059"/>
      </p:ext>
    </p:extLst>
  </p:cSld>
  <p:clrMapOvr>
    <a:masterClrMapping/>
  </p:clrMapOvr>
  <mc:AlternateContent xmlns:mc="http://schemas.openxmlformats.org/markup-compatibility/2006" xmlns:p14="http://schemas.microsoft.com/office/powerpoint/2010/main">
    <mc:Choice Requires="p14">
      <p:transition spd="med" p14:dur="700">
        <p:wipe dir="d"/>
      </p:transition>
    </mc:Choice>
    <mc:Fallback xmlns="">
      <p:transition spd="med">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13"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30237" b="30237"/>
          <a:stretch>
            <a:fillRect/>
          </a:stretch>
        </p:blipFill>
        <p:spPr>
          <a:xfrm>
            <a:off x="0" y="0"/>
            <a:ext cx="18288000" cy="10287000"/>
          </a:xfrm>
          <a:prstGeom prst="rect">
            <a:avLst/>
          </a:prstGeom>
        </p:spPr>
      </p:pic>
      <p:sp>
        <p:nvSpPr>
          <p:cNvPr id="8" name="Rounded Rectangle 7"/>
          <p:cNvSpPr/>
          <p:nvPr/>
        </p:nvSpPr>
        <p:spPr>
          <a:xfrm>
            <a:off x="685801" y="571500"/>
            <a:ext cx="16992600"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19747926">
            <a:off x="-220036" y="5146"/>
            <a:ext cx="1821725" cy="1213724"/>
          </a:xfrm>
          <a:prstGeom prst="rect">
            <a:avLst/>
          </a:prstGeom>
        </p:spPr>
      </p:pic>
      <p:pic>
        <p:nvPicPr>
          <p:cNvPr id="4" name="Picture 4"/>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850317">
            <a:off x="17021253" y="8371166"/>
            <a:ext cx="1078378" cy="1627741"/>
          </a:xfrm>
          <a:prstGeom prst="rect">
            <a:avLst/>
          </a:prstGeom>
        </p:spPr>
      </p:pic>
      <p:grpSp>
        <p:nvGrpSpPr>
          <p:cNvPr id="13" name="Group 12"/>
          <p:cNvGrpSpPr/>
          <p:nvPr/>
        </p:nvGrpSpPr>
        <p:grpSpPr>
          <a:xfrm>
            <a:off x="5791200" y="342900"/>
            <a:ext cx="6096000" cy="914400"/>
            <a:chOff x="1554480" y="876300"/>
            <a:chExt cx="6096000" cy="1143000"/>
          </a:xfrm>
          <a:solidFill>
            <a:schemeClr val="accent5">
              <a:lumMod val="75000"/>
            </a:schemeClr>
          </a:solidFill>
        </p:grpSpPr>
        <p:sp>
          <p:nvSpPr>
            <p:cNvPr id="14" name="Flowchart: Terminator 13"/>
            <p:cNvSpPr/>
            <p:nvPr/>
          </p:nvSpPr>
          <p:spPr>
            <a:xfrm>
              <a:off x="1554480" y="876300"/>
              <a:ext cx="6096000" cy="1143000"/>
            </a:xfrm>
            <a:prstGeom prst="flowChartTerminator">
              <a:avLst/>
            </a:prstGeom>
            <a:grp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Rectangle 14"/>
            <p:cNvSpPr/>
            <p:nvPr/>
          </p:nvSpPr>
          <p:spPr>
            <a:xfrm>
              <a:off x="1997974" y="987956"/>
              <a:ext cx="5231497" cy="884858"/>
            </a:xfrm>
            <a:prstGeom prst="rect">
              <a:avLst/>
            </a:prstGeom>
            <a:noFill/>
            <a:ln>
              <a:noFill/>
            </a:ln>
          </p:spPr>
          <p:txBody>
            <a:bodyPr wrap="none">
              <a:spAutoFit/>
            </a:bodyPr>
            <a:lstStyle/>
            <a:p>
              <a:pPr algn="ctr"/>
              <a:r>
                <a:rPr lang="en-US" sz="4000" b="1">
                  <a:solidFill>
                    <a:prstClr val="white"/>
                  </a:solidFill>
                  <a:latin typeface="Arial" panose="020B0604020202020204" pitchFamily="34" charset="0"/>
                  <a:ea typeface="Times New Roman" panose="02020603050405020304" pitchFamily="18" charset="0"/>
                  <a:cs typeface="Arial" panose="020B0604020202020204" pitchFamily="34" charset="0"/>
                </a:rPr>
                <a:t>Ví dụ 5 (SGK – tr115)</a:t>
              </a:r>
            </a:p>
          </p:txBody>
        </p:sp>
      </p:grpSp>
      <p:sp>
        <p:nvSpPr>
          <p:cNvPr id="5" name="TextBox 4"/>
          <p:cNvSpPr txBox="1"/>
          <p:nvPr/>
        </p:nvSpPr>
        <p:spPr>
          <a:xfrm>
            <a:off x="1219200" y="1409700"/>
            <a:ext cx="16306800" cy="1846659"/>
          </a:xfrm>
          <a:prstGeom prst="rect">
            <a:avLst/>
          </a:prstGeom>
          <a:noFill/>
        </p:spPr>
        <p:txBody>
          <a:bodyPr wrap="square" rtlCol="0">
            <a:spAutoFit/>
          </a:bodyPr>
          <a:lstStyle/>
          <a:p>
            <a:pPr>
              <a:lnSpc>
                <a:spcPct val="150000"/>
              </a:lnSpc>
            </a:pPr>
            <a:r>
              <a:rPr lang="en-US" sz="3800">
                <a:latin typeface="Arial" panose="020B0604020202020204" pitchFamily="34" charset="0"/>
                <a:cs typeface="Arial" panose="020B0604020202020204" pitchFamily="34" charset="0"/>
              </a:rPr>
              <a:t>Số vụ va chạm giao thông mỗi ngày tại một ngã tư được ghi lại trong bảng tần số sau:</a:t>
            </a:r>
          </a:p>
        </p:txBody>
      </p:sp>
      <p:graphicFrame>
        <p:nvGraphicFramePr>
          <p:cNvPr id="9" name="Table 8"/>
          <p:cNvGraphicFramePr>
            <a:graphicFrameLocks noGrp="1"/>
          </p:cNvGraphicFramePr>
          <p:nvPr>
            <p:extLst>
              <p:ext uri="{D42A27DB-BD31-4B8C-83A1-F6EECF244321}">
                <p14:modId xmlns:p14="http://schemas.microsoft.com/office/powerpoint/2010/main" val="3823001090"/>
              </p:ext>
            </p:extLst>
          </p:nvPr>
        </p:nvGraphicFramePr>
        <p:xfrm>
          <a:off x="2209800" y="3467100"/>
          <a:ext cx="13868400" cy="2057400"/>
        </p:xfrm>
        <a:graphic>
          <a:graphicData uri="http://schemas.openxmlformats.org/drawingml/2006/table">
            <a:tbl>
              <a:tblPr firstRow="1" bandRow="1">
                <a:tableStyleId>{5C22544A-7EE6-4342-B048-85BDC9FD1C3A}</a:tableStyleId>
              </a:tblPr>
              <a:tblGrid>
                <a:gridCol w="3644900">
                  <a:extLst>
                    <a:ext uri="{9D8B030D-6E8A-4147-A177-3AD203B41FA5}">
                      <a16:colId xmlns:a16="http://schemas.microsoft.com/office/drawing/2014/main" val="20000"/>
                    </a:ext>
                  </a:extLst>
                </a:gridCol>
                <a:gridCol w="2044700">
                  <a:extLst>
                    <a:ext uri="{9D8B030D-6E8A-4147-A177-3AD203B41FA5}">
                      <a16:colId xmlns:a16="http://schemas.microsoft.com/office/drawing/2014/main" val="20001"/>
                    </a:ext>
                  </a:extLst>
                </a:gridCol>
                <a:gridCol w="2044700">
                  <a:extLst>
                    <a:ext uri="{9D8B030D-6E8A-4147-A177-3AD203B41FA5}">
                      <a16:colId xmlns:a16="http://schemas.microsoft.com/office/drawing/2014/main" val="20002"/>
                    </a:ext>
                  </a:extLst>
                </a:gridCol>
                <a:gridCol w="2044700">
                  <a:extLst>
                    <a:ext uri="{9D8B030D-6E8A-4147-A177-3AD203B41FA5}">
                      <a16:colId xmlns:a16="http://schemas.microsoft.com/office/drawing/2014/main" val="20003"/>
                    </a:ext>
                  </a:extLst>
                </a:gridCol>
                <a:gridCol w="2044700">
                  <a:extLst>
                    <a:ext uri="{9D8B030D-6E8A-4147-A177-3AD203B41FA5}">
                      <a16:colId xmlns:a16="http://schemas.microsoft.com/office/drawing/2014/main" val="20004"/>
                    </a:ext>
                  </a:extLst>
                </a:gridCol>
                <a:gridCol w="2044700">
                  <a:extLst>
                    <a:ext uri="{9D8B030D-6E8A-4147-A177-3AD203B41FA5}">
                      <a16:colId xmlns:a16="http://schemas.microsoft.com/office/drawing/2014/main" val="20005"/>
                    </a:ext>
                  </a:extLst>
                </a:gridCol>
              </a:tblGrid>
              <a:tr h="1114425">
                <a:tc>
                  <a:txBody>
                    <a:bodyPr/>
                    <a:lstStyle/>
                    <a:p>
                      <a:pPr algn="ctr"/>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vụ va chạm</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42975">
                <a:tc>
                  <a:txBody>
                    <a:bodyPr/>
                    <a:lstStyle/>
                    <a:p>
                      <a:pPr algn="ctr"/>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ngày</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16" name="TextBox 15"/>
          <p:cNvSpPr txBox="1"/>
          <p:nvPr/>
        </p:nvSpPr>
        <p:spPr>
          <a:xfrm>
            <a:off x="1371600" y="5829300"/>
            <a:ext cx="6858000"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Tìm mốt của mẫu số liệu trên.</a:t>
            </a:r>
          </a:p>
        </p:txBody>
      </p:sp>
      <p:sp>
        <p:nvSpPr>
          <p:cNvPr id="17" name="Oval Callout 16"/>
          <p:cNvSpPr/>
          <p:nvPr/>
        </p:nvSpPr>
        <p:spPr>
          <a:xfrm>
            <a:off x="7962900" y="6605734"/>
            <a:ext cx="1752600" cy="823766"/>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18" name="TextBox 17"/>
              <p:cNvSpPr txBox="1"/>
              <p:nvPr/>
            </p:nvSpPr>
            <p:spPr>
              <a:xfrm>
                <a:off x="1447800" y="7658100"/>
                <a:ext cx="16154400" cy="1738296"/>
              </a:xfrm>
              <a:prstGeom prst="rect">
                <a:avLst/>
              </a:prstGeom>
              <a:noFill/>
            </p:spPr>
            <p:txBody>
              <a:bodyPr wrap="square" rtlCol="0">
                <a:spAutoFit/>
              </a:bodyPr>
              <a:lstStyle/>
              <a:p>
                <a:pPr>
                  <a:lnSpc>
                    <a:spcPct val="150000"/>
                  </a:lnSpc>
                </a:pPr>
                <a:r>
                  <a:rPr lang="en-US" sz="3800">
                    <a:latin typeface="Arial" panose="020B0604020202020204" pitchFamily="34" charset="0"/>
                    <a:cs typeface="Arial" panose="020B0604020202020204" pitchFamily="34" charset="0"/>
                  </a:rPr>
                  <a:t>Số ngày có vụ va chạm 1 là 17, lớn hơn số ngày có 0,2,3,4 vụ va chạm. Do đó mẫu số liệu trên có </a:t>
                </a:r>
                <a14:m>
                  <m:oMath xmlns:m="http://schemas.openxmlformats.org/officeDocument/2006/math">
                    <m:sSub>
                      <m:sSubPr>
                        <m:ctrlPr>
                          <a:rPr lang="en-US" sz="3800" i="1" smtClean="0">
                            <a:latin typeface="Cambria Math" panose="02040503050406030204" pitchFamily="18" charset="0"/>
                            <a:cs typeface="Arial" panose="020B0604020202020204" pitchFamily="34" charset="0"/>
                          </a:rPr>
                        </m:ctrlPr>
                      </m:sSubPr>
                      <m:e>
                        <m:r>
                          <a:rPr lang="en-US" sz="3800" b="0" i="1" smtClean="0">
                            <a:latin typeface="Cambria Math" panose="02040503050406030204" pitchFamily="18" charset="0"/>
                            <a:cs typeface="Arial" panose="020B0604020202020204" pitchFamily="34" charset="0"/>
                          </a:rPr>
                          <m:t>𝑀</m:t>
                        </m:r>
                      </m:e>
                      <m:sub>
                        <m:r>
                          <a:rPr lang="en-US" sz="3800" b="0" i="1" smtClean="0">
                            <a:latin typeface="Cambria Math" panose="02040503050406030204" pitchFamily="18" charset="0"/>
                            <a:cs typeface="Arial" panose="020B0604020202020204" pitchFamily="34" charset="0"/>
                          </a:rPr>
                          <m:t>𝑜</m:t>
                        </m:r>
                      </m:sub>
                    </m:sSub>
                    <m:r>
                      <a:rPr lang="en-US" sz="3800" b="0" i="1" smtClean="0">
                        <a:latin typeface="Cambria Math" panose="02040503050406030204" pitchFamily="18" charset="0"/>
                        <a:cs typeface="Arial" panose="020B0604020202020204" pitchFamily="34" charset="0"/>
                      </a:rPr>
                      <m:t>=</m:t>
                    </m:r>
                    <m:r>
                      <a:rPr lang="en-US" sz="3800" b="0" i="1" smtClean="0">
                        <a:latin typeface="Cambria Math" panose="02040503050406030204" pitchFamily="18" charset="0"/>
                        <a:cs typeface="Arial" panose="020B0604020202020204" pitchFamily="34" charset="0"/>
                      </a:rPr>
                      <m:t>1</m:t>
                    </m:r>
                  </m:oMath>
                </a14:m>
                <a:endParaRPr lang="en-US" sz="3800" b="0">
                  <a:latin typeface="Arial" panose="020B0604020202020204" pitchFamily="34" charset="0"/>
                  <a:cs typeface="Arial" panose="020B0604020202020204" pitchFamily="34" charset="0"/>
                </a:endParaRPr>
              </a:p>
            </p:txBody>
          </p:sp>
        </mc:Choice>
        <mc:Fallback xmlns="">
          <p:sp>
            <p:nvSpPr>
              <p:cNvPr id="18" name="TextBox 17"/>
              <p:cNvSpPr txBox="1">
                <a:spLocks noRot="1" noChangeAspect="1" noMove="1" noResize="1" noEditPoints="1" noAdjustHandles="1" noChangeArrowheads="1" noChangeShapeType="1" noTextEdit="1"/>
              </p:cNvSpPr>
              <p:nvPr/>
            </p:nvSpPr>
            <p:spPr>
              <a:xfrm>
                <a:off x="1447800" y="7658100"/>
                <a:ext cx="16154400" cy="1738296"/>
              </a:xfrm>
              <a:prstGeom prst="rect">
                <a:avLst/>
              </a:prstGeom>
              <a:blipFill rotWithShape="0">
                <a:blip r:embed="rId12"/>
                <a:stretch>
                  <a:fillRect l="-1245" b="-13333"/>
                </a:stretch>
              </a:blipFill>
            </p:spPr>
            <p:txBody>
              <a:bodyPr/>
              <a:lstStyle/>
              <a:p>
                <a:r>
                  <a:rPr lang="en-US">
                    <a:noFill/>
                  </a:rPr>
                  <a:t> </a:t>
                </a:r>
              </a:p>
            </p:txBody>
          </p:sp>
        </mc:Fallback>
      </mc:AlternateContent>
    </p:spTree>
    <p:extLst>
      <p:ext uri="{BB962C8B-B14F-4D97-AF65-F5344CB8AC3E}">
        <p14:creationId xmlns:p14="http://schemas.microsoft.com/office/powerpoint/2010/main" val="178876512"/>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8">
                                            <p:txEl>
                                              <p:pRg st="0" end="0"/>
                                            </p:txEl>
                                          </p:spTgt>
                                        </p:tgtEl>
                                        <p:attrNameLst>
                                          <p:attrName>style.visibility</p:attrName>
                                        </p:attrNameLst>
                                      </p:cBhvr>
                                      <p:to>
                                        <p:strVal val="visible"/>
                                      </p:to>
                                    </p:set>
                                    <p:animEffect transition="in" filter="randombar(horizontal)">
                                      <p:cBhvr>
                                        <p:cTn id="32"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p:bldP spid="1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533400" y="342900"/>
            <a:ext cx="17221199" cy="95250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Oval Callout 2"/>
          <p:cNvSpPr/>
          <p:nvPr/>
        </p:nvSpPr>
        <p:spPr>
          <a:xfrm>
            <a:off x="2778914" y="2133600"/>
            <a:ext cx="8210308" cy="3362211"/>
          </a:xfrm>
          <a:prstGeom prst="wedgeEllipseCallout">
            <a:avLst>
              <a:gd name="adj1" fmla="val -34847"/>
              <a:gd name="adj2" fmla="val 48846"/>
            </a:avLst>
          </a:prstGeom>
          <a:solidFill>
            <a:schemeClr val="accent3">
              <a:lumMod val="60000"/>
              <a:lumOff val="4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4000" b="1">
              <a:solidFill>
                <a:schemeClr val="tx1"/>
              </a:solidFill>
              <a:latin typeface="Arial" panose="020B0604020202020204" pitchFamily="34" charset="0"/>
              <a:cs typeface="Arial" panose="020B0604020202020204" pitchFamily="34" charset="0"/>
            </a:endParaRPr>
          </a:p>
        </p:txBody>
      </p:sp>
      <p:pic>
        <p:nvPicPr>
          <p:cNvPr id="11" name="Picture 7"/>
          <p:cNvPicPr>
            <a:picLocks noChangeAspect="1"/>
          </p:cNvPicPr>
          <p:nvPr/>
        </p:nvPicPr>
        <p:blipFill>
          <a:blip r:embed="rId3"/>
          <a:srcRect/>
          <a:stretch>
            <a:fillRect/>
          </a:stretch>
        </p:blipFill>
        <p:spPr>
          <a:xfrm>
            <a:off x="871046" y="5032018"/>
            <a:ext cx="3352800" cy="5019789"/>
          </a:xfrm>
          <a:prstGeom prst="rect">
            <a:avLst/>
          </a:prstGeom>
        </p:spPr>
      </p:pic>
      <p:sp>
        <p:nvSpPr>
          <p:cNvPr id="7" name="Rectangle 6"/>
          <p:cNvSpPr/>
          <p:nvPr/>
        </p:nvSpPr>
        <p:spPr>
          <a:xfrm>
            <a:off x="3484005" y="2786279"/>
            <a:ext cx="6971817" cy="1738296"/>
          </a:xfrm>
          <a:prstGeom prst="rect">
            <a:avLst/>
          </a:prstGeom>
        </p:spPr>
        <p:txBody>
          <a:bodyPr wrap="square">
            <a:spAutoFit/>
          </a:bodyPr>
          <a:lstStyle/>
          <a:p>
            <a:pPr algn="ctr">
              <a:lnSpc>
                <a:spcPct val="150000"/>
              </a:lnSpc>
            </a:pPr>
            <a:r>
              <a:rPr lang="vi-VN" sz="3800">
                <a:solidFill>
                  <a:srgbClr val="000000"/>
                </a:solidFill>
                <a:ea typeface="Times New Roman" panose="02020603050405020304" pitchFamily="18" charset="0"/>
                <a:cs typeface="Arial" panose="020B0604020202020204" pitchFamily="34" charset="0"/>
              </a:rPr>
              <a:t>Mốt đặc trưng cho giá trị </a:t>
            </a:r>
            <a:endParaRPr lang="en-US" sz="3800">
              <a:solidFill>
                <a:srgbClr val="000000"/>
              </a:solidFill>
              <a:ea typeface="Times New Roman" panose="02020603050405020304" pitchFamily="18" charset="0"/>
              <a:cs typeface="Arial" panose="020B0604020202020204" pitchFamily="34" charset="0"/>
            </a:endParaRPr>
          </a:p>
          <a:p>
            <a:pPr algn="ctr">
              <a:lnSpc>
                <a:spcPct val="150000"/>
              </a:lnSpc>
            </a:pPr>
            <a:r>
              <a:rPr lang="vi-VN" sz="3800">
                <a:solidFill>
                  <a:srgbClr val="000000"/>
                </a:solidFill>
                <a:ea typeface="Times New Roman" panose="02020603050405020304" pitchFamily="18" charset="0"/>
                <a:cs typeface="Arial" panose="020B0604020202020204" pitchFamily="34" charset="0"/>
              </a:rPr>
              <a:t>xuất hiện nhiều nhất trong mẫu.</a:t>
            </a:r>
          </a:p>
        </p:txBody>
      </p:sp>
      <p:pic>
        <p:nvPicPr>
          <p:cNvPr id="13"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2252056">
            <a:off x="16659544" y="8694277"/>
            <a:ext cx="1135182" cy="1713483"/>
          </a:xfrm>
          <a:prstGeom prst="rect">
            <a:avLst/>
          </a:prstGeom>
        </p:spPr>
      </p:pic>
      <p:sp>
        <p:nvSpPr>
          <p:cNvPr id="14" name="Rectangle 13"/>
          <p:cNvSpPr/>
          <p:nvPr/>
        </p:nvSpPr>
        <p:spPr>
          <a:xfrm>
            <a:off x="5257800" y="6468077"/>
            <a:ext cx="11689959" cy="2723823"/>
          </a:xfrm>
          <a:prstGeom prst="rect">
            <a:avLst/>
          </a:prstGeom>
          <a:ln w="57150">
            <a:prstDash val="sysDash"/>
          </a:ln>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50000"/>
              </a:lnSpc>
              <a:tabLst>
                <a:tab pos="90170" algn="l"/>
                <a:tab pos="180340" algn="l"/>
              </a:tabLst>
            </a:pPr>
            <a:r>
              <a:rPr lang="en-US" sz="3800" b="1">
                <a:solidFill>
                  <a:srgbClr val="000000"/>
                </a:solidFill>
                <a:latin typeface="Arial" panose="020B0604020202020204" pitchFamily="34" charset="0"/>
                <a:ea typeface="Times New Roman" panose="02020603050405020304" pitchFamily="18" charset="0"/>
                <a:cs typeface="Arial" panose="020B0604020202020204" pitchFamily="34" charset="0"/>
              </a:rPr>
              <a:t>Chú ý:</a:t>
            </a:r>
            <a:r>
              <a:rPr lang="en-US" sz="3800">
                <a:solidFill>
                  <a:srgbClr val="000000"/>
                </a:solidFill>
                <a:latin typeface="Arial" panose="020B0604020202020204" pitchFamily="34" charset="0"/>
                <a:ea typeface="Times New Roman" panose="02020603050405020304" pitchFamily="18" charset="0"/>
                <a:cs typeface="Arial" panose="020B0604020202020204" pitchFamily="34" charset="0"/>
              </a:rPr>
              <a:t> Một mẫu số liệu có thể có nhiều mốt.           Khi tất cả các giá trị trong mẫu số liệu có tần số     xuất hiện bằng nhau thì mẫu số liệu đó không có mốt.</a:t>
            </a:r>
            <a:endParaRPr lang="en-US" sz="380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5" name="Picture 6"/>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736783">
            <a:off x="15876422" y="246687"/>
            <a:ext cx="2397119" cy="1597080"/>
          </a:xfrm>
          <a:prstGeom prst="rect">
            <a:avLst/>
          </a:prstGeom>
        </p:spPr>
      </p:pic>
      <p:sp>
        <p:nvSpPr>
          <p:cNvPr id="16" name="Rectangle 15"/>
          <p:cNvSpPr/>
          <p:nvPr/>
        </p:nvSpPr>
        <p:spPr>
          <a:xfrm>
            <a:off x="1295400" y="659621"/>
            <a:ext cx="15697200" cy="1131079"/>
          </a:xfrm>
          <a:prstGeom prst="rect">
            <a:avLst/>
          </a:prstGeom>
        </p:spPr>
        <p:txBody>
          <a:bodyPr wrap="square">
            <a:spAutoFit/>
          </a:bodyPr>
          <a:lstStyle/>
          <a:p>
            <a:pPr marL="571500" indent="-571500" algn="just">
              <a:lnSpc>
                <a:spcPct val="150000"/>
              </a:lnSpc>
              <a:spcBef>
                <a:spcPts val="600"/>
              </a:spcBef>
              <a:spcAft>
                <a:spcPts val="800"/>
              </a:spcAft>
              <a:buFont typeface="Arial" panose="020B0604020202020204" pitchFamily="34" charset="0"/>
              <a:buChar char="•"/>
              <a:tabLst>
                <a:tab pos="360045" algn="l"/>
                <a:tab pos="720090" algn="l"/>
              </a:tabLst>
            </a:pPr>
            <a:r>
              <a:rPr lang="en-US" sz="4500" b="1">
                <a:solidFill>
                  <a:prstClr val="black"/>
                </a:solidFill>
                <a:latin typeface="Arial" panose="020B0604020202020204" pitchFamily="34" charset="0"/>
                <a:ea typeface="Times New Roman" panose="02020603050405020304" pitchFamily="18" charset="0"/>
                <a:cs typeface="Arial" panose="020B0604020202020204" pitchFamily="34" charset="0"/>
              </a:rPr>
              <a:t>Ý nghĩa của mốt:</a:t>
            </a:r>
            <a:endParaRPr lang="en-US" sz="4500">
              <a:solidFill>
                <a:prstClr val="black"/>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38375561"/>
      </p:ext>
    </p:extLst>
  </p:cSld>
  <p:clrMapOvr>
    <a:masterClrMapping/>
  </p:clrMapOvr>
  <mc:AlternateContent xmlns:mc="http://schemas.openxmlformats.org/markup-compatibility/2006" xmlns:p14="http://schemas.microsoft.com/office/powerpoint/2010/main">
    <mc:Choice Requires="p14">
      <p:transition spd="med" p14:dur="700">
        <p:wipe/>
      </p:transition>
    </mc:Choice>
    <mc:Fallback xmlns="">
      <p:transition spd="med">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barn(inVertical)">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14" grpId="0" animBg="1"/>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1066800" y="495300"/>
            <a:ext cx="16230600" cy="9220199"/>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572350" y="8162907"/>
            <a:ext cx="1490734" cy="225016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818400" y="7464370"/>
            <a:ext cx="1974206" cy="2140061"/>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1736783">
            <a:off x="16119157" y="351522"/>
            <a:ext cx="2397119" cy="1597080"/>
          </a:xfrm>
          <a:prstGeom prst="rect">
            <a:avLst/>
          </a:prstGeom>
        </p:spPr>
      </p:pic>
      <p:sp>
        <p:nvSpPr>
          <p:cNvPr id="18" name="Rectangle 17"/>
          <p:cNvSpPr/>
          <p:nvPr/>
        </p:nvSpPr>
        <p:spPr>
          <a:xfrm>
            <a:off x="6781800" y="1333500"/>
            <a:ext cx="4741161" cy="1246495"/>
          </a:xfrm>
          <a:prstGeom prst="rect">
            <a:avLst/>
          </a:prstGeom>
          <a:noFill/>
          <a:ln>
            <a:noFill/>
          </a:ln>
        </p:spPr>
        <p:style>
          <a:lnRef idx="3">
            <a:schemeClr val="lt1"/>
          </a:lnRef>
          <a:fillRef idx="1">
            <a:schemeClr val="accent1"/>
          </a:fillRef>
          <a:effectRef idx="1">
            <a:schemeClr val="accent1"/>
          </a:effectRef>
          <a:fontRef idx="minor">
            <a:schemeClr val="lt1"/>
          </a:fontRef>
        </p:style>
        <p:txBody>
          <a:bodyPr wrap="square">
            <a:spAutoFit/>
          </a:bodyPr>
          <a:lstStyle/>
          <a:p>
            <a:pPr algn="ctr">
              <a:lnSpc>
                <a:spcPct val="150000"/>
              </a:lnSpc>
              <a:spcAft>
                <a:spcPts val="800"/>
              </a:spcAft>
            </a:pPr>
            <a:r>
              <a:rPr lang="nl-NL" sz="5000" b="1">
                <a:ln w="0"/>
                <a:solidFill>
                  <a:srgbClr val="FF0000"/>
                </a:solidFill>
                <a:latin typeface="Arial" panose="020B0604020202020204" pitchFamily="34" charset="0"/>
                <a:ea typeface="Times New Roman" panose="02020603050405020304" pitchFamily="18" charset="0"/>
                <a:cs typeface="Arial" panose="020B0604020202020204" pitchFamily="34" charset="0"/>
              </a:rPr>
              <a:t>THỰC HÀNH 3</a:t>
            </a:r>
            <a:endParaRPr lang="en-US" sz="5000" b="1">
              <a:ln w="0"/>
              <a:solidFill>
                <a:srgbClr val="FF0000"/>
              </a:solidFill>
              <a:latin typeface="Arial" panose="020B0604020202020204" pitchFamily="34" charset="0"/>
              <a:ea typeface="Calibri" panose="020F0502020204030204" pitchFamily="34" charset="0"/>
              <a:cs typeface="Arial" panose="020B0604020202020204" pitchFamily="34" charset="0"/>
            </a:endParaRPr>
          </a:p>
        </p:txBody>
      </p:sp>
      <p:sp>
        <p:nvSpPr>
          <p:cNvPr id="19" name="Rectangle 18"/>
          <p:cNvSpPr/>
          <p:nvPr/>
        </p:nvSpPr>
        <p:spPr>
          <a:xfrm>
            <a:off x="2176460" y="2554380"/>
            <a:ext cx="14127877" cy="1846659"/>
          </a:xfrm>
          <a:prstGeom prst="rect">
            <a:avLst/>
          </a:prstGeom>
        </p:spPr>
        <p:txBody>
          <a:bodyPr wrap="square">
            <a:spAutoFit/>
          </a:bodyPr>
          <a:lstStyle/>
          <a:p>
            <a:pPr>
              <a:lnSpc>
                <a:spcPct val="150000"/>
              </a:lnSpc>
            </a:pPr>
            <a:r>
              <a:rPr lang="en-US" sz="3800">
                <a:solidFill>
                  <a:srgbClr val="000000"/>
                </a:solidFill>
                <a:latin typeface="Arial" panose="020B0604020202020204" pitchFamily="34" charset="0"/>
                <a:cs typeface="Arial" panose="020B0604020202020204" pitchFamily="34" charset="0"/>
              </a:rPr>
              <a:t>Hãy tìm mốt của số liệu điểm kiểm tra của các bạn Tổ 1 trong Hoạt động khám phá 1 trang 112.</a:t>
            </a:r>
          </a:p>
        </p:txBody>
      </p:sp>
      <p:sp>
        <p:nvSpPr>
          <p:cNvPr id="20" name="Oval Callout 19"/>
          <p:cNvSpPr/>
          <p:nvPr/>
        </p:nvSpPr>
        <p:spPr>
          <a:xfrm>
            <a:off x="8305800" y="4610100"/>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21" name="Rectangle 20"/>
              <p:cNvSpPr/>
              <p:nvPr/>
            </p:nvSpPr>
            <p:spPr>
              <a:xfrm>
                <a:off x="2542542" y="5958767"/>
                <a:ext cx="15821658" cy="861133"/>
              </a:xfrm>
              <a:prstGeom prst="rect">
                <a:avLst/>
              </a:prstGeom>
            </p:spPr>
            <p:txBody>
              <a:bodyPr wrap="square">
                <a:spAutoFit/>
              </a:bodyPr>
              <a:lstStyle/>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Mẫu số liệu điểm kiểm tra của các bạn Tổ 1 có </a:t>
                </a:r>
                <a14:m>
                  <m:oMath xmlns:m="http://schemas.openxmlformats.org/officeDocument/2006/math">
                    <m:sSub>
                      <m:sSubPr>
                        <m:ctrlPr>
                          <a:rPr lang="en-US" sz="3800" i="1" smtClean="0">
                            <a:solidFill>
                              <a:srgbClr val="333333"/>
                            </a:solidFill>
                            <a:latin typeface="Cambria Math" panose="02040503050406030204" pitchFamily="18" charset="0"/>
                            <a:cs typeface="Arial" panose="020B0604020202020204" pitchFamily="34" charset="0"/>
                          </a:rPr>
                        </m:ctrlPr>
                      </m:sSubPr>
                      <m:e>
                        <m:r>
                          <a:rPr lang="en-US" sz="3800" b="0" i="1" smtClean="0">
                            <a:solidFill>
                              <a:srgbClr val="333333"/>
                            </a:solidFill>
                            <a:latin typeface="Cambria Math" panose="02040503050406030204" pitchFamily="18" charset="0"/>
                            <a:cs typeface="Arial" panose="020B0604020202020204" pitchFamily="34" charset="0"/>
                          </a:rPr>
                          <m:t>𝑀</m:t>
                        </m:r>
                      </m:e>
                      <m:sub>
                        <m:r>
                          <a:rPr lang="en-US" sz="3800" b="0" i="1" smtClean="0">
                            <a:solidFill>
                              <a:srgbClr val="333333"/>
                            </a:solidFill>
                            <a:latin typeface="Cambria Math" panose="02040503050406030204" pitchFamily="18" charset="0"/>
                            <a:cs typeface="Arial" panose="020B0604020202020204" pitchFamily="34" charset="0"/>
                          </a:rPr>
                          <m:t>𝑜</m:t>
                        </m:r>
                      </m:sub>
                    </m:sSub>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1" name="Rectangle 20"/>
              <p:cNvSpPr>
                <a:spLocks noRot="1" noChangeAspect="1" noMove="1" noResize="1" noEditPoints="1" noAdjustHandles="1" noChangeArrowheads="1" noChangeShapeType="1" noTextEdit="1"/>
              </p:cNvSpPr>
              <p:nvPr/>
            </p:nvSpPr>
            <p:spPr>
              <a:xfrm>
                <a:off x="2542542" y="5958767"/>
                <a:ext cx="15821658" cy="861133"/>
              </a:xfrm>
              <a:prstGeom prst="rect">
                <a:avLst/>
              </a:prstGeom>
              <a:blipFill rotWithShape="0">
                <a:blip r:embed="rId11"/>
                <a:stretch>
                  <a:fillRect l="-1271" b="-27465"/>
                </a:stretch>
              </a:blipFill>
            </p:spPr>
            <p:txBody>
              <a:bodyPr/>
              <a:lstStyle/>
              <a:p>
                <a:r>
                  <a:rPr lang="en-US">
                    <a:noFill/>
                  </a:rPr>
                  <a:t> </a:t>
                </a:r>
              </a:p>
            </p:txBody>
          </p:sp>
        </mc:Fallback>
      </mc:AlternateContent>
    </p:spTree>
    <p:extLst>
      <p:ext uri="{BB962C8B-B14F-4D97-AF65-F5344CB8AC3E}">
        <p14:creationId xmlns:p14="http://schemas.microsoft.com/office/powerpoint/2010/main" val="2225868424"/>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left)">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left)">
                                      <p:cBhvr>
                                        <p:cTn id="2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animBg="1"/>
      <p:bldP spid="2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6A1E32-8035-D458-B945-E1F99B11FBD3}"/>
              </a:ext>
            </a:extLst>
          </p:cNvPr>
          <p:cNvSpPr txBox="1"/>
          <p:nvPr/>
        </p:nvSpPr>
        <p:spPr>
          <a:xfrm>
            <a:off x="3962400" y="101144"/>
            <a:ext cx="12496800" cy="523220"/>
          </a:xfrm>
          <a:prstGeom prst="rect">
            <a:avLst/>
          </a:prstGeom>
          <a:noFill/>
        </p:spPr>
        <p:txBody>
          <a:bodyPr wrap="square" rtlCol="0">
            <a:spAutoFit/>
          </a:bodyPr>
          <a:lstStyle/>
          <a:p>
            <a:r>
              <a:rPr lang="en-US" sz="2800">
                <a:solidFill>
                  <a:srgbClr val="FF0000"/>
                </a:solidFill>
              </a:rPr>
              <a:t>Hướng dẫn cách bấm máy tính phần thống kê</a:t>
            </a:r>
          </a:p>
        </p:txBody>
      </p:sp>
      <p:sp>
        <p:nvSpPr>
          <p:cNvPr id="3" name="TextBox 2">
            <a:extLst>
              <a:ext uri="{FF2B5EF4-FFF2-40B4-BE49-F238E27FC236}">
                <a16:creationId xmlns:a16="http://schemas.microsoft.com/office/drawing/2014/main" id="{49CDF806-2360-79D3-DF7C-3FBA32621077}"/>
              </a:ext>
            </a:extLst>
          </p:cNvPr>
          <p:cNvSpPr txBox="1"/>
          <p:nvPr/>
        </p:nvSpPr>
        <p:spPr>
          <a:xfrm>
            <a:off x="244705" y="580578"/>
            <a:ext cx="10314883" cy="2246769"/>
          </a:xfrm>
          <a:prstGeom prst="rect">
            <a:avLst/>
          </a:prstGeom>
          <a:noFill/>
        </p:spPr>
        <p:txBody>
          <a:bodyPr wrap="square" rtlCol="0">
            <a:spAutoFit/>
          </a:bodyPr>
          <a:lstStyle/>
          <a:p>
            <a:r>
              <a:rPr lang="en-US" sz="2800" b="1">
                <a:solidFill>
                  <a:srgbClr val="FF0000"/>
                </a:solidFill>
              </a:rPr>
              <a:t>Máy 580</a:t>
            </a:r>
          </a:p>
          <a:p>
            <a:r>
              <a:rPr lang="en-US" sz="2800" b="1">
                <a:solidFill>
                  <a:srgbClr val="FF0000"/>
                </a:solidFill>
              </a:rPr>
              <a:t>Bước 1</a:t>
            </a:r>
            <a:r>
              <a:rPr lang="en-US" sz="2800"/>
              <a:t>: </a:t>
            </a:r>
            <a:r>
              <a:rPr lang="en-US" sz="2800" b="1"/>
              <a:t>Bật cột tần số thống kê</a:t>
            </a:r>
            <a:r>
              <a:rPr lang="en-US" sz="2800"/>
              <a:t>: shift -&gt;menu -&gt; 3 Thống kê (</a:t>
            </a:r>
            <a:r>
              <a:rPr lang="en-US" sz="2800" b="1" kern="100">
                <a:solidFill>
                  <a:srgbClr val="3F3F46"/>
                </a:solidFill>
                <a:effectLst/>
                <a:latin typeface="Arial" panose="020B0604020202020204" pitchFamily="34" charset="0"/>
                <a:ea typeface="Aptos" panose="020B0004020202020204" pitchFamily="34" charset="0"/>
                <a:cs typeface="Times New Roman" panose="02020603050405020304" pitchFamily="18" charset="0"/>
              </a:rPr>
              <a:t>Statistics)-&gt; on (mở/ bật)</a:t>
            </a:r>
            <a:endParaRPr lang="en-US" sz="2800" kern="100">
              <a:effectLst/>
              <a:latin typeface="Times New Roman" panose="02020603050405020304" pitchFamily="18" charset="0"/>
              <a:ea typeface="Aptos" panose="020B0004020202020204" pitchFamily="34" charset="0"/>
              <a:cs typeface="Times New Roman" panose="02020603050405020304" pitchFamily="18" charset="0"/>
            </a:endParaRPr>
          </a:p>
          <a:p>
            <a:r>
              <a:rPr lang="en-US" sz="2800" b="1">
                <a:solidFill>
                  <a:srgbClr val="FF0000"/>
                </a:solidFill>
              </a:rPr>
              <a:t>Bước 2</a:t>
            </a:r>
            <a:r>
              <a:rPr lang="en-US" sz="2800"/>
              <a:t>:</a:t>
            </a:r>
            <a:r>
              <a:rPr lang="en-US" sz="2800" b="0" i="0">
                <a:solidFill>
                  <a:srgbClr val="3F3F46"/>
                </a:solidFill>
                <a:effectLst/>
                <a:latin typeface="Dashicons"/>
              </a:rPr>
              <a:t> </a:t>
            </a:r>
            <a:r>
              <a:rPr lang="en-US" sz="2800" b="1" i="0">
                <a:solidFill>
                  <a:srgbClr val="00B050"/>
                </a:solidFill>
                <a:effectLst/>
                <a:latin typeface="Dashicons"/>
              </a:rPr>
              <a:t>nhấn phím MENU =&gt; nhấn phím 6 </a:t>
            </a:r>
            <a:r>
              <a:rPr lang="en-US" sz="2800" b="0" i="0">
                <a:solidFill>
                  <a:srgbClr val="3F3F46"/>
                </a:solidFill>
                <a:effectLst/>
                <a:latin typeface="Dashicons"/>
              </a:rPr>
              <a:t>để chọn </a:t>
            </a:r>
            <a:r>
              <a:rPr lang="en-US" sz="2800" b="1" i="0">
                <a:solidFill>
                  <a:srgbClr val="3F3F46"/>
                </a:solidFill>
                <a:effectLst/>
                <a:latin typeface="Dashicons"/>
              </a:rPr>
              <a:t>Statistics -&gt;  phím 1( var…tính thống kê)</a:t>
            </a:r>
            <a:endParaRPr lang="en-US" sz="2800"/>
          </a:p>
        </p:txBody>
      </p:sp>
      <p:pic>
        <p:nvPicPr>
          <p:cNvPr id="5" name="Picture 4">
            <a:extLst>
              <a:ext uri="{FF2B5EF4-FFF2-40B4-BE49-F238E27FC236}">
                <a16:creationId xmlns:a16="http://schemas.microsoft.com/office/drawing/2014/main" id="{B83421A5-5DB3-C7EB-E0D9-75CA534E3981}"/>
              </a:ext>
            </a:extLst>
          </p:cNvPr>
          <p:cNvPicPr>
            <a:picLocks noChangeAspect="1"/>
          </p:cNvPicPr>
          <p:nvPr/>
        </p:nvPicPr>
        <p:blipFill>
          <a:blip r:embed="rId2"/>
          <a:stretch>
            <a:fillRect/>
          </a:stretch>
        </p:blipFill>
        <p:spPr>
          <a:xfrm>
            <a:off x="5334000" y="2604288"/>
            <a:ext cx="2394413" cy="1404985"/>
          </a:xfrm>
          <a:prstGeom prst="rect">
            <a:avLst/>
          </a:prstGeom>
        </p:spPr>
      </p:pic>
      <p:sp>
        <p:nvSpPr>
          <p:cNvPr id="7" name="TextBox 6">
            <a:extLst>
              <a:ext uri="{FF2B5EF4-FFF2-40B4-BE49-F238E27FC236}">
                <a16:creationId xmlns:a16="http://schemas.microsoft.com/office/drawing/2014/main" id="{F0DCA313-BBFE-5BAB-876C-E4774B535400}"/>
              </a:ext>
            </a:extLst>
          </p:cNvPr>
          <p:cNvSpPr txBox="1"/>
          <p:nvPr/>
        </p:nvSpPr>
        <p:spPr>
          <a:xfrm>
            <a:off x="457200" y="4457700"/>
            <a:ext cx="9144000" cy="954107"/>
          </a:xfrm>
          <a:prstGeom prst="rect">
            <a:avLst/>
          </a:prstGeom>
          <a:noFill/>
        </p:spPr>
        <p:txBody>
          <a:bodyPr wrap="square">
            <a:spAutoFit/>
          </a:bodyPr>
          <a:lstStyle/>
          <a:p>
            <a:r>
              <a:rPr lang="vi-VN" sz="2800" b="1" i="0">
                <a:solidFill>
                  <a:srgbClr val="FF0000"/>
                </a:solidFill>
                <a:effectLst/>
                <a:latin typeface="Dashicons"/>
              </a:rPr>
              <a:t>Bước </a:t>
            </a:r>
            <a:r>
              <a:rPr lang="en-US" sz="2800" b="1" i="0">
                <a:solidFill>
                  <a:srgbClr val="FF0000"/>
                </a:solidFill>
                <a:effectLst/>
                <a:latin typeface="Dashicons"/>
              </a:rPr>
              <a:t>3</a:t>
            </a:r>
            <a:r>
              <a:rPr lang="vi-VN" sz="2800" b="0" i="0">
                <a:solidFill>
                  <a:srgbClr val="3F3F46"/>
                </a:solidFill>
                <a:effectLst/>
                <a:latin typeface="Dashicons"/>
              </a:rPr>
              <a:t> nhập </a:t>
            </a:r>
            <a:r>
              <a:rPr lang="en-US" sz="2800" b="0" i="0">
                <a:solidFill>
                  <a:srgbClr val="3F3F46"/>
                </a:solidFill>
                <a:effectLst/>
                <a:latin typeface="Dashicons"/>
              </a:rPr>
              <a:t> cột </a:t>
            </a:r>
            <a:r>
              <a:rPr lang="vi-VN" sz="2800" b="0" i="0">
                <a:solidFill>
                  <a:srgbClr val="3F3F46"/>
                </a:solidFill>
                <a:effectLst/>
                <a:latin typeface="Dashicons"/>
              </a:rPr>
              <a:t>giá trị </a:t>
            </a:r>
            <a:r>
              <a:rPr lang="en-US" sz="2800" b="0" i="0">
                <a:solidFill>
                  <a:srgbClr val="3F3F46"/>
                </a:solidFill>
                <a:effectLst/>
                <a:latin typeface="Dashicons"/>
              </a:rPr>
              <a:t> và nhập </a:t>
            </a:r>
            <a:r>
              <a:rPr lang="vi-VN" sz="2800" b="0" i="0">
                <a:solidFill>
                  <a:srgbClr val="3F3F46"/>
                </a:solidFill>
                <a:effectLst/>
                <a:latin typeface="Dashicons"/>
              </a:rPr>
              <a:t>cột </a:t>
            </a:r>
            <a:r>
              <a:rPr lang="vi-VN" sz="2800" b="0" i="1">
                <a:solidFill>
                  <a:srgbClr val="3F3F46"/>
                </a:solidFill>
                <a:effectLst/>
                <a:latin typeface="Dashicons"/>
              </a:rPr>
              <a:t>Tần số</a:t>
            </a:r>
            <a:r>
              <a:rPr lang="en-US" sz="2800" b="0" i="1">
                <a:solidFill>
                  <a:srgbClr val="3F3F46"/>
                </a:solidFill>
                <a:effectLst/>
                <a:latin typeface="Dashicons"/>
              </a:rPr>
              <a:t> ( nếu không có bảng tần số thì mặc định ta  để số 1)</a:t>
            </a:r>
            <a:endParaRPr lang="en-US" sz="2800"/>
          </a:p>
        </p:txBody>
      </p:sp>
      <p:sp>
        <p:nvSpPr>
          <p:cNvPr id="9" name="TextBox 8">
            <a:extLst>
              <a:ext uri="{FF2B5EF4-FFF2-40B4-BE49-F238E27FC236}">
                <a16:creationId xmlns:a16="http://schemas.microsoft.com/office/drawing/2014/main" id="{2F278681-9407-E3F5-6CF8-6DFAC5809A90}"/>
              </a:ext>
            </a:extLst>
          </p:cNvPr>
          <p:cNvSpPr txBox="1"/>
          <p:nvPr/>
        </p:nvSpPr>
        <p:spPr>
          <a:xfrm>
            <a:off x="464127" y="5295900"/>
            <a:ext cx="9144000" cy="1815882"/>
          </a:xfrm>
          <a:prstGeom prst="rect">
            <a:avLst/>
          </a:prstGeom>
          <a:noFill/>
        </p:spPr>
        <p:txBody>
          <a:bodyPr wrap="square">
            <a:spAutoFit/>
          </a:bodyPr>
          <a:lstStyle/>
          <a:p>
            <a:pPr algn="l" fontAlgn="base"/>
            <a:r>
              <a:rPr lang="vi-VN" sz="2800" b="1" i="0">
                <a:solidFill>
                  <a:srgbClr val="FF0000"/>
                </a:solidFill>
                <a:effectLst/>
                <a:latin typeface="Dashicons"/>
              </a:rPr>
              <a:t>Bước </a:t>
            </a:r>
            <a:r>
              <a:rPr lang="en-US" sz="2800" b="1" i="0">
                <a:solidFill>
                  <a:srgbClr val="FF0000"/>
                </a:solidFill>
                <a:effectLst/>
                <a:latin typeface="Dashicons"/>
              </a:rPr>
              <a:t>4</a:t>
            </a:r>
            <a:r>
              <a:rPr lang="vi-VN" sz="2800" b="0" i="0">
                <a:solidFill>
                  <a:srgbClr val="3F3F46"/>
                </a:solidFill>
                <a:effectLst/>
                <a:latin typeface="Dashicons"/>
              </a:rPr>
              <a:t> nhấn phím </a:t>
            </a:r>
            <a:r>
              <a:rPr lang="vi-VN" sz="2800" b="1" i="0">
                <a:solidFill>
                  <a:srgbClr val="3F3F46"/>
                </a:solidFill>
                <a:effectLst/>
                <a:latin typeface="inherit"/>
              </a:rPr>
              <a:t>OPTN</a:t>
            </a:r>
            <a:r>
              <a:rPr lang="vi-VN" sz="2800" b="0" i="0">
                <a:solidFill>
                  <a:srgbClr val="3F3F46"/>
                </a:solidFill>
                <a:effectLst/>
                <a:latin typeface="Dashicons"/>
              </a:rPr>
              <a:t> =&gt; nhấn phím </a:t>
            </a:r>
            <a:r>
              <a:rPr lang="en-US" sz="2800" b="1" i="0">
                <a:solidFill>
                  <a:srgbClr val="3F3F46"/>
                </a:solidFill>
                <a:effectLst/>
                <a:latin typeface="inherit"/>
              </a:rPr>
              <a:t>2</a:t>
            </a:r>
            <a:r>
              <a:rPr lang="vi-VN" sz="2800" b="0" i="0">
                <a:solidFill>
                  <a:srgbClr val="3F3F46"/>
                </a:solidFill>
                <a:effectLst/>
                <a:latin typeface="Dashicons"/>
              </a:rPr>
              <a:t> để chọn </a:t>
            </a:r>
            <a:r>
              <a:rPr lang="vi-VN" sz="2800" b="1" i="0">
                <a:solidFill>
                  <a:srgbClr val="3F3F46"/>
                </a:solidFill>
                <a:effectLst/>
                <a:latin typeface="inherit"/>
              </a:rPr>
              <a:t>1-Variable Calc</a:t>
            </a:r>
            <a:endParaRPr lang="vi-VN" sz="2800" b="0" i="0">
              <a:solidFill>
                <a:srgbClr val="3F3F46"/>
              </a:solidFill>
              <a:effectLst/>
              <a:latin typeface="Dashicons"/>
            </a:endParaRPr>
          </a:p>
          <a:p>
            <a:br>
              <a:rPr lang="vi-VN" sz="2800"/>
            </a:br>
            <a:endParaRPr lang="en-US" sz="2800"/>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02460FE9-F5F9-4854-13AD-F32FD5382BA6}"/>
                  </a:ext>
                </a:extLst>
              </p:cNvPr>
              <p:cNvSpPr txBox="1"/>
              <p:nvPr/>
            </p:nvSpPr>
            <p:spPr>
              <a:xfrm>
                <a:off x="279341" y="6205195"/>
                <a:ext cx="9144000" cy="3991221"/>
              </a:xfrm>
              <a:prstGeom prst="rect">
                <a:avLst/>
              </a:prstGeom>
              <a:noFill/>
            </p:spPr>
            <p:txBody>
              <a:bodyPr wrap="square">
                <a:spAutoFit/>
              </a:bodyPr>
              <a:lstStyle/>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Tính tổng n</a:t>
                </a: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Trung bình cộng </a:t>
                </a:r>
                <a14:m>
                  <m:oMath xmlns:m="http://schemas.openxmlformats.org/officeDocument/2006/math">
                    <m:bar>
                      <m:barPr>
                        <m:pos m:val="top"/>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bar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𝑥</m:t>
                        </m:r>
                      </m:e>
                    </m:bar>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Tứ phân vị thứ nhất </a:t>
                </a:r>
                <a14:m>
                  <m:oMath xmlns:m="http://schemas.openxmlformats.org/officeDocument/2006/math">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𝑄</m:t>
                        </m:r>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1</m:t>
                        </m:r>
                      </m:sub>
                    </m:sSub>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Tứ phân vị thứ hai </a:t>
                </a:r>
                <a14:m>
                  <m:oMath xmlns:m="http://schemas.openxmlformats.org/officeDocument/2006/math">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𝑄</m:t>
                        </m:r>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2</m:t>
                        </m:r>
                      </m:sub>
                    </m:s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𝑀𝑒𝑑</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𝑘</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ý </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h𝑖</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ệ</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𝑢</m:t>
                    </m:r>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 </m:t>
                    </m:r>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𝑀</m:t>
                        </m:r>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𝑒</m:t>
                        </m:r>
                      </m:sub>
                    </m:s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m:t>
                    </m:r>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Tứ phân vị thứ ba </a:t>
                </a:r>
                <a14:m>
                  <m:oMath xmlns:m="http://schemas.openxmlformats.org/officeDocument/2006/math">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𝑄</m:t>
                        </m:r>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3</m:t>
                        </m:r>
                      </m:sub>
                    </m:sSub>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Phương sai </a:t>
                </a:r>
                <a14:m>
                  <m:oMath xmlns:m="http://schemas.openxmlformats.org/officeDocument/2006/math">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sSup>
                          <m:sSup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p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𝛿</m:t>
                            </m:r>
                          </m:e>
                          <m:sup>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2</m:t>
                            </m:r>
                          </m:sup>
                        </m:sSup>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𝑥</m:t>
                        </m:r>
                      </m:sub>
                    </m:sSub>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a:p>
                <a:pPr marL="342900" lvl="0" indent="-342900" algn="l" fontAlgn="base">
                  <a:lnSpc>
                    <a:spcPct val="115000"/>
                  </a:lnSpc>
                  <a:spcBef>
                    <a:spcPts val="600"/>
                  </a:spcBef>
                  <a:buSzPts val="1000"/>
                  <a:buFont typeface="Symbol" panose="05050102010706020507" pitchFamily="18" charset="2"/>
                  <a:buChar char=""/>
                  <a:tabLst>
                    <a:tab pos="457200" algn="l"/>
                  </a:tabLst>
                </a:pPr>
                <a:r>
                  <a:rPr lang="en-US" sz="2800" kern="0">
                    <a:solidFill>
                      <a:srgbClr val="3F3F46"/>
                    </a:solidFill>
                    <a:effectLst/>
                    <a:latin typeface="inherit"/>
                    <a:ea typeface="Times New Roman" panose="02020603050405020304" pitchFamily="18" charset="0"/>
                    <a:cs typeface="Arial" panose="020B0604020202020204" pitchFamily="34" charset="0"/>
                  </a:rPr>
                  <a:t>Độ lệch chuẩn </a:t>
                </a:r>
                <a14:m>
                  <m:oMath xmlns:m="http://schemas.openxmlformats.org/officeDocument/2006/math">
                    <m:sSub>
                      <m:sSubPr>
                        <m:ctrlP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ctrlPr>
                      </m:sSubPr>
                      <m:e>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𝛿</m:t>
                        </m:r>
                      </m:e>
                      <m:sub>
                        <m:r>
                          <a:rPr lang="en-US" sz="2800" i="1" kern="0">
                            <a:solidFill>
                              <a:srgbClr val="3F3F46"/>
                            </a:solidFill>
                            <a:effectLst/>
                            <a:latin typeface="Cambria Math" panose="02040503050406030204" pitchFamily="18" charset="0"/>
                            <a:ea typeface="Times New Roman" panose="02020603050405020304" pitchFamily="18" charset="0"/>
                            <a:cs typeface="Arial" panose="020B0604020202020204" pitchFamily="34" charset="0"/>
                          </a:rPr>
                          <m:t>𝑥</m:t>
                        </m:r>
                      </m:sub>
                    </m:sSub>
                  </m:oMath>
                </a14:m>
                <a:endParaRPr lang="en-US" sz="2800" kern="100">
                  <a:solidFill>
                    <a:srgbClr val="3F3F46"/>
                  </a:solidFill>
                  <a:effectLst/>
                  <a:latin typeface="Times New Roman" panose="02020603050405020304" pitchFamily="18" charset="0"/>
                  <a:ea typeface="Aptos" panose="020B0004020202020204" pitchFamily="34" charset="0"/>
                  <a:cs typeface="Times New Roman" panose="02020603050405020304" pitchFamily="18" charset="0"/>
                </a:endParaRPr>
              </a:p>
            </p:txBody>
          </p:sp>
        </mc:Choice>
        <mc:Fallback xmlns="">
          <p:sp>
            <p:nvSpPr>
              <p:cNvPr id="11" name="TextBox 10">
                <a:extLst>
                  <a:ext uri="{FF2B5EF4-FFF2-40B4-BE49-F238E27FC236}">
                    <a16:creationId xmlns:a16="http://schemas.microsoft.com/office/drawing/2014/main" id="{02460FE9-F5F9-4854-13AD-F32FD5382BA6}"/>
                  </a:ext>
                </a:extLst>
              </p:cNvPr>
              <p:cNvSpPr txBox="1">
                <a:spLocks noRot="1" noChangeAspect="1" noMove="1" noResize="1" noEditPoints="1" noAdjustHandles="1" noChangeArrowheads="1" noChangeShapeType="1" noTextEdit="1"/>
              </p:cNvSpPr>
              <p:nvPr/>
            </p:nvSpPr>
            <p:spPr>
              <a:xfrm>
                <a:off x="279341" y="6205195"/>
                <a:ext cx="9144000" cy="3991221"/>
              </a:xfrm>
              <a:prstGeom prst="rect">
                <a:avLst/>
              </a:prstGeom>
              <a:blipFill>
                <a:blip r:embed="rId3"/>
                <a:stretch>
                  <a:fillRect t="-763" b="-3359"/>
                </a:stretch>
              </a:blipFill>
            </p:spPr>
            <p:txBody>
              <a:bodyPr/>
              <a:lstStyle/>
              <a:p>
                <a:r>
                  <a:rPr lang="en-US">
                    <a:noFill/>
                  </a:rPr>
                  <a:t> </a:t>
                </a:r>
              </a:p>
            </p:txBody>
          </p:sp>
        </mc:Fallback>
      </mc:AlternateContent>
      <p:cxnSp>
        <p:nvCxnSpPr>
          <p:cNvPr id="13" name="Straight Connector 12">
            <a:extLst>
              <a:ext uri="{FF2B5EF4-FFF2-40B4-BE49-F238E27FC236}">
                <a16:creationId xmlns:a16="http://schemas.microsoft.com/office/drawing/2014/main" id="{19FE7916-45AF-9BA5-6FDE-91DEF1C92CFE}"/>
              </a:ext>
            </a:extLst>
          </p:cNvPr>
          <p:cNvCxnSpPr/>
          <p:nvPr/>
        </p:nvCxnSpPr>
        <p:spPr>
          <a:xfrm>
            <a:off x="9448800" y="751939"/>
            <a:ext cx="0" cy="9319736"/>
          </a:xfrm>
          <a:prstGeom prst="line">
            <a:avLst/>
          </a:prstGeom>
          <a:ln w="57150">
            <a:solidFill>
              <a:srgbClr val="00B050"/>
            </a:solidFill>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BD1DD266-35ED-50F4-4FF9-6E40B257FAA9}"/>
              </a:ext>
            </a:extLst>
          </p:cNvPr>
          <p:cNvSpPr txBox="1"/>
          <p:nvPr/>
        </p:nvSpPr>
        <p:spPr>
          <a:xfrm>
            <a:off x="9501969" y="1679768"/>
            <a:ext cx="8686800" cy="3108543"/>
          </a:xfrm>
          <a:prstGeom prst="rect">
            <a:avLst/>
          </a:prstGeom>
          <a:noFill/>
        </p:spPr>
        <p:txBody>
          <a:bodyPr wrap="square" rtlCol="0">
            <a:spAutoFit/>
          </a:bodyPr>
          <a:lstStyle/>
          <a:p>
            <a:r>
              <a:rPr lang="en-US" sz="2800" b="1">
                <a:solidFill>
                  <a:srgbClr val="FF0000"/>
                </a:solidFill>
              </a:rPr>
              <a:t>Máy 570</a:t>
            </a:r>
          </a:p>
          <a:p>
            <a:r>
              <a:rPr lang="en-US" sz="2800" b="1">
                <a:solidFill>
                  <a:srgbClr val="FF0000"/>
                </a:solidFill>
              </a:rPr>
              <a:t>Bước 1</a:t>
            </a:r>
            <a:r>
              <a:rPr lang="en-US" sz="2800"/>
              <a:t>: </a:t>
            </a:r>
            <a:r>
              <a:rPr lang="en-US" sz="2800" b="1"/>
              <a:t>Bật cột tần số thống kê</a:t>
            </a:r>
            <a:r>
              <a:rPr lang="en-US" sz="2800"/>
              <a:t>: </a:t>
            </a:r>
            <a:r>
              <a:rPr lang="en-US" sz="2800" b="1">
                <a:solidFill>
                  <a:srgbClr val="FF0000"/>
                </a:solidFill>
              </a:rPr>
              <a:t>mode -&gt;3 -&gt;1</a:t>
            </a:r>
            <a:endParaRPr lang="en-US" sz="2800" b="1" kern="100">
              <a:solidFill>
                <a:srgbClr val="FF0000"/>
              </a:solidFill>
              <a:effectLst/>
              <a:latin typeface="Arial" panose="020B0604020202020204" pitchFamily="34" charset="0"/>
              <a:ea typeface="Aptos" panose="020B0004020202020204" pitchFamily="34" charset="0"/>
              <a:cs typeface="Times New Roman" panose="02020603050405020304" pitchFamily="18" charset="0"/>
            </a:endParaRPr>
          </a:p>
          <a:p>
            <a:r>
              <a:rPr lang="en-US" sz="2800" b="1">
                <a:solidFill>
                  <a:srgbClr val="FF0000"/>
                </a:solidFill>
              </a:rPr>
              <a:t>Bước 2</a:t>
            </a:r>
            <a:r>
              <a:rPr lang="vi-VN" sz="2800" b="0" i="0">
                <a:solidFill>
                  <a:srgbClr val="3F3F46"/>
                </a:solidFill>
                <a:effectLst/>
                <a:latin typeface="Dashicons"/>
              </a:rPr>
              <a:t>nhập </a:t>
            </a:r>
            <a:r>
              <a:rPr lang="en-US" sz="2800" b="0" i="0">
                <a:solidFill>
                  <a:srgbClr val="3F3F46"/>
                </a:solidFill>
                <a:effectLst/>
                <a:latin typeface="Dashicons"/>
              </a:rPr>
              <a:t> cột </a:t>
            </a:r>
            <a:r>
              <a:rPr lang="vi-VN" sz="2800" b="0" i="0">
                <a:solidFill>
                  <a:srgbClr val="3F3F46"/>
                </a:solidFill>
                <a:effectLst/>
                <a:latin typeface="Dashicons"/>
              </a:rPr>
              <a:t>giá trị </a:t>
            </a:r>
            <a:r>
              <a:rPr lang="en-US" sz="2800" b="0" i="0">
                <a:solidFill>
                  <a:srgbClr val="3F3F46"/>
                </a:solidFill>
                <a:effectLst/>
                <a:latin typeface="Dashicons"/>
              </a:rPr>
              <a:t> và nhập </a:t>
            </a:r>
            <a:r>
              <a:rPr lang="vi-VN" sz="2800" b="0" i="0">
                <a:solidFill>
                  <a:srgbClr val="3F3F46"/>
                </a:solidFill>
                <a:effectLst/>
                <a:latin typeface="Dashicons"/>
              </a:rPr>
              <a:t>cột </a:t>
            </a:r>
            <a:r>
              <a:rPr lang="vi-VN" sz="2800" b="0" i="1">
                <a:solidFill>
                  <a:srgbClr val="3F3F46"/>
                </a:solidFill>
                <a:effectLst/>
                <a:latin typeface="Dashicons"/>
              </a:rPr>
              <a:t>Tần số</a:t>
            </a:r>
            <a:r>
              <a:rPr lang="en-US" sz="2800" b="0" i="1">
                <a:solidFill>
                  <a:srgbClr val="3F3F46"/>
                </a:solidFill>
                <a:effectLst/>
                <a:latin typeface="Dashicons"/>
              </a:rPr>
              <a:t> ( nếu không có bảng tần số thì mặc định ta  để số 1) . Bấm AC</a:t>
            </a:r>
            <a:endParaRPr lang="en-US" sz="2800"/>
          </a:p>
          <a:p>
            <a:r>
              <a:rPr lang="en-US" sz="2800" b="1">
                <a:solidFill>
                  <a:srgbClr val="3F3F46"/>
                </a:solidFill>
                <a:latin typeface="Dashicons"/>
              </a:rPr>
              <a:t>Bước 3: shift -&gt; 1-&gt; 4</a:t>
            </a:r>
          </a:p>
          <a:p>
            <a:endParaRPr lang="en-US" sz="2800"/>
          </a:p>
          <a:p>
            <a:r>
              <a:rPr lang="en-US" sz="2800"/>
              <a:t>Sử dụng chỉ được 1 số chức năng cơ bản thôi.</a:t>
            </a:r>
          </a:p>
        </p:txBody>
      </p:sp>
    </p:spTree>
    <p:extLst>
      <p:ext uri="{BB962C8B-B14F-4D97-AF65-F5344CB8AC3E}">
        <p14:creationId xmlns:p14="http://schemas.microsoft.com/office/powerpoint/2010/main" val="40273018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A7A5EF-190A-2980-F178-D0CE7171B967}"/>
              </a:ext>
            </a:extLst>
          </p:cNvPr>
          <p:cNvPicPr>
            <a:picLocks noChangeAspect="1"/>
          </p:cNvPicPr>
          <p:nvPr/>
        </p:nvPicPr>
        <p:blipFill>
          <a:blip r:embed="rId2"/>
          <a:stretch>
            <a:fillRect/>
          </a:stretch>
        </p:blipFill>
        <p:spPr>
          <a:xfrm>
            <a:off x="2895600" y="266700"/>
            <a:ext cx="9677400" cy="9906301"/>
          </a:xfrm>
          <a:prstGeom prst="rect">
            <a:avLst/>
          </a:prstGeom>
        </p:spPr>
      </p:pic>
    </p:spTree>
    <p:extLst>
      <p:ext uri="{BB962C8B-B14F-4D97-AF65-F5344CB8AC3E}">
        <p14:creationId xmlns:p14="http://schemas.microsoft.com/office/powerpoint/2010/main" val="187723245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p:cNvSpPr/>
          <p:nvPr/>
        </p:nvSpPr>
        <p:spPr>
          <a:xfrm>
            <a:off x="6096000" y="3550756"/>
            <a:ext cx="6154712" cy="1592744"/>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LUYỆN TẬP</a:t>
            </a: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105400" y="6819901"/>
            <a:ext cx="8194623" cy="3124200"/>
          </a:xfrm>
          <a:prstGeom prst="rect">
            <a:avLst/>
          </a:prstGeom>
        </p:spPr>
      </p:pic>
      <p:pic>
        <p:nvPicPr>
          <p:cNvPr id="11"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sp>
        <p:nvSpPr>
          <p:cNvPr id="17" name="Pentagon 16"/>
          <p:cNvSpPr/>
          <p:nvPr/>
        </p:nvSpPr>
        <p:spPr>
          <a:xfrm>
            <a:off x="762000" y="518159"/>
            <a:ext cx="2672080" cy="1447800"/>
          </a:xfrm>
          <a:prstGeom prst="homePlate">
            <a:avLst/>
          </a:prstGeom>
          <a:solidFill>
            <a:srgbClr val="EF9F5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00" b="1">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0021438"/>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8600" y="0"/>
            <a:ext cx="16614013" cy="1200329"/>
          </a:xfrm>
          <a:prstGeom prst="rect">
            <a:avLst/>
          </a:prstGeom>
        </p:spPr>
        <p:txBody>
          <a:bodyPr wrap="square">
            <a:spAutoFit/>
          </a:bodyPr>
          <a:lstStyle/>
          <a:p>
            <a:pPr algn="just"/>
            <a:r>
              <a:rPr lang="en-US" sz="3600" b="1">
                <a:solidFill>
                  <a:srgbClr val="FF0000"/>
                </a:solidFill>
                <a:latin typeface="Times New Roman" panose="02020603050405020304" pitchFamily="18" charset="0"/>
                <a:cs typeface="Times New Roman" panose="02020603050405020304" pitchFamily="18" charset="0"/>
              </a:rPr>
              <a:t>Bài 8 – trang 138</a:t>
            </a:r>
            <a:r>
              <a:rPr lang="en-US" sz="3600" b="1">
                <a:latin typeface="Times New Roman" panose="02020603050405020304" pitchFamily="18" charset="0"/>
                <a:cs typeface="Times New Roman" panose="02020603050405020304" pitchFamily="18" charset="0"/>
              </a:rPr>
              <a:t>. </a:t>
            </a:r>
            <a:r>
              <a:rPr lang="vi-VN" sz="3600" b="1">
                <a:latin typeface="Times New Roman" panose="02020603050405020304" pitchFamily="18" charset="0"/>
                <a:cs typeface="Times New Roman" panose="02020603050405020304" pitchFamily="18" charset="0"/>
              </a:rPr>
              <a:t>Thời gian chạy 100 mét (đơn vị: giây) của các bạn học sinh ở hai nhóm A và B được ghi lại ở bảng sau:</a:t>
            </a:r>
          </a:p>
        </p:txBody>
      </p:sp>
      <mc:AlternateContent xmlns:mc="http://schemas.openxmlformats.org/markup-compatibility/2006" xmlns:a14="http://schemas.microsoft.com/office/drawing/2010/main">
        <mc:Choice Requires="a14">
          <p:graphicFrame>
            <p:nvGraphicFramePr>
              <p:cNvPr id="32" name="Table 31"/>
              <p:cNvGraphicFramePr>
                <a:graphicFrameLocks noGrp="1"/>
              </p:cNvGraphicFramePr>
              <p:nvPr>
                <p:extLst>
                  <p:ext uri="{D42A27DB-BD31-4B8C-83A1-F6EECF244321}">
                    <p14:modId xmlns:p14="http://schemas.microsoft.com/office/powerpoint/2010/main" val="669961394"/>
                  </p:ext>
                </p:extLst>
              </p:nvPr>
            </p:nvGraphicFramePr>
            <p:xfrm>
              <a:off x="1239459" y="1392805"/>
              <a:ext cx="14592294" cy="2002024"/>
            </p:xfrm>
            <a:graphic>
              <a:graphicData uri="http://schemas.openxmlformats.org/drawingml/2006/table">
                <a:tbl>
                  <a:tblPr firstRow="1" bandRow="1">
                    <a:tableStyleId>{5C22544A-7EE6-4342-B048-85BDC9FD1C3A}</a:tableStyleId>
                  </a:tblPr>
                  <a:tblGrid>
                    <a:gridCol w="2553462">
                      <a:extLst>
                        <a:ext uri="{9D8B030D-6E8A-4147-A177-3AD203B41FA5}">
                          <a16:colId xmlns:a16="http://schemas.microsoft.com/office/drawing/2014/main" val="20000"/>
                        </a:ext>
                      </a:extLst>
                    </a:gridCol>
                    <a:gridCol w="1504854">
                      <a:extLst>
                        <a:ext uri="{9D8B030D-6E8A-4147-A177-3AD203B41FA5}">
                          <a16:colId xmlns:a16="http://schemas.microsoft.com/office/drawing/2014/main" val="20001"/>
                        </a:ext>
                      </a:extLst>
                    </a:gridCol>
                    <a:gridCol w="1504854">
                      <a:extLst>
                        <a:ext uri="{9D8B030D-6E8A-4147-A177-3AD203B41FA5}">
                          <a16:colId xmlns:a16="http://schemas.microsoft.com/office/drawing/2014/main" val="20002"/>
                        </a:ext>
                      </a:extLst>
                    </a:gridCol>
                    <a:gridCol w="1504854">
                      <a:extLst>
                        <a:ext uri="{9D8B030D-6E8A-4147-A177-3AD203B41FA5}">
                          <a16:colId xmlns:a16="http://schemas.microsoft.com/office/drawing/2014/main" val="20003"/>
                        </a:ext>
                      </a:extLst>
                    </a:gridCol>
                    <a:gridCol w="1504854">
                      <a:extLst>
                        <a:ext uri="{9D8B030D-6E8A-4147-A177-3AD203B41FA5}">
                          <a16:colId xmlns:a16="http://schemas.microsoft.com/office/drawing/2014/main" val="20004"/>
                        </a:ext>
                      </a:extLst>
                    </a:gridCol>
                    <a:gridCol w="1504854">
                      <a:extLst>
                        <a:ext uri="{9D8B030D-6E8A-4147-A177-3AD203B41FA5}">
                          <a16:colId xmlns:a16="http://schemas.microsoft.com/office/drawing/2014/main" val="20005"/>
                        </a:ext>
                      </a:extLst>
                    </a:gridCol>
                    <a:gridCol w="1504854">
                      <a:extLst>
                        <a:ext uri="{9D8B030D-6E8A-4147-A177-3AD203B41FA5}">
                          <a16:colId xmlns:a16="http://schemas.microsoft.com/office/drawing/2014/main" val="20006"/>
                        </a:ext>
                      </a:extLst>
                    </a:gridCol>
                    <a:gridCol w="1504854">
                      <a:extLst>
                        <a:ext uri="{9D8B030D-6E8A-4147-A177-3AD203B41FA5}">
                          <a16:colId xmlns:a16="http://schemas.microsoft.com/office/drawing/2014/main" val="20007"/>
                        </a:ext>
                      </a:extLst>
                    </a:gridCol>
                    <a:gridCol w="1504854">
                      <a:extLst>
                        <a:ext uri="{9D8B030D-6E8A-4147-A177-3AD203B41FA5}">
                          <a16:colId xmlns:a16="http://schemas.microsoft.com/office/drawing/2014/main" val="20008"/>
                        </a:ext>
                      </a:extLst>
                    </a:gridCol>
                  </a:tblGrid>
                  <a:tr h="1001012">
                    <a:tc>
                      <a:txBody>
                        <a:bodyPr/>
                        <a:lstStyle/>
                        <a:p>
                          <a:pPr algn="ctr"/>
                          <a:r>
                            <a:rPr lang="en-US" sz="3800" b="1">
                              <a:solidFill>
                                <a:schemeClr val="tx1"/>
                              </a:solidFill>
                              <a:latin typeface="Arial" panose="020B0604020202020204" pitchFamily="34" charset="0"/>
                              <a:cs typeface="Arial" panose="020B0604020202020204" pitchFamily="34" charset="0"/>
                            </a:rPr>
                            <a:t>Nhóm</a:t>
                          </a:r>
                          <a:r>
                            <a:rPr lang="en-US" sz="3800" b="1" baseline="0">
                              <a:solidFill>
                                <a:schemeClr val="tx1"/>
                              </a:solidFill>
                              <a:latin typeface="Arial" panose="020B0604020202020204" pitchFamily="34" charset="0"/>
                              <a:cs typeface="Arial" panose="020B0604020202020204" pitchFamily="34" charset="0"/>
                            </a:rPr>
                            <a:t> A</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001012">
                    <a:tc>
                      <a:txBody>
                        <a:bodyPr/>
                        <a:lstStyle/>
                        <a:p>
                          <a:pPr algn="ctr"/>
                          <a:r>
                            <a:rPr lang="en-US" sz="3800" b="1">
                              <a:solidFill>
                                <a:schemeClr val="tx1"/>
                              </a:solidFill>
                              <a:latin typeface="Arial" panose="020B0604020202020204" pitchFamily="34" charset="0"/>
                              <a:cs typeface="Arial" panose="020B0604020202020204" pitchFamily="34" charset="0"/>
                            </a:rPr>
                            <a:t>Nhóm</a:t>
                          </a:r>
                          <a:r>
                            <a:rPr lang="en-US" sz="3800" b="1" baseline="0">
                              <a:solidFill>
                                <a:schemeClr val="tx1"/>
                              </a:solidFill>
                              <a:latin typeface="Arial" panose="020B0604020202020204" pitchFamily="34" charset="0"/>
                              <a:cs typeface="Arial" panose="020B0604020202020204" pitchFamily="34" charset="0"/>
                            </a:rPr>
                            <a:t> B</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14:m>
                            <m:oMathPara xmlns:m="http://schemas.openxmlformats.org/officeDocument/2006/math">
                              <m:oMathParaPr>
                                <m:jc m:val="centerGroup"/>
                              </m:oMathParaPr>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12,1</m:t>
                                </m:r>
                              </m:oMath>
                            </m:oMathPara>
                          </a14:m>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14:m>
                            <m:oMathPara xmlns:m="http://schemas.openxmlformats.org/officeDocument/2006/math">
                              <m:oMathParaPr>
                                <m:jc m:val="centerGroup"/>
                              </m:oMathParaPr>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13,4</m:t>
                                </m:r>
                              </m:oMath>
                            </m:oMathPara>
                          </a14:m>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14:m>
                            <m:oMathPara xmlns:m="http://schemas.openxmlformats.org/officeDocument/2006/math">
                              <m:oMathParaPr>
                                <m:jc m:val="centerGroup"/>
                              </m:oMathParaPr>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13,2</m:t>
                                </m:r>
                              </m:oMath>
                            </m:oMathPara>
                          </a14:m>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14:m>
                            <m:oMathPara xmlns:m="http://schemas.openxmlformats.org/officeDocument/2006/math">
                              <m:oMathParaPr>
                                <m:jc m:val="centerGroup"/>
                              </m:oMathParaPr>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12,9</m:t>
                                </m:r>
                              </m:oMath>
                            </m:oMathPara>
                          </a14:m>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14:m>
                            <m:oMathPara xmlns:m="http://schemas.openxmlformats.org/officeDocument/2006/math">
                              <m:oMathParaPr>
                                <m:jc m:val="centerGroup"/>
                              </m:oMathParaPr>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13,7</m:t>
                                </m:r>
                              </m:oMath>
                            </m:oMathPara>
                          </a14:m>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mc:Choice>
        <mc:Fallback xmlns="">
          <p:graphicFrame>
            <p:nvGraphicFramePr>
              <p:cNvPr id="32" name="Table 31"/>
              <p:cNvGraphicFramePr>
                <a:graphicFrameLocks noGrp="1"/>
              </p:cNvGraphicFramePr>
              <p:nvPr>
                <p:extLst>
                  <p:ext uri="{D42A27DB-BD31-4B8C-83A1-F6EECF244321}">
                    <p14:modId xmlns:p14="http://schemas.microsoft.com/office/powerpoint/2010/main" val="669961394"/>
                  </p:ext>
                </p:extLst>
              </p:nvPr>
            </p:nvGraphicFramePr>
            <p:xfrm>
              <a:off x="1239459" y="1392805"/>
              <a:ext cx="14592294" cy="2002024"/>
            </p:xfrm>
            <a:graphic>
              <a:graphicData uri="http://schemas.openxmlformats.org/drawingml/2006/table">
                <a:tbl>
                  <a:tblPr firstRow="1" bandRow="1">
                    <a:tableStyleId>{5C22544A-7EE6-4342-B048-85BDC9FD1C3A}</a:tableStyleId>
                  </a:tblPr>
                  <a:tblGrid>
                    <a:gridCol w="2553462">
                      <a:extLst>
                        <a:ext uri="{9D8B030D-6E8A-4147-A177-3AD203B41FA5}">
                          <a16:colId xmlns:a16="http://schemas.microsoft.com/office/drawing/2014/main" val="20000"/>
                        </a:ext>
                      </a:extLst>
                    </a:gridCol>
                    <a:gridCol w="1504854">
                      <a:extLst>
                        <a:ext uri="{9D8B030D-6E8A-4147-A177-3AD203B41FA5}">
                          <a16:colId xmlns:a16="http://schemas.microsoft.com/office/drawing/2014/main" val="20001"/>
                        </a:ext>
                      </a:extLst>
                    </a:gridCol>
                    <a:gridCol w="1504854">
                      <a:extLst>
                        <a:ext uri="{9D8B030D-6E8A-4147-A177-3AD203B41FA5}">
                          <a16:colId xmlns:a16="http://schemas.microsoft.com/office/drawing/2014/main" val="20002"/>
                        </a:ext>
                      </a:extLst>
                    </a:gridCol>
                    <a:gridCol w="1504854">
                      <a:extLst>
                        <a:ext uri="{9D8B030D-6E8A-4147-A177-3AD203B41FA5}">
                          <a16:colId xmlns:a16="http://schemas.microsoft.com/office/drawing/2014/main" val="20003"/>
                        </a:ext>
                      </a:extLst>
                    </a:gridCol>
                    <a:gridCol w="1504854">
                      <a:extLst>
                        <a:ext uri="{9D8B030D-6E8A-4147-A177-3AD203B41FA5}">
                          <a16:colId xmlns:a16="http://schemas.microsoft.com/office/drawing/2014/main" val="20004"/>
                        </a:ext>
                      </a:extLst>
                    </a:gridCol>
                    <a:gridCol w="1504854">
                      <a:extLst>
                        <a:ext uri="{9D8B030D-6E8A-4147-A177-3AD203B41FA5}">
                          <a16:colId xmlns:a16="http://schemas.microsoft.com/office/drawing/2014/main" val="20005"/>
                        </a:ext>
                      </a:extLst>
                    </a:gridCol>
                    <a:gridCol w="1504854">
                      <a:extLst>
                        <a:ext uri="{9D8B030D-6E8A-4147-A177-3AD203B41FA5}">
                          <a16:colId xmlns:a16="http://schemas.microsoft.com/office/drawing/2014/main" val="20006"/>
                        </a:ext>
                      </a:extLst>
                    </a:gridCol>
                    <a:gridCol w="1504854">
                      <a:extLst>
                        <a:ext uri="{9D8B030D-6E8A-4147-A177-3AD203B41FA5}">
                          <a16:colId xmlns:a16="http://schemas.microsoft.com/office/drawing/2014/main" val="20007"/>
                        </a:ext>
                      </a:extLst>
                    </a:gridCol>
                    <a:gridCol w="1504854">
                      <a:extLst>
                        <a:ext uri="{9D8B030D-6E8A-4147-A177-3AD203B41FA5}">
                          <a16:colId xmlns:a16="http://schemas.microsoft.com/office/drawing/2014/main" val="20008"/>
                        </a:ext>
                      </a:extLst>
                    </a:gridCol>
                  </a:tblGrid>
                  <a:tr h="1001012">
                    <a:tc>
                      <a:txBody>
                        <a:bodyPr/>
                        <a:lstStyle/>
                        <a:p>
                          <a:pPr algn="ctr"/>
                          <a:r>
                            <a:rPr lang="en-US" sz="3800" b="1">
                              <a:solidFill>
                                <a:schemeClr val="tx1"/>
                              </a:solidFill>
                              <a:latin typeface="Arial" panose="020B0604020202020204" pitchFamily="34" charset="0"/>
                              <a:cs typeface="Arial" panose="020B0604020202020204" pitchFamily="34" charset="0"/>
                            </a:rPr>
                            <a:t>Nhóm</a:t>
                          </a:r>
                          <a:r>
                            <a:rPr lang="en-US" sz="3800" b="1" baseline="0">
                              <a:solidFill>
                                <a:schemeClr val="tx1"/>
                              </a:solidFill>
                              <a:latin typeface="Arial" panose="020B0604020202020204" pitchFamily="34" charset="0"/>
                              <a:cs typeface="Arial" panose="020B0604020202020204" pitchFamily="34" charset="0"/>
                            </a:rPr>
                            <a:t> A</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1001012">
                    <a:tc>
                      <a:txBody>
                        <a:bodyPr/>
                        <a:lstStyle/>
                        <a:p>
                          <a:pPr algn="ctr"/>
                          <a:r>
                            <a:rPr lang="en-US" sz="3800" b="1">
                              <a:solidFill>
                                <a:schemeClr val="tx1"/>
                              </a:solidFill>
                              <a:latin typeface="Arial" panose="020B0604020202020204" pitchFamily="34" charset="0"/>
                              <a:cs typeface="Arial" panose="020B0604020202020204" pitchFamily="34" charset="0"/>
                            </a:rPr>
                            <a:t>Nhóm</a:t>
                          </a:r>
                          <a:r>
                            <a:rPr lang="en-US" sz="3800" b="1" baseline="0">
                              <a:solidFill>
                                <a:schemeClr val="tx1"/>
                              </a:solidFill>
                              <a:latin typeface="Arial" panose="020B0604020202020204" pitchFamily="34" charset="0"/>
                              <a:cs typeface="Arial" panose="020B0604020202020204" pitchFamily="34" charset="0"/>
                            </a:rPr>
                            <a:t> B</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2"/>
                          <a:stretch>
                            <a:fillRect l="-170040" t="-101220" r="-700810" b="-7927"/>
                          </a:stretch>
                        </a:blip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2"/>
                          <a:stretch>
                            <a:fillRect l="-270040" t="-101220" r="-600810" b="-7927"/>
                          </a:stretch>
                        </a:blip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2"/>
                          <a:stretch>
                            <a:fillRect l="-370040" t="-101220" r="-500810" b="-7927"/>
                          </a:stretch>
                        </a:blip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2"/>
                          <a:stretch>
                            <a:fillRect l="-470040" t="-101220" r="-400810" b="-7927"/>
                          </a:stretch>
                        </a:blipFill>
                      </a:tcPr>
                    </a:tc>
                    <a:tc>
                      <a:txBody>
                        <a:bodyPr/>
                        <a:lstStyle/>
                        <a:p>
                          <a:endParaRPr lang="en-US"/>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2"/>
                          <a:stretch>
                            <a:fillRect l="-570040" t="-101220" r="-300810" b="-7927"/>
                          </a:stretch>
                        </a:blip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3800" b="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mc:Fallback>
      </mc:AlternateContent>
      <p:sp>
        <p:nvSpPr>
          <p:cNvPr id="7" name="Rectangle 1"/>
          <p:cNvSpPr>
            <a:spLocks noChangeArrowheads="1"/>
          </p:cNvSpPr>
          <p:nvPr/>
        </p:nvSpPr>
        <p:spPr bwMode="auto">
          <a:xfrm>
            <a:off x="4876800" y="3725092"/>
            <a:ext cx="802815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spcBef>
                <a:spcPct val="0"/>
              </a:spcBef>
              <a:spcAft>
                <a:spcPct val="0"/>
              </a:spcAft>
              <a:buClrTx/>
              <a:buSzTx/>
              <a:buFontTx/>
              <a:buNone/>
              <a:tabLst/>
            </a:pPr>
            <a:r>
              <a:rPr kumimoji="0" lang="en-US" altLang="en-US" sz="3600" b="0" i="0" u="none" strike="noStrike" cap="none" normalizeH="0" baseline="0">
                <a:ln>
                  <a:noFill/>
                </a:ln>
                <a:solidFill>
                  <a:srgbClr val="000000"/>
                </a:solidFill>
                <a:effectLst/>
                <a:cs typeface="Arial" panose="020B0604020202020204" pitchFamily="34" charset="0"/>
              </a:rPr>
              <a:t>Nhóm nào có thành tích chạy tốt hơn?</a:t>
            </a:r>
            <a:endParaRPr kumimoji="0" lang="en-US" altLang="en-US" sz="3600" b="0" i="0" u="none" strike="noStrike" cap="none" normalizeH="0" baseline="0">
              <a:ln>
                <a:noFill/>
              </a:ln>
              <a:solidFill>
                <a:schemeClr val="tx1"/>
              </a:solidFill>
              <a:effectLst/>
              <a:cs typeface="Arial" panose="020B0604020202020204" pitchFamily="34" charset="0"/>
            </a:endParaRP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174D1643-D6A2-5C07-6DD6-4B1C67347AE7}"/>
                  </a:ext>
                </a:extLst>
              </p:cNvPr>
              <p:cNvSpPr/>
              <p:nvPr/>
            </p:nvSpPr>
            <p:spPr>
              <a:xfrm>
                <a:off x="-228600" y="4719004"/>
                <a:ext cx="18516600" cy="4994444"/>
              </a:xfrm>
              <a:prstGeom prst="rect">
                <a:avLst/>
              </a:prstGeom>
            </p:spPr>
            <p:txBody>
              <a:bodyPr wrap="square">
                <a:spAutoFit/>
              </a:bodyPr>
              <a:lstStyle/>
              <a:p>
                <a:pPr marL="571500" indent="-571500" algn="just">
                  <a:spcAft>
                    <a:spcPts val="800"/>
                  </a:spcAft>
                  <a:buFontTx/>
                  <a:buChar char="-"/>
                </a:pPr>
                <a:r>
                  <a:rPr lang="en-US" sz="4000">
                    <a:latin typeface="Arial" panose="020B0604020202020204" pitchFamily="34" charset="0"/>
                    <a:ea typeface="Calibri" panose="020F0502020204030204" pitchFamily="34" charset="0"/>
                    <a:cs typeface="Arial" panose="020B0604020202020204" pitchFamily="34" charset="0"/>
                  </a:rPr>
                  <a:t>Số giây trung bình </a:t>
                </a:r>
                <a:r>
                  <a:rPr lang="en-US" sz="4000">
                    <a:solidFill>
                      <a:srgbClr val="FF0000"/>
                    </a:solidFill>
                    <a:latin typeface="Arial" panose="020B0604020202020204" pitchFamily="34" charset="0"/>
                    <a:ea typeface="Calibri" panose="020F0502020204030204" pitchFamily="34" charset="0"/>
                    <a:cs typeface="Arial" panose="020B0604020202020204" pitchFamily="34" charset="0"/>
                  </a:rPr>
                  <a:t>nhóm A </a:t>
                </a:r>
                <a:r>
                  <a:rPr lang="en-US" sz="4000">
                    <a:latin typeface="Arial" panose="020B0604020202020204" pitchFamily="34" charset="0"/>
                    <a:ea typeface="Calibri" panose="020F0502020204030204" pitchFamily="34" charset="0"/>
                    <a:cs typeface="Arial" panose="020B0604020202020204" pitchFamily="34" charset="0"/>
                  </a:rPr>
                  <a:t>chạy được là: </a:t>
                </a:r>
              </a:p>
              <a:p>
                <a:pPr algn="ctr">
                  <a:spcAft>
                    <a:spcPts val="800"/>
                  </a:spcAft>
                </a:pPr>
                <a14:m>
                  <m:oMathPara xmlns:m="http://schemas.openxmlformats.org/officeDocument/2006/math">
                    <m:oMathParaPr>
                      <m:jc m:val="centerGroup"/>
                    </m:oMathParaPr>
                    <m:oMath xmlns:m="http://schemas.openxmlformats.org/officeDocument/2006/math">
                      <m:bar>
                        <m:barPr>
                          <m:pos m:val="top"/>
                          <m:ctrlPr>
                            <a:rPr lang="en-US" sz="4000" i="1" smtClean="0">
                              <a:effectLst/>
                              <a:latin typeface="Cambria Math" panose="02040503050406030204" pitchFamily="18" charset="0"/>
                              <a:cs typeface="Times New Roman" panose="02020603050405020304" pitchFamily="18" charset="0"/>
                            </a:rPr>
                          </m:ctrlPr>
                        </m:barPr>
                        <m:e>
                          <m:r>
                            <a:rPr lang="en-US" sz="4000" b="0" i="1" smtClean="0">
                              <a:effectLst/>
                              <a:latin typeface="Cambria Math" panose="02040503050406030204" pitchFamily="18" charset="0"/>
                              <a:cs typeface="Times New Roman" panose="02020603050405020304" pitchFamily="18" charset="0"/>
                            </a:rPr>
                            <m:t>𝑥</m:t>
                          </m:r>
                        </m:e>
                      </m:bar>
                      <m:r>
                        <a:rPr lang="en-US" sz="4000" b="0" i="1" smtClean="0">
                          <a:effectLst/>
                          <a:latin typeface="Cambria Math" panose="02040503050406030204" pitchFamily="18" charset="0"/>
                          <a:cs typeface="Times New Roman" panose="02020603050405020304" pitchFamily="18" charset="0"/>
                        </a:rPr>
                        <m:t>=</m:t>
                      </m:r>
                      <m:f>
                        <m:f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000" i="1">
                              <a:effectLst/>
                              <a:latin typeface="Cambria Math" panose="02040503050406030204" pitchFamily="18" charset="0"/>
                              <a:ea typeface="Calibri" panose="020F0502020204030204" pitchFamily="34" charset="0"/>
                              <a:cs typeface="Times New Roman" panose="02020603050405020304" pitchFamily="18" charset="0"/>
                            </a:rPr>
                            <m:t>8</m:t>
                          </m:r>
                        </m:den>
                      </m:f>
                      <m:r>
                        <a:rPr lang="en-US" sz="4000" i="1" smtClean="0">
                          <a:effectLst/>
                          <a:latin typeface="Cambria Math" panose="02040503050406030204" pitchFamily="18" charset="0"/>
                          <a:ea typeface="Calibri" panose="020F0502020204030204" pitchFamily="34" charset="0"/>
                          <a:cs typeface="Arial" panose="020B0604020202020204" pitchFamily="34" charset="0"/>
                        </a:rPr>
                        <m:t> (12,2 + 13,5 + 12,7 + 13,1 + 12,5 + 12,9 + 13,2 + 12,8) = 12,8625 (</m:t>
                      </m:r>
                      <m:r>
                        <a:rPr lang="en-US" sz="4000" i="1" smtClean="0">
                          <a:effectLst/>
                          <a:latin typeface="Cambria Math" panose="02040503050406030204" pitchFamily="18" charset="0"/>
                          <a:ea typeface="Calibri" panose="020F0502020204030204" pitchFamily="34" charset="0"/>
                          <a:cs typeface="Arial" panose="020B0604020202020204" pitchFamily="34" charset="0"/>
                        </a:rPr>
                        <m:t>𝑠</m:t>
                      </m:r>
                      <m:r>
                        <a:rPr lang="en-US" sz="4000" i="1" smtClean="0">
                          <a:effectLst/>
                          <a:latin typeface="Cambria Math" panose="02040503050406030204" pitchFamily="18" charset="0"/>
                          <a:ea typeface="Calibri" panose="020F0502020204030204" pitchFamily="34" charset="0"/>
                          <a:cs typeface="Arial" panose="020B0604020202020204" pitchFamily="34" charset="0"/>
                        </a:rPr>
                        <m:t>)</m:t>
                      </m:r>
                    </m:oMath>
                  </m:oMathPara>
                </a14:m>
                <a:endParaRPr lang="en-US" sz="4000">
                  <a:effectLst/>
                  <a:latin typeface="Arial" panose="020B0604020202020204" pitchFamily="34" charset="0"/>
                  <a:ea typeface="Calibri" panose="020F0502020204030204" pitchFamily="34" charset="0"/>
                  <a:cs typeface="Arial" panose="020B0604020202020204" pitchFamily="34" charset="0"/>
                </a:endParaRPr>
              </a:p>
              <a:p>
                <a:pPr marL="571500" indent="-571500" algn="just">
                  <a:spcAft>
                    <a:spcPts val="800"/>
                  </a:spcAft>
                  <a:buFontTx/>
                  <a:buChar char="-"/>
                </a:pPr>
                <a:r>
                  <a:rPr lang="en-US" sz="4000">
                    <a:effectLst/>
                    <a:latin typeface="Arial" panose="020B0604020202020204" pitchFamily="34" charset="0"/>
                    <a:ea typeface="Calibri" panose="020F0502020204030204" pitchFamily="34" charset="0"/>
                    <a:cs typeface="Arial" panose="020B0604020202020204" pitchFamily="34" charset="0"/>
                  </a:rPr>
                  <a:t>Số giây trung bình </a:t>
                </a:r>
                <a:r>
                  <a:rPr lang="en-US" sz="4000">
                    <a:solidFill>
                      <a:srgbClr val="FF0000"/>
                    </a:solidFill>
                    <a:effectLst/>
                    <a:latin typeface="Arial" panose="020B0604020202020204" pitchFamily="34" charset="0"/>
                    <a:ea typeface="Calibri" panose="020F0502020204030204" pitchFamily="34" charset="0"/>
                    <a:cs typeface="Arial" panose="020B0604020202020204" pitchFamily="34" charset="0"/>
                  </a:rPr>
                  <a:t>nhóm B </a:t>
                </a:r>
                <a:r>
                  <a:rPr lang="en-US" sz="4000">
                    <a:effectLst/>
                    <a:latin typeface="Arial" panose="020B0604020202020204" pitchFamily="34" charset="0"/>
                    <a:ea typeface="Calibri" panose="020F0502020204030204" pitchFamily="34" charset="0"/>
                    <a:cs typeface="Arial" panose="020B0604020202020204" pitchFamily="34" charset="0"/>
                  </a:rPr>
                  <a:t>chạy được là:</a:t>
                </a:r>
              </a:p>
              <a:p>
                <a:pPr algn="ctr">
                  <a:spcAft>
                    <a:spcPts val="800"/>
                  </a:spcAft>
                </a:pPr>
                <a:r>
                  <a:rPr lang="en-US" sz="4000">
                    <a:effectLst/>
                    <a:latin typeface="Arial" panose="020B0604020202020204" pitchFamily="34" charset="0"/>
                    <a:ea typeface="Calibri" panose="020F0502020204030204" pitchFamily="34" charset="0"/>
                    <a:cs typeface="Arial" panose="020B0604020202020204" pitchFamily="34" charset="0"/>
                  </a:rPr>
                  <a:t> </a:t>
                </a:r>
                <a:r>
                  <a:rPr lang="en-US" sz="4000">
                    <a:cs typeface="Times New Roman" panose="02020603050405020304" pitchFamily="18" charset="0"/>
                  </a:rPr>
                  <a:t> </a:t>
                </a:r>
                <a14:m>
                  <m:oMath xmlns:m="http://schemas.openxmlformats.org/officeDocument/2006/math">
                    <m:bar>
                      <m:barPr>
                        <m:pos m:val="top"/>
                        <m:ctrlPr>
                          <a:rPr lang="en-US" sz="4000" i="1">
                            <a:latin typeface="Cambria Math" panose="02040503050406030204" pitchFamily="18" charset="0"/>
                            <a:cs typeface="Times New Roman" panose="02020603050405020304" pitchFamily="18" charset="0"/>
                          </a:rPr>
                        </m:ctrlPr>
                      </m:barPr>
                      <m:e>
                        <m:r>
                          <a:rPr lang="en-US" sz="4000" i="1">
                            <a:latin typeface="Cambria Math" panose="02040503050406030204" pitchFamily="18" charset="0"/>
                            <a:cs typeface="Times New Roman" panose="02020603050405020304" pitchFamily="18" charset="0"/>
                          </a:rPr>
                          <m:t>𝑥</m:t>
                        </m:r>
                      </m:e>
                    </m:bar>
                    <m:r>
                      <a:rPr lang="en-US" sz="4000" i="1">
                        <a:latin typeface="Cambria Math" panose="02040503050406030204" pitchFamily="18" charset="0"/>
                        <a:cs typeface="Times New Roman" panose="02020603050405020304" pitchFamily="18" charset="0"/>
                      </a:rPr>
                      <m:t>= </m:t>
                    </m:r>
                    <m:f>
                      <m:fPr>
                        <m:ctrlPr>
                          <a:rPr lang="en-US" sz="40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000" i="1">
                            <a:effectLst/>
                            <a:latin typeface="Cambria Math" panose="02040503050406030204" pitchFamily="18" charset="0"/>
                            <a:ea typeface="Calibri" panose="020F0502020204030204" pitchFamily="34" charset="0"/>
                            <a:cs typeface="Times New Roman" panose="02020603050405020304" pitchFamily="18" charset="0"/>
                          </a:rPr>
                          <m:t>5</m:t>
                        </m:r>
                      </m:den>
                    </m:f>
                  </m:oMath>
                </a14:m>
                <a:r>
                  <a:rPr lang="en-US" sz="4000">
                    <a:effectLst/>
                    <a:latin typeface="Arial" panose="020B0604020202020204" pitchFamily="34" charset="0"/>
                    <a:ea typeface="Calibri" panose="020F0502020204030204" pitchFamily="34" charset="0"/>
                    <a:cs typeface="Arial" panose="020B0604020202020204" pitchFamily="34" charset="0"/>
                  </a:rPr>
                  <a:t> </a:t>
                </a:r>
                <a14:m>
                  <m:oMath xmlns:m="http://schemas.openxmlformats.org/officeDocument/2006/math">
                    <m:r>
                      <a:rPr lang="en-US" sz="4000" i="1" smtClean="0">
                        <a:effectLst/>
                        <a:latin typeface="Cambria Math" panose="02040503050406030204" pitchFamily="18" charset="0"/>
                        <a:ea typeface="Calibri" panose="020F0502020204030204" pitchFamily="34" charset="0"/>
                        <a:cs typeface="Arial" panose="020B0604020202020204" pitchFamily="34" charset="0"/>
                      </a:rPr>
                      <m:t>(12,1 + 13,4 + 13,2 + 12,9 + 13,7) = 13,06 (</m:t>
                    </m:r>
                    <m:r>
                      <a:rPr lang="en-US" sz="4000" i="1" smtClean="0">
                        <a:effectLst/>
                        <a:latin typeface="Cambria Math" panose="02040503050406030204" pitchFamily="18" charset="0"/>
                        <a:ea typeface="Calibri" panose="020F0502020204030204" pitchFamily="34" charset="0"/>
                        <a:cs typeface="Arial" panose="020B0604020202020204" pitchFamily="34" charset="0"/>
                      </a:rPr>
                      <m:t>𝑠</m:t>
                    </m:r>
                    <m:r>
                      <a:rPr lang="en-US" sz="4000" i="1" smtClean="0">
                        <a:effectLst/>
                        <a:latin typeface="Cambria Math" panose="02040503050406030204" pitchFamily="18" charset="0"/>
                        <a:ea typeface="Calibri" panose="020F0502020204030204" pitchFamily="34" charset="0"/>
                        <a:cs typeface="Arial" panose="020B0604020202020204" pitchFamily="34" charset="0"/>
                      </a:rPr>
                      <m:t>)</m:t>
                    </m:r>
                  </m:oMath>
                </a14:m>
                <a:endParaRPr lang="en-US" sz="4000">
                  <a:effectLst/>
                  <a:latin typeface="Arial" panose="020B0604020202020204" pitchFamily="34" charset="0"/>
                  <a:ea typeface="Calibri" panose="020F0502020204030204" pitchFamily="34" charset="0"/>
                  <a:cs typeface="Arial" panose="020B0604020202020204" pitchFamily="34" charset="0"/>
                </a:endParaRPr>
              </a:p>
              <a:p>
                <a:pPr algn="just">
                  <a:spcAft>
                    <a:spcPts val="800"/>
                  </a:spcAft>
                </a:pPr>
                <a:r>
                  <a:rPr lang="nl-NL" sz="4000">
                    <a:effectLst/>
                    <a:ea typeface="Calibri" panose="020F0502020204030204" pitchFamily="34" charset="0"/>
                    <a:cs typeface="Times New Roman" panose="02020603050405020304" pitchFamily="18" charset="0"/>
                  </a:rPr>
                  <a:t>        </a:t>
                </a:r>
                <a14:m>
                  <m:oMath xmlns:m="http://schemas.openxmlformats.org/officeDocument/2006/math">
                    <m:r>
                      <a:rPr lang="nl-NL" sz="40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4000">
                    <a:effectLst/>
                    <a:latin typeface="Arial" panose="020B0604020202020204" pitchFamily="34" charset="0"/>
                    <a:ea typeface="Calibri" panose="020F0502020204030204" pitchFamily="34" charset="0"/>
                    <a:cs typeface="Arial" panose="020B0604020202020204" pitchFamily="34" charset="0"/>
                  </a:rPr>
                  <a:t> Vậy nhóm A có thành tích chạy tốt hơn.</a:t>
                </a:r>
              </a:p>
            </p:txBody>
          </p:sp>
        </mc:Choice>
        <mc:Fallback xmlns="">
          <p:sp>
            <p:nvSpPr>
              <p:cNvPr id="9" name="Rectangle 8">
                <a:extLst>
                  <a:ext uri="{FF2B5EF4-FFF2-40B4-BE49-F238E27FC236}">
                    <a16:creationId xmlns:a16="http://schemas.microsoft.com/office/drawing/2014/main" id="{174D1643-D6A2-5C07-6DD6-4B1C67347AE7}"/>
                  </a:ext>
                </a:extLst>
              </p:cNvPr>
              <p:cNvSpPr>
                <a:spLocks noRot="1" noChangeAspect="1" noMove="1" noResize="1" noEditPoints="1" noAdjustHandles="1" noChangeArrowheads="1" noChangeShapeType="1" noTextEdit="1"/>
              </p:cNvSpPr>
              <p:nvPr/>
            </p:nvSpPr>
            <p:spPr>
              <a:xfrm>
                <a:off x="-228600" y="4719004"/>
                <a:ext cx="18516600" cy="4994444"/>
              </a:xfrm>
              <a:prstGeom prst="rect">
                <a:avLst/>
              </a:prstGeom>
              <a:blipFill>
                <a:blip r:embed="rId3"/>
                <a:stretch>
                  <a:fillRect l="-1020" t="-2198" b="-4029"/>
                </a:stretch>
              </a:blipFill>
            </p:spPr>
            <p:txBody>
              <a:bodyPr/>
              <a:lstStyle/>
              <a:p>
                <a:r>
                  <a:rPr lang="en-US">
                    <a:noFill/>
                  </a:rPr>
                  <a:t> </a:t>
                </a:r>
              </a:p>
            </p:txBody>
          </p:sp>
        </mc:Fallback>
      </mc:AlternateContent>
      <p:cxnSp>
        <p:nvCxnSpPr>
          <p:cNvPr id="12" name="Straight Connector 11">
            <a:extLst>
              <a:ext uri="{FF2B5EF4-FFF2-40B4-BE49-F238E27FC236}">
                <a16:creationId xmlns:a16="http://schemas.microsoft.com/office/drawing/2014/main" id="{5F2F1277-E7A7-696A-4FEF-FCB59B463C24}"/>
              </a:ext>
            </a:extLst>
          </p:cNvPr>
          <p:cNvCxnSpPr/>
          <p:nvPr/>
        </p:nvCxnSpPr>
        <p:spPr>
          <a:xfrm>
            <a:off x="609600" y="4610100"/>
            <a:ext cx="168402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9903556"/>
      </p:ext>
    </p:extLst>
  </p:cSld>
  <p:clrMapOvr>
    <a:masterClrMapping/>
  </p:clrMapOvr>
  <mc:AlternateContent xmlns:mc="http://schemas.openxmlformats.org/markup-compatibility/2006" xmlns:p14="http://schemas.microsoft.com/office/powerpoint/2010/main">
    <mc:Choice Requires="p14">
      <p:transition spd="med" p14:dur="700">
        <p:push dir="r"/>
      </p:transition>
    </mc:Choice>
    <mc:Fallback xmlns="">
      <p:transition spd="med">
        <p:push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arn(inVertical)">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barn(inVertical)">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barn(inVertical)">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barn(inVertical)">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barn(inVertical)">
                                      <p:cBhvr>
                                        <p:cTn id="4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8600" y="0"/>
            <a:ext cx="16614013" cy="1738296"/>
          </a:xfrm>
          <a:prstGeom prst="rect">
            <a:avLst/>
          </a:prstGeom>
        </p:spPr>
        <p:txBody>
          <a:bodyPr wrap="square">
            <a:spAutoFit/>
          </a:bodyPr>
          <a:lstStyle/>
          <a:p>
            <a:pPr algn="just">
              <a:lnSpc>
                <a:spcPct val="150000"/>
              </a:lnSpc>
            </a:pPr>
            <a:r>
              <a:rPr lang="en-US" sz="3800" b="1">
                <a:solidFill>
                  <a:srgbClr val="FF0000"/>
                </a:solidFill>
              </a:rPr>
              <a:t>Bài 9- trang 138: </a:t>
            </a:r>
            <a:r>
              <a:rPr lang="vi-VN" sz="3800">
                <a:solidFill>
                  <a:srgbClr val="000000"/>
                </a:solidFill>
              </a:rPr>
              <a:t>Số bàn thắng mà một đội bóng ghi được ở mỗi trận đấu trong một mùa giải được thống kê lại ở bảng sau:</a:t>
            </a:r>
          </a:p>
        </p:txBody>
      </p:sp>
      <p:graphicFrame>
        <p:nvGraphicFramePr>
          <p:cNvPr id="32" name="Table 31"/>
          <p:cNvGraphicFramePr>
            <a:graphicFrameLocks noGrp="1"/>
          </p:cNvGraphicFramePr>
          <p:nvPr>
            <p:extLst>
              <p:ext uri="{D42A27DB-BD31-4B8C-83A1-F6EECF244321}">
                <p14:modId xmlns:p14="http://schemas.microsoft.com/office/powerpoint/2010/main" val="2028644742"/>
              </p:ext>
            </p:extLst>
          </p:nvPr>
        </p:nvGraphicFramePr>
        <p:xfrm>
          <a:off x="990600" y="2019300"/>
          <a:ext cx="16306800" cy="1518847"/>
        </p:xfrm>
        <a:graphic>
          <a:graphicData uri="http://schemas.openxmlformats.org/drawingml/2006/table">
            <a:tbl>
              <a:tblPr firstRow="1" bandRow="1">
                <a:tableStyleId>{5C22544A-7EE6-4342-B048-85BDC9FD1C3A}</a:tableStyleId>
              </a:tblPr>
              <a:tblGrid>
                <a:gridCol w="4644342">
                  <a:extLst>
                    <a:ext uri="{9D8B030D-6E8A-4147-A177-3AD203B41FA5}">
                      <a16:colId xmlns:a16="http://schemas.microsoft.com/office/drawing/2014/main" val="20000"/>
                    </a:ext>
                  </a:extLst>
                </a:gridCol>
                <a:gridCol w="1960944">
                  <a:extLst>
                    <a:ext uri="{9D8B030D-6E8A-4147-A177-3AD203B41FA5}">
                      <a16:colId xmlns:a16="http://schemas.microsoft.com/office/drawing/2014/main" val="20001"/>
                    </a:ext>
                  </a:extLst>
                </a:gridCol>
                <a:gridCol w="1920942">
                  <a:extLst>
                    <a:ext uri="{9D8B030D-6E8A-4147-A177-3AD203B41FA5}">
                      <a16:colId xmlns:a16="http://schemas.microsoft.com/office/drawing/2014/main" val="20002"/>
                    </a:ext>
                  </a:extLst>
                </a:gridCol>
                <a:gridCol w="2000948">
                  <a:extLst>
                    <a:ext uri="{9D8B030D-6E8A-4147-A177-3AD203B41FA5}">
                      <a16:colId xmlns:a16="http://schemas.microsoft.com/office/drawing/2014/main" val="20003"/>
                    </a:ext>
                  </a:extLst>
                </a:gridCol>
                <a:gridCol w="1960944">
                  <a:extLst>
                    <a:ext uri="{9D8B030D-6E8A-4147-A177-3AD203B41FA5}">
                      <a16:colId xmlns:a16="http://schemas.microsoft.com/office/drawing/2014/main" val="20004"/>
                    </a:ext>
                  </a:extLst>
                </a:gridCol>
                <a:gridCol w="1960944">
                  <a:extLst>
                    <a:ext uri="{9D8B030D-6E8A-4147-A177-3AD203B41FA5}">
                      <a16:colId xmlns:a16="http://schemas.microsoft.com/office/drawing/2014/main" val="20005"/>
                    </a:ext>
                  </a:extLst>
                </a:gridCol>
                <a:gridCol w="1857736">
                  <a:extLst>
                    <a:ext uri="{9D8B030D-6E8A-4147-A177-3AD203B41FA5}">
                      <a16:colId xmlns:a16="http://schemas.microsoft.com/office/drawing/2014/main" val="20006"/>
                    </a:ext>
                  </a:extLst>
                </a:gridCol>
              </a:tblGrid>
              <a:tr h="848287">
                <a:tc>
                  <a:txBody>
                    <a:bodyPr/>
                    <a:lstStyle/>
                    <a:p>
                      <a:pPr algn="ctr"/>
                      <a:r>
                        <a:rPr lang="en-US" sz="3800" b="1">
                          <a:solidFill>
                            <a:schemeClr val="tx1"/>
                          </a:solidFill>
                          <a:latin typeface="Arial" panose="020B0604020202020204" pitchFamily="34" charset="0"/>
                          <a:cs typeface="Arial" panose="020B0604020202020204" pitchFamily="34" charset="0"/>
                        </a:rPr>
                        <a:t>Số</a:t>
                      </a:r>
                      <a:r>
                        <a:rPr lang="en-US" sz="3800" b="1" baseline="0">
                          <a:solidFill>
                            <a:schemeClr val="tx1"/>
                          </a:solidFill>
                          <a:latin typeface="Arial" panose="020B0604020202020204" pitchFamily="34" charset="0"/>
                          <a:cs typeface="Arial" panose="020B0604020202020204" pitchFamily="34" charset="0"/>
                        </a:rPr>
                        <a:t> bàn thắng</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47117">
                <a:tc>
                  <a:txBody>
                    <a:bodyPr/>
                    <a:lstStyle/>
                    <a:p>
                      <a:pPr algn="ctr"/>
                      <a:r>
                        <a:rPr lang="en-US" sz="3800" b="1">
                          <a:solidFill>
                            <a:schemeClr val="tx1"/>
                          </a:solidFill>
                          <a:latin typeface="Arial" panose="020B0604020202020204" pitchFamily="34" charset="0"/>
                          <a:cs typeface="Arial" panose="020B0604020202020204" pitchFamily="34" charset="0"/>
                        </a:rPr>
                        <a:t>Số trận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5">
                        <a:lumMod val="20000"/>
                        <a:lumOff val="8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bl>
          </a:graphicData>
        </a:graphic>
      </p:graphicFrame>
      <p:sp>
        <p:nvSpPr>
          <p:cNvPr id="7" name="Rectangle 1"/>
          <p:cNvSpPr>
            <a:spLocks noChangeArrowheads="1"/>
          </p:cNvSpPr>
          <p:nvPr/>
        </p:nvSpPr>
        <p:spPr bwMode="auto">
          <a:xfrm>
            <a:off x="0" y="3616573"/>
            <a:ext cx="17526000" cy="1738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vi-VN" altLang="en-US" sz="3800">
                <a:solidFill>
                  <a:srgbClr val="000000"/>
                </a:solidFill>
                <a:cs typeface="Arial" panose="020B0604020202020204" pitchFamily="34" charset="0"/>
              </a:rPr>
              <a:t>Hãy xác định số bàn thắng trung bình đội đó ghi được trong một trận đấu của mùa giải.</a:t>
            </a:r>
            <a:endParaRPr lang="en-US" altLang="en-US" sz="3800">
              <a:solidFill>
                <a:prstClr val="black"/>
              </a:solidFill>
              <a:cs typeface="Arial" panose="020B0604020202020204" pitchFamily="34" charset="0"/>
            </a:endParaRPr>
          </a:p>
        </p:txBody>
      </p:sp>
      <p:cxnSp>
        <p:nvCxnSpPr>
          <p:cNvPr id="2" name="Straight Connector 1">
            <a:extLst>
              <a:ext uri="{FF2B5EF4-FFF2-40B4-BE49-F238E27FC236}">
                <a16:creationId xmlns:a16="http://schemas.microsoft.com/office/drawing/2014/main" id="{F6CBBD6B-D566-6463-6D9B-17B706BD54AA}"/>
              </a:ext>
            </a:extLst>
          </p:cNvPr>
          <p:cNvCxnSpPr/>
          <p:nvPr/>
        </p:nvCxnSpPr>
        <p:spPr>
          <a:xfrm>
            <a:off x="228600" y="5354869"/>
            <a:ext cx="17602200" cy="0"/>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D20CBD44-471B-F0DA-F34C-1059212486D3}"/>
              </a:ext>
            </a:extLst>
          </p:cNvPr>
          <p:cNvSpPr/>
          <p:nvPr/>
        </p:nvSpPr>
        <p:spPr>
          <a:xfrm>
            <a:off x="221673" y="5905500"/>
            <a:ext cx="14554200" cy="1846659"/>
          </a:xfrm>
          <a:prstGeom prst="rect">
            <a:avLst/>
          </a:prstGeom>
        </p:spPr>
        <p:txBody>
          <a:bodyPr wrap="square">
            <a:spAutoFit/>
          </a:bodyPr>
          <a:lstStyle/>
          <a:p>
            <a:pPr marL="571500" indent="-571500" algn="just">
              <a:lnSpc>
                <a:spcPct val="150000"/>
              </a:lnSpc>
              <a:spcAft>
                <a:spcPts val="800"/>
              </a:spcAft>
              <a:buFontTx/>
              <a:buChar char="-"/>
            </a:pPr>
            <a:r>
              <a:rPr lang="vi-VN" sz="3800">
                <a:solidFill>
                  <a:prstClr val="black"/>
                </a:solidFill>
                <a:ea typeface="Calibri" panose="020F0502020204030204" pitchFamily="34" charset="0"/>
                <a:cs typeface="Arial" panose="020B0604020202020204" pitchFamily="34" charset="0"/>
              </a:rPr>
              <a:t>Số bàn thắng trung bình đội đó ghi được trong một trận đấu của mùa giải là: </a:t>
            </a:r>
            <a:endParaRPr lang="en-US" sz="3800">
              <a:solidFill>
                <a:prstClr val="black"/>
              </a:solidFill>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0FB4199C-7347-BBAE-D70C-CFE08DFB2EA3}"/>
                  </a:ext>
                </a:extLst>
              </p:cNvPr>
              <p:cNvSpPr/>
              <p:nvPr/>
            </p:nvSpPr>
            <p:spPr>
              <a:xfrm>
                <a:off x="3422073" y="7846846"/>
                <a:ext cx="6619889" cy="120071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a:latin typeface="Cambria Math" panose="02040503050406030204" pitchFamily="18" charset="0"/>
                            </a:rPr>
                          </m:ctrlPr>
                        </m:fPr>
                        <m:num>
                          <m:r>
                            <a:rPr lang="en-US" sz="3800">
                              <a:latin typeface="Cambria Math" panose="02040503050406030204" pitchFamily="18" charset="0"/>
                            </a:rPr>
                            <m:t>0</m:t>
                          </m:r>
                          <m:r>
                            <a:rPr lang="en-US" sz="3800" i="0">
                              <a:latin typeface="Cambria Math" panose="02040503050406030204" pitchFamily="18" charset="0"/>
                            </a:rPr>
                            <m:t>+1+2+3+4+6</m:t>
                          </m:r>
                        </m:num>
                        <m:den>
                          <m:r>
                            <a:rPr lang="en-US" sz="3800" i="0">
                              <a:latin typeface="Cambria Math" panose="02040503050406030204" pitchFamily="18" charset="0"/>
                            </a:rPr>
                            <m:t>5+10+5+3+2+1</m:t>
                          </m:r>
                        </m:den>
                      </m:f>
                      <m:r>
                        <a:rPr lang="en-US" sz="3800" i="0">
                          <a:latin typeface="Cambria Math" panose="02040503050406030204" pitchFamily="18" charset="0"/>
                        </a:rPr>
                        <m:t>≈0,62</m:t>
                      </m:r>
                    </m:oMath>
                  </m:oMathPara>
                </a14:m>
                <a:endParaRPr lang="en-US" sz="3800"/>
              </a:p>
            </p:txBody>
          </p:sp>
        </mc:Choice>
        <mc:Fallback xmlns="">
          <p:sp>
            <p:nvSpPr>
              <p:cNvPr id="9" name="Rectangle 8">
                <a:extLst>
                  <a:ext uri="{FF2B5EF4-FFF2-40B4-BE49-F238E27FC236}">
                    <a16:creationId xmlns:a16="http://schemas.microsoft.com/office/drawing/2014/main" id="{0FB4199C-7347-BBAE-D70C-CFE08DFB2EA3}"/>
                  </a:ext>
                </a:extLst>
              </p:cNvPr>
              <p:cNvSpPr>
                <a:spLocks noRot="1" noChangeAspect="1" noMove="1" noResize="1" noEditPoints="1" noAdjustHandles="1" noChangeArrowheads="1" noChangeShapeType="1" noTextEdit="1"/>
              </p:cNvSpPr>
              <p:nvPr/>
            </p:nvSpPr>
            <p:spPr>
              <a:xfrm>
                <a:off x="3422073" y="7846846"/>
                <a:ext cx="6619889" cy="1200713"/>
              </a:xfrm>
              <a:prstGeom prst="rect">
                <a:avLst/>
              </a:prstGeom>
              <a:blipFill>
                <a:blip r:embed="rId2"/>
                <a:stretch>
                  <a:fillRect/>
                </a:stretch>
              </a:blipFill>
            </p:spPr>
            <p:txBody>
              <a:bodyPr/>
              <a:lstStyle/>
              <a:p>
                <a:r>
                  <a:rPr lang="en-US">
                    <a:noFill/>
                  </a:rPr>
                  <a:t> </a:t>
                </a:r>
              </a:p>
            </p:txBody>
          </p:sp>
        </mc:Fallback>
      </mc:AlternateContent>
      <p:sp>
        <p:nvSpPr>
          <p:cNvPr id="10" name="Rectangle 9">
            <a:extLst>
              <a:ext uri="{FF2B5EF4-FFF2-40B4-BE49-F238E27FC236}">
                <a16:creationId xmlns:a16="http://schemas.microsoft.com/office/drawing/2014/main" id="{795795B1-81B7-9C22-0727-7F3AED3BF441}"/>
              </a:ext>
            </a:extLst>
          </p:cNvPr>
          <p:cNvSpPr/>
          <p:nvPr/>
        </p:nvSpPr>
        <p:spPr>
          <a:xfrm>
            <a:off x="10049582" y="8108648"/>
            <a:ext cx="2674130" cy="677108"/>
          </a:xfrm>
          <a:prstGeom prst="rect">
            <a:avLst/>
          </a:prstGeom>
        </p:spPr>
        <p:txBody>
          <a:bodyPr wrap="none">
            <a:spAutoFit/>
          </a:bodyPr>
          <a:lstStyle/>
          <a:p>
            <a:r>
              <a:rPr lang="en-US" sz="3800">
                <a:latin typeface="Arial" panose="020B0604020202020204" pitchFamily="34" charset="0"/>
                <a:ea typeface="Calibri" panose="020F0502020204030204" pitchFamily="34" charset="0"/>
                <a:cs typeface="Arial" panose="020B0604020202020204" pitchFamily="34" charset="0"/>
              </a:rPr>
              <a:t>(bàn thắng)</a:t>
            </a:r>
            <a:endParaRPr lang="en-US" sz="3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97523393"/>
      </p:ext>
    </p:extLst>
  </p:cSld>
  <p:clrMapOvr>
    <a:masterClrMapping/>
  </p:clrMapOvr>
  <mc:AlternateContent xmlns:mc="http://schemas.openxmlformats.org/markup-compatibility/2006" xmlns:p14="http://schemas.microsoft.com/office/powerpoint/2010/main">
    <mc:Choice Requires="p14">
      <p:transition spd="med" p14:dur="700">
        <p:push dir="r"/>
      </p:transition>
    </mc:Choice>
    <mc:Fallback xmlns="">
      <p:transition spd="med">
        <p:push dir="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up)">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inVertic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3" grpId="0"/>
      <p:bldP spid="9" grpId="0"/>
      <p:bldP spid="10"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7" name="Rectangle 6"/>
              <p:cNvSpPr/>
              <p:nvPr/>
            </p:nvSpPr>
            <p:spPr>
              <a:xfrm>
                <a:off x="381000" y="0"/>
                <a:ext cx="17068800" cy="1738296"/>
              </a:xfrm>
              <a:prstGeom prst="rect">
                <a:avLst/>
              </a:prstGeom>
            </p:spPr>
            <p:txBody>
              <a:bodyPr wrap="square">
                <a:spAutoFit/>
              </a:bodyPr>
              <a:lstStyle/>
              <a:p>
                <a:pPr algn="just">
                  <a:lnSpc>
                    <a:spcPct val="150000"/>
                  </a:lnSpc>
                </a:pPr>
                <a:r>
                  <a:rPr lang="en-US" sz="3800" b="1">
                    <a:solidFill>
                      <a:srgbClr val="FF0000"/>
                    </a:solidFill>
                    <a:latin typeface="Arial" panose="020B0604020202020204" pitchFamily="34" charset="0"/>
                    <a:cs typeface="Arial" panose="020B0604020202020204" pitchFamily="34" charset="0"/>
                  </a:rPr>
                  <a:t>Bài 21- trang 139</a:t>
                </a:r>
                <a:r>
                  <a:rPr lang="en-US" sz="3800">
                    <a:solidFill>
                      <a:srgbClr val="000000"/>
                    </a:solidFill>
                    <a:latin typeface="Arial" panose="020B0604020202020204" pitchFamily="34" charset="0"/>
                    <a:cs typeface="Arial" panose="020B0604020202020204" pitchFamily="34" charset="0"/>
                  </a:rPr>
                  <a:t>. Hãy tìm số trung bình, tứ phân vị và mốt của các mẫu số liệu sau:</a:t>
                </a:r>
                <a14:m>
                  <m:oMath xmlns:m="http://schemas.openxmlformats.org/officeDocument/2006/math">
                    <m:r>
                      <a:rPr lang="en-US" sz="3800" b="0" i="0"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𝑎</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23</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41</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71</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29</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48</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45</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72</m:t>
                    </m:r>
                    <m:r>
                      <a:rPr lang="en-US" sz="3800" i="1" smtClean="0">
                        <a:solidFill>
                          <a:srgbClr val="000000"/>
                        </a:solidFill>
                        <a:latin typeface="Cambria Math" panose="02040503050406030204" pitchFamily="18" charset="0"/>
                        <a:cs typeface="Arial" panose="020B0604020202020204" pitchFamily="34" charset="0"/>
                      </a:rPr>
                      <m:t>; </m:t>
                    </m:r>
                    <m:r>
                      <a:rPr lang="en-US" sz="3800" i="1" smtClean="0">
                        <a:solidFill>
                          <a:srgbClr val="000000"/>
                        </a:solidFill>
                        <a:latin typeface="Cambria Math" panose="02040503050406030204" pitchFamily="18" charset="0"/>
                        <a:cs typeface="Arial" panose="020B0604020202020204" pitchFamily="34" charset="0"/>
                      </a:rPr>
                      <m:t>41</m:t>
                    </m:r>
                    <m:r>
                      <a:rPr lang="en-US" sz="3800" i="1" smtClean="0">
                        <a:solidFill>
                          <a:srgbClr val="000000"/>
                        </a:solidFill>
                        <a:latin typeface="Cambria Math" panose="02040503050406030204" pitchFamily="18" charset="0"/>
                        <a:cs typeface="Arial" panose="020B0604020202020204" pitchFamily="34" charset="0"/>
                      </a:rPr>
                      <m:t>.</m:t>
                    </m:r>
                  </m:oMath>
                </a14:m>
                <a:endParaRPr lang="en-US" sz="3800">
                  <a:solidFill>
                    <a:srgbClr val="000000"/>
                  </a:solidFill>
                  <a:latin typeface="Arial" panose="020B060402020202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381000" y="0"/>
                <a:ext cx="17068800" cy="1738296"/>
              </a:xfrm>
              <a:prstGeom prst="rect">
                <a:avLst/>
              </a:prstGeom>
              <a:blipFill>
                <a:blip r:embed="rId2"/>
                <a:stretch>
                  <a:fillRect l="-1179" r="-1143" b="-129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381000" y="2929496"/>
                <a:ext cx="15344787" cy="2214004"/>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Số trung bình của mẫu là:</a:t>
                </a:r>
              </a:p>
              <a:p>
                <a:pPr algn="ct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acc>
                      <m:accPr>
                        <m:chr m:val="̄"/>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acc>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8</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71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29</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48</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45</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72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46</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25</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381000" y="2929496"/>
                <a:ext cx="15344787" cy="2214004"/>
              </a:xfrm>
              <a:prstGeom prst="rect">
                <a:avLst/>
              </a:prstGeom>
              <a:blipFill>
                <a:blip r:embed="rId3"/>
                <a:stretch>
                  <a:fillRect l="-131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2348345" y="1805404"/>
                <a:ext cx="8384218" cy="969496"/>
              </a:xfrm>
              <a:prstGeom prst="rect">
                <a:avLst/>
              </a:prstGeom>
            </p:spPr>
            <p:txBody>
              <a:bodyPr wrap="none">
                <a:spAutoFit/>
              </a:bodyPr>
              <a:lstStyle/>
              <a:p>
                <a:pPr lvl="0" algn="just">
                  <a:lnSpc>
                    <a:spcPct val="150000"/>
                  </a:lnSpc>
                </a:pPr>
                <a14:m>
                  <m:oMathPara xmlns:m="http://schemas.openxmlformats.org/officeDocument/2006/math">
                    <m:oMathParaPr>
                      <m:jc m:val="centerGroup"/>
                    </m:oMathParaPr>
                    <m:oMath xmlns:m="http://schemas.openxmlformats.org/officeDocument/2006/math">
                      <m:r>
                        <a:rPr lang="en-US" sz="3800" i="1" smtClean="0">
                          <a:solidFill>
                            <a:srgbClr val="000000"/>
                          </a:solidFill>
                          <a:latin typeface="Cambria Math" panose="02040503050406030204" pitchFamily="18" charset="0"/>
                          <a:cs typeface="Arial" panose="020B0604020202020204" pitchFamily="34" charset="0"/>
                        </a:rPr>
                        <m:t>𝑏</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12</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32</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93</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78</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24</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12</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54</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66</m:t>
                      </m:r>
                      <m:r>
                        <a:rPr lang="en-US" sz="3800" i="1">
                          <a:solidFill>
                            <a:srgbClr val="000000"/>
                          </a:solidFill>
                          <a:latin typeface="Cambria Math" panose="02040503050406030204" pitchFamily="18" charset="0"/>
                          <a:cs typeface="Arial" panose="020B0604020202020204" pitchFamily="34" charset="0"/>
                        </a:rPr>
                        <m:t>; </m:t>
                      </m:r>
                      <m:r>
                        <a:rPr lang="en-US" sz="3800" i="1">
                          <a:solidFill>
                            <a:srgbClr val="000000"/>
                          </a:solidFill>
                          <a:latin typeface="Cambria Math" panose="02040503050406030204" pitchFamily="18" charset="0"/>
                          <a:cs typeface="Arial" panose="020B0604020202020204" pitchFamily="34" charset="0"/>
                        </a:rPr>
                        <m:t>78</m:t>
                      </m:r>
                      <m:r>
                        <a:rPr lang="en-US" sz="3800" i="1">
                          <a:solidFill>
                            <a:srgbClr val="000000"/>
                          </a:solidFill>
                          <a:latin typeface="Cambria Math" panose="02040503050406030204" pitchFamily="18" charset="0"/>
                          <a:cs typeface="Arial" panose="020B0604020202020204" pitchFamily="34" charset="0"/>
                        </a:rPr>
                        <m:t>.</m:t>
                      </m:r>
                    </m:oMath>
                  </m:oMathPara>
                </a14:m>
                <a:endParaRPr lang="en-US" sz="3800">
                  <a:solidFill>
                    <a:srgbClr val="000000"/>
                  </a:solidFill>
                  <a:latin typeface="Arial" panose="020B060402020202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2348345" y="1805404"/>
                <a:ext cx="8384218" cy="969496"/>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1066800" y="5198464"/>
                <a:ext cx="14367321" cy="1949252"/>
              </a:xfrm>
              <a:prstGeom prst="rect">
                <a:avLst/>
              </a:prstGeom>
            </p:spPr>
            <p:txBody>
              <a:bodyPr wrap="square">
                <a:spAutoFit/>
              </a:bodyPr>
              <a:lstStyle/>
              <a:p>
                <a:pPr lvl="0">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lại mẫu số liệu theo thứ tự không giảm, ta được:</a:t>
                </a:r>
              </a:p>
              <a:p>
                <a:pPr lvl="0" algn="ct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23</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29</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41</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41</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45</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48</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71</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72</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066800" y="5198464"/>
                <a:ext cx="14367321" cy="1949252"/>
              </a:xfrm>
              <a:prstGeom prst="rect">
                <a:avLst/>
              </a:prstGeom>
              <a:blipFill>
                <a:blip r:embed="rId5"/>
                <a:stretch>
                  <a:fillRect l="-1400"/>
                </a:stretch>
              </a:blipFill>
            </p:spPr>
            <p:txBody>
              <a:bodyPr/>
              <a:lstStyle/>
              <a:p>
                <a:r>
                  <a:rPr lang="en-US">
                    <a:noFill/>
                  </a:rPr>
                  <a:t> </a:t>
                </a:r>
              </a:p>
            </p:txBody>
          </p:sp>
        </mc:Fallback>
      </mc:AlternateContent>
      <p:cxnSp>
        <p:nvCxnSpPr>
          <p:cNvPr id="3" name="Straight Connector 2">
            <a:extLst>
              <a:ext uri="{FF2B5EF4-FFF2-40B4-BE49-F238E27FC236}">
                <a16:creationId xmlns:a16="http://schemas.microsoft.com/office/drawing/2014/main" id="{D00C1833-A4AB-4818-9399-E6058C2DC4EB}"/>
              </a:ext>
            </a:extLst>
          </p:cNvPr>
          <p:cNvCxnSpPr/>
          <p:nvPr/>
        </p:nvCxnSpPr>
        <p:spPr>
          <a:xfrm>
            <a:off x="609600" y="2826855"/>
            <a:ext cx="16840200" cy="0"/>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6052064"/>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5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wipe(up)">
                                      <p:cBhvr>
                                        <p:cTn id="15" dur="500"/>
                                        <p:tgtEl>
                                          <p:spTgt spid="9">
                                            <p:txEl>
                                              <p:pRg st="0" end="0"/>
                                            </p:txEl>
                                          </p:spTgt>
                                        </p:tgtEl>
                                      </p:cBhvr>
                                    </p:animEffect>
                                  </p:childTnLst>
                                </p:cTn>
                              </p:par>
                              <p:par>
                                <p:cTn id="16" presetID="22" presetClass="entr" presetSubtype="1" fill="hold" nodeType="with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wipe(up)">
                                      <p:cBhvr>
                                        <p:cTn id="18" dur="500"/>
                                        <p:tgtEl>
                                          <p:spTgt spid="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6" grpId="0"/>
      <p:bldP spid="18"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Rectangle 2"/>
              <p:cNvSpPr/>
              <p:nvPr/>
            </p:nvSpPr>
            <p:spPr>
              <a:xfrm>
                <a:off x="1139739" y="2113359"/>
                <a:ext cx="16386261" cy="677108"/>
              </a:xfrm>
              <a:prstGeom prst="rect">
                <a:avLst/>
              </a:prstGeom>
            </p:spPr>
            <p:txBody>
              <a:bodyPr wrap="squar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Vì 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8</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chẵn, nên giá trị tứ phân vị thứ hai ( Trung vị ) là </a:t>
                </a:r>
                <a:endParaRPr lang="en-US" sz="3800">
                  <a:latin typeface="Arial" panose="020B060402020202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139739" y="2113359"/>
                <a:ext cx="16386261" cy="677108"/>
              </a:xfrm>
              <a:prstGeom prst="rect">
                <a:avLst/>
              </a:prstGeom>
              <a:blipFill>
                <a:blip r:embed="rId2"/>
                <a:stretch>
                  <a:fillRect l="-1228" t="-15315"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5952280" y="3019067"/>
                <a:ext cx="6012216" cy="939809"/>
              </a:xfrm>
              <a:prstGeom prst="rect">
                <a:avLst/>
              </a:prstGeom>
            </p:spPr>
            <p:txBody>
              <a:bodyPr wrap="square">
                <a:spAutoFit/>
              </a:bodyPr>
              <a:lstStyle/>
              <a:p>
                <a14:m>
                  <m:oMath xmlns:m="http://schemas.openxmlformats.org/officeDocument/2006/math">
                    <m:sSub>
                      <m:sSubPr>
                        <m:ctrlPr>
                          <a:rPr lang="en-US" sz="3900" i="1">
                            <a:latin typeface="Cambria Math" panose="02040503050406030204" pitchFamily="18" charset="0"/>
                            <a:cs typeface="Times New Roman" panose="02020603050405020304" pitchFamily="18" charset="0"/>
                          </a:rPr>
                        </m:ctrlPr>
                      </m:sSubPr>
                      <m:e>
                        <m:r>
                          <a:rPr lang="en-US" sz="39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900" i="1">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39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900" i="1">
                            <a:effectLst/>
                            <a:latin typeface="Cambria Math" panose="02040503050406030204" pitchFamily="18" charset="0"/>
                            <a:cs typeface="Times New Roman" panose="02020603050405020304" pitchFamily="18" charset="0"/>
                          </a:rPr>
                        </m:ctrlPr>
                      </m:fPr>
                      <m:num>
                        <m:r>
                          <a:rPr lang="en-US" sz="39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9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9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41</m:t>
                    </m:r>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45</m:t>
                    </m:r>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9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43</m:t>
                    </m:r>
                  </m:oMath>
                </a14:m>
                <a:r>
                  <a:rPr lang="en-US" sz="390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endParaRPr lang="en-US" sz="3900">
                  <a:latin typeface="Arial" panose="020B060402020202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5952280" y="3019067"/>
                <a:ext cx="6012216" cy="939809"/>
              </a:xfrm>
              <a:prstGeom prst="rect">
                <a:avLst/>
              </a:prstGeom>
              <a:blipFill>
                <a:blip r:embed="rId3"/>
                <a:stretch>
                  <a:fillRect b="-1168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105822" y="4187476"/>
                <a:ext cx="14999624" cy="677108"/>
              </a:xfrm>
              <a:prstGeom prst="rect">
                <a:avLst/>
              </a:prstGeom>
            </p:spPr>
            <p:txBody>
              <a:bodyPr wrap="squar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23</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29</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41</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41</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a:t>
                </a:r>
                <a:endParaRPr lang="en-US" sz="3800">
                  <a:latin typeface="Arial" panose="020B0604020202020204" pitchFamily="34" charset="0"/>
                  <a:cs typeface="Arial" panose="020B0604020202020204" pitchFamily="34"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1105822" y="4187476"/>
                <a:ext cx="14999624" cy="677108"/>
              </a:xfrm>
              <a:prstGeom prst="rect">
                <a:avLst/>
              </a:prstGeom>
              <a:blipFill>
                <a:blip r:embed="rId4"/>
                <a:stretch>
                  <a:fillRect l="-1341" t="-15315"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5967914" y="4864584"/>
                <a:ext cx="5800824" cy="1227708"/>
              </a:xfrm>
              <a:prstGeom prst="rect">
                <a:avLst/>
              </a:prstGeom>
            </p:spPr>
            <p:txBody>
              <a:bodyPr wrap="square">
                <a:spAutoFit/>
              </a:bodyPr>
              <a:lstStyle/>
              <a:p>
                <a:pPr>
                  <a:lnSpc>
                    <a:spcPct val="150000"/>
                  </a:lnSpc>
                  <a:spcAft>
                    <a:spcPts val="800"/>
                  </a:spcAft>
                </a:pP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29</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35</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4" name="Rectangle 13"/>
              <p:cNvSpPr>
                <a:spLocks noRot="1" noChangeAspect="1" noMove="1" noResize="1" noEditPoints="1" noAdjustHandles="1" noChangeArrowheads="1" noChangeShapeType="1" noTextEdit="1"/>
              </p:cNvSpPr>
              <p:nvPr/>
            </p:nvSpPr>
            <p:spPr>
              <a:xfrm>
                <a:off x="5967914" y="4864584"/>
                <a:ext cx="5800824" cy="1227708"/>
              </a:xfrm>
              <a:prstGeom prst="rect">
                <a:avLst/>
              </a:prstGeom>
              <a:blipFill>
                <a:blip r:embed="rId5"/>
                <a:stretch>
                  <a:fillRect b="-84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1187378" y="6261593"/>
                <a:ext cx="14308950" cy="677108"/>
              </a:xfrm>
              <a:prstGeom prst="rect">
                <a:avLst/>
              </a:prstGeom>
            </p:spPr>
            <p:txBody>
              <a:bodyPr wrap="squar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45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48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71</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72</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a:t>
                </a:r>
                <a:endParaRPr lang="en-US" sz="3800">
                  <a:latin typeface="Arial" panose="020B060402020202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1187378" y="6261593"/>
                <a:ext cx="14308950" cy="677108"/>
              </a:xfrm>
              <a:prstGeom prst="rect">
                <a:avLst/>
              </a:prstGeom>
              <a:blipFill>
                <a:blip r:embed="rId6"/>
                <a:stretch>
                  <a:fillRect l="-1406" t="-15315" b="-360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5948498" y="6914095"/>
                <a:ext cx="6269444" cy="1227708"/>
              </a:xfrm>
              <a:prstGeom prst="rect">
                <a:avLst/>
              </a:prstGeom>
            </p:spPr>
            <p:txBody>
              <a:bodyPr wrap="square">
                <a:spAutoFit/>
              </a:bodyPr>
              <a:lstStyle/>
              <a:p>
                <a:pPr>
                  <a:lnSpc>
                    <a:spcPct val="150000"/>
                  </a:lnSpc>
                  <a:spcAft>
                    <a:spcPts val="800"/>
                  </a:spcAft>
                </a:pPr>
                <a14:m>
                  <m:oMath xmlns:m="http://schemas.openxmlformats.org/officeDocument/2006/math">
                    <m:sSub>
                      <m:sSubPr>
                        <m:ctrlPr>
                          <a:rPr lang="en-US" sz="3800" i="1">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48</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71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59</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5</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7" name="Rectangle 16"/>
              <p:cNvSpPr>
                <a:spLocks noRot="1" noChangeAspect="1" noMove="1" noResize="1" noEditPoints="1" noAdjustHandles="1" noChangeArrowheads="1" noChangeShapeType="1" noTextEdit="1"/>
              </p:cNvSpPr>
              <p:nvPr/>
            </p:nvSpPr>
            <p:spPr>
              <a:xfrm>
                <a:off x="5948498" y="6914095"/>
                <a:ext cx="6269444" cy="1227708"/>
              </a:xfrm>
              <a:prstGeom prst="rect">
                <a:avLst/>
              </a:prstGeom>
              <a:blipFill>
                <a:blip r:embed="rId7"/>
                <a:stretch>
                  <a:fillRect b="-841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Rectangle 17"/>
              <p:cNvSpPr/>
              <p:nvPr/>
            </p:nvSpPr>
            <p:spPr>
              <a:xfrm>
                <a:off x="533400" y="8191500"/>
                <a:ext cx="15939491" cy="1738296"/>
              </a:xfrm>
              <a:prstGeom prst="rect">
                <a:avLst/>
              </a:prstGeom>
            </p:spPr>
            <p:txBody>
              <a:bodyPr wrap="square">
                <a:spAutoFit/>
              </a:bodyPr>
              <a:lstStyle/>
              <a:p>
                <a:pPr marL="571500" indent="-571500">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41 xuất hiện hai lần, nhiều hơn các số còn lại nên mẫu số liệu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41.</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533400" y="8191500"/>
                <a:ext cx="15939491" cy="1738296"/>
              </a:xfrm>
              <a:prstGeom prst="rect">
                <a:avLst/>
              </a:prstGeom>
              <a:blipFill>
                <a:blip r:embed="rId8"/>
                <a:stretch>
                  <a:fillRect l="-1148" r="-459" b="-1298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a:extLst>
                  <a:ext uri="{FF2B5EF4-FFF2-40B4-BE49-F238E27FC236}">
                    <a16:creationId xmlns:a16="http://schemas.microsoft.com/office/drawing/2014/main" id="{CE743EB0-60B2-2BF3-4000-B69A8A82B9E5}"/>
                  </a:ext>
                </a:extLst>
              </p:cNvPr>
              <p:cNvSpPr/>
              <p:nvPr/>
            </p:nvSpPr>
            <p:spPr>
              <a:xfrm>
                <a:off x="381000" y="39249"/>
                <a:ext cx="15514623" cy="1840889"/>
              </a:xfrm>
              <a:prstGeom prst="rect">
                <a:avLst/>
              </a:prstGeom>
            </p:spPr>
            <p:txBody>
              <a:bodyPr wrap="square">
                <a:spAutoFit/>
              </a:bodyPr>
              <a:lstStyle/>
              <a:p>
                <a:pPr lvl="0">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lại mẫu số liệu theo thứ tự không giảm, ta được:</a:t>
                </a:r>
              </a:p>
              <a:p>
                <a:pPr lvl="0" algn="ct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𝟐𝟑</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𝟐𝟗</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𝟒𝟏</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𝟒𝟏</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rgbClr val="FF0000"/>
                        </a:solidFill>
                        <a:latin typeface="Cambria Math" panose="02040503050406030204" pitchFamily="18" charset="0"/>
                        <a:ea typeface="Times New Roman" panose="02020603050405020304" pitchFamily="18" charset="0"/>
                        <a:cs typeface="Arial" panose="020B0604020202020204" pitchFamily="34" charset="0"/>
                      </a:rPr>
                      <m:t>𝟒𝟓</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𝟒𝟖</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𝟕𝟏</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 </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𝟕𝟐</m:t>
                    </m:r>
                    <m:r>
                      <a:rPr lang="en-US" sz="3800" b="1" i="1" smtClean="0">
                        <a:solidFill>
                          <a:schemeClr val="tx1"/>
                        </a:solidFill>
                        <a:latin typeface="Cambria Math" panose="02040503050406030204" pitchFamily="18" charset="0"/>
                        <a:ea typeface="Times New Roman" panose="02020603050405020304" pitchFamily="18" charset="0"/>
                        <a:cs typeface="Arial" panose="020B0604020202020204" pitchFamily="34" charset="0"/>
                      </a:rPr>
                      <m:t>.</m:t>
                    </m:r>
                  </m:oMath>
                </a14:m>
                <a:endParaRPr lang="en-US" sz="3800" b="1">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a:extLst>
                  <a:ext uri="{FF2B5EF4-FFF2-40B4-BE49-F238E27FC236}">
                    <a16:creationId xmlns:a16="http://schemas.microsoft.com/office/drawing/2014/main" id="{CE743EB0-60B2-2BF3-4000-B69A8A82B9E5}"/>
                  </a:ext>
                </a:extLst>
              </p:cNvPr>
              <p:cNvSpPr>
                <a:spLocks noRot="1" noChangeAspect="1" noMove="1" noResize="1" noEditPoints="1" noAdjustHandles="1" noChangeArrowheads="1" noChangeShapeType="1" noTextEdit="1"/>
              </p:cNvSpPr>
              <p:nvPr/>
            </p:nvSpPr>
            <p:spPr>
              <a:xfrm>
                <a:off x="381000" y="39249"/>
                <a:ext cx="15514623" cy="1840889"/>
              </a:xfrm>
              <a:prstGeom prst="rect">
                <a:avLst/>
              </a:prstGeom>
              <a:blipFill>
                <a:blip r:embed="rId9"/>
                <a:stretch>
                  <a:fillRect l="-1297"/>
                </a:stretch>
              </a:blipFill>
            </p:spPr>
            <p:txBody>
              <a:bodyPr/>
              <a:lstStyle/>
              <a:p>
                <a:r>
                  <a:rPr lang="en-US">
                    <a:noFill/>
                  </a:rPr>
                  <a:t> </a:t>
                </a:r>
              </a:p>
            </p:txBody>
          </p:sp>
        </mc:Fallback>
      </mc:AlternateContent>
    </p:spTree>
    <p:extLst>
      <p:ext uri="{BB962C8B-B14F-4D97-AF65-F5344CB8AC3E}">
        <p14:creationId xmlns:p14="http://schemas.microsoft.com/office/powerpoint/2010/main" val="3636043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barn(inVertical)">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randombar(horizontal)">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randombar(horizontal)">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12" grpId="0"/>
      <p:bldP spid="14" grpId="0"/>
      <p:bldP spid="16" grpId="0"/>
      <p:bldP spid="17" grpId="0"/>
      <p:bldP spid="18" grpId="0"/>
      <p:bldP spid="7"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6148649" y="105754"/>
            <a:ext cx="2397119" cy="1597080"/>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84310">
            <a:off x="154665" y="232208"/>
            <a:ext cx="1281917" cy="1389612"/>
          </a:xfrm>
          <a:prstGeom prst="rect">
            <a:avLst/>
          </a:prstGeom>
        </p:spPr>
      </p:pic>
      <p:sp>
        <p:nvSpPr>
          <p:cNvPr id="9" name="Rectangle 8"/>
          <p:cNvSpPr/>
          <p:nvPr/>
        </p:nvSpPr>
        <p:spPr>
          <a:xfrm>
            <a:off x="1910982" y="147698"/>
            <a:ext cx="15344787" cy="861133"/>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Số trung bình của mẫu là:</a:t>
            </a:r>
          </a:p>
        </p:txBody>
      </p:sp>
      <mc:AlternateContent xmlns:mc="http://schemas.openxmlformats.org/markup-compatibility/2006" xmlns:a14="http://schemas.microsoft.com/office/drawing/2010/main">
        <mc:Choice Requires="a14">
          <p:sp>
            <p:nvSpPr>
              <p:cNvPr id="18" name="Rectangle 17"/>
              <p:cNvSpPr/>
              <p:nvPr/>
            </p:nvSpPr>
            <p:spPr>
              <a:xfrm>
                <a:off x="1544574" y="2221251"/>
                <a:ext cx="14367321" cy="1846659"/>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lại mẫu số liệu theo thứ tự không giảm, ta được:</a:t>
                </a:r>
              </a:p>
              <a:p>
                <a:pPr algn="ctr">
                  <a:lnSpc>
                    <a:spcPct val="150000"/>
                  </a:lnSpc>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24</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32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54</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66</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93</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1544574" y="2221251"/>
                <a:ext cx="14367321" cy="1846659"/>
              </a:xfrm>
              <a:prstGeom prst="rect">
                <a:avLst/>
              </a:prstGeom>
              <a:blipFill rotWithShape="0">
                <a:blip r:embed="rId13"/>
                <a:stretch>
                  <a:fillRect l="-140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 name="Rectangle 2"/>
              <p:cNvSpPr/>
              <p:nvPr/>
            </p:nvSpPr>
            <p:spPr>
              <a:xfrm>
                <a:off x="2001314" y="1002051"/>
                <a:ext cx="14698511" cy="1335558"/>
              </a:xfrm>
              <a:prstGeom prst="rect">
                <a:avLst/>
              </a:prstGeom>
            </p:spPr>
            <p:txBody>
              <a:bodyPr wrap="none">
                <a:spAutoFit/>
              </a:bodyPr>
              <a:lstStyle/>
              <a:p>
                <a:pPr>
                  <a:lnSpc>
                    <a:spcPct val="150000"/>
                  </a:lnSpc>
                  <a:spcAft>
                    <a:spcPts val="800"/>
                  </a:spcAft>
                </a:pPr>
                <a14:m>
                  <m:oMath xmlns:m="http://schemas.openxmlformats.org/officeDocument/2006/math">
                    <m:acc>
                      <m:accPr>
                        <m:chr m:val="̄"/>
                        <m:ctrlPr>
                          <a:rPr lang="en-US" sz="3800" i="1">
                            <a:latin typeface="Cambria Math" panose="02040503050406030204" pitchFamily="18" charset="0"/>
                            <a:ea typeface="Calibri" panose="020F0502020204030204" pitchFamily="34" charset="0"/>
                            <a:cs typeface="Times New Roman" panose="02020603050405020304" pitchFamily="18" charset="0"/>
                          </a:rPr>
                        </m:ctrlPr>
                      </m:acc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acc>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9</m:t>
                        </m:r>
                      </m:den>
                    </m:f>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12</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32</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93</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78</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24</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12</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54</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66</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78</m:t>
                    </m:r>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800" i="1">
                        <a:effectLst/>
                        <a:latin typeface="Cambria Math" panose="02040503050406030204" pitchFamily="18" charset="0"/>
                        <a:ea typeface="Calibri" panose="020F0502020204030204" pitchFamily="34" charset="0"/>
                        <a:cs typeface="Times New Roman" panose="02020603050405020304" pitchFamily="18" charset="0"/>
                      </a:rPr>
                      <m:t>≈</m:t>
                    </m:r>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48</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89</m:t>
                    </m:r>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3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2001314" y="1002051"/>
                <a:ext cx="14698511" cy="1335558"/>
              </a:xfrm>
              <a:prstGeom prst="rect">
                <a:avLst/>
              </a:prstGeom>
              <a:blipFill rotWithShape="0">
                <a:blip r:embed="rId14"/>
                <a:stretch>
                  <a:fillRect r="-954" b="-45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1625944" y="4228978"/>
                <a:ext cx="1362757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9</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chẵn, nên giá trị tứ phân vị thứ hai là </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24" name="Rectangle 23"/>
              <p:cNvSpPr>
                <a:spLocks noRot="1" noChangeAspect="1" noMove="1" noResize="1" noEditPoints="1" noAdjustHandles="1" noChangeArrowheads="1" noChangeShapeType="1" noTextEdit="1"/>
              </p:cNvSpPr>
              <p:nvPr/>
            </p:nvSpPr>
            <p:spPr>
              <a:xfrm>
                <a:off x="1625944" y="4228978"/>
                <a:ext cx="13627577" cy="677108"/>
              </a:xfrm>
              <a:prstGeom prst="rect">
                <a:avLst/>
              </a:prstGeom>
              <a:blipFill rotWithShape="0">
                <a:blip r:embed="rId15"/>
                <a:stretch>
                  <a:fillRect l="-1477" t="-15315"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14765300" y="3979543"/>
                <a:ext cx="1949765" cy="1015663"/>
              </a:xfrm>
              <a:prstGeom prst="rect">
                <a:avLst/>
              </a:prstGeom>
            </p:spPr>
            <p:txBody>
              <a:bodyPr wrap="none">
                <a:spAutoFit/>
              </a:bodyPr>
              <a:lstStyle/>
              <a:p>
                <a:pPr>
                  <a:lnSpc>
                    <a:spcPct val="150000"/>
                  </a:lnSpc>
                  <a:spcAft>
                    <a:spcPts val="800"/>
                  </a:spcAft>
                </a:pPr>
                <a14:m>
                  <m:oMath xmlns:m="http://schemas.openxmlformats.org/officeDocument/2006/math">
                    <m:sSub>
                      <m:sSubPr>
                        <m:ctrlPr>
                          <a:rPr lang="en-US" sz="4000" i="1">
                            <a:latin typeface="Cambria Math" panose="02040503050406030204" pitchFamily="18" charset="0"/>
                            <a:ea typeface="Calibri" panose="020F0502020204030204" pitchFamily="34" charset="0"/>
                            <a:cs typeface="Times New Roman" panose="02020603050405020304" pitchFamily="18" charset="0"/>
                          </a:rPr>
                        </m:ctrlPr>
                      </m:sSubPr>
                      <m:e>
                        <m:r>
                          <a:rPr lang="en-US" sz="40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4000" i="1">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40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 54</a:t>
                </a:r>
                <a:r>
                  <a:rPr lang="en-US" sz="39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900">
                  <a:solidFill>
                    <a:prstClr val="black"/>
                  </a:solidFill>
                  <a:latin typeface="Arial" panose="020B0604020202020204" pitchFamily="34" charset="0"/>
                  <a:cs typeface="Arial" panose="020B0604020202020204" pitchFamily="34" charset="0"/>
                </a:endParaRPr>
              </a:p>
            </p:txBody>
          </p:sp>
        </mc:Choice>
        <mc:Fallback xmlns="">
          <p:sp>
            <p:nvSpPr>
              <p:cNvPr id="25" name="Rectangle 24"/>
              <p:cNvSpPr>
                <a:spLocks noRot="1" noChangeAspect="1" noMove="1" noResize="1" noEditPoints="1" noAdjustHandles="1" noChangeArrowheads="1" noChangeShapeType="1" noTextEdit="1"/>
              </p:cNvSpPr>
              <p:nvPr/>
            </p:nvSpPr>
            <p:spPr>
              <a:xfrm>
                <a:off x="14765300" y="3979543"/>
                <a:ext cx="1949765" cy="1015663"/>
              </a:xfrm>
              <a:prstGeom prst="rect">
                <a:avLst/>
              </a:prstGeom>
              <a:blipFill rotWithShape="0">
                <a:blip r:embed="rId16"/>
                <a:stretch>
                  <a:fillRect r="-10000" b="-1506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1625944" y="5223806"/>
                <a:ext cx="13782876" cy="693716"/>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 </a:t>
                </a:r>
                <a14:m>
                  <m:oMath xmlns:m="http://schemas.openxmlformats.org/officeDocument/2006/math">
                    <m:r>
                      <a:rPr lang="en-US" sz="4000" i="1" smtClean="0">
                        <a:solidFill>
                          <a:srgbClr val="333333"/>
                        </a:solidFill>
                        <a:latin typeface="Cambria Math" panose="02040503050406030204" pitchFamily="18" charset="0"/>
                        <a:ea typeface="Times New Roman" panose="02020603050405020304" pitchFamily="18" charset="0"/>
                      </a:rPr>
                      <m:t>12</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12</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24</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32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26" name="Rectangle 25"/>
              <p:cNvSpPr>
                <a:spLocks noRot="1" noChangeAspect="1" noMove="1" noResize="1" noEditPoints="1" noAdjustHandles="1" noChangeArrowheads="1" noChangeShapeType="1" noTextEdit="1"/>
              </p:cNvSpPr>
              <p:nvPr/>
            </p:nvSpPr>
            <p:spPr>
              <a:xfrm>
                <a:off x="1625944" y="5223806"/>
                <a:ext cx="13782876" cy="693716"/>
              </a:xfrm>
              <a:prstGeom prst="rect">
                <a:avLst/>
              </a:prstGeom>
              <a:blipFill rotWithShape="0">
                <a:blip r:embed="rId17"/>
                <a:stretch>
                  <a:fillRect l="-1460" t="-13158" r="-487" b="-3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Rectangle 27"/>
              <p:cNvSpPr/>
              <p:nvPr/>
            </p:nvSpPr>
            <p:spPr>
              <a:xfrm>
                <a:off x="1689499" y="7174786"/>
                <a:ext cx="13412582" cy="693716"/>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 </a:t>
                </a:r>
                <a14:m>
                  <m:oMath xmlns:m="http://schemas.openxmlformats.org/officeDocument/2006/math">
                    <m:r>
                      <a:rPr lang="en-US" sz="4000" i="1" smtClean="0">
                        <a:solidFill>
                          <a:srgbClr val="333333"/>
                        </a:solidFill>
                        <a:latin typeface="Cambria Math" panose="02040503050406030204" pitchFamily="18" charset="0"/>
                        <a:ea typeface="Times New Roman" panose="02020603050405020304" pitchFamily="18" charset="0"/>
                      </a:rPr>
                      <m:t>66</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78</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78</m:t>
                    </m:r>
                    <m:r>
                      <a:rPr lang="en-US" sz="4000" i="1">
                        <a:solidFill>
                          <a:srgbClr val="333333"/>
                        </a:solidFill>
                        <a:latin typeface="Cambria Math" panose="02040503050406030204" pitchFamily="18" charset="0"/>
                        <a:ea typeface="Times New Roman" panose="02020603050405020304" pitchFamily="18" charset="0"/>
                      </a:rPr>
                      <m:t>; </m:t>
                    </m:r>
                    <m:r>
                      <a:rPr lang="en-US" sz="4000" i="1">
                        <a:solidFill>
                          <a:srgbClr val="333333"/>
                        </a:solidFill>
                        <a:latin typeface="Cambria Math" panose="02040503050406030204" pitchFamily="18" charset="0"/>
                        <a:ea typeface="Times New Roman" panose="02020603050405020304" pitchFamily="18" charset="0"/>
                      </a:rPr>
                      <m:t>93</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28" name="Rectangle 27"/>
              <p:cNvSpPr>
                <a:spLocks noRot="1" noChangeAspect="1" noMove="1" noResize="1" noEditPoints="1" noAdjustHandles="1" noChangeArrowheads="1" noChangeShapeType="1" noTextEdit="1"/>
              </p:cNvSpPr>
              <p:nvPr/>
            </p:nvSpPr>
            <p:spPr>
              <a:xfrm>
                <a:off x="1689499" y="7174786"/>
                <a:ext cx="13412582" cy="693716"/>
              </a:xfrm>
              <a:prstGeom prst="rect">
                <a:avLst/>
              </a:prstGeom>
              <a:blipFill rotWithShape="0">
                <a:blip r:embed="rId18"/>
                <a:stretch>
                  <a:fillRect l="-1500" t="-13158" r="-545" b="-33333"/>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9" name="Rectangle 28"/>
              <p:cNvSpPr/>
              <p:nvPr/>
            </p:nvSpPr>
            <p:spPr>
              <a:xfrm>
                <a:off x="6834412" y="7695236"/>
                <a:ext cx="6174447" cy="1396151"/>
              </a:xfrm>
              <a:prstGeom prst="rect">
                <a:avLst/>
              </a:prstGeom>
            </p:spPr>
            <p:txBody>
              <a:bodyPr wrap="none">
                <a:spAutoFit/>
              </a:bodyPr>
              <a:lstStyle/>
              <a:p>
                <a:pPr>
                  <a:lnSpc>
                    <a:spcPct val="150000"/>
                  </a:lnSpc>
                  <a:spcAft>
                    <a:spcPts val="800"/>
                  </a:spcAft>
                </a:pPr>
                <a14:m>
                  <m:oMath xmlns:m="http://schemas.openxmlformats.org/officeDocument/2006/math">
                    <m:sSub>
                      <m:sSubPr>
                        <m:ctrlPr>
                          <a:rPr lang="en-US" sz="380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r>
                      <m:rPr>
                        <m:nor/>
                      </m:rPr>
                      <a:rPr lang="en-US" sz="4000">
                        <a:solidFill>
                          <a:srgbClr val="333333"/>
                        </a:solidFill>
                        <a:latin typeface="Times New Roman" panose="02020603050405020304" pitchFamily="18" charset="0"/>
                        <a:ea typeface="Times New Roman" panose="02020603050405020304" pitchFamily="18" charset="0"/>
                      </a:rPr>
                      <m:t>= </m:t>
                    </m:r>
                    <m:f>
                      <m:fPr>
                        <m:ctrlPr>
                          <a:rPr lang="en-US" sz="4000" i="1">
                            <a:effectLst/>
                            <a:latin typeface="Cambria Math" panose="02040503050406030204" pitchFamily="18" charset="0"/>
                            <a:cs typeface="Times New Roman" panose="02020603050405020304" pitchFamily="18" charset="0"/>
                          </a:rPr>
                        </m:ctrlPr>
                      </m:fPr>
                      <m:num>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000" i="1">
                            <a:effectLst/>
                            <a:latin typeface="Cambria Math" panose="02040503050406030204" pitchFamily="18" charset="0"/>
                            <a:ea typeface="Calibri" panose="020F0502020204030204" pitchFamily="34" charset="0"/>
                            <a:cs typeface="Times New Roman" panose="02020603050405020304" pitchFamily="18" charset="0"/>
                          </a:rPr>
                          <m:t>2</m:t>
                        </m:r>
                      </m:den>
                    </m:f>
                    <m:r>
                      <m:rPr>
                        <m:nor/>
                      </m:rPr>
                      <a:rPr lang="en-US" sz="4000">
                        <a:solidFill>
                          <a:srgbClr val="333333"/>
                        </a:solidFill>
                        <a:effectLst/>
                        <a:latin typeface="Times New Roman" panose="02020603050405020304" pitchFamily="18" charset="0"/>
                        <a:ea typeface="Times New Roman" panose="02020603050405020304" pitchFamily="18" charset="0"/>
                      </a:rPr>
                      <m:t> </m:t>
                    </m:r>
                    <m:r>
                      <a:rPr lang="en-US" sz="4000" i="1" smtClean="0">
                        <a:solidFill>
                          <a:srgbClr val="333333"/>
                        </a:solidFill>
                        <a:effectLst/>
                        <a:latin typeface="Cambria Math" panose="02040503050406030204" pitchFamily="18" charset="0"/>
                        <a:ea typeface="Times New Roman" panose="02020603050405020304" pitchFamily="18" charset="0"/>
                      </a:rPr>
                      <m:t>(</m:t>
                    </m:r>
                    <m:r>
                      <a:rPr lang="en-US" sz="4000" i="1" smtClean="0">
                        <a:solidFill>
                          <a:srgbClr val="333333"/>
                        </a:solidFill>
                        <a:effectLst/>
                        <a:latin typeface="Cambria Math" panose="02040503050406030204" pitchFamily="18" charset="0"/>
                        <a:ea typeface="Times New Roman" panose="02020603050405020304" pitchFamily="18" charset="0"/>
                      </a:rPr>
                      <m:t>78</m:t>
                    </m:r>
                    <m:r>
                      <a:rPr lang="en-US" sz="4000" i="1" smtClean="0">
                        <a:solidFill>
                          <a:srgbClr val="333333"/>
                        </a:solidFill>
                        <a:effectLst/>
                        <a:latin typeface="Cambria Math" panose="02040503050406030204" pitchFamily="18" charset="0"/>
                        <a:ea typeface="Times New Roman" panose="02020603050405020304" pitchFamily="18" charset="0"/>
                      </a:rPr>
                      <m:t> + </m:t>
                    </m:r>
                    <m:r>
                      <a:rPr lang="en-US" sz="4000" i="1" smtClean="0">
                        <a:solidFill>
                          <a:srgbClr val="333333"/>
                        </a:solidFill>
                        <a:effectLst/>
                        <a:latin typeface="Cambria Math" panose="02040503050406030204" pitchFamily="18" charset="0"/>
                        <a:ea typeface="Times New Roman" panose="02020603050405020304" pitchFamily="18" charset="0"/>
                      </a:rPr>
                      <m:t>78</m:t>
                    </m:r>
                    <m:r>
                      <a:rPr lang="en-US" sz="4000" i="1" smtClean="0">
                        <a:solidFill>
                          <a:srgbClr val="333333"/>
                        </a:solidFill>
                        <a:effectLst/>
                        <a:latin typeface="Cambria Math" panose="02040503050406030204" pitchFamily="18" charset="0"/>
                        <a:ea typeface="Times New Roman" panose="02020603050405020304" pitchFamily="18" charset="0"/>
                      </a:rPr>
                      <m:t>) = </m:t>
                    </m:r>
                    <m:r>
                      <a:rPr lang="en-US" sz="4000" i="1" smtClean="0">
                        <a:solidFill>
                          <a:srgbClr val="333333"/>
                        </a:solidFill>
                        <a:effectLst/>
                        <a:latin typeface="Cambria Math" panose="02040503050406030204" pitchFamily="18" charset="0"/>
                        <a:ea typeface="Times New Roman" panose="02020603050405020304" pitchFamily="18" charset="0"/>
                      </a:rPr>
                      <m:t>78</m:t>
                    </m:r>
                    <m:r>
                      <a:rPr lang="en-US" sz="4000" b="0" i="1" smtClean="0">
                        <a:solidFill>
                          <a:srgbClr val="333333"/>
                        </a:solidFill>
                        <a:effectLst/>
                        <a:latin typeface="Cambria Math" panose="02040503050406030204" pitchFamily="18" charset="0"/>
                        <a:ea typeface="Times New Roman" panose="02020603050405020304" pitchFamily="18" charset="0"/>
                      </a:rPr>
                      <m:t>.</m:t>
                    </m:r>
                  </m:oMath>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9" name="Rectangle 28"/>
              <p:cNvSpPr>
                <a:spLocks noRot="1" noChangeAspect="1" noMove="1" noResize="1" noEditPoints="1" noAdjustHandles="1" noChangeArrowheads="1" noChangeShapeType="1" noTextEdit="1"/>
              </p:cNvSpPr>
              <p:nvPr/>
            </p:nvSpPr>
            <p:spPr>
              <a:xfrm>
                <a:off x="6834412" y="7695236"/>
                <a:ext cx="6174447" cy="1396151"/>
              </a:xfrm>
              <a:prstGeom prst="rect">
                <a:avLst/>
              </a:prstGeom>
              <a:blipFill rotWithShape="0">
                <a:blip r:embed="rId1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6834412" y="5832603"/>
                <a:ext cx="5322163" cy="1330877"/>
              </a:xfrm>
              <a:prstGeom prst="rect">
                <a:avLst/>
              </a:prstGeom>
            </p:spPr>
            <p:txBody>
              <a:bodyPr wrap="none">
                <a:spAutoFit/>
              </a:bodyPr>
              <a:lstStyle/>
              <a:p>
                <a:pPr>
                  <a:lnSpc>
                    <a:spcPct val="150000"/>
                  </a:lnSpc>
                  <a:spcAft>
                    <a:spcPts val="800"/>
                  </a:spcAft>
                </a:pPr>
                <a14:m>
                  <m:oMath xmlns:m="http://schemas.openxmlformats.org/officeDocument/2006/math">
                    <m:sSub>
                      <m:sSubPr>
                        <m:ctrlPr>
                          <a:rPr lang="en-US" sz="3800" i="1">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12</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24</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18</m:t>
                    </m:r>
                    <m:r>
                      <a:rPr lang="en-US" sz="3800" i="1" smtClean="0">
                        <a:solidFill>
                          <a:srgbClr val="333333"/>
                        </a:solidFill>
                        <a:effectLst/>
                        <a:latin typeface="Cambria Math" panose="02040503050406030204" pitchFamily="18" charset="0"/>
                        <a:ea typeface="Times New Roman" panose="02020603050405020304" pitchFamily="18" charset="0"/>
                        <a:cs typeface="Times New Roman" panose="02020603050405020304" pitchFamily="18" charset="0"/>
                      </a:rPr>
                      <m:t>.</m:t>
                    </m:r>
                  </m:oMath>
                </a14:m>
                <a:endParaRPr lang="en-US" sz="380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6834412" y="5832603"/>
                <a:ext cx="5322163" cy="1330877"/>
              </a:xfrm>
              <a:prstGeom prst="rect">
                <a:avLst/>
              </a:prstGeom>
              <a:blipFill rotWithShape="0">
                <a:blip r:embed="rId20"/>
                <a:stretch>
                  <a:fillRect b="-45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719979" y="8979082"/>
                <a:ext cx="14325845"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12 và 78 xuất hiện hai lần nên mẫu số liệu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78</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1719979" y="8979082"/>
                <a:ext cx="14325845" cy="969496"/>
              </a:xfrm>
              <a:prstGeom prst="rect">
                <a:avLst/>
              </a:prstGeom>
              <a:blipFill rotWithShape="0">
                <a:blip r:embed="rId21"/>
                <a:stretch>
                  <a:fillRect l="-1404" r="-681" b="-13208"/>
                </a:stretch>
              </a:blipFill>
            </p:spPr>
            <p:txBody>
              <a:bodyPr/>
              <a:lstStyle/>
              <a:p>
                <a:r>
                  <a:rPr lang="en-US">
                    <a:noFill/>
                  </a:rPr>
                  <a:t> </a:t>
                </a:r>
              </a:p>
            </p:txBody>
          </p:sp>
        </mc:Fallback>
      </mc:AlternateContent>
    </p:spTree>
    <p:extLst>
      <p:ext uri="{BB962C8B-B14F-4D97-AF65-F5344CB8AC3E}">
        <p14:creationId xmlns:p14="http://schemas.microsoft.com/office/powerpoint/2010/main" val="1403928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randombar(horizontal)">
                                      <p:cBhvr>
                                        <p:cTn id="20" dur="500"/>
                                        <p:tgtEl>
                                          <p:spTgt spid="2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left)">
                                      <p:cBhvr>
                                        <p:cTn id="39" dur="500"/>
                                        <p:tgtEl>
                                          <p:spTgt spid="29"/>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barn(inVertical)">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3" grpId="0"/>
      <p:bldP spid="24" grpId="0"/>
      <p:bldP spid="25" grpId="0"/>
      <p:bldP spid="26" grpId="0"/>
      <p:bldP spid="28" grpId="0"/>
      <p:bldP spid="29" grpId="0"/>
      <p:bldP spid="5" grpId="0"/>
      <p:bldP spid="1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30237" b="30237"/>
          <a:stretch>
            <a:fillRect/>
          </a:stretch>
        </p:blipFill>
        <p:spPr>
          <a:xfrm>
            <a:off x="0" y="0"/>
            <a:ext cx="18288000" cy="10287000"/>
          </a:xfrm>
          <a:prstGeom prst="rect">
            <a:avLst/>
          </a:prstGeom>
        </p:spPr>
      </p:pic>
      <p:sp>
        <p:nvSpPr>
          <p:cNvPr id="8" name="Rounded Rectangle 7"/>
          <p:cNvSpPr/>
          <p:nvPr/>
        </p:nvSpPr>
        <p:spPr>
          <a:xfrm>
            <a:off x="304801" y="342899"/>
            <a:ext cx="17678400" cy="9525001"/>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6286499" y="672326"/>
            <a:ext cx="5715000" cy="784830"/>
          </a:xfrm>
          <a:prstGeom prst="rect">
            <a:avLst/>
          </a:prstGeom>
          <a:noFill/>
        </p:spPr>
        <p:txBody>
          <a:bodyPr wrap="square" rtlCol="0">
            <a:spAutoFit/>
          </a:bodyPr>
          <a:lstStyle/>
          <a:p>
            <a:r>
              <a:rPr lang="en-US" sz="4500" b="1">
                <a:latin typeface="Arial" panose="020B0604020202020204" pitchFamily="34" charset="0"/>
                <a:cs typeface="Arial" panose="020B0604020202020204" pitchFamily="34" charset="0"/>
              </a:rPr>
              <a:t>Bài 2:(SGK – tr.118)</a:t>
            </a:r>
          </a:p>
        </p:txBody>
      </p:sp>
      <p:sp>
        <p:nvSpPr>
          <p:cNvPr id="3" name="Rectangle 2"/>
          <p:cNvSpPr/>
          <p:nvPr/>
        </p:nvSpPr>
        <p:spPr>
          <a:xfrm>
            <a:off x="1963187" y="1714500"/>
            <a:ext cx="14361624" cy="677108"/>
          </a:xfrm>
          <a:prstGeom prst="rect">
            <a:avLst/>
          </a:prstGeom>
        </p:spPr>
        <p:txBody>
          <a:bodyPr wrap="none">
            <a:spAutoFit/>
          </a:bodyPr>
          <a:lstStyle/>
          <a:p>
            <a:r>
              <a:rPr lang="en-US" sz="3800">
                <a:solidFill>
                  <a:srgbClr val="000000"/>
                </a:solidFill>
                <a:latin typeface="Arial" panose="020B0604020202020204" pitchFamily="34" charset="0"/>
                <a:cs typeface="Arial" panose="020B0604020202020204" pitchFamily="34" charset="0"/>
              </a:rPr>
              <a:t>Hãy tìm số trung bình, tứ phân vị và mốt của các mẫu số liệu sau:</a:t>
            </a:r>
            <a:endParaRPr lang="en-US" sz="3800">
              <a:latin typeface="Arial" panose="020B0604020202020204" pitchFamily="34" charset="0"/>
              <a:cs typeface="Arial" panose="020B0604020202020204" pitchFamily="34"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936588678"/>
              </p:ext>
            </p:extLst>
          </p:nvPr>
        </p:nvGraphicFramePr>
        <p:xfrm>
          <a:off x="2057400" y="3034526"/>
          <a:ext cx="13868399" cy="2057400"/>
        </p:xfrm>
        <a:graphic>
          <a:graphicData uri="http://schemas.openxmlformats.org/drawingml/2006/table">
            <a:tbl>
              <a:tblPr firstRow="1" bandRow="1">
                <a:tableStyleId>{5C22544A-7EE6-4342-B048-85BDC9FD1C3A}</a:tableStyleId>
              </a:tblPr>
              <a:tblGrid>
                <a:gridCol w="3176561">
                  <a:extLst>
                    <a:ext uri="{9D8B030D-6E8A-4147-A177-3AD203B41FA5}">
                      <a16:colId xmlns:a16="http://schemas.microsoft.com/office/drawing/2014/main" val="20000"/>
                    </a:ext>
                  </a:extLst>
                </a:gridCol>
                <a:gridCol w="1781973">
                  <a:extLst>
                    <a:ext uri="{9D8B030D-6E8A-4147-A177-3AD203B41FA5}">
                      <a16:colId xmlns:a16="http://schemas.microsoft.com/office/drawing/2014/main" val="20001"/>
                    </a:ext>
                  </a:extLst>
                </a:gridCol>
                <a:gridCol w="1781973">
                  <a:extLst>
                    <a:ext uri="{9D8B030D-6E8A-4147-A177-3AD203B41FA5}">
                      <a16:colId xmlns:a16="http://schemas.microsoft.com/office/drawing/2014/main" val="20002"/>
                    </a:ext>
                  </a:extLst>
                </a:gridCol>
                <a:gridCol w="1781973">
                  <a:extLst>
                    <a:ext uri="{9D8B030D-6E8A-4147-A177-3AD203B41FA5}">
                      <a16:colId xmlns:a16="http://schemas.microsoft.com/office/drawing/2014/main" val="20003"/>
                    </a:ext>
                  </a:extLst>
                </a:gridCol>
                <a:gridCol w="1781973">
                  <a:extLst>
                    <a:ext uri="{9D8B030D-6E8A-4147-A177-3AD203B41FA5}">
                      <a16:colId xmlns:a16="http://schemas.microsoft.com/office/drawing/2014/main" val="20004"/>
                    </a:ext>
                  </a:extLst>
                </a:gridCol>
                <a:gridCol w="1781973">
                  <a:extLst>
                    <a:ext uri="{9D8B030D-6E8A-4147-A177-3AD203B41FA5}">
                      <a16:colId xmlns:a16="http://schemas.microsoft.com/office/drawing/2014/main" val="20005"/>
                    </a:ext>
                  </a:extLst>
                </a:gridCol>
                <a:gridCol w="1781973">
                  <a:extLst>
                    <a:ext uri="{9D8B030D-6E8A-4147-A177-3AD203B41FA5}">
                      <a16:colId xmlns:a16="http://schemas.microsoft.com/office/drawing/2014/main" val="20006"/>
                    </a:ext>
                  </a:extLst>
                </a:gridCol>
              </a:tblGrid>
              <a:tr h="1114425">
                <a:tc>
                  <a:txBody>
                    <a:bodyPr/>
                    <a:lstStyle/>
                    <a:p>
                      <a:pPr algn="ctr"/>
                      <a:r>
                        <a:rPr lang="en-US" sz="3800" b="1">
                          <a:solidFill>
                            <a:schemeClr val="tx1"/>
                          </a:solidFill>
                          <a:latin typeface="Arial" panose="020B0604020202020204" pitchFamily="34" charset="0"/>
                          <a:cs typeface="Arial" panose="020B0604020202020204" pitchFamily="34" charset="0"/>
                        </a:rPr>
                        <a:t>Giá</a:t>
                      </a:r>
                      <a:r>
                        <a:rPr lang="en-US" sz="3800" b="1" baseline="0">
                          <a:solidFill>
                            <a:schemeClr val="tx1"/>
                          </a:solidFill>
                          <a:latin typeface="Arial" panose="020B0604020202020204" pitchFamily="34" charset="0"/>
                          <a:cs typeface="Arial" panose="020B0604020202020204" pitchFamily="34" charset="0"/>
                        </a:rPr>
                        <a:t> trị</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42975">
                <a:tc>
                  <a:txBody>
                    <a:bodyPr/>
                    <a:lstStyle/>
                    <a:p>
                      <a:pPr algn="ctr"/>
                      <a:r>
                        <a:rPr lang="en-US" sz="3800" b="1">
                          <a:solidFill>
                            <a:schemeClr val="tx1"/>
                          </a:solidFill>
                          <a:latin typeface="Arial" panose="020B0604020202020204" pitchFamily="34" charset="0"/>
                          <a:cs typeface="Arial" panose="020B0604020202020204" pitchFamily="34" charset="0"/>
                        </a:rPr>
                        <a:t>Tần</a:t>
                      </a:r>
                      <a:r>
                        <a:rPr lang="en-US" sz="3800" b="1" baseline="0">
                          <a:solidFill>
                            <a:schemeClr val="tx1"/>
                          </a:solidFill>
                          <a:latin typeface="Arial" panose="020B0604020202020204" pitchFamily="34" charset="0"/>
                          <a:cs typeface="Arial" panose="020B0604020202020204" pitchFamily="34" charset="0"/>
                        </a:rPr>
                        <a:t> số</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4" name="TextBox 3"/>
          <p:cNvSpPr txBox="1"/>
          <p:nvPr/>
        </p:nvSpPr>
        <p:spPr>
          <a:xfrm>
            <a:off x="1066800" y="2729726"/>
            <a:ext cx="743987"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a)</a:t>
            </a:r>
          </a:p>
        </p:txBody>
      </p:sp>
      <p:sp>
        <p:nvSpPr>
          <p:cNvPr id="13" name="TextBox 12"/>
          <p:cNvSpPr txBox="1"/>
          <p:nvPr/>
        </p:nvSpPr>
        <p:spPr>
          <a:xfrm>
            <a:off x="1066799" y="5900718"/>
            <a:ext cx="743987" cy="677108"/>
          </a:xfrm>
          <a:prstGeom prst="rect">
            <a:avLst/>
          </a:prstGeom>
          <a:noFill/>
        </p:spPr>
        <p:txBody>
          <a:bodyPr wrap="square" rtlCol="0">
            <a:spAutoFit/>
          </a:bodyPr>
          <a:lstStyle/>
          <a:p>
            <a:r>
              <a:rPr lang="en-US" sz="3800">
                <a:latin typeface="Arial" panose="020B0604020202020204" pitchFamily="34" charset="0"/>
                <a:cs typeface="Arial" panose="020B0604020202020204" pitchFamily="34" charset="0"/>
              </a:rPr>
              <a:t>b)</a:t>
            </a:r>
          </a:p>
        </p:txBody>
      </p:sp>
      <p:graphicFrame>
        <p:nvGraphicFramePr>
          <p:cNvPr id="14" name="Table 13"/>
          <p:cNvGraphicFramePr>
            <a:graphicFrameLocks noGrp="1"/>
          </p:cNvGraphicFramePr>
          <p:nvPr>
            <p:extLst>
              <p:ext uri="{D42A27DB-BD31-4B8C-83A1-F6EECF244321}">
                <p14:modId xmlns:p14="http://schemas.microsoft.com/office/powerpoint/2010/main" val="1313368092"/>
              </p:ext>
            </p:extLst>
          </p:nvPr>
        </p:nvGraphicFramePr>
        <p:xfrm>
          <a:off x="1963187" y="6896100"/>
          <a:ext cx="13886414" cy="2057400"/>
        </p:xfrm>
        <a:graphic>
          <a:graphicData uri="http://schemas.openxmlformats.org/drawingml/2006/table">
            <a:tbl>
              <a:tblPr firstRow="1" bandRow="1">
                <a:tableStyleId>{5C22544A-7EE6-4342-B048-85BDC9FD1C3A}</a:tableStyleId>
              </a:tblPr>
              <a:tblGrid>
                <a:gridCol w="4280774">
                  <a:extLst>
                    <a:ext uri="{9D8B030D-6E8A-4147-A177-3AD203B41FA5}">
                      <a16:colId xmlns:a16="http://schemas.microsoft.com/office/drawing/2014/main" val="20000"/>
                    </a:ext>
                  </a:extLst>
                </a:gridCol>
                <a:gridCol w="2401410">
                  <a:extLst>
                    <a:ext uri="{9D8B030D-6E8A-4147-A177-3AD203B41FA5}">
                      <a16:colId xmlns:a16="http://schemas.microsoft.com/office/drawing/2014/main" val="20001"/>
                    </a:ext>
                  </a:extLst>
                </a:gridCol>
                <a:gridCol w="2401410">
                  <a:extLst>
                    <a:ext uri="{9D8B030D-6E8A-4147-A177-3AD203B41FA5}">
                      <a16:colId xmlns:a16="http://schemas.microsoft.com/office/drawing/2014/main" val="20002"/>
                    </a:ext>
                  </a:extLst>
                </a:gridCol>
                <a:gridCol w="2401410">
                  <a:extLst>
                    <a:ext uri="{9D8B030D-6E8A-4147-A177-3AD203B41FA5}">
                      <a16:colId xmlns:a16="http://schemas.microsoft.com/office/drawing/2014/main" val="20003"/>
                    </a:ext>
                  </a:extLst>
                </a:gridCol>
                <a:gridCol w="2401410">
                  <a:extLst>
                    <a:ext uri="{9D8B030D-6E8A-4147-A177-3AD203B41FA5}">
                      <a16:colId xmlns:a16="http://schemas.microsoft.com/office/drawing/2014/main" val="20004"/>
                    </a:ext>
                  </a:extLst>
                </a:gridCol>
              </a:tblGrid>
              <a:tr h="1114425">
                <a:tc>
                  <a:txBody>
                    <a:bodyPr/>
                    <a:lstStyle/>
                    <a:p>
                      <a:pPr algn="ctr"/>
                      <a:r>
                        <a:rPr lang="en-US" sz="3800" b="1">
                          <a:solidFill>
                            <a:schemeClr val="tx1"/>
                          </a:solidFill>
                          <a:latin typeface="Arial" panose="020B0604020202020204" pitchFamily="34" charset="0"/>
                          <a:cs typeface="Arial" panose="020B0604020202020204" pitchFamily="34" charset="0"/>
                        </a:rPr>
                        <a:t>Giá</a:t>
                      </a:r>
                      <a:r>
                        <a:rPr lang="en-US" sz="3800" b="1" baseline="0">
                          <a:solidFill>
                            <a:schemeClr val="tx1"/>
                          </a:solidFill>
                          <a:latin typeface="Arial" panose="020B0604020202020204" pitchFamily="34" charset="0"/>
                          <a:cs typeface="Arial" panose="020B0604020202020204" pitchFamily="34" charset="0"/>
                        </a:rPr>
                        <a:t> trị</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42975">
                <a:tc>
                  <a:txBody>
                    <a:bodyPr/>
                    <a:lstStyle/>
                    <a:p>
                      <a:pPr algn="ctr"/>
                      <a:r>
                        <a:rPr lang="en-US" sz="3800" b="1">
                          <a:solidFill>
                            <a:schemeClr val="tx1"/>
                          </a:solidFill>
                          <a:latin typeface="Arial" panose="020B0604020202020204" pitchFamily="34" charset="0"/>
                          <a:cs typeface="Arial" panose="020B0604020202020204" pitchFamily="34" charset="0"/>
                        </a:rPr>
                        <a:t>Tần</a:t>
                      </a:r>
                      <a:r>
                        <a:rPr lang="en-US" sz="3800" b="1" baseline="0">
                          <a:solidFill>
                            <a:schemeClr val="tx1"/>
                          </a:solidFill>
                          <a:latin typeface="Arial" panose="020B0604020202020204" pitchFamily="34" charset="0"/>
                          <a:cs typeface="Arial" panose="020B0604020202020204" pitchFamily="34" charset="0"/>
                        </a:rPr>
                        <a:t> số tương đối</a:t>
                      </a:r>
                      <a:endParaRPr lang="en-US" sz="38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800" b="0">
                          <a:solidFill>
                            <a:schemeClr val="tx1"/>
                          </a:solidFill>
                          <a:latin typeface="Arial" panose="020B0604020202020204" pitchFamily="34" charset="0"/>
                          <a:cs typeface="Arial" panose="020B0604020202020204" pitchFamily="34" charset="0"/>
                        </a:rPr>
                        <a:t>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91587202"/>
      </p:ext>
    </p:extLst>
  </p:cSld>
  <p:clrMapOvr>
    <a:masterClrMapping/>
  </p:clrMapOvr>
  <mc:AlternateContent xmlns:mc="http://schemas.openxmlformats.org/markup-compatibility/2006" xmlns:p14="http://schemas.microsoft.com/office/powerpoint/2010/main">
    <mc:Choice Requires="p14">
      <p:transition spd="med" p14:dur="700">
        <p:pull/>
      </p:transition>
    </mc:Choice>
    <mc:Fallback xmlns="">
      <p:transition spd="med">
        <p:pull/>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3" grpId="0"/>
      <p:bldP spid="4" grpId="0"/>
      <p:bldP spid="1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532392"/>
            <a:ext cx="17068799"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266305"/>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p:sp>
        <p:nvSpPr>
          <p:cNvPr id="7" name="Rectangle 6"/>
          <p:cNvSpPr/>
          <p:nvPr/>
        </p:nvSpPr>
        <p:spPr>
          <a:xfrm>
            <a:off x="2119168" y="1430804"/>
            <a:ext cx="6325771"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Số trung bình của mẫu là:</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9" name="Rectangle 8"/>
              <p:cNvSpPr/>
              <p:nvPr/>
            </p:nvSpPr>
            <p:spPr>
              <a:xfrm>
                <a:off x="4544139" y="2106651"/>
                <a:ext cx="11963400" cy="1231747"/>
              </a:xfrm>
              <a:prstGeom prst="rect">
                <a:avLst/>
              </a:prstGeom>
            </p:spPr>
            <p:txBody>
              <a:bodyPr wrap="square">
                <a:spAutoFit/>
              </a:bodyPr>
              <a:lstStyle/>
              <a:p>
                <a:pPr lvl="0">
                  <a:lnSpc>
                    <a:spcPct val="150000"/>
                  </a:lnSpc>
                  <a:spcAft>
                    <a:spcPts val="800"/>
                  </a:spcAft>
                </a:pPr>
                <a14:m>
                  <m:oMath xmlns:m="http://schemas.openxmlformats.org/officeDocument/2006/math">
                    <m:acc>
                      <m:accPr>
                        <m:chr m:val="̄"/>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acc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𝑥</m:t>
                        </m:r>
                      </m:e>
                    </m:acc>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num>
                      <m:den>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37</m:t>
                        </m:r>
                      </m:den>
                    </m:f>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(23 + 25 + 28 + 31 + 33 + 37) </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4,78</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4544139" y="2106651"/>
                <a:ext cx="11963400" cy="1231747"/>
              </a:xfrm>
              <a:prstGeom prst="rect">
                <a:avLst/>
              </a:prstGeom>
              <a:blipFill rotWithShape="0">
                <a:blip r:embed="rId13"/>
                <a:stretch>
                  <a:fillRect b="-792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2149648" y="3567647"/>
                <a:ext cx="6994351"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37 </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là một số lẻ.</a:t>
                </a:r>
                <a:endParaRPr lang="en-US" sz="3800">
                  <a:latin typeface="Arial" panose="020B060402020202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2149648" y="3567647"/>
                <a:ext cx="6994351" cy="677108"/>
              </a:xfrm>
              <a:prstGeom prst="rect">
                <a:avLst/>
              </a:prstGeom>
              <a:blipFill rotWithShape="0">
                <a:blip r:embed="rId14"/>
                <a:stretch>
                  <a:fillRect l="-2877" t="-15315" r="-2005" b="-36036"/>
                </a:stretch>
              </a:blipFill>
            </p:spPr>
            <p:txBody>
              <a:bodyPr/>
              <a:lstStyle/>
              <a:p>
                <a:r>
                  <a:rPr lang="en-US">
                    <a:noFill/>
                  </a:rPr>
                  <a:t> </a:t>
                </a:r>
              </a:p>
            </p:txBody>
          </p:sp>
        </mc:Fallback>
      </mc:AlternateContent>
      <p:sp>
        <p:nvSpPr>
          <p:cNvPr id="13" name="Rectangle 12"/>
          <p:cNvSpPr/>
          <p:nvPr/>
        </p:nvSpPr>
        <p:spPr>
          <a:xfrm>
            <a:off x="2134408" y="4610100"/>
            <a:ext cx="1531861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Khi sắp xếp các số liệu theo thứ tự không giảm thì số liệu thứ 19 là 28</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9" name="Rectangle 18"/>
              <p:cNvSpPr/>
              <p:nvPr/>
            </p:nvSpPr>
            <p:spPr>
              <a:xfrm>
                <a:off x="2134408" y="5670530"/>
                <a:ext cx="9503564"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giá trị tứ phân vị thứ hai là </a:t>
                </a:r>
                <a14:m>
                  <m:oMath xmlns:m="http://schemas.openxmlformats.org/officeDocument/2006/math">
                    <m:sSub>
                      <m:sSubPr>
                        <m:ctrlPr>
                          <a:rPr lang="en-US" sz="3800" i="1">
                            <a:effectLst/>
                            <a:latin typeface="Cambria Math" panose="02040503050406030204" pitchFamily="18"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28</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endParaRPr lang="en-US" sz="3800">
                  <a:latin typeface="Arial" panose="020B0604020202020204" pitchFamily="34" charset="0"/>
                  <a:cs typeface="Arial" panose="020B0604020202020204" pitchFamily="34"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2134408" y="5670530"/>
                <a:ext cx="9503564" cy="677108"/>
              </a:xfrm>
              <a:prstGeom prst="rect">
                <a:avLst/>
              </a:prstGeom>
              <a:blipFill rotWithShape="0">
                <a:blip r:embed="rId15"/>
                <a:stretch>
                  <a:fillRect l="-2117" t="-15315" r="-1155" b="-36036"/>
                </a:stretch>
              </a:blipFill>
            </p:spPr>
            <p:txBody>
              <a:bodyPr/>
              <a:lstStyle/>
              <a:p>
                <a:r>
                  <a:rPr lang="en-US">
                    <a:noFill/>
                  </a:rPr>
                  <a:t> </a:t>
                </a:r>
              </a:p>
            </p:txBody>
          </p:sp>
        </mc:Fallback>
      </mc:AlternateContent>
      <p:sp>
        <p:nvSpPr>
          <p:cNvPr id="20" name="Rectangle 19"/>
          <p:cNvSpPr/>
          <p:nvPr/>
        </p:nvSpPr>
        <p:spPr>
          <a:xfrm>
            <a:off x="2119168" y="6559118"/>
            <a:ext cx="8847294" cy="861133"/>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21" name="Table 20"/>
          <p:cNvGraphicFramePr>
            <a:graphicFrameLocks noGrp="1"/>
          </p:cNvGraphicFramePr>
          <p:nvPr>
            <p:extLst>
              <p:ext uri="{D42A27DB-BD31-4B8C-83A1-F6EECF244321}">
                <p14:modId xmlns:p14="http://schemas.microsoft.com/office/powerpoint/2010/main" val="3592556909"/>
              </p:ext>
            </p:extLst>
          </p:nvPr>
        </p:nvGraphicFramePr>
        <p:xfrm>
          <a:off x="4192325" y="7726680"/>
          <a:ext cx="9903348" cy="1633094"/>
        </p:xfrm>
        <a:graphic>
          <a:graphicData uri="http://schemas.openxmlformats.org/drawingml/2006/table">
            <a:tbl>
              <a:tblPr firstRow="1" firstCol="1" bandRow="1"/>
              <a:tblGrid>
                <a:gridCol w="2475006">
                  <a:extLst>
                    <a:ext uri="{9D8B030D-6E8A-4147-A177-3AD203B41FA5}">
                      <a16:colId xmlns:a16="http://schemas.microsoft.com/office/drawing/2014/main" val="20000"/>
                    </a:ext>
                  </a:extLst>
                </a:gridCol>
                <a:gridCol w="2476114">
                  <a:extLst>
                    <a:ext uri="{9D8B030D-6E8A-4147-A177-3AD203B41FA5}">
                      <a16:colId xmlns:a16="http://schemas.microsoft.com/office/drawing/2014/main" val="20001"/>
                    </a:ext>
                  </a:extLst>
                </a:gridCol>
                <a:gridCol w="2476114">
                  <a:extLst>
                    <a:ext uri="{9D8B030D-6E8A-4147-A177-3AD203B41FA5}">
                      <a16:colId xmlns:a16="http://schemas.microsoft.com/office/drawing/2014/main" val="20002"/>
                    </a:ext>
                  </a:extLst>
                </a:gridCol>
                <a:gridCol w="2476114">
                  <a:extLst>
                    <a:ext uri="{9D8B030D-6E8A-4147-A177-3AD203B41FA5}">
                      <a16:colId xmlns:a16="http://schemas.microsoft.com/office/drawing/2014/main" val="20003"/>
                    </a:ext>
                  </a:extLst>
                </a:gridCol>
              </a:tblGrid>
              <a:tr h="19050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Giá trị</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9939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Tần số</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34292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randombar(horizontal)">
                                      <p:cBhvr>
                                        <p:cTn id="30" dur="500"/>
                                        <p:tgtEl>
                                          <p:spTgt spid="19"/>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500"/>
                                        <p:tgtEl>
                                          <p:spTgt spid="20"/>
                                        </p:tgtEl>
                                      </p:cBhvr>
                                    </p:animEffect>
                                  </p:childTnLst>
                                </p:cTn>
                              </p:par>
                              <p:par>
                                <p:cTn id="36" presetID="10" presetClass="entr" presetSubtype="0"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fade">
                                      <p:cBhvr>
                                        <p:cTn id="3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p:bldP spid="9" grpId="0"/>
      <p:bldP spid="10" grpId="0"/>
      <p:bldP spid="13" grpId="0"/>
      <p:bldP spid="19" grpId="0"/>
      <p:bldP spid="20"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532392"/>
            <a:ext cx="17068799"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266305"/>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10" name="Rectangle 9"/>
              <p:cNvSpPr/>
              <p:nvPr/>
            </p:nvSpPr>
            <p:spPr>
              <a:xfrm>
                <a:off x="1254424" y="1787530"/>
                <a:ext cx="756341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là một số chẵn.</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1254424" y="1787530"/>
                <a:ext cx="7563417" cy="677108"/>
              </a:xfrm>
              <a:prstGeom prst="rect">
                <a:avLst/>
              </a:prstGeom>
              <a:blipFill rotWithShape="0">
                <a:blip r:embed="rId13"/>
                <a:stretch>
                  <a:fillRect l="-2661" t="-15315" r="-1774" b="-36036"/>
                </a:stretch>
              </a:blipFill>
            </p:spPr>
            <p:txBody>
              <a:bodyPr/>
              <a:lstStyle/>
              <a:p>
                <a:r>
                  <a:rPr lang="en-US">
                    <a:noFill/>
                  </a:rPr>
                  <a:t> </a:t>
                </a:r>
              </a:p>
            </p:txBody>
          </p:sp>
        </mc:Fallback>
      </mc:AlternateContent>
      <p:sp>
        <p:nvSpPr>
          <p:cNvPr id="20" name="Rectangle 19"/>
          <p:cNvSpPr/>
          <p:nvPr/>
        </p:nvSpPr>
        <p:spPr>
          <a:xfrm>
            <a:off x="1254424" y="4609581"/>
            <a:ext cx="8576387"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3" name="Rectangle 2"/>
              <p:cNvSpPr/>
              <p:nvPr/>
            </p:nvSpPr>
            <p:spPr>
              <a:xfrm>
                <a:off x="1254424" y="2635421"/>
                <a:ext cx="16150575"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liệu thứ 9 và 10 lần lượt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25</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giá trị tứ phân vị thứ nhất là </a:t>
                </a:r>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254424" y="2635421"/>
                <a:ext cx="16150575" cy="969496"/>
              </a:xfrm>
              <a:prstGeom prst="rect">
                <a:avLst/>
              </a:prstGeom>
              <a:blipFill rotWithShape="0">
                <a:blip r:embed="rId14"/>
                <a:stretch>
                  <a:fillRect l="-1246"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6705600" y="3691573"/>
                <a:ext cx="5407121" cy="918008"/>
              </a:xfrm>
              <a:prstGeom prst="rect">
                <a:avLst/>
              </a:prstGeom>
            </p:spPr>
            <p:txBody>
              <a:bodyPr wrap="none">
                <a:spAutoFit/>
              </a:bodyPr>
              <a:lstStyle/>
              <a:p>
                <a14:m>
                  <m:oMath xmlns:m="http://schemas.openxmlformats.org/officeDocument/2006/math">
                    <m:sSub>
                      <m:sSub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num>
                      <m:den>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25</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25</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a:p>
            </p:txBody>
          </p:sp>
        </mc:Choice>
        <mc:Fallback xmlns="">
          <p:sp>
            <p:nvSpPr>
              <p:cNvPr id="5" name="Rectangle 4"/>
              <p:cNvSpPr>
                <a:spLocks noRot="1" noChangeAspect="1" noMove="1" noResize="1" noEditPoints="1" noAdjustHandles="1" noChangeArrowheads="1" noChangeShapeType="1" noTextEdit="1"/>
              </p:cNvSpPr>
              <p:nvPr/>
            </p:nvSpPr>
            <p:spPr>
              <a:xfrm>
                <a:off x="6705600" y="3691573"/>
                <a:ext cx="5407121" cy="918008"/>
              </a:xfrm>
              <a:prstGeom prst="rect">
                <a:avLst/>
              </a:prstGeom>
              <a:blipFill rotWithShape="0">
                <a:blip r:embed="rId15"/>
                <a:stretch>
                  <a:fillRect r="-2706" b="-11333"/>
                </a:stretch>
              </a:blipFill>
            </p:spPr>
            <p:txBody>
              <a:bodyPr/>
              <a:lstStyle/>
              <a:p>
                <a:r>
                  <a:rPr lang="en-US">
                    <a:noFill/>
                  </a:rPr>
                  <a:t> </a:t>
                </a:r>
              </a:p>
            </p:txBody>
          </p:sp>
        </mc:Fallback>
      </mc:AlternateContent>
      <p:graphicFrame>
        <p:nvGraphicFramePr>
          <p:cNvPr id="12" name="Table 11"/>
          <p:cNvGraphicFramePr>
            <a:graphicFrameLocks noGrp="1"/>
          </p:cNvGraphicFramePr>
          <p:nvPr>
            <p:extLst>
              <p:ext uri="{D42A27DB-BD31-4B8C-83A1-F6EECF244321}">
                <p14:modId xmlns:p14="http://schemas.microsoft.com/office/powerpoint/2010/main" val="3280004932"/>
              </p:ext>
            </p:extLst>
          </p:nvPr>
        </p:nvGraphicFramePr>
        <p:xfrm>
          <a:off x="4352180" y="5829300"/>
          <a:ext cx="10113960" cy="1633094"/>
        </p:xfrm>
        <a:graphic>
          <a:graphicData uri="http://schemas.openxmlformats.org/drawingml/2006/table">
            <a:tbl>
              <a:tblPr firstRow="1" firstCol="1" bandRow="1"/>
              <a:tblGrid>
                <a:gridCol w="2022792">
                  <a:extLst>
                    <a:ext uri="{9D8B030D-6E8A-4147-A177-3AD203B41FA5}">
                      <a16:colId xmlns:a16="http://schemas.microsoft.com/office/drawing/2014/main" val="20000"/>
                    </a:ext>
                  </a:extLst>
                </a:gridCol>
                <a:gridCol w="2022792">
                  <a:extLst>
                    <a:ext uri="{9D8B030D-6E8A-4147-A177-3AD203B41FA5}">
                      <a16:colId xmlns:a16="http://schemas.microsoft.com/office/drawing/2014/main" val="20001"/>
                    </a:ext>
                  </a:extLst>
                </a:gridCol>
                <a:gridCol w="2022792">
                  <a:extLst>
                    <a:ext uri="{9D8B030D-6E8A-4147-A177-3AD203B41FA5}">
                      <a16:colId xmlns:a16="http://schemas.microsoft.com/office/drawing/2014/main" val="20002"/>
                    </a:ext>
                  </a:extLst>
                </a:gridCol>
                <a:gridCol w="2022792">
                  <a:extLst>
                    <a:ext uri="{9D8B030D-6E8A-4147-A177-3AD203B41FA5}">
                      <a16:colId xmlns:a16="http://schemas.microsoft.com/office/drawing/2014/main" val="20003"/>
                    </a:ext>
                  </a:extLst>
                </a:gridCol>
                <a:gridCol w="2022792">
                  <a:extLst>
                    <a:ext uri="{9D8B030D-6E8A-4147-A177-3AD203B41FA5}">
                      <a16:colId xmlns:a16="http://schemas.microsoft.com/office/drawing/2014/main" val="20004"/>
                    </a:ext>
                  </a:extLst>
                </a:gridCol>
              </a:tblGrid>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Giá trị</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37</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Tần số</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mc:AlternateContent xmlns:mc="http://schemas.openxmlformats.org/markup-compatibility/2006" xmlns:a14="http://schemas.microsoft.com/office/drawing/2010/main">
        <mc:Choice Requires="a14">
          <p:sp>
            <p:nvSpPr>
              <p:cNvPr id="22" name="Rectangle 21"/>
              <p:cNvSpPr/>
              <p:nvPr/>
            </p:nvSpPr>
            <p:spPr>
              <a:xfrm>
                <a:off x="1254423" y="8127891"/>
                <a:ext cx="756341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là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là một số chẵn.</a:t>
                </a:r>
                <a:endParaRPr lang="en-US" sz="3800">
                  <a:solidFill>
                    <a:prstClr val="black"/>
                  </a:solidFill>
                  <a:latin typeface="Arial" panose="020B0604020202020204" pitchFamily="34" charset="0"/>
                  <a:cs typeface="Arial" panose="020B0604020202020204" pitchFamily="34" charset="0"/>
                </a:endParaRPr>
              </a:p>
            </p:txBody>
          </p:sp>
        </mc:Choice>
        <mc:Fallback xmlns="">
          <p:sp>
            <p:nvSpPr>
              <p:cNvPr id="22" name="Rectangle 21"/>
              <p:cNvSpPr>
                <a:spLocks noRot="1" noChangeAspect="1" noMove="1" noResize="1" noEditPoints="1" noAdjustHandles="1" noChangeArrowheads="1" noChangeShapeType="1" noTextEdit="1"/>
              </p:cNvSpPr>
              <p:nvPr/>
            </p:nvSpPr>
            <p:spPr>
              <a:xfrm>
                <a:off x="1254423" y="8127891"/>
                <a:ext cx="7563417" cy="677108"/>
              </a:xfrm>
              <a:prstGeom prst="rect">
                <a:avLst/>
              </a:prstGeom>
              <a:blipFill rotWithShape="0">
                <a:blip r:embed="rId16"/>
                <a:stretch>
                  <a:fillRect l="-2661" t="-14414" r="-1774" b="-36036"/>
                </a:stretch>
              </a:blipFill>
            </p:spPr>
            <p:txBody>
              <a:bodyPr/>
              <a:lstStyle/>
              <a:p>
                <a:r>
                  <a:rPr lang="en-US">
                    <a:noFill/>
                  </a:rPr>
                  <a:t> </a:t>
                </a:r>
              </a:p>
            </p:txBody>
          </p:sp>
        </mc:Fallback>
      </mc:AlternateContent>
    </p:spTree>
    <p:extLst>
      <p:ext uri="{BB962C8B-B14F-4D97-AF65-F5344CB8AC3E}">
        <p14:creationId xmlns:p14="http://schemas.microsoft.com/office/powerpoint/2010/main" val="35613497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randombar(horizontal)">
                                      <p:cBhvr>
                                        <p:cTn id="20" dur="500"/>
                                        <p:tgtEl>
                                          <p:spTgt spid="20"/>
                                        </p:tgtEl>
                                      </p:cBhvr>
                                    </p:animEffect>
                                  </p:childTnLst>
                                </p:cTn>
                              </p:par>
                              <p:par>
                                <p:cTn id="21" presetID="14"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randombar(horizontal)">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arn(inVertical)">
                                      <p:cBhvr>
                                        <p:cTn id="2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3" grpId="0"/>
      <p:bldP spid="5" grpId="0"/>
      <p:bldP spid="2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571500"/>
            <a:ext cx="17068799"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367526"/>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3" name="Rectangle 2"/>
              <p:cNvSpPr/>
              <p:nvPr/>
            </p:nvSpPr>
            <p:spPr>
              <a:xfrm>
                <a:off x="1253758" y="1738703"/>
                <a:ext cx="15678779"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liệu thứ 9 và 10 lần lượt là </a:t>
                </a:r>
                <a14:m>
                  <m:oMath xmlns:m="http://schemas.openxmlformats.org/officeDocument/2006/math">
                    <m:r>
                      <a:rPr lang="en-US" sz="3800">
                        <a:solidFill>
                          <a:srgbClr val="333333"/>
                        </a:solidFill>
                        <a:latin typeface="Cambria Math" panose="02040503050406030204" pitchFamily="18" charset="0"/>
                        <a:ea typeface="Times New Roman" panose="02020603050405020304" pitchFamily="18" charset="0"/>
                        <a:cs typeface="Arial" panose="020B0604020202020204" pitchFamily="34" charset="0"/>
                      </a:rPr>
                      <m:t>3</m:t>
                    </m:r>
                    <m:r>
                      <a:rPr lang="en-US" sz="3800" b="0" i="0"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31</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giá trị tứ phân vị thứ ba là  </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253758" y="1738703"/>
                <a:ext cx="15678779" cy="969496"/>
              </a:xfrm>
              <a:prstGeom prst="rect">
                <a:avLst/>
              </a:prstGeom>
              <a:blipFill rotWithShape="0">
                <a:blip r:embed="rId13"/>
                <a:stretch>
                  <a:fillRect l="-1283"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6729390" y="3031863"/>
                <a:ext cx="4727513" cy="961545"/>
              </a:xfrm>
              <a:prstGeom prst="rect">
                <a:avLst/>
              </a:prstGeom>
            </p:spPr>
            <p:txBody>
              <a:bodyPr wrap="none">
                <a:spAutoFit/>
              </a:bodyPr>
              <a:lstStyle/>
              <a:p>
                <a14:m>
                  <m:oMath xmlns:m="http://schemas.openxmlformats.org/officeDocument/2006/math">
                    <m:sSub>
                      <m:sSubPr>
                        <m:ctrlPr>
                          <a:rPr lang="en-US" sz="380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r>
                  <a:rPr lang="en-US" sz="4000">
                    <a:solidFill>
                      <a:srgbClr val="333333"/>
                    </a:solidFill>
                    <a:latin typeface="Times New Roman" panose="02020603050405020304" pitchFamily="18" charset="0"/>
                    <a:ea typeface="Times New Roman" panose="02020603050405020304" pitchFamily="18" charset="0"/>
                  </a:rPr>
                  <a:t>= </a:t>
                </a:r>
                <a14:m>
                  <m:oMath xmlns:m="http://schemas.openxmlformats.org/officeDocument/2006/math">
                    <m:f>
                      <m:fPr>
                        <m:ctrlPr>
                          <a:rPr lang="en-US" sz="4000" i="1">
                            <a:effectLst/>
                            <a:latin typeface="Cambria Math" panose="02040503050406030204" pitchFamily="18" charset="0"/>
                            <a:cs typeface="Times New Roman" panose="02020603050405020304" pitchFamily="18" charset="0"/>
                          </a:rPr>
                        </m:ctrlPr>
                      </m:fPr>
                      <m:num>
                        <m:r>
                          <a:rPr lang="en-US" sz="40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40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4000">
                    <a:solidFill>
                      <a:srgbClr val="333333"/>
                    </a:solidFill>
                    <a:effectLst/>
                    <a:latin typeface="Times New Roman" panose="02020603050405020304" pitchFamily="18" charset="0"/>
                    <a:ea typeface="Times New Roman" panose="02020603050405020304" pitchFamily="18" charset="0"/>
                  </a:rPr>
                  <a:t> (31 + 31) = 31</a:t>
                </a: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a:solidFill>
                    <a:prstClr val="black"/>
                  </a:solidFill>
                </a:endParaRPr>
              </a:p>
            </p:txBody>
          </p:sp>
        </mc:Choice>
        <mc:Fallback xmlns="">
          <p:sp>
            <p:nvSpPr>
              <p:cNvPr id="5" name="Rectangle 4"/>
              <p:cNvSpPr>
                <a:spLocks noRot="1" noChangeAspect="1" noMove="1" noResize="1" noEditPoints="1" noAdjustHandles="1" noChangeArrowheads="1" noChangeShapeType="1" noTextEdit="1"/>
              </p:cNvSpPr>
              <p:nvPr/>
            </p:nvSpPr>
            <p:spPr>
              <a:xfrm>
                <a:off x="6729390" y="3031863"/>
                <a:ext cx="4727513" cy="961545"/>
              </a:xfrm>
              <a:prstGeom prst="rect">
                <a:avLst/>
              </a:prstGeom>
              <a:blipFill rotWithShape="0">
                <a:blip r:embed="rId14"/>
                <a:stretch>
                  <a:fillRect r="-3484" b="-120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253758" y="4211241"/>
                <a:ext cx="15815042"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Tần số của giá trị 28 là 10, lớn hơn tần số của các giá trị còn lại nên mẫu số liệu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28.</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253758" y="4211241"/>
                <a:ext cx="15815042" cy="1846659"/>
              </a:xfrm>
              <a:prstGeom prst="rect">
                <a:avLst/>
              </a:prstGeom>
              <a:blipFill rotWithShape="0">
                <a:blip r:embed="rId15"/>
                <a:stretch>
                  <a:fillRect l="-1272" r="-1850" b="-6271"/>
                </a:stretch>
              </a:blipFill>
            </p:spPr>
            <p:txBody>
              <a:bodyPr/>
              <a:lstStyle/>
              <a:p>
                <a:r>
                  <a:rPr lang="en-US">
                    <a:noFill/>
                  </a:rPr>
                  <a:t> </a:t>
                </a:r>
              </a:p>
            </p:txBody>
          </p:sp>
        </mc:Fallback>
      </mc:AlternateContent>
    </p:spTree>
    <p:extLst>
      <p:ext uri="{BB962C8B-B14F-4D97-AF65-F5344CB8AC3E}">
        <p14:creationId xmlns:p14="http://schemas.microsoft.com/office/powerpoint/2010/main" val="1027063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532392"/>
            <a:ext cx="17068799"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266305"/>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p:sp>
        <p:nvSpPr>
          <p:cNvPr id="7" name="Rectangle 6"/>
          <p:cNvSpPr/>
          <p:nvPr/>
        </p:nvSpPr>
        <p:spPr>
          <a:xfrm>
            <a:off x="1818231" y="1415280"/>
            <a:ext cx="6325771"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Số trung bình của mẫu là:</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3" name="Rectangle 2"/>
              <p:cNvSpPr/>
              <p:nvPr/>
            </p:nvSpPr>
            <p:spPr>
              <a:xfrm>
                <a:off x="6858000" y="2650863"/>
                <a:ext cx="5004319" cy="975523"/>
              </a:xfrm>
              <a:prstGeom prst="rect">
                <a:avLst/>
              </a:prstGeom>
            </p:spPr>
            <p:txBody>
              <a:bodyPr wrap="none">
                <a:spAutoFit/>
              </a:bodyPr>
              <a:lstStyle/>
              <a:p>
                <a14:m>
                  <m:oMath xmlns:m="http://schemas.openxmlformats.org/officeDocument/2006/math">
                    <m:acc>
                      <m:accPr>
                        <m:chr m:val="̄"/>
                        <m:ctrlPr>
                          <a:rPr lang="en-US" sz="3800" i="1">
                            <a:latin typeface="Cambria Math" panose="02040503050406030204" pitchFamily="18" charset="0"/>
                            <a:cs typeface="Times New Roman" panose="02020603050405020304" pitchFamily="18" charset="0"/>
                          </a:rPr>
                        </m:ctrlPr>
                      </m:acc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acc>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4</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5</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6</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0</m:t>
                        </m:r>
                        <m:r>
                          <a:rPr lang="en-US" sz="3800" i="1">
                            <a:effectLst/>
                            <a:latin typeface="Cambria Math" panose="02040503050406030204" pitchFamily="18" charset="0"/>
                            <a:ea typeface="Calibri" panose="020F0502020204030204" pitchFamily="34" charset="0"/>
                            <a:cs typeface="Times New Roman" panose="02020603050405020304" pitchFamily="18" charset="0"/>
                          </a:rPr>
                          <m:t>,</m:t>
                        </m:r>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11</m:t>
                    </m:r>
                  </m:oMath>
                </a14:m>
                <a:endParaRPr lang="en-US" sz="3800">
                  <a:latin typeface="Arial" panose="020B060402020202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6858000" y="2650863"/>
                <a:ext cx="5004319" cy="975523"/>
              </a:xfrm>
              <a:prstGeom prst="rect">
                <a:avLst/>
              </a:prstGeom>
              <a:blipFill rotWithShape="0">
                <a:blip r:embed="rId13"/>
                <a:stretch>
                  <a:fillRect b="-562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2094965" y="3689841"/>
                <a:ext cx="10378097" cy="1330877"/>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Giá trị tứ phân vị thứ hai là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2094965" y="3689841"/>
                <a:ext cx="10378097" cy="1330877"/>
              </a:xfrm>
              <a:prstGeom prst="rect">
                <a:avLst/>
              </a:prstGeom>
              <a:blipFill rotWithShape="0">
                <a:blip r:embed="rId14"/>
                <a:stretch>
                  <a:fillRect l="-193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2094965" y="5143500"/>
                <a:ext cx="7922938"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Giá trị tứ phân vị thứ nhất là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2094965" y="5143500"/>
                <a:ext cx="7922938" cy="969496"/>
              </a:xfrm>
              <a:prstGeom prst="rect">
                <a:avLst/>
              </a:prstGeom>
              <a:blipFill rotWithShape="0">
                <a:blip r:embed="rId15"/>
                <a:stretch>
                  <a:fillRect l="-2540" b="-132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Rectangle 13"/>
              <p:cNvSpPr/>
              <p:nvPr/>
            </p:nvSpPr>
            <p:spPr>
              <a:xfrm>
                <a:off x="2094965" y="6286500"/>
                <a:ext cx="7528664" cy="969496"/>
              </a:xfrm>
              <a:prstGeom prst="rect">
                <a:avLst/>
              </a:prstGeom>
            </p:spPr>
            <p:txBody>
              <a:bodyPr wrap="none">
                <a:spAutoFit/>
              </a:bodyPr>
              <a:lstStyle/>
              <a:p>
                <a:pPr>
                  <a:lnSpc>
                    <a:spcPct val="150000"/>
                  </a:lnSpc>
                  <a:spcAft>
                    <a:spcPts val="800"/>
                  </a:spcAft>
                </a:pPr>
                <a:r>
                  <a:rPr lang="en-US" sz="3800">
                    <a:latin typeface="Arial" panose="020B0604020202020204" pitchFamily="34" charset="0"/>
                    <a:ea typeface="Times New Roman" panose="02020603050405020304" pitchFamily="18" charset="0"/>
                    <a:cs typeface="Arial" panose="020B0604020202020204" pitchFamily="34" charset="0"/>
                  </a:rPr>
                  <a:t>Giá trị tứ phân vị thứ ba là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effectLst/>
                        <a:latin typeface="Cambria Math" panose="02040503050406030204" pitchFamily="18" charset="0"/>
                        <a:ea typeface="Times New Roman" panose="02020603050405020304" pitchFamily="18" charset="0"/>
                        <a:cs typeface="Arial" panose="020B0604020202020204" pitchFamily="34" charset="0"/>
                      </a:rPr>
                      <m:t>2</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4" name="Rectangle 13"/>
              <p:cNvSpPr>
                <a:spLocks noRot="1" noChangeAspect="1" noMove="1" noResize="1" noEditPoints="1" noAdjustHandles="1" noChangeArrowheads="1" noChangeShapeType="1" noTextEdit="1"/>
              </p:cNvSpPr>
              <p:nvPr/>
            </p:nvSpPr>
            <p:spPr>
              <a:xfrm>
                <a:off x="2094965" y="6286500"/>
                <a:ext cx="7528664" cy="969496"/>
              </a:xfrm>
              <a:prstGeom prst="rect">
                <a:avLst/>
              </a:prstGeom>
              <a:blipFill rotWithShape="0">
                <a:blip r:embed="rId16"/>
                <a:stretch>
                  <a:fillRect l="-2672"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2094964" y="7411786"/>
                <a:ext cx="14211511" cy="1846659"/>
              </a:xfrm>
              <a:prstGeom prst="rect">
                <a:avLst/>
              </a:prstGeom>
            </p:spPr>
            <p:txBody>
              <a:bodyPr wrap="squar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Tần số tương đối của giá trị 0 là 0,6, lớn hơn tần số tương đối của các giá trị còn lại nên mẫu số liệu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m:t>
                    </m:r>
                  </m:oMath>
                </a14:m>
                <a:r>
                  <a:rPr lang="en-US" sz="3800">
                    <a:effectLst/>
                    <a:latin typeface="Arial" panose="020B0604020202020204" pitchFamily="34" charset="0"/>
                    <a:ea typeface="Calibri" panose="020F0502020204030204" pitchFamily="34" charset="0"/>
                    <a:cs typeface="Arial" panose="020B0604020202020204" pitchFamily="34" charset="0"/>
                  </a:rPr>
                  <a:t>.</a:t>
                </a:r>
              </a:p>
            </p:txBody>
          </p:sp>
        </mc:Choice>
        <mc:Fallback xmlns="">
          <p:sp>
            <p:nvSpPr>
              <p:cNvPr id="16" name="Rectangle 15"/>
              <p:cNvSpPr>
                <a:spLocks noRot="1" noChangeAspect="1" noMove="1" noResize="1" noEditPoints="1" noAdjustHandles="1" noChangeArrowheads="1" noChangeShapeType="1" noTextEdit="1"/>
              </p:cNvSpPr>
              <p:nvPr/>
            </p:nvSpPr>
            <p:spPr>
              <a:xfrm>
                <a:off x="2094964" y="7411786"/>
                <a:ext cx="14211511" cy="1846659"/>
              </a:xfrm>
              <a:prstGeom prst="rect">
                <a:avLst/>
              </a:prstGeom>
              <a:blipFill rotWithShape="0">
                <a:blip r:embed="rId17"/>
                <a:stretch>
                  <a:fillRect l="-1416" r="-1416" b="-6271"/>
                </a:stretch>
              </a:blipFill>
            </p:spPr>
            <p:txBody>
              <a:bodyPr/>
              <a:lstStyle/>
              <a:p>
                <a:r>
                  <a:rPr lang="en-US">
                    <a:noFill/>
                  </a:rPr>
                  <a:t> </a:t>
                </a:r>
              </a:p>
            </p:txBody>
          </p:sp>
        </mc:Fallback>
      </mc:AlternateContent>
    </p:spTree>
    <p:extLst>
      <p:ext uri="{BB962C8B-B14F-4D97-AF65-F5344CB8AC3E}">
        <p14:creationId xmlns:p14="http://schemas.microsoft.com/office/powerpoint/2010/main" val="2777940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inVertical)">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ipe(left)">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randombar(horizont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P spid="5" grpId="0"/>
      <p:bldP spid="12" grpId="0"/>
      <p:bldP spid="14" grpId="0"/>
      <p:bldP spid="1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90600" y="6477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216630" y="7928378"/>
            <a:ext cx="1974206" cy="2140061"/>
          </a:xfrm>
          <a:prstGeom prst="rect">
            <a:avLst/>
          </a:prstGeom>
        </p:spPr>
      </p:pic>
      <p:sp>
        <p:nvSpPr>
          <p:cNvPr id="12" name="TextBox 11"/>
          <p:cNvSpPr txBox="1"/>
          <p:nvPr/>
        </p:nvSpPr>
        <p:spPr>
          <a:xfrm>
            <a:off x="6286499" y="929670"/>
            <a:ext cx="5715000" cy="784830"/>
          </a:xfrm>
          <a:prstGeom prst="rect">
            <a:avLst/>
          </a:prstGeom>
          <a:noFill/>
        </p:spPr>
        <p:txBody>
          <a:bodyPr wrap="square" rtlCol="0">
            <a:spAutoFit/>
          </a:bodyPr>
          <a:lstStyle/>
          <a:p>
            <a:r>
              <a:rPr lang="en-US" sz="4500" b="1">
                <a:latin typeface="Arial" panose="020B0604020202020204" pitchFamily="34" charset="0"/>
                <a:cs typeface="Arial" panose="020B0604020202020204" pitchFamily="34" charset="0"/>
              </a:rPr>
              <a:t>Bài 3:(SGK – tr.118)</a:t>
            </a:r>
          </a:p>
        </p:txBody>
      </p:sp>
      <p:sp>
        <p:nvSpPr>
          <p:cNvPr id="3" name="Rectangle 2"/>
          <p:cNvSpPr/>
          <p:nvPr/>
        </p:nvSpPr>
        <p:spPr>
          <a:xfrm>
            <a:off x="1562098" y="1771114"/>
            <a:ext cx="15354302" cy="3600986"/>
          </a:xfrm>
          <a:prstGeom prst="rect">
            <a:avLst/>
          </a:prstGeom>
        </p:spPr>
        <p:txBody>
          <a:bodyPr wrap="square">
            <a:spAutoFit/>
          </a:bodyPr>
          <a:lstStyle/>
          <a:p>
            <a:pPr algn="just">
              <a:lnSpc>
                <a:spcPct val="150000"/>
              </a:lnSpc>
            </a:pPr>
            <a:r>
              <a:rPr lang="en-US" sz="3800" b="1">
                <a:solidFill>
                  <a:srgbClr val="008000"/>
                </a:solidFill>
                <a:latin typeface="Arial" panose="020B0604020202020204" pitchFamily="34" charset="0"/>
                <a:cs typeface="Arial" panose="020B0604020202020204" pitchFamily="34" charset="0"/>
              </a:rPr>
              <a:t> </a:t>
            </a:r>
            <a:r>
              <a:rPr lang="en-US" sz="3800">
                <a:solidFill>
                  <a:srgbClr val="000000"/>
                </a:solidFill>
                <a:latin typeface="Arial" panose="020B0604020202020204" pitchFamily="34" charset="0"/>
                <a:cs typeface="Arial" panose="020B0604020202020204" pitchFamily="34" charset="0"/>
              </a:rPr>
              <a:t>An lấy ra ngẫu nhiên 3 quả bóng từ một hộp có chứa nhiều bóng xanh và bóng đỏ. An đếm xem có bao nhiêu bóng đỏ trong 3 bóng lấy ra rồi trả bóng lại hộp. An lặp lại phép thử trên 100 lần và ghi lại kết quả ở bảng sau:</a:t>
            </a:r>
            <a:endParaRPr lang="en-US" sz="3800">
              <a:latin typeface="Arial" panose="020B0604020202020204" pitchFamily="34" charset="0"/>
              <a:cs typeface="Arial" panose="020B0604020202020204" pitchFamily="34" charset="0"/>
            </a:endParaRPr>
          </a:p>
        </p:txBody>
      </p:sp>
      <p:graphicFrame>
        <p:nvGraphicFramePr>
          <p:cNvPr id="13" name="Table 12"/>
          <p:cNvGraphicFramePr>
            <a:graphicFrameLocks noGrp="1"/>
          </p:cNvGraphicFramePr>
          <p:nvPr>
            <p:extLst>
              <p:ext uri="{D42A27DB-BD31-4B8C-83A1-F6EECF244321}">
                <p14:modId xmlns:p14="http://schemas.microsoft.com/office/powerpoint/2010/main" val="173581468"/>
              </p:ext>
            </p:extLst>
          </p:nvPr>
        </p:nvGraphicFramePr>
        <p:xfrm>
          <a:off x="2362200" y="5745480"/>
          <a:ext cx="13975535" cy="1836420"/>
        </p:xfrm>
        <a:graphic>
          <a:graphicData uri="http://schemas.openxmlformats.org/drawingml/2006/table">
            <a:tbl>
              <a:tblPr firstRow="1" firstCol="1" bandRow="1"/>
              <a:tblGrid>
                <a:gridCol w="2795107">
                  <a:extLst>
                    <a:ext uri="{9D8B030D-6E8A-4147-A177-3AD203B41FA5}">
                      <a16:colId xmlns:a16="http://schemas.microsoft.com/office/drawing/2014/main" val="20000"/>
                    </a:ext>
                  </a:extLst>
                </a:gridCol>
                <a:gridCol w="2795107">
                  <a:extLst>
                    <a:ext uri="{9D8B030D-6E8A-4147-A177-3AD203B41FA5}">
                      <a16:colId xmlns:a16="http://schemas.microsoft.com/office/drawing/2014/main" val="20001"/>
                    </a:ext>
                  </a:extLst>
                </a:gridCol>
                <a:gridCol w="2795107">
                  <a:extLst>
                    <a:ext uri="{9D8B030D-6E8A-4147-A177-3AD203B41FA5}">
                      <a16:colId xmlns:a16="http://schemas.microsoft.com/office/drawing/2014/main" val="20002"/>
                    </a:ext>
                  </a:extLst>
                </a:gridCol>
                <a:gridCol w="2795107">
                  <a:extLst>
                    <a:ext uri="{9D8B030D-6E8A-4147-A177-3AD203B41FA5}">
                      <a16:colId xmlns:a16="http://schemas.microsoft.com/office/drawing/2014/main" val="20003"/>
                    </a:ext>
                  </a:extLst>
                </a:gridCol>
                <a:gridCol w="2795107">
                  <a:extLst>
                    <a:ext uri="{9D8B030D-6E8A-4147-A177-3AD203B41FA5}">
                      <a16:colId xmlns:a16="http://schemas.microsoft.com/office/drawing/2014/main" val="20004"/>
                    </a:ext>
                  </a:extLst>
                </a:gridCol>
              </a:tblGrid>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a:t>
                      </a:r>
                      <a:r>
                        <a:rPr lang="en-US" sz="3600" b="1" baseline="0">
                          <a:solidFill>
                            <a:srgbClr val="000000"/>
                          </a:solidFill>
                          <a:effectLst/>
                          <a:latin typeface="Arial" panose="020B0604020202020204" pitchFamily="34" charset="0"/>
                          <a:ea typeface="Times New Roman" panose="02020603050405020304" pitchFamily="18" charset="0"/>
                          <a:cs typeface="Arial" panose="020B0604020202020204" pitchFamily="34" charset="0"/>
                        </a:rPr>
                        <a:t> bóng đỏ</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a:t>
                      </a:r>
                      <a:r>
                        <a:rPr lang="en-US" sz="3600" b="1" baseline="0">
                          <a:solidFill>
                            <a:srgbClr val="000000"/>
                          </a:solidFill>
                          <a:effectLst/>
                          <a:latin typeface="Arial" panose="020B0604020202020204" pitchFamily="34" charset="0"/>
                          <a:ea typeface="Times New Roman" panose="02020603050405020304" pitchFamily="18" charset="0"/>
                          <a:cs typeface="Arial" panose="020B0604020202020204" pitchFamily="34" charset="0"/>
                        </a:rPr>
                        <a:t> lần</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40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7" name="Rectangle 6"/>
          <p:cNvSpPr/>
          <p:nvPr/>
        </p:nvSpPr>
        <p:spPr>
          <a:xfrm>
            <a:off x="2407466" y="8039100"/>
            <a:ext cx="13845457" cy="677108"/>
          </a:xfrm>
          <a:prstGeom prst="rect">
            <a:avLst/>
          </a:prstGeom>
        </p:spPr>
        <p:txBody>
          <a:bodyPr wrap="none">
            <a:spAutoFit/>
          </a:bodyPr>
          <a:lstStyle/>
          <a:p>
            <a:r>
              <a:rPr lang="en-US" sz="3800">
                <a:solidFill>
                  <a:srgbClr val="000000"/>
                </a:solidFill>
                <a:latin typeface="Arial" panose="020B0604020202020204" pitchFamily="34" charset="0"/>
                <a:cs typeface="Arial" panose="020B0604020202020204" pitchFamily="34" charset="0"/>
              </a:rPr>
              <a:t>Hãy tìm số trung bình, tứ phân vị và mốt của bảng kết quả trên.</a:t>
            </a:r>
            <a:endParaRPr lang="en-US" sz="38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8226923"/>
      </p:ext>
    </p:extLst>
  </p:cSld>
  <p:clrMapOvr>
    <a:masterClrMapping/>
  </p:clrMapOvr>
  <mc:AlternateContent xmlns:mc="http://schemas.openxmlformats.org/markup-compatibility/2006" xmlns:p14="http://schemas.microsoft.com/office/powerpoint/2010/main">
    <mc:Choice Requires="p14">
      <p:transition spd="med" p14:dur="700">
        <p:push dir="u"/>
      </p:transition>
    </mc:Choice>
    <mc:Fallback xmlns="">
      <p:transition spd="med">
        <p:push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P spid="7"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266305"/>
            <a:ext cx="17068799" cy="9710823"/>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291326"/>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mc:AlternateContent xmlns:mc="http://schemas.openxmlformats.org/markup-compatibility/2006" xmlns:a14="http://schemas.microsoft.com/office/drawing/2010/main">
        <mc:Choice Requires="a14">
          <p:sp>
            <p:nvSpPr>
              <p:cNvPr id="9" name="Rectangle 8"/>
              <p:cNvSpPr/>
              <p:nvPr/>
            </p:nvSpPr>
            <p:spPr>
              <a:xfrm>
                <a:off x="2390502" y="1257300"/>
                <a:ext cx="13060691" cy="1336328"/>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trung bình của mẫu là </a:t>
                </a:r>
                <a14:m>
                  <m:oMath xmlns:m="http://schemas.openxmlformats.org/officeDocument/2006/math">
                    <m:acc>
                      <m:accPr>
                        <m:chr m:val="̄"/>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acc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acc>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100</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(0 + 1 + 2 + 3) = 0,06.</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2390502" y="1257300"/>
                <a:ext cx="13060691" cy="1336328"/>
              </a:xfrm>
              <a:prstGeom prst="rect">
                <a:avLst/>
              </a:prstGeom>
              <a:blipFill rotWithShape="0">
                <a:blip r:embed="rId13"/>
                <a:stretch>
                  <a:fillRect l="-1540"/>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2390502" y="2616488"/>
                <a:ext cx="12104724"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100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số liệu thứ 50 và 51 lần lượt là 2; 2.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2390502" y="2616488"/>
                <a:ext cx="12104724" cy="969496"/>
              </a:xfrm>
              <a:prstGeom prst="rect">
                <a:avLst/>
              </a:prstGeom>
              <a:blipFill rotWithShape="0">
                <a:blip r:embed="rId14"/>
                <a:stretch>
                  <a:fillRect l="-1662" r="-705"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Rectangle 12"/>
              <p:cNvSpPr/>
              <p:nvPr/>
            </p:nvSpPr>
            <p:spPr>
              <a:xfrm>
                <a:off x="2420981" y="3414311"/>
                <a:ext cx="13030211" cy="1330877"/>
              </a:xfrm>
              <a:prstGeom prst="rect">
                <a:avLst/>
              </a:prstGeom>
            </p:spPr>
            <p:txBody>
              <a:bodyPr wrap="square">
                <a:spAutoFit/>
              </a:bodyPr>
              <a:lstStyle/>
              <a:p>
                <a:pPr lvl="0">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giá trị tứ phân vị thứ hai là </a:t>
                </a:r>
                <a14:m>
                  <m:oMath xmlns:m="http://schemas.openxmlformats.org/officeDocument/2006/math">
                    <m:sSub>
                      <m:sSub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num>
                      <m:den>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 + 2) = 2</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3" name="Rectangle 12"/>
              <p:cNvSpPr>
                <a:spLocks noRot="1" noChangeAspect="1" noMove="1" noResize="1" noEditPoints="1" noAdjustHandles="1" noChangeArrowheads="1" noChangeShapeType="1" noTextEdit="1"/>
              </p:cNvSpPr>
              <p:nvPr/>
            </p:nvSpPr>
            <p:spPr>
              <a:xfrm>
                <a:off x="2420981" y="3414311"/>
                <a:ext cx="13030211" cy="1330877"/>
              </a:xfrm>
              <a:prstGeom prst="rect">
                <a:avLst/>
              </a:prstGeom>
              <a:blipFill rotWithShape="0">
                <a:blip r:embed="rId15"/>
                <a:stretch>
                  <a:fillRect l="-1543" b="-459"/>
                </a:stretch>
              </a:blipFill>
            </p:spPr>
            <p:txBody>
              <a:bodyPr/>
              <a:lstStyle/>
              <a:p>
                <a:r>
                  <a:rPr lang="en-US">
                    <a:noFill/>
                  </a:rPr>
                  <a:t> </a:t>
                </a:r>
              </a:p>
            </p:txBody>
          </p:sp>
        </mc:Fallback>
      </mc:AlternateContent>
      <p:sp>
        <p:nvSpPr>
          <p:cNvPr id="17" name="Rectangle 16"/>
          <p:cNvSpPr/>
          <p:nvPr/>
        </p:nvSpPr>
        <p:spPr>
          <a:xfrm>
            <a:off x="2375262" y="4739567"/>
            <a:ext cx="8847294" cy="861133"/>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18" name="Table 17"/>
          <p:cNvGraphicFramePr>
            <a:graphicFrameLocks noGrp="1"/>
          </p:cNvGraphicFramePr>
          <p:nvPr>
            <p:extLst>
              <p:ext uri="{D42A27DB-BD31-4B8C-83A1-F6EECF244321}">
                <p14:modId xmlns:p14="http://schemas.microsoft.com/office/powerpoint/2010/main" val="3109718649"/>
              </p:ext>
            </p:extLst>
          </p:nvPr>
        </p:nvGraphicFramePr>
        <p:xfrm>
          <a:off x="3391383" y="6050280"/>
          <a:ext cx="12059809" cy="1836420"/>
        </p:xfrm>
        <a:graphic>
          <a:graphicData uri="http://schemas.openxmlformats.org/drawingml/2006/table">
            <a:tbl>
              <a:tblPr firstRow="1" firstCol="1" bandRow="1"/>
              <a:tblGrid>
                <a:gridCol w="3013981">
                  <a:extLst>
                    <a:ext uri="{9D8B030D-6E8A-4147-A177-3AD203B41FA5}">
                      <a16:colId xmlns:a16="http://schemas.microsoft.com/office/drawing/2014/main" val="20000"/>
                    </a:ext>
                  </a:extLst>
                </a:gridCol>
                <a:gridCol w="3015276">
                  <a:extLst>
                    <a:ext uri="{9D8B030D-6E8A-4147-A177-3AD203B41FA5}">
                      <a16:colId xmlns:a16="http://schemas.microsoft.com/office/drawing/2014/main" val="20001"/>
                    </a:ext>
                  </a:extLst>
                </a:gridCol>
                <a:gridCol w="3015276">
                  <a:extLst>
                    <a:ext uri="{9D8B030D-6E8A-4147-A177-3AD203B41FA5}">
                      <a16:colId xmlns:a16="http://schemas.microsoft.com/office/drawing/2014/main" val="20002"/>
                    </a:ext>
                  </a:extLst>
                </a:gridCol>
                <a:gridCol w="3015276">
                  <a:extLst>
                    <a:ext uri="{9D8B030D-6E8A-4147-A177-3AD203B41FA5}">
                      <a16:colId xmlns:a16="http://schemas.microsoft.com/office/drawing/2014/main" val="20003"/>
                    </a:ext>
                  </a:extLst>
                </a:gridCol>
              </a:tblGrid>
              <a:tr h="19050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 bóng đỏ</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9939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 lần</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22" name="Rectangle 21"/>
          <p:cNvSpPr/>
          <p:nvPr/>
        </p:nvSpPr>
        <p:spPr>
          <a:xfrm>
            <a:off x="2375262" y="8276392"/>
            <a:ext cx="9813905"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là 50, số liệu thứ 25 và 26 đều là 1.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3" name="Rectangle 22"/>
              <p:cNvSpPr/>
              <p:nvPr/>
            </p:nvSpPr>
            <p:spPr>
              <a:xfrm>
                <a:off x="2375262" y="9177854"/>
                <a:ext cx="9277476"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giá trị tứ phân vị thứ nhất là </a:t>
                </a:r>
                <a14:m>
                  <m:oMath xmlns:m="http://schemas.openxmlformats.org/officeDocument/2006/math">
                    <m:sSub>
                      <m:sSubPr>
                        <m:ctrlPr>
                          <a:rPr lang="en-US" sz="3800" i="1">
                            <a:latin typeface="Cambria Math" panose="02040503050406030204" pitchFamily="18" charset="0"/>
                            <a:ea typeface="Calibri" panose="020F0502020204030204" pitchFamily="34" charset="0"/>
                            <a:cs typeface="Times New Roman" panose="02020603050405020304" pitchFamily="18" charset="0"/>
                          </a:rPr>
                        </m:ctrlPr>
                      </m:sSubPr>
                      <m:e>
                        <m:r>
                          <a:rPr lang="en-US" sz="3800" i="1">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m:t>
                    </m:r>
                  </m:oMath>
                </a14:m>
                <a:endParaRPr lang="en-US" sz="380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2375262" y="9177854"/>
                <a:ext cx="9277476" cy="677108"/>
              </a:xfrm>
              <a:prstGeom prst="rect">
                <a:avLst/>
              </a:prstGeom>
              <a:blipFill rotWithShape="0">
                <a:blip r:embed="rId16"/>
                <a:stretch>
                  <a:fillRect l="-2168" t="-15315" b="-35135"/>
                </a:stretch>
              </a:blipFill>
            </p:spPr>
            <p:txBody>
              <a:bodyPr/>
              <a:lstStyle/>
              <a:p>
                <a:r>
                  <a:rPr lang="en-US">
                    <a:noFill/>
                  </a:rPr>
                  <a:t> </a:t>
                </a:r>
              </a:p>
            </p:txBody>
          </p:sp>
        </mc:Fallback>
      </mc:AlternateContent>
    </p:spTree>
    <p:extLst>
      <p:ext uri="{BB962C8B-B14F-4D97-AF65-F5344CB8AC3E}">
        <p14:creationId xmlns:p14="http://schemas.microsoft.com/office/powerpoint/2010/main" val="1233649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wipe(left)">
                                      <p:cBhvr>
                                        <p:cTn id="22" dur="500"/>
                                        <p:tgtEl>
                                          <p:spTgt spid="1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randombar(horizontal)">
                                      <p:cBhvr>
                                        <p:cTn id="27" dur="500"/>
                                        <p:tgtEl>
                                          <p:spTgt spid="17"/>
                                        </p:tgtEl>
                                      </p:cBhvr>
                                    </p:animEffect>
                                  </p:childTnLst>
                                </p:cTn>
                              </p:par>
                              <p:par>
                                <p:cTn id="28" presetID="14" presetClass="entr" presetSubtype="10"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randombar(horizontal)">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9" grpId="0"/>
      <p:bldP spid="10" grpId="0"/>
      <p:bldP spid="17" grpId="0"/>
      <p:bldP spid="22" grpId="0"/>
      <p:bldP spid="2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304801" y="342900"/>
            <a:ext cx="17628570" cy="96012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785137">
            <a:off x="134604" y="8518832"/>
            <a:ext cx="1526673" cy="1654930"/>
          </a:xfrm>
          <a:prstGeom prst="rect">
            <a:avLst/>
          </a:prstGeom>
        </p:spPr>
      </p:pic>
      <p:pic>
        <p:nvPicPr>
          <p:cNvPr id="6" name="Picture 6"/>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736783">
            <a:off x="16617807" y="64536"/>
            <a:ext cx="1781648" cy="1187023"/>
          </a:xfrm>
          <a:prstGeom prst="rect">
            <a:avLst/>
          </a:prstGeom>
        </p:spPr>
      </p:pic>
      <p:pic>
        <p:nvPicPr>
          <p:cNvPr id="4" name="Picture 4"/>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371047">
            <a:off x="16552516" y="8368790"/>
            <a:ext cx="1344394" cy="2029274"/>
          </a:xfrm>
          <a:prstGeom prst="rect">
            <a:avLst/>
          </a:prstGeom>
        </p:spPr>
      </p:pic>
      <p:sp>
        <p:nvSpPr>
          <p:cNvPr id="7" name="Rectangle 6"/>
          <p:cNvSpPr/>
          <p:nvPr/>
        </p:nvSpPr>
        <p:spPr>
          <a:xfrm>
            <a:off x="1614915" y="1001630"/>
            <a:ext cx="8441735" cy="861133"/>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9" name="Table 8"/>
          <p:cNvGraphicFramePr>
            <a:graphicFrameLocks noGrp="1"/>
          </p:cNvGraphicFramePr>
          <p:nvPr>
            <p:extLst>
              <p:ext uri="{D42A27DB-BD31-4B8C-83A1-F6EECF244321}">
                <p14:modId xmlns:p14="http://schemas.microsoft.com/office/powerpoint/2010/main" val="3990258441"/>
              </p:ext>
            </p:extLst>
          </p:nvPr>
        </p:nvGraphicFramePr>
        <p:xfrm>
          <a:off x="4739115" y="2365610"/>
          <a:ext cx="9491664" cy="1836420"/>
        </p:xfrm>
        <a:graphic>
          <a:graphicData uri="http://schemas.openxmlformats.org/drawingml/2006/table">
            <a:tbl>
              <a:tblPr firstRow="1" firstCol="1" bandRow="1"/>
              <a:tblGrid>
                <a:gridCol w="3163888">
                  <a:extLst>
                    <a:ext uri="{9D8B030D-6E8A-4147-A177-3AD203B41FA5}">
                      <a16:colId xmlns:a16="http://schemas.microsoft.com/office/drawing/2014/main" val="20000"/>
                    </a:ext>
                  </a:extLst>
                </a:gridCol>
                <a:gridCol w="3163888">
                  <a:extLst>
                    <a:ext uri="{9D8B030D-6E8A-4147-A177-3AD203B41FA5}">
                      <a16:colId xmlns:a16="http://schemas.microsoft.com/office/drawing/2014/main" val="20001"/>
                    </a:ext>
                  </a:extLst>
                </a:gridCol>
                <a:gridCol w="3163888">
                  <a:extLst>
                    <a:ext uri="{9D8B030D-6E8A-4147-A177-3AD203B41FA5}">
                      <a16:colId xmlns:a16="http://schemas.microsoft.com/office/drawing/2014/main" val="20002"/>
                    </a:ext>
                  </a:extLst>
                </a:gridCol>
              </a:tblGrid>
              <a:tr h="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 bóng đỏ</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 lần</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0" name="Rectangle 9"/>
          <p:cNvSpPr/>
          <p:nvPr/>
        </p:nvSpPr>
        <p:spPr>
          <a:xfrm>
            <a:off x="1614915" y="4733371"/>
            <a:ext cx="9813905"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là 50, số liệu thứ 25 và 26 đều là 2.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1" name="Rectangle 10"/>
              <p:cNvSpPr/>
              <p:nvPr/>
            </p:nvSpPr>
            <p:spPr>
              <a:xfrm>
                <a:off x="1625798" y="5801946"/>
                <a:ext cx="9125255" cy="969496"/>
              </a:xfrm>
              <a:prstGeom prst="rect">
                <a:avLst/>
              </a:prstGeom>
            </p:spPr>
            <p:txBody>
              <a:bodyPr wrap="none">
                <a:spAutoFit/>
              </a:bodyPr>
              <a:lstStyle/>
              <a:p>
                <a:pPr lvl="0">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giá trị tứ vị phân thứ ba là </a:t>
                </a:r>
                <a14:m>
                  <m:oMath xmlns:m="http://schemas.openxmlformats.org/officeDocument/2006/math">
                    <m:sSub>
                      <m:sSub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2</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1625798" y="5801946"/>
                <a:ext cx="9125255" cy="969496"/>
              </a:xfrm>
              <a:prstGeom prst="rect">
                <a:avLst/>
              </a:prstGeom>
              <a:blipFill rotWithShape="0">
                <a:blip r:embed="rId12"/>
                <a:stretch>
                  <a:fillRect l="-2204" r="-1269" b="-1320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Rectangle 11"/>
              <p:cNvSpPr/>
              <p:nvPr/>
            </p:nvSpPr>
            <p:spPr>
              <a:xfrm>
                <a:off x="1614915" y="6870521"/>
                <a:ext cx="15869653"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Có 40 lần An lấy được 2 quả bóng đỏ, nhiều hơn số lần lấy được 0, 1, 3 quả bóng đỏ nên mẫu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2</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1614915" y="6870521"/>
                <a:ext cx="15869653" cy="1846659"/>
              </a:xfrm>
              <a:prstGeom prst="rect">
                <a:avLst/>
              </a:prstGeom>
              <a:blipFill rotWithShape="0">
                <a:blip r:embed="rId13"/>
                <a:stretch>
                  <a:fillRect l="-1268" r="-154" b="-6601"/>
                </a:stretch>
              </a:blipFill>
            </p:spPr>
            <p:txBody>
              <a:bodyPr/>
              <a:lstStyle/>
              <a:p>
                <a:r>
                  <a:rPr lang="en-US">
                    <a:noFill/>
                  </a:rPr>
                  <a:t> </a:t>
                </a:r>
              </a:p>
            </p:txBody>
          </p:sp>
        </mc:Fallback>
      </mc:AlternateContent>
    </p:spTree>
    <p:extLst>
      <p:ext uri="{BB962C8B-B14F-4D97-AF65-F5344CB8AC3E}">
        <p14:creationId xmlns:p14="http://schemas.microsoft.com/office/powerpoint/2010/main" val="3891656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randombar(horizontal)">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wipe(up)">
                                      <p:cBhvr>
                                        <p:cTn id="2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495300"/>
            <a:ext cx="16403317" cy="9296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sp>
        <p:nvSpPr>
          <p:cNvPr id="9" name="Rectangle 8"/>
          <p:cNvSpPr/>
          <p:nvPr/>
        </p:nvSpPr>
        <p:spPr>
          <a:xfrm>
            <a:off x="6096000" y="3550756"/>
            <a:ext cx="6154712" cy="1407373"/>
          </a:xfrm>
          <a:prstGeom prst="rect">
            <a:avLst/>
          </a:prstGeom>
        </p:spPr>
        <p:txBody>
          <a:bodyPr wrap="square">
            <a:spAutoFit/>
          </a:bodyPr>
          <a:lstStyle/>
          <a:p>
            <a:pPr algn="ctr">
              <a:lnSpc>
                <a:spcPct val="150000"/>
              </a:lnSpc>
              <a:spcBef>
                <a:spcPts val="600"/>
              </a:spcBef>
              <a:spcAft>
                <a:spcPts val="1000"/>
              </a:spcAft>
            </a:pPr>
            <a:r>
              <a:rPr lang="en-US" sz="6500" b="1">
                <a:solidFill>
                  <a:prstClr val="black"/>
                </a:solidFill>
                <a:latin typeface="Arial" panose="020B0604020202020204" pitchFamily="34" charset="0"/>
                <a:ea typeface="Calibri" panose="020F0502020204030204" pitchFamily="34" charset="0"/>
                <a:cs typeface="Arial" panose="020B0604020202020204" pitchFamily="34" charset="0"/>
              </a:rPr>
              <a:t>VẬN DỤNG</a:t>
            </a:r>
          </a:p>
        </p:txBody>
      </p:sp>
      <p:pic>
        <p:nvPicPr>
          <p:cNvPr id="10"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a:xfrm>
            <a:off x="5105400" y="6819901"/>
            <a:ext cx="8194623" cy="3124200"/>
          </a:xfrm>
          <a:prstGeom prst="rect">
            <a:avLst/>
          </a:prstGeom>
        </p:spPr>
      </p:pic>
      <p:pic>
        <p:nvPicPr>
          <p:cNvPr id="11" name="Picture 5"/>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rot="-785137">
            <a:off x="709181" y="7951238"/>
            <a:ext cx="1974206" cy="2140061"/>
          </a:xfrm>
          <a:prstGeom prst="rect">
            <a:avLst/>
          </a:prstGeom>
        </p:spPr>
      </p:pic>
      <p:sp>
        <p:nvSpPr>
          <p:cNvPr id="12" name="Pentagon 11"/>
          <p:cNvSpPr/>
          <p:nvPr/>
        </p:nvSpPr>
        <p:spPr>
          <a:xfrm>
            <a:off x="762000" y="518159"/>
            <a:ext cx="2672080" cy="1447800"/>
          </a:xfrm>
          <a:prstGeom prst="homePlate">
            <a:avLst/>
          </a:prstGeom>
          <a:solidFill>
            <a:srgbClr val="EF9F54"/>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500" b="1">
              <a:solidFill>
                <a:prstClr val="white"/>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620867"/>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71450"/>
            <a:ext cx="17068799" cy="1125855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19157" y="351522"/>
            <a:ext cx="2397119" cy="1597080"/>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572829">
            <a:off x="16887443" y="8963682"/>
            <a:ext cx="895244" cy="1351312"/>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263207" y="221449"/>
            <a:ext cx="1220059" cy="1322558"/>
          </a:xfrm>
          <a:prstGeom prst="rect">
            <a:avLst/>
          </a:prstGeom>
        </p:spPr>
      </p:pic>
      <p:sp>
        <p:nvSpPr>
          <p:cNvPr id="12" name="TextBox 11"/>
          <p:cNvSpPr txBox="1"/>
          <p:nvPr/>
        </p:nvSpPr>
        <p:spPr>
          <a:xfrm>
            <a:off x="6286499" y="490313"/>
            <a:ext cx="5715000" cy="784830"/>
          </a:xfrm>
          <a:prstGeom prst="rect">
            <a:avLst/>
          </a:prstGeom>
          <a:noFill/>
        </p:spPr>
        <p:txBody>
          <a:bodyPr wrap="square" rtlCol="0">
            <a:spAutoFit/>
          </a:bodyPr>
          <a:lstStyle/>
          <a:p>
            <a:r>
              <a:rPr lang="en-US" sz="4500" b="1">
                <a:latin typeface="Arial" panose="020B0604020202020204" pitchFamily="34" charset="0"/>
                <a:cs typeface="Arial" panose="020B0604020202020204" pitchFamily="34" charset="0"/>
              </a:rPr>
              <a:t>Bài 4:(SGK – tr.118)</a:t>
            </a:r>
          </a:p>
        </p:txBody>
      </p:sp>
      <p:sp>
        <p:nvSpPr>
          <p:cNvPr id="3" name="Rectangle 2"/>
          <p:cNvSpPr/>
          <p:nvPr/>
        </p:nvSpPr>
        <p:spPr>
          <a:xfrm>
            <a:off x="1752600" y="1333484"/>
            <a:ext cx="14897101" cy="1846659"/>
          </a:xfrm>
          <a:prstGeom prst="rect">
            <a:avLst/>
          </a:prstGeom>
        </p:spPr>
        <p:txBody>
          <a:bodyPr wrap="square">
            <a:spAutoFit/>
          </a:bodyPr>
          <a:lstStyle/>
          <a:p>
            <a:pPr>
              <a:lnSpc>
                <a:spcPct val="150000"/>
              </a:lnSpc>
            </a:pPr>
            <a:r>
              <a:rPr lang="vi-VN" sz="3800">
                <a:solidFill>
                  <a:srgbClr val="000000"/>
                </a:solidFill>
              </a:rPr>
              <a:t>Trong một cuộc thi nghề, người ta ghi lại thời gian hoàn thành một sản phẩm của một số thí sinh ở bảng sau:</a:t>
            </a:r>
            <a:endParaRPr lang="en-US" sz="3800"/>
          </a:p>
        </p:txBody>
      </p:sp>
      <p:graphicFrame>
        <p:nvGraphicFramePr>
          <p:cNvPr id="13" name="Table 12"/>
          <p:cNvGraphicFramePr>
            <a:graphicFrameLocks noGrp="1"/>
          </p:cNvGraphicFramePr>
          <p:nvPr>
            <p:extLst>
              <p:ext uri="{D42A27DB-BD31-4B8C-83A1-F6EECF244321}">
                <p14:modId xmlns:p14="http://schemas.microsoft.com/office/powerpoint/2010/main" val="3011401048"/>
              </p:ext>
            </p:extLst>
          </p:nvPr>
        </p:nvGraphicFramePr>
        <p:xfrm>
          <a:off x="1931531" y="3561143"/>
          <a:ext cx="14020800" cy="1734757"/>
        </p:xfrm>
        <a:graphic>
          <a:graphicData uri="http://schemas.openxmlformats.org/drawingml/2006/table">
            <a:tbl>
              <a:tblPr firstRow="1" firstCol="1" bandRow="1"/>
              <a:tblGrid>
                <a:gridCol w="6172200">
                  <a:extLst>
                    <a:ext uri="{9D8B030D-6E8A-4147-A177-3AD203B41FA5}">
                      <a16:colId xmlns:a16="http://schemas.microsoft.com/office/drawing/2014/main" val="20000"/>
                    </a:ext>
                  </a:extLst>
                </a:gridCol>
                <a:gridCol w="1635912">
                  <a:extLst>
                    <a:ext uri="{9D8B030D-6E8A-4147-A177-3AD203B41FA5}">
                      <a16:colId xmlns:a16="http://schemas.microsoft.com/office/drawing/2014/main" val="20001"/>
                    </a:ext>
                  </a:extLst>
                </a:gridCol>
                <a:gridCol w="1564488">
                  <a:extLst>
                    <a:ext uri="{9D8B030D-6E8A-4147-A177-3AD203B41FA5}">
                      <a16:colId xmlns:a16="http://schemas.microsoft.com/office/drawing/2014/main" val="20002"/>
                    </a:ext>
                  </a:extLst>
                </a:gridCol>
                <a:gridCol w="1600200">
                  <a:extLst>
                    <a:ext uri="{9D8B030D-6E8A-4147-A177-3AD203B41FA5}">
                      <a16:colId xmlns:a16="http://schemas.microsoft.com/office/drawing/2014/main" val="20003"/>
                    </a:ext>
                  </a:extLst>
                </a:gridCol>
                <a:gridCol w="1600200">
                  <a:extLst>
                    <a:ext uri="{9D8B030D-6E8A-4147-A177-3AD203B41FA5}">
                      <a16:colId xmlns:a16="http://schemas.microsoft.com/office/drawing/2014/main" val="20004"/>
                    </a:ext>
                  </a:extLst>
                </a:gridCol>
                <a:gridCol w="1447800">
                  <a:extLst>
                    <a:ext uri="{9D8B030D-6E8A-4147-A177-3AD203B41FA5}">
                      <a16:colId xmlns:a16="http://schemas.microsoft.com/office/drawing/2014/main" val="20005"/>
                    </a:ext>
                  </a:extLst>
                </a:gridCol>
              </a:tblGrid>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Thời</a:t>
                      </a:r>
                      <a:r>
                        <a:rPr lang="en-US" sz="3600" b="1" baseline="0">
                          <a:solidFill>
                            <a:srgbClr val="000000"/>
                          </a:solidFill>
                          <a:effectLst/>
                          <a:latin typeface="Arial" panose="020B0604020202020204" pitchFamily="34" charset="0"/>
                          <a:ea typeface="Times New Roman" panose="02020603050405020304" pitchFamily="18" charset="0"/>
                          <a:cs typeface="Arial" panose="020B0604020202020204" pitchFamily="34" charset="0"/>
                        </a:rPr>
                        <a:t> gian (đơn vị: phút)</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7</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ea typeface="Calibri" panose="020F0502020204030204" pitchFamily="34" charset="0"/>
                          <a:cs typeface="Arial" panose="020B0604020202020204" pitchFamily="34" charset="0"/>
                        </a:rPr>
                        <a:t>35</a:t>
                      </a: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52425">
                <a:tc>
                  <a:txBody>
                    <a:bodyPr/>
                    <a:lstStyle/>
                    <a:p>
                      <a:pPr marL="76200" marR="76200" algn="ctr">
                        <a:lnSpc>
                          <a:spcPct val="150000"/>
                        </a:lnSpc>
                        <a:spcBef>
                          <a:spcPts val="0"/>
                        </a:spcBef>
                        <a:spcAft>
                          <a:spcPts val="800"/>
                        </a:spcAft>
                      </a:pPr>
                      <a:r>
                        <a:rPr lang="en-US" sz="3600" b="1">
                          <a:solidFill>
                            <a:srgbClr val="000000"/>
                          </a:solidFill>
                          <a:effectLst/>
                          <a:latin typeface="Arial" panose="020B0604020202020204" pitchFamily="34" charset="0"/>
                          <a:ea typeface="Times New Roman" panose="02020603050405020304" pitchFamily="18" charset="0"/>
                          <a:cs typeface="Arial" panose="020B0604020202020204" pitchFamily="34" charset="0"/>
                        </a:rPr>
                        <a:t>Số</a:t>
                      </a:r>
                      <a:r>
                        <a:rPr lang="en-US" sz="3600" b="1" baseline="0">
                          <a:solidFill>
                            <a:srgbClr val="000000"/>
                          </a:solidFill>
                          <a:effectLst/>
                          <a:latin typeface="Arial" panose="020B0604020202020204" pitchFamily="34" charset="0"/>
                          <a:ea typeface="Times New Roman" panose="02020603050405020304" pitchFamily="18" charset="0"/>
                          <a:cs typeface="Arial" panose="020B0604020202020204" pitchFamily="34" charset="0"/>
                        </a:rPr>
                        <a:t> thí sinh</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solidFill>
                            <a:srgbClr val="000000"/>
                          </a:solidFill>
                          <a:effectLst/>
                          <a:latin typeface="Arial" panose="020B0604020202020204" pitchFamily="34" charset="0"/>
                          <a:ea typeface="Times New Roman" panose="02020603050405020304" pitchFamily="18" charset="0"/>
                          <a:cs typeface="Arial" panose="020B0604020202020204" pitchFamily="34" charset="0"/>
                        </a:rPr>
                        <a:t>2</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ea typeface="Calibri" panose="020F0502020204030204" pitchFamily="34" charset="0"/>
                          <a:cs typeface="Arial" panose="020B0604020202020204" pitchFamily="34" charset="0"/>
                        </a:rPr>
                        <a:t>1</a:t>
                      </a: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5" name="Rectangle 4"/>
          <p:cNvSpPr/>
          <p:nvPr/>
        </p:nvSpPr>
        <p:spPr>
          <a:xfrm>
            <a:off x="979594" y="5618351"/>
            <a:ext cx="15804528" cy="4478149"/>
          </a:xfrm>
          <a:prstGeom prst="rect">
            <a:avLst/>
          </a:prstGeom>
        </p:spPr>
        <p:txBody>
          <a:bodyPr wrap="square">
            <a:spAutoFit/>
          </a:bodyPr>
          <a:lstStyle/>
          <a:p>
            <a:pPr algn="just">
              <a:lnSpc>
                <a:spcPct val="150000"/>
              </a:lnSpc>
            </a:pPr>
            <a:r>
              <a:rPr lang="en-US" sz="3800">
                <a:solidFill>
                  <a:srgbClr val="000000"/>
                </a:solidFill>
                <a:latin typeface="Arial" panose="020B0604020202020204" pitchFamily="34" charset="0"/>
                <a:cs typeface="Arial" panose="020B0604020202020204" pitchFamily="34" charset="0"/>
              </a:rPr>
              <a:t>a) Hãy tìm số trung bình, tứ phân vị và mốt của thời gian thi nghề của các thí sinh trên.</a:t>
            </a:r>
          </a:p>
          <a:p>
            <a:pPr algn="just">
              <a:lnSpc>
                <a:spcPct val="150000"/>
              </a:lnSpc>
            </a:pPr>
            <a:r>
              <a:rPr lang="en-US" sz="3800">
                <a:solidFill>
                  <a:srgbClr val="000000"/>
                </a:solidFill>
                <a:latin typeface="Arial" panose="020B0604020202020204" pitchFamily="34" charset="0"/>
                <a:cs typeface="Arial" panose="020B0604020202020204" pitchFamily="34" charset="0"/>
              </a:rPr>
              <a:t>b) Năm ngoái, thời gian thi của các thí sinh có số trung bình và trung vị đều bằng 7. Bạn hãy so sánh thời gian thi nói chung của các thí sinh trong hai năm.</a:t>
            </a:r>
            <a:endParaRPr lang="en-US" sz="3800" b="0" i="0">
              <a:solidFill>
                <a:srgbClr val="000000"/>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9102354"/>
      </p:ext>
    </p:extLst>
  </p:cSld>
  <p:clrMapOvr>
    <a:masterClrMapping/>
  </p:clrMapOvr>
  <mc:AlternateContent xmlns:mc="http://schemas.openxmlformats.org/markup-compatibility/2006" xmlns:p14="http://schemas.microsoft.com/office/powerpoint/2010/main">
    <mc:Choice Requires="p14">
      <p:transition spd="med" p14:dur="700">
        <p:split orient="vert"/>
      </p:transition>
    </mc:Choice>
    <mc:Fallback xmlns="">
      <p:transition spd="med">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up)">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P spid="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85800" y="205352"/>
            <a:ext cx="20040600" cy="99060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668263" y="24429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970703" y="8299874"/>
            <a:ext cx="1006292" cy="1518932"/>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72728" y="117909"/>
            <a:ext cx="1281917" cy="1389612"/>
          </a:xfrm>
          <a:prstGeom prst="rect">
            <a:avLst/>
          </a:prstGeom>
        </p:spPr>
      </p:pic>
      <p:sp>
        <p:nvSpPr>
          <p:cNvPr id="15" name="Oval Callout 14"/>
          <p:cNvSpPr/>
          <p:nvPr/>
        </p:nvSpPr>
        <p:spPr>
          <a:xfrm>
            <a:off x="1752600" y="458577"/>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p:sp>
        <p:nvSpPr>
          <p:cNvPr id="12" name="Rectangle 11"/>
          <p:cNvSpPr/>
          <p:nvPr/>
        </p:nvSpPr>
        <p:spPr>
          <a:xfrm>
            <a:off x="3764799" y="647303"/>
            <a:ext cx="12535035"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Thời gian thi nghề trung bình của các thí sinh trên là: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4" name="Rectangle 13"/>
              <p:cNvSpPr/>
              <p:nvPr/>
            </p:nvSpPr>
            <p:spPr>
              <a:xfrm>
                <a:off x="5542775" y="1424551"/>
                <a:ext cx="7761035"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en-US" sz="3800" i="1">
                              <a:latin typeface="Cambria Math" panose="02040503050406030204" pitchFamily="18" charset="0"/>
                            </a:rPr>
                          </m:ctrlPr>
                        </m:fPr>
                        <m:num>
                          <m:r>
                            <a:rPr lang="en-US" sz="3800">
                              <a:latin typeface="Cambria Math" panose="02040503050406030204" pitchFamily="18" charset="0"/>
                            </a:rPr>
                            <m:t>1</m:t>
                          </m:r>
                        </m:num>
                        <m:den>
                          <m:r>
                            <a:rPr lang="en-US" sz="3800" i="0">
                              <a:latin typeface="Cambria Math" panose="02040503050406030204" pitchFamily="18" charset="0"/>
                            </a:rPr>
                            <m:t>12</m:t>
                          </m:r>
                        </m:den>
                      </m:f>
                      <m:r>
                        <a:rPr lang="en-US" sz="3800" i="0">
                          <a:latin typeface="Cambria Math" panose="02040503050406030204" pitchFamily="18" charset="0"/>
                        </a:rPr>
                        <m:t> </m:t>
                      </m:r>
                      <m:d>
                        <m:dPr>
                          <m:ctrlPr>
                            <a:rPr lang="en-US" sz="3800" i="1">
                              <a:latin typeface="Cambria Math" panose="02040503050406030204" pitchFamily="18" charset="0"/>
                            </a:rPr>
                          </m:ctrlPr>
                        </m:dPr>
                        <m:e>
                          <m:r>
                            <a:rPr lang="en-US" sz="3800" i="0">
                              <a:latin typeface="Cambria Math" panose="02040503050406030204" pitchFamily="18" charset="0"/>
                            </a:rPr>
                            <m:t>5</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6</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7</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8</m:t>
                          </m:r>
                          <m:r>
                            <m:rPr>
                              <m:nor/>
                            </m:rPr>
                            <a:rPr lang="en-US" sz="3800" i="1">
                              <a:latin typeface="Cambria Math" panose="02040503050406030204" pitchFamily="18" charset="0"/>
                            </a:rPr>
                            <m:t> </m:t>
                          </m:r>
                          <m:r>
                            <a:rPr lang="en-US" sz="3800" i="0">
                              <a:latin typeface="Cambria Math" panose="02040503050406030204" pitchFamily="18" charset="0"/>
                            </a:rPr>
                            <m:t>+</m:t>
                          </m:r>
                          <m:r>
                            <m:rPr>
                              <m:nor/>
                            </m:rPr>
                            <a:rPr lang="en-US" sz="3800" i="1">
                              <a:latin typeface="Cambria Math" panose="02040503050406030204" pitchFamily="18" charset="0"/>
                            </a:rPr>
                            <m:t> </m:t>
                          </m:r>
                          <m:r>
                            <a:rPr lang="en-US" sz="3800" i="0">
                              <a:latin typeface="Cambria Math" panose="02040503050406030204" pitchFamily="18" charset="0"/>
                            </a:rPr>
                            <m:t>35</m:t>
                          </m:r>
                        </m:e>
                      </m:d>
                      <m:r>
                        <a:rPr lang="en-US" sz="3800" i="0">
                          <a:latin typeface="Cambria Math" panose="02040503050406030204" pitchFamily="18" charset="0"/>
                        </a:rPr>
                        <m:t>≈5,08</m:t>
                      </m:r>
                    </m:oMath>
                  </m:oMathPara>
                </a14:m>
                <a:endParaRPr lang="en-US" sz="3800"/>
              </a:p>
            </p:txBody>
          </p:sp>
        </mc:Choice>
        <mc:Fallback xmlns="">
          <p:sp>
            <p:nvSpPr>
              <p:cNvPr id="14" name="Rectangle 13"/>
              <p:cNvSpPr>
                <a:spLocks noRot="1" noChangeAspect="1" noMove="1" noResize="1" noEditPoints="1" noAdjustHandles="1" noChangeArrowheads="1" noChangeShapeType="1" noTextEdit="1"/>
              </p:cNvSpPr>
              <p:nvPr/>
            </p:nvSpPr>
            <p:spPr>
              <a:xfrm>
                <a:off x="5542775" y="1424551"/>
                <a:ext cx="7761035" cy="1187120"/>
              </a:xfrm>
              <a:prstGeom prst="rect">
                <a:avLst/>
              </a:prstGeom>
              <a:blipFill rotWithShape="0">
                <a:blip r:embed="rId13"/>
                <a:stretch>
                  <a:fillRect/>
                </a:stretch>
              </a:blipFill>
            </p:spPr>
            <p:txBody>
              <a:bodyPr/>
              <a:lstStyle/>
              <a:p>
                <a:r>
                  <a:rPr lang="en-US">
                    <a:noFill/>
                  </a:rPr>
                  <a:t> </a:t>
                </a:r>
              </a:p>
            </p:txBody>
          </p:sp>
        </mc:Fallback>
      </mc:AlternateContent>
      <p:sp>
        <p:nvSpPr>
          <p:cNvPr id="21" name="Rectangle 20"/>
          <p:cNvSpPr/>
          <p:nvPr/>
        </p:nvSpPr>
        <p:spPr>
          <a:xfrm>
            <a:off x="838200" y="2881415"/>
            <a:ext cx="12806711"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n = 12, là số chẵn nên giá trị tứ phân vị thứ hai là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4" name="Rectangle 23"/>
              <p:cNvSpPr/>
              <p:nvPr/>
            </p:nvSpPr>
            <p:spPr>
              <a:xfrm>
                <a:off x="13278490" y="2555515"/>
                <a:ext cx="4247509"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(7+7)=7</m:t>
                      </m:r>
                    </m:oMath>
                  </m:oMathPara>
                </a14:m>
                <a:endParaRPr lang="en-US" sz="3800"/>
              </a:p>
            </p:txBody>
          </p:sp>
        </mc:Choice>
        <mc:Fallback xmlns="">
          <p:sp>
            <p:nvSpPr>
              <p:cNvPr id="24" name="Rectangle 23"/>
              <p:cNvSpPr>
                <a:spLocks noRot="1" noChangeAspect="1" noMove="1" noResize="1" noEditPoints="1" noAdjustHandles="1" noChangeArrowheads="1" noChangeShapeType="1" noTextEdit="1"/>
              </p:cNvSpPr>
              <p:nvPr/>
            </p:nvSpPr>
            <p:spPr>
              <a:xfrm>
                <a:off x="13278490" y="2555515"/>
                <a:ext cx="4247509" cy="1187120"/>
              </a:xfrm>
              <a:prstGeom prst="rect">
                <a:avLst/>
              </a:prstGeom>
              <a:blipFill rotWithShape="0">
                <a:blip r:embed="rId1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862263" y="4053629"/>
                <a:ext cx="13886174"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 6; 6; 6; 7; 7</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a:t>
                </a:r>
                <a:endParaRPr lang="en-US" sz="3800">
                  <a:latin typeface="Arial" panose="020B0604020202020204" pitchFamily="34" charset="0"/>
                  <a:cs typeface="Arial" panose="020B0604020202020204" pitchFamily="34" charset="0"/>
                </a:endParaRPr>
              </a:p>
            </p:txBody>
          </p:sp>
        </mc:Choice>
        <mc:Fallback xmlns="">
          <p:sp>
            <p:nvSpPr>
              <p:cNvPr id="25" name="Rectangle 24"/>
              <p:cNvSpPr>
                <a:spLocks noRot="1" noChangeAspect="1" noMove="1" noResize="1" noEditPoints="1" noAdjustHandles="1" noChangeArrowheads="1" noChangeShapeType="1" noTextEdit="1"/>
              </p:cNvSpPr>
              <p:nvPr/>
            </p:nvSpPr>
            <p:spPr>
              <a:xfrm>
                <a:off x="862263" y="4053629"/>
                <a:ext cx="13886174" cy="677108"/>
              </a:xfrm>
              <a:prstGeom prst="rect">
                <a:avLst/>
              </a:prstGeom>
              <a:blipFill rotWithShape="0">
                <a:blip r:embed="rId15"/>
                <a:stretch>
                  <a:fillRect l="-1449" t="-15315" r="-483"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6357520" y="4885631"/>
                <a:ext cx="4236224"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1</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(6+6)=6</m:t>
                      </m:r>
                    </m:oMath>
                  </m:oMathPara>
                </a14:m>
                <a:endParaRPr lang="en-US" sz="3800"/>
              </a:p>
            </p:txBody>
          </p:sp>
        </mc:Choice>
        <mc:Fallback xmlns="">
          <p:sp>
            <p:nvSpPr>
              <p:cNvPr id="26" name="Rectangle 25"/>
              <p:cNvSpPr>
                <a:spLocks noRot="1" noChangeAspect="1" noMove="1" noResize="1" noEditPoints="1" noAdjustHandles="1" noChangeArrowheads="1" noChangeShapeType="1" noTextEdit="1"/>
              </p:cNvSpPr>
              <p:nvPr/>
            </p:nvSpPr>
            <p:spPr>
              <a:xfrm>
                <a:off x="6357520" y="4885631"/>
                <a:ext cx="4236224" cy="1187120"/>
              </a:xfrm>
              <a:prstGeom prst="rect">
                <a:avLst/>
              </a:prstGeom>
              <a:blipFill rotWithShape="0">
                <a:blip r:embed="rId1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7" name="Rectangle 26"/>
              <p:cNvSpPr/>
              <p:nvPr/>
            </p:nvSpPr>
            <p:spPr>
              <a:xfrm>
                <a:off x="898358" y="6201577"/>
                <a:ext cx="13749918"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 7; 7; 8; 8; 35</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a:t>
                </a:r>
                <a:endParaRPr lang="en-US" sz="3800">
                  <a:latin typeface="Arial" panose="020B0604020202020204" pitchFamily="34" charset="0"/>
                  <a:cs typeface="Arial" panose="020B0604020202020204" pitchFamily="34" charset="0"/>
                </a:endParaRPr>
              </a:p>
            </p:txBody>
          </p:sp>
        </mc:Choice>
        <mc:Fallback xmlns="">
          <p:sp>
            <p:nvSpPr>
              <p:cNvPr id="27" name="Rectangle 26"/>
              <p:cNvSpPr>
                <a:spLocks noRot="1" noChangeAspect="1" noMove="1" noResize="1" noEditPoints="1" noAdjustHandles="1" noChangeArrowheads="1" noChangeShapeType="1" noTextEdit="1"/>
              </p:cNvSpPr>
              <p:nvPr/>
            </p:nvSpPr>
            <p:spPr>
              <a:xfrm>
                <a:off x="898358" y="6201577"/>
                <a:ext cx="13749918" cy="677108"/>
              </a:xfrm>
              <a:prstGeom prst="rect">
                <a:avLst/>
              </a:prstGeom>
              <a:blipFill rotWithShape="0">
                <a:blip r:embed="rId17"/>
                <a:stretch>
                  <a:fillRect l="-1463" t="-14414" r="-488" b="-360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Rectangle 30"/>
              <p:cNvSpPr/>
              <p:nvPr/>
            </p:nvSpPr>
            <p:spPr>
              <a:xfrm>
                <a:off x="6333457" y="6940804"/>
                <a:ext cx="4616200"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3</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r>
                        <a:rPr lang="en-US" sz="3800" i="0">
                          <a:latin typeface="Cambria Math" panose="02040503050406030204" pitchFamily="18" charset="0"/>
                        </a:rPr>
                        <m:t>(7+8)=7,5</m:t>
                      </m:r>
                    </m:oMath>
                  </m:oMathPara>
                </a14:m>
                <a:endParaRPr lang="en-US" sz="3800"/>
              </a:p>
            </p:txBody>
          </p:sp>
        </mc:Choice>
        <mc:Fallback xmlns="">
          <p:sp>
            <p:nvSpPr>
              <p:cNvPr id="31" name="Rectangle 30"/>
              <p:cNvSpPr>
                <a:spLocks noRot="1" noChangeAspect="1" noMove="1" noResize="1" noEditPoints="1" noAdjustHandles="1" noChangeArrowheads="1" noChangeShapeType="1" noTextEdit="1"/>
              </p:cNvSpPr>
              <p:nvPr/>
            </p:nvSpPr>
            <p:spPr>
              <a:xfrm>
                <a:off x="6333457" y="6940804"/>
                <a:ext cx="4616200" cy="1187120"/>
              </a:xfrm>
              <a:prstGeom prst="rect">
                <a:avLst/>
              </a:prstGeom>
              <a:blipFill rotWithShape="0">
                <a:blip r:embed="rId18"/>
                <a:stretch>
                  <a:fillRect/>
                </a:stretch>
              </a:blipFill>
            </p:spPr>
            <p:txBody>
              <a:bodyPr/>
              <a:lstStyle/>
              <a:p>
                <a:r>
                  <a:rPr lang="en-US">
                    <a:noFill/>
                  </a:rPr>
                  <a:t> </a:t>
                </a:r>
              </a:p>
            </p:txBody>
          </p:sp>
        </mc:Fallback>
      </mc:AlternateContent>
      <p:sp>
        <p:nvSpPr>
          <p:cNvPr id="35" name="Rectangle 34"/>
          <p:cNvSpPr/>
          <p:nvPr/>
        </p:nvSpPr>
        <p:spPr>
          <a:xfrm>
            <a:off x="922117" y="8072219"/>
            <a:ext cx="15438879" cy="1846659"/>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thí sinh thi 7 phút là 5 học sinh, nhiều hơn số thí sinh có thời gian hoàn thành bài thi trong 5, 6, 8 và 35 phút nên mẫu trên có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36" name="Rectangle 35"/>
              <p:cNvSpPr/>
              <p:nvPr/>
            </p:nvSpPr>
            <p:spPr>
              <a:xfrm>
                <a:off x="13620848" y="9152835"/>
                <a:ext cx="1823833"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𝑀</m:t>
                          </m:r>
                        </m:e>
                        <m:sub>
                          <m:r>
                            <a:rPr lang="en-US" sz="3800" i="1">
                              <a:latin typeface="Cambria Math" panose="02040503050406030204" pitchFamily="18" charset="0"/>
                            </a:rPr>
                            <m:t>𝑜</m:t>
                          </m:r>
                        </m:sub>
                      </m:sSub>
                      <m:r>
                        <a:rPr lang="en-US" sz="3800" i="0">
                          <a:latin typeface="Cambria Math" panose="02040503050406030204" pitchFamily="18" charset="0"/>
                        </a:rPr>
                        <m:t>=7</m:t>
                      </m:r>
                    </m:oMath>
                  </m:oMathPara>
                </a14:m>
                <a:endParaRPr lang="en-US" sz="3800"/>
              </a:p>
            </p:txBody>
          </p:sp>
        </mc:Choice>
        <mc:Fallback xmlns="">
          <p:sp>
            <p:nvSpPr>
              <p:cNvPr id="36" name="Rectangle 35"/>
              <p:cNvSpPr>
                <a:spLocks noRot="1" noChangeAspect="1" noMove="1" noResize="1" noEditPoints="1" noAdjustHandles="1" noChangeArrowheads="1" noChangeShapeType="1" noTextEdit="1"/>
              </p:cNvSpPr>
              <p:nvPr/>
            </p:nvSpPr>
            <p:spPr>
              <a:xfrm>
                <a:off x="13620848" y="9152835"/>
                <a:ext cx="1823833" cy="677108"/>
              </a:xfrm>
              <a:prstGeom prst="rect">
                <a:avLst/>
              </a:prstGeom>
              <a:blipFill rotWithShape="0">
                <a:blip r:embed="rId19"/>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872025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up)">
                                      <p:cBhvr>
                                        <p:cTn id="20" dur="500"/>
                                        <p:tgtEl>
                                          <p:spTgt spid="24"/>
                                        </p:tgtEl>
                                      </p:cBhvr>
                                    </p:animEffect>
                                  </p:childTnLst>
                                </p:cTn>
                              </p:par>
                              <p:par>
                                <p:cTn id="21" presetID="22" presetClass="entr" presetSubtype="1"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wipe(up)">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randombar(horizontal)">
                                      <p:cBhvr>
                                        <p:cTn id="28" dur="500"/>
                                        <p:tgtEl>
                                          <p:spTgt spid="25"/>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randombar(horizontal)">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500"/>
                                        <p:tgtEl>
                                          <p:spTgt spid="2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700"/>
                                        <p:tgtEl>
                                          <p:spTgt spid="35"/>
                                        </p:tgtEl>
                                      </p:cBhvr>
                                    </p:animEffect>
                                    <p:anim calcmode="lin" valueType="num">
                                      <p:cBhvr>
                                        <p:cTn id="45" dur="700" fill="hold"/>
                                        <p:tgtEl>
                                          <p:spTgt spid="35"/>
                                        </p:tgtEl>
                                        <p:attrNameLst>
                                          <p:attrName>ppt_x</p:attrName>
                                        </p:attrNameLst>
                                      </p:cBhvr>
                                      <p:tavLst>
                                        <p:tav tm="0">
                                          <p:val>
                                            <p:strVal val="#ppt_x"/>
                                          </p:val>
                                        </p:tav>
                                        <p:tav tm="100000">
                                          <p:val>
                                            <p:strVal val="#ppt_x"/>
                                          </p:val>
                                        </p:tav>
                                      </p:tavLst>
                                    </p:anim>
                                    <p:anim calcmode="lin" valueType="num">
                                      <p:cBhvr>
                                        <p:cTn id="46" dur="700" fill="hold"/>
                                        <p:tgtEl>
                                          <p:spTgt spid="35"/>
                                        </p:tgtEl>
                                        <p:attrNameLst>
                                          <p:attrName>ppt_y</p:attrName>
                                        </p:attrNameLst>
                                      </p:cBhvr>
                                      <p:tavLst>
                                        <p:tav tm="0">
                                          <p:val>
                                            <p:strVal val="#ppt_y+.1"/>
                                          </p:val>
                                        </p:tav>
                                        <p:tav tm="100000">
                                          <p:val>
                                            <p:strVal val="#ppt_y"/>
                                          </p:val>
                                        </p:tav>
                                      </p:tavLst>
                                    </p:anim>
                                  </p:childTnLst>
                                </p:cTn>
                              </p:par>
                              <p:par>
                                <p:cTn id="47" presetID="10" presetClass="entr" presetSubtype="0" fill="hold" grpId="0" nodeType="with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2" grpId="0"/>
      <p:bldP spid="14" grpId="0"/>
      <p:bldP spid="21" grpId="0"/>
      <p:bldP spid="24" grpId="0"/>
      <p:bldP spid="25" grpId="0"/>
      <p:bldP spid="26" grpId="0"/>
      <p:bldP spid="27" grpId="0"/>
      <p:bldP spid="31" grpId="0"/>
      <p:bldP spid="35" grpId="0"/>
      <p:bldP spid="36"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762000" y="647700"/>
            <a:ext cx="16687800" cy="89154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099831" y="592033"/>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72629" y="8103840"/>
            <a:ext cx="1006292" cy="1518932"/>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453492" y="903590"/>
            <a:ext cx="1281917" cy="1389612"/>
          </a:xfrm>
          <a:prstGeom prst="rect">
            <a:avLst/>
          </a:prstGeom>
        </p:spPr>
      </p:pic>
      <p:sp>
        <p:nvSpPr>
          <p:cNvPr id="12" name="Rectangle 11"/>
          <p:cNvSpPr/>
          <p:nvPr/>
        </p:nvSpPr>
        <p:spPr>
          <a:xfrm>
            <a:off x="2057400" y="1638300"/>
            <a:ext cx="14069349" cy="2723823"/>
          </a:xfrm>
          <a:prstGeom prst="rect">
            <a:avLst/>
          </a:prstGeom>
        </p:spPr>
        <p:txBody>
          <a:bodyPr wrap="square">
            <a:spAutoFit/>
          </a:bodyPr>
          <a:lstStyle/>
          <a:p>
            <a:pPr algn="just">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a:t>
            </a:r>
            <a:r>
              <a:rPr lang="vi-VN" sz="3800">
                <a:solidFill>
                  <a:srgbClr val="333333"/>
                </a:solidFill>
                <a:ea typeface="Times New Roman" panose="02020603050405020304" pitchFamily="18" charset="0"/>
                <a:cs typeface="Arial" panose="020B0604020202020204" pitchFamily="34" charset="0"/>
              </a:rPr>
              <a:t>Vì thời gian thi trung bình của năm nay (5,08 phút) nhỏ hơn thời gian thi trung bình của năm ngoái (7 phút) nên thời gian thi nói chung của các thí sinh năm nay ít hơn so với năm trước.</a:t>
            </a:r>
            <a:endParaRPr lang="en-US" sz="3800">
              <a:solidFill>
                <a:prstClr val="black"/>
              </a:solidFill>
              <a:latin typeface="Arial" panose="020B0604020202020204" pitchFamily="34" charset="0"/>
              <a:cs typeface="Arial" panose="020B0604020202020204" pitchFamily="34" charset="0"/>
            </a:endParaRPr>
          </a:p>
        </p:txBody>
      </p:sp>
      <p:pic>
        <p:nvPicPr>
          <p:cNvPr id="18" name="Picture 3"/>
          <p:cNvPicPr>
            <a:picLocks noChangeAspect="1"/>
          </p:cNvPicPr>
          <p:nvPr/>
        </p:nvPicPr>
        <p:blipFill>
          <a:blip r:embed="rId9"/>
          <a:srcRect/>
          <a:stretch>
            <a:fillRect/>
          </a:stretch>
        </p:blipFill>
        <p:spPr>
          <a:xfrm>
            <a:off x="8067242" y="5448300"/>
            <a:ext cx="2202064" cy="3793163"/>
          </a:xfrm>
          <a:prstGeom prst="rect">
            <a:avLst/>
          </a:prstGeom>
        </p:spPr>
      </p:pic>
      <p:pic>
        <p:nvPicPr>
          <p:cNvPr id="19" name="Picture 10"/>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a:fillRect/>
          </a:stretch>
        </p:blipFill>
        <p:spPr>
          <a:xfrm>
            <a:off x="852830" y="7774597"/>
            <a:ext cx="1150736" cy="1812184"/>
          </a:xfrm>
          <a:prstGeom prst="rect">
            <a:avLst/>
          </a:prstGeom>
        </p:spPr>
      </p:pic>
    </p:spTree>
    <p:extLst>
      <p:ext uri="{BB962C8B-B14F-4D97-AF65-F5344CB8AC3E}">
        <p14:creationId xmlns:p14="http://schemas.microsoft.com/office/powerpoint/2010/main" val="3888422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71450"/>
            <a:ext cx="17068799" cy="1125855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370446" y="287998"/>
            <a:ext cx="1627484" cy="1084311"/>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572829">
            <a:off x="16887443" y="8963682"/>
            <a:ext cx="895244" cy="1351312"/>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176323" y="272691"/>
            <a:ext cx="1220059" cy="1322558"/>
          </a:xfrm>
          <a:prstGeom prst="rect">
            <a:avLst/>
          </a:prstGeom>
        </p:spPr>
      </p:pic>
      <p:sp>
        <p:nvSpPr>
          <p:cNvPr id="12" name="TextBox 11"/>
          <p:cNvSpPr txBox="1"/>
          <p:nvPr/>
        </p:nvSpPr>
        <p:spPr>
          <a:xfrm>
            <a:off x="6286499" y="419100"/>
            <a:ext cx="5715000" cy="784830"/>
          </a:xfrm>
          <a:prstGeom prst="rect">
            <a:avLst/>
          </a:prstGeom>
          <a:noFill/>
        </p:spPr>
        <p:txBody>
          <a:bodyPr wrap="square" rtlCol="0">
            <a:spAutoFit/>
          </a:bodyPr>
          <a:lstStyle/>
          <a:p>
            <a:r>
              <a:rPr lang="en-US" sz="4500" b="1">
                <a:solidFill>
                  <a:prstClr val="black"/>
                </a:solidFill>
                <a:latin typeface="Arial" panose="020B0604020202020204" pitchFamily="34" charset="0"/>
                <a:cs typeface="Arial" panose="020B0604020202020204" pitchFamily="34" charset="0"/>
              </a:rPr>
              <a:t>Bài 5:(SGK – tr.118)</a:t>
            </a:r>
          </a:p>
        </p:txBody>
      </p:sp>
      <p:sp>
        <p:nvSpPr>
          <p:cNvPr id="3" name="Rectangle 2"/>
          <p:cNvSpPr/>
          <p:nvPr/>
        </p:nvSpPr>
        <p:spPr>
          <a:xfrm>
            <a:off x="1319399" y="1352877"/>
            <a:ext cx="15368401" cy="2723823"/>
          </a:xfrm>
          <a:prstGeom prst="rect">
            <a:avLst/>
          </a:prstGeom>
        </p:spPr>
        <p:txBody>
          <a:bodyPr wrap="square">
            <a:spAutoFit/>
          </a:bodyPr>
          <a:lstStyle/>
          <a:p>
            <a:pPr algn="just">
              <a:lnSpc>
                <a:spcPct val="150000"/>
              </a:lnSpc>
            </a:pPr>
            <a:r>
              <a:rPr lang="vi-VN" sz="3800">
                <a:solidFill>
                  <a:srgbClr val="000000"/>
                </a:solidFill>
              </a:rPr>
              <a:t>Bác Dũng và bác Thu ghi lại số cuộc điện thoại mà mỗi người gọi mỗi ngày trong 10 ngày được lựa chọn ngẫu nhiên từ tháng 01/2021 ở bảng sau:</a:t>
            </a:r>
            <a:endParaRPr lang="en-US" sz="3800">
              <a:solidFill>
                <a:prstClr val="black"/>
              </a:solidFill>
            </a:endParaRPr>
          </a:p>
        </p:txBody>
      </p:sp>
      <p:graphicFrame>
        <p:nvGraphicFramePr>
          <p:cNvPr id="14" name="Table 13"/>
          <p:cNvGraphicFramePr>
            <a:graphicFrameLocks noGrp="1"/>
          </p:cNvGraphicFramePr>
          <p:nvPr>
            <p:extLst>
              <p:ext uri="{D42A27DB-BD31-4B8C-83A1-F6EECF244321}">
                <p14:modId xmlns:p14="http://schemas.microsoft.com/office/powerpoint/2010/main" val="2813035993"/>
              </p:ext>
            </p:extLst>
          </p:nvPr>
        </p:nvGraphicFramePr>
        <p:xfrm>
          <a:off x="1643592" y="4305300"/>
          <a:ext cx="14968008" cy="1828800"/>
        </p:xfrm>
        <a:graphic>
          <a:graphicData uri="http://schemas.openxmlformats.org/drawingml/2006/table">
            <a:tbl>
              <a:tblPr firstRow="1" bandRow="1">
                <a:tableStyleId>{5C22544A-7EE6-4342-B048-85BDC9FD1C3A}</a:tableStyleId>
              </a:tblPr>
              <a:tblGrid>
                <a:gridCol w="2988858">
                  <a:extLst>
                    <a:ext uri="{9D8B030D-6E8A-4147-A177-3AD203B41FA5}">
                      <a16:colId xmlns:a16="http://schemas.microsoft.com/office/drawing/2014/main" val="20000"/>
                    </a:ext>
                  </a:extLst>
                </a:gridCol>
                <a:gridCol w="1197915">
                  <a:extLst>
                    <a:ext uri="{9D8B030D-6E8A-4147-A177-3AD203B41FA5}">
                      <a16:colId xmlns:a16="http://schemas.microsoft.com/office/drawing/2014/main" val="20001"/>
                    </a:ext>
                  </a:extLst>
                </a:gridCol>
                <a:gridCol w="1197915">
                  <a:extLst>
                    <a:ext uri="{9D8B030D-6E8A-4147-A177-3AD203B41FA5}">
                      <a16:colId xmlns:a16="http://schemas.microsoft.com/office/drawing/2014/main" val="20002"/>
                    </a:ext>
                  </a:extLst>
                </a:gridCol>
                <a:gridCol w="1197915">
                  <a:extLst>
                    <a:ext uri="{9D8B030D-6E8A-4147-A177-3AD203B41FA5}">
                      <a16:colId xmlns:a16="http://schemas.microsoft.com/office/drawing/2014/main" val="20003"/>
                    </a:ext>
                  </a:extLst>
                </a:gridCol>
                <a:gridCol w="1197915">
                  <a:extLst>
                    <a:ext uri="{9D8B030D-6E8A-4147-A177-3AD203B41FA5}">
                      <a16:colId xmlns:a16="http://schemas.microsoft.com/office/drawing/2014/main" val="20004"/>
                    </a:ext>
                  </a:extLst>
                </a:gridCol>
                <a:gridCol w="1197915">
                  <a:extLst>
                    <a:ext uri="{9D8B030D-6E8A-4147-A177-3AD203B41FA5}">
                      <a16:colId xmlns:a16="http://schemas.microsoft.com/office/drawing/2014/main" val="20005"/>
                    </a:ext>
                  </a:extLst>
                </a:gridCol>
                <a:gridCol w="1197915">
                  <a:extLst>
                    <a:ext uri="{9D8B030D-6E8A-4147-A177-3AD203B41FA5}">
                      <a16:colId xmlns:a16="http://schemas.microsoft.com/office/drawing/2014/main" val="20006"/>
                    </a:ext>
                  </a:extLst>
                </a:gridCol>
                <a:gridCol w="1197915">
                  <a:extLst>
                    <a:ext uri="{9D8B030D-6E8A-4147-A177-3AD203B41FA5}">
                      <a16:colId xmlns:a16="http://schemas.microsoft.com/office/drawing/2014/main" val="20007"/>
                    </a:ext>
                  </a:extLst>
                </a:gridCol>
                <a:gridCol w="1197915">
                  <a:extLst>
                    <a:ext uri="{9D8B030D-6E8A-4147-A177-3AD203B41FA5}">
                      <a16:colId xmlns:a16="http://schemas.microsoft.com/office/drawing/2014/main" val="20008"/>
                    </a:ext>
                  </a:extLst>
                </a:gridCol>
                <a:gridCol w="1197915">
                  <a:extLst>
                    <a:ext uri="{9D8B030D-6E8A-4147-A177-3AD203B41FA5}">
                      <a16:colId xmlns:a16="http://schemas.microsoft.com/office/drawing/2014/main" val="20009"/>
                    </a:ext>
                  </a:extLst>
                </a:gridCol>
                <a:gridCol w="1197915">
                  <a:extLst>
                    <a:ext uri="{9D8B030D-6E8A-4147-A177-3AD203B41FA5}">
                      <a16:colId xmlns:a16="http://schemas.microsoft.com/office/drawing/2014/main" val="20010"/>
                    </a:ext>
                  </a:extLst>
                </a:gridCol>
              </a:tblGrid>
              <a:tr h="914400">
                <a:tc>
                  <a:txBody>
                    <a:bodyPr/>
                    <a:lstStyle/>
                    <a:p>
                      <a:pPr algn="ctr"/>
                      <a:r>
                        <a:rPr lang="en-US" sz="3600" b="1">
                          <a:solidFill>
                            <a:schemeClr val="tx1"/>
                          </a:solidFill>
                          <a:latin typeface="Arial" panose="020B0604020202020204" pitchFamily="34" charset="0"/>
                          <a:cs typeface="Arial" panose="020B0604020202020204" pitchFamily="34" charset="0"/>
                        </a:rPr>
                        <a:t>Bác</a:t>
                      </a:r>
                      <a:r>
                        <a:rPr lang="en-US" sz="3600" b="1" baseline="0">
                          <a:solidFill>
                            <a:schemeClr val="tx1"/>
                          </a:solidFill>
                          <a:latin typeface="Arial" panose="020B0604020202020204" pitchFamily="34" charset="0"/>
                          <a:cs typeface="Arial" panose="020B0604020202020204" pitchFamily="34" charset="0"/>
                        </a:rPr>
                        <a:t> Dũng</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914400">
                <a:tc>
                  <a:txBody>
                    <a:bodyPr/>
                    <a:lstStyle/>
                    <a:p>
                      <a:pPr algn="ctr"/>
                      <a:r>
                        <a:rPr lang="en-US" sz="3600" b="1">
                          <a:solidFill>
                            <a:schemeClr val="tx1"/>
                          </a:solidFill>
                          <a:latin typeface="Arial" panose="020B0604020202020204" pitchFamily="34" charset="0"/>
                          <a:cs typeface="Arial" panose="020B0604020202020204" pitchFamily="34" charset="0"/>
                        </a:rPr>
                        <a:t>Bác</a:t>
                      </a:r>
                      <a:r>
                        <a:rPr lang="en-US" sz="3600" b="1" baseline="0">
                          <a:solidFill>
                            <a:schemeClr val="tx1"/>
                          </a:solidFill>
                          <a:latin typeface="Arial" panose="020B0604020202020204" pitchFamily="34" charset="0"/>
                          <a:cs typeface="Arial" panose="020B0604020202020204" pitchFamily="34" charset="0"/>
                        </a:rPr>
                        <a:t> Thu</a:t>
                      </a:r>
                      <a:endParaRPr lang="en-US" sz="3600" b="1">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b="0">
                          <a:solidFill>
                            <a:schemeClr val="tx1"/>
                          </a:solidFill>
                          <a:latin typeface="Arial" panose="020B0604020202020204" pitchFamily="34" charset="0"/>
                          <a:cs typeface="Arial" panose="020B0604020202020204" pitchFamily="34" charset="0"/>
                        </a:rPr>
                        <a:t>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9" name="Rectangle 8"/>
          <p:cNvSpPr/>
          <p:nvPr/>
        </p:nvSpPr>
        <p:spPr>
          <a:xfrm>
            <a:off x="1266625" y="6419314"/>
            <a:ext cx="15421175" cy="3600986"/>
          </a:xfrm>
          <a:prstGeom prst="rect">
            <a:avLst/>
          </a:prstGeom>
        </p:spPr>
        <p:txBody>
          <a:bodyPr wrap="square">
            <a:spAutoFit/>
          </a:bodyPr>
          <a:lstStyle/>
          <a:p>
            <a:pPr algn="just">
              <a:lnSpc>
                <a:spcPct val="150000"/>
              </a:lnSpc>
            </a:pPr>
            <a:r>
              <a:rPr lang="vi-VN" sz="3800">
                <a:solidFill>
                  <a:srgbClr val="000000"/>
                </a:solidFill>
              </a:rPr>
              <a:t>a) Hãy tìm số trung bình, tứ phân vị và mốt của số cuộc điện thoại mà mỗi bác gọi theo số liệu trên.</a:t>
            </a:r>
          </a:p>
          <a:p>
            <a:pPr algn="just">
              <a:lnSpc>
                <a:spcPct val="150000"/>
              </a:lnSpc>
            </a:pPr>
            <a:r>
              <a:rPr lang="vi-VN" sz="3800">
                <a:solidFill>
                  <a:srgbClr val="000000"/>
                </a:solidFill>
              </a:rPr>
              <a:t>b) Nếu so sánh theo số trung bình thì ai có nhiều cuộc điện thoại hơn?</a:t>
            </a:r>
          </a:p>
          <a:p>
            <a:pPr algn="just">
              <a:lnSpc>
                <a:spcPct val="150000"/>
              </a:lnSpc>
            </a:pPr>
            <a:r>
              <a:rPr lang="vi-VN" sz="3800">
                <a:solidFill>
                  <a:srgbClr val="000000"/>
                </a:solidFill>
              </a:rPr>
              <a:t>c) Nếu so sánh theo số trung vị thì ai có nhiều cuộc điện thoại hơn?</a:t>
            </a:r>
            <a:endParaRPr lang="vi-VN" sz="3800" b="0" i="0">
              <a:solidFill>
                <a:srgbClr val="000000"/>
              </a:solidFill>
              <a:effectLst/>
            </a:endParaRPr>
          </a:p>
        </p:txBody>
      </p:sp>
    </p:spTree>
    <p:extLst>
      <p:ext uri="{BB962C8B-B14F-4D97-AF65-F5344CB8AC3E}">
        <p14:creationId xmlns:p14="http://schemas.microsoft.com/office/powerpoint/2010/main" val="4132117255"/>
      </p:ext>
    </p:extLst>
  </p:cSld>
  <p:clrMapOvr>
    <a:masterClrMapping/>
  </p:clrMapOvr>
  <mc:AlternateContent xmlns:mc="http://schemas.openxmlformats.org/markup-compatibility/2006" xmlns:p14="http://schemas.microsoft.com/office/powerpoint/2010/main">
    <mc:Choice Requires="p14">
      <p:transition spd="med" p14:dur="700">
        <p:pull dir="d"/>
      </p:transition>
    </mc:Choice>
    <mc:Fallback xmlns="">
      <p:transition spd="med">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up)">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3" grpId="0"/>
      <p:bldP spid="9"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266305"/>
            <a:ext cx="17068799" cy="9710823"/>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475906" y="343746"/>
            <a:ext cx="1715472" cy="1142933"/>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464833" y="8240254"/>
            <a:ext cx="1178057" cy="1778200"/>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1884310">
            <a:off x="180110" y="232209"/>
            <a:ext cx="1281917" cy="1389612"/>
          </a:xfrm>
          <a:prstGeom prst="rect">
            <a:avLst/>
          </a:prstGeom>
        </p:spPr>
      </p:pic>
      <p:sp>
        <p:nvSpPr>
          <p:cNvPr id="15" name="Oval Callout 14"/>
          <p:cNvSpPr/>
          <p:nvPr/>
        </p:nvSpPr>
        <p:spPr>
          <a:xfrm>
            <a:off x="8267699" y="367526"/>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p:sp>
        <p:nvSpPr>
          <p:cNvPr id="3" name="Rectangle 2"/>
          <p:cNvSpPr/>
          <p:nvPr/>
        </p:nvSpPr>
        <p:spPr>
          <a:xfrm>
            <a:off x="1687541" y="1450650"/>
            <a:ext cx="14717875" cy="969496"/>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Trung bình số cuộc điện thoại mà bác Dũng gọi trong 10 ngày là:</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5" name="Rectangle 4"/>
              <p:cNvSpPr/>
              <p:nvPr/>
            </p:nvSpPr>
            <p:spPr>
              <a:xfrm>
                <a:off x="1698110" y="2130772"/>
                <a:ext cx="15025267" cy="1336328"/>
              </a:xfrm>
              <a:prstGeom prst="rect">
                <a:avLst/>
              </a:prstGeom>
            </p:spPr>
            <p:txBody>
              <a:bodyPr wrap="none">
                <a:spAutoFit/>
              </a:bodyPr>
              <a:lstStyle/>
              <a:p>
                <a:pPr>
                  <a:lnSpc>
                    <a:spcPct val="150000"/>
                  </a:lnSpc>
                  <a:spcAft>
                    <a:spcPts val="800"/>
                  </a:spcAft>
                </a:pPr>
                <a14:m>
                  <m:oMath xmlns:m="http://schemas.openxmlformats.org/officeDocument/2006/math">
                    <m:bar>
                      <m:barPr>
                        <m:pos m:val="top"/>
                        <m:ctrlPr>
                          <a:rPr lang="en-US" sz="3800" i="1">
                            <a:latin typeface="Cambria Math" panose="02040503050406030204" pitchFamily="18" charset="0"/>
                            <a:ea typeface="Calibri" panose="020F0502020204030204" pitchFamily="34" charset="0"/>
                            <a:cs typeface="Times New Roman" panose="02020603050405020304" pitchFamily="18" charset="0"/>
                          </a:rPr>
                        </m:ctrlPr>
                      </m:barPr>
                      <m:e>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𝐷</m:t>
                            </m:r>
                          </m:sub>
                        </m:sSub>
                      </m:e>
                    </m:ba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10</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 + 7 + 3 + 6 + 1 + 4 + 1 + 4 + 5 + 1) = 3,4 </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(cuộc)</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698110" y="2130772"/>
                <a:ext cx="15025267" cy="1336328"/>
              </a:xfrm>
              <a:prstGeom prst="rect">
                <a:avLst/>
              </a:prstGeom>
              <a:blipFill rotWithShape="0">
                <a:blip r:embed="rId13"/>
                <a:stretch>
                  <a:fillRect r="-44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1599494" y="3390900"/>
                <a:ext cx="15545506"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lại số cuộc điện thoại mà bác Dũng gọi mỗi ngày theo thứ tự không giảm, ta được: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 1; 1; 2; 3; 4; 4; 5; 6; 7.</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599494" y="3390900"/>
                <a:ext cx="15545506" cy="1846659"/>
              </a:xfrm>
              <a:prstGeom prst="rect">
                <a:avLst/>
              </a:prstGeom>
              <a:blipFill rotWithShape="0">
                <a:blip r:embed="rId14"/>
                <a:stretch>
                  <a:fillRect l="-1294" b="-66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599494" y="5448300"/>
                <a:ext cx="13600326"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10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chẵn, nên giá trị tứ phân vị thứ hai là</a:t>
                </a:r>
                <a:endParaRPr lang="en-US" sz="3800">
                  <a:latin typeface="Arial" panose="020B0604020202020204" pitchFamily="34" charset="0"/>
                  <a:cs typeface="Arial" panose="020B0604020202020204" pitchFamily="34"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599494" y="5448300"/>
                <a:ext cx="13600326" cy="677108"/>
              </a:xfrm>
              <a:prstGeom prst="rect">
                <a:avLst/>
              </a:prstGeom>
              <a:blipFill rotWithShape="0">
                <a:blip r:embed="rId15"/>
                <a:stretch>
                  <a:fillRect l="-1479" t="-15315" r="-538"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6601770" y="6333357"/>
                <a:ext cx="4616713" cy="11871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𝑄</m:t>
                          </m:r>
                        </m:e>
                        <m:sub>
                          <m:r>
                            <a:rPr lang="en-US" sz="3800" i="0">
                              <a:latin typeface="Cambria Math" panose="02040503050406030204" pitchFamily="18" charset="0"/>
                            </a:rPr>
                            <m:t>2</m:t>
                          </m:r>
                        </m:sub>
                      </m:sSub>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2</m:t>
                          </m:r>
                        </m:den>
                      </m:f>
                      <m:d>
                        <m:dPr>
                          <m:ctrlPr>
                            <a:rPr lang="en-US" sz="3800" i="1">
                              <a:latin typeface="Cambria Math" panose="02040503050406030204" pitchFamily="18" charset="0"/>
                            </a:rPr>
                          </m:ctrlPr>
                        </m:dPr>
                        <m:e>
                          <m:r>
                            <a:rPr lang="en-US" sz="3800" i="0">
                              <a:latin typeface="Cambria Math" panose="02040503050406030204" pitchFamily="18" charset="0"/>
                            </a:rPr>
                            <m:t>3+4</m:t>
                          </m:r>
                        </m:e>
                      </m:d>
                      <m:r>
                        <a:rPr lang="en-US" sz="3800" i="0">
                          <a:latin typeface="Cambria Math" panose="02040503050406030204" pitchFamily="18" charset="0"/>
                        </a:rPr>
                        <m:t>=3,5</m:t>
                      </m:r>
                    </m:oMath>
                  </m:oMathPara>
                </a14:m>
                <a:endParaRPr lang="en-US" sz="3800"/>
              </a:p>
            </p:txBody>
          </p:sp>
        </mc:Choice>
        <mc:Fallback xmlns="">
          <p:sp>
            <p:nvSpPr>
              <p:cNvPr id="21" name="Rectangle 20"/>
              <p:cNvSpPr>
                <a:spLocks noRot="1" noChangeAspect="1" noMove="1" noResize="1" noEditPoints="1" noAdjustHandles="1" noChangeArrowheads="1" noChangeShapeType="1" noTextEdit="1"/>
              </p:cNvSpPr>
              <p:nvPr/>
            </p:nvSpPr>
            <p:spPr>
              <a:xfrm>
                <a:off x="6601770" y="6333357"/>
                <a:ext cx="4616713" cy="1187120"/>
              </a:xfrm>
              <a:prstGeom prst="rect">
                <a:avLst/>
              </a:prstGeom>
              <a:blipFill rotWithShape="0">
                <a:blip r:embed="rId1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4" name="Rectangle 23"/>
              <p:cNvSpPr/>
              <p:nvPr/>
            </p:nvSpPr>
            <p:spPr>
              <a:xfrm>
                <a:off x="1488945" y="7695964"/>
                <a:ext cx="11730647"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 1; 1; 2; 3</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t>
                </a:r>
                <a:endParaRPr lang="en-US" sz="3800">
                  <a:latin typeface="Arial" panose="020B0604020202020204" pitchFamily="34" charset="0"/>
                  <a:cs typeface="Arial" panose="020B0604020202020204" pitchFamily="34" charset="0"/>
                </a:endParaRPr>
              </a:p>
            </p:txBody>
          </p:sp>
        </mc:Choice>
        <mc:Fallback xmlns="">
          <p:sp>
            <p:nvSpPr>
              <p:cNvPr id="24" name="Rectangle 23"/>
              <p:cNvSpPr>
                <a:spLocks noRot="1" noChangeAspect="1" noMove="1" noResize="1" noEditPoints="1" noAdjustHandles="1" noChangeArrowheads="1" noChangeShapeType="1" noTextEdit="1"/>
              </p:cNvSpPr>
              <p:nvPr/>
            </p:nvSpPr>
            <p:spPr>
              <a:xfrm>
                <a:off x="1488945" y="7695964"/>
                <a:ext cx="11730647" cy="677108"/>
              </a:xfrm>
              <a:prstGeom prst="rect">
                <a:avLst/>
              </a:prstGeom>
              <a:blipFill rotWithShape="0">
                <a:blip r:embed="rId17"/>
                <a:stretch>
                  <a:fillRect l="-1714" t="-14286" r="-727" b="-3482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Rectangle 24"/>
              <p:cNvSpPr/>
              <p:nvPr/>
            </p:nvSpPr>
            <p:spPr>
              <a:xfrm>
                <a:off x="13048696" y="7511939"/>
                <a:ext cx="3158813" cy="969496"/>
              </a:xfrm>
              <a:prstGeom prst="rect">
                <a:avLst/>
              </a:prstGeom>
            </p:spPr>
            <p:txBody>
              <a:bodyPr wrap="none">
                <a:spAutoFit/>
              </a:bodyPr>
              <a:lstStyle/>
              <a:p>
                <a:pPr lvl="0">
                  <a:lnSpc>
                    <a:spcPct val="150000"/>
                  </a:lnSpc>
                  <a:buSzPts val="1000"/>
                  <a:tabLst>
                    <a:tab pos="457200" algn="l"/>
                  </a:tabLs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a:t>
                </a:r>
                <a14:m>
                  <m:oMath xmlns:m="http://schemas.openxmlformats.org/officeDocument/2006/math">
                    <m:sSub>
                      <m:sSubPr>
                        <m:ctrlP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1</m:t>
                    </m:r>
                  </m:oMath>
                </a14:m>
                <a:endParaRPr lang="en-US" sz="380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5" name="Rectangle 24"/>
              <p:cNvSpPr>
                <a:spLocks noRot="1" noChangeAspect="1" noMove="1" noResize="1" noEditPoints="1" noAdjustHandles="1" noChangeArrowheads="1" noChangeShapeType="1" noTextEdit="1"/>
              </p:cNvSpPr>
              <p:nvPr/>
            </p:nvSpPr>
            <p:spPr>
              <a:xfrm>
                <a:off x="13048696" y="7511939"/>
                <a:ext cx="3158813" cy="969496"/>
              </a:xfrm>
              <a:prstGeom prst="rect">
                <a:avLst/>
              </a:prstGeom>
              <a:blipFill rotWithShape="0">
                <a:blip r:embed="rId18"/>
                <a:stretch>
                  <a:fillRect l="-6371"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6" name="Rectangle 25"/>
              <p:cNvSpPr/>
              <p:nvPr/>
            </p:nvSpPr>
            <p:spPr>
              <a:xfrm>
                <a:off x="1488945" y="8517404"/>
                <a:ext cx="14445173" cy="969496"/>
              </a:xfrm>
              <a:prstGeom prst="rect">
                <a:avLst/>
              </a:prstGeom>
            </p:spPr>
            <p:txBody>
              <a:bodyPr wrap="none">
                <a:spAutoFit/>
              </a:bodyPr>
              <a:lstStyle/>
              <a:p>
                <a:pPr lvl="0">
                  <a:lnSpc>
                    <a:spcPct val="150000"/>
                  </a:lnSpc>
                  <a:buSzPts val="1000"/>
                  <a:tabLst>
                    <a:tab pos="457200" algn="l"/>
                  </a:tabLs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4; 4; 5; 6; 7</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a:t>
                </a:r>
                <a14:m>
                  <m:oMath xmlns:m="http://schemas.openxmlformats.org/officeDocument/2006/math">
                    <m:sSub>
                      <m:sSubPr>
                        <m:ctrlP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5</m:t>
                    </m:r>
                  </m:oMath>
                </a14:m>
                <a:endParaRPr lang="en-US" sz="380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6" name="Rectangle 25"/>
              <p:cNvSpPr>
                <a:spLocks noRot="1" noChangeAspect="1" noMove="1" noResize="1" noEditPoints="1" noAdjustHandles="1" noChangeArrowheads="1" noChangeShapeType="1" noTextEdit="1"/>
              </p:cNvSpPr>
              <p:nvPr/>
            </p:nvSpPr>
            <p:spPr>
              <a:xfrm>
                <a:off x="1488945" y="8517404"/>
                <a:ext cx="14445173" cy="969496"/>
              </a:xfrm>
              <a:prstGeom prst="rect">
                <a:avLst/>
              </a:prstGeom>
              <a:blipFill rotWithShape="0">
                <a:blip r:embed="rId19"/>
                <a:stretch>
                  <a:fillRect l="-1392" b="-13836"/>
                </a:stretch>
              </a:blipFill>
            </p:spPr>
            <p:txBody>
              <a:bodyPr/>
              <a:lstStyle/>
              <a:p>
                <a:r>
                  <a:rPr lang="en-US">
                    <a:noFill/>
                  </a:rPr>
                  <a:t> </a:t>
                </a:r>
              </a:p>
            </p:txBody>
          </p:sp>
        </mc:Fallback>
      </mc:AlternateContent>
    </p:spTree>
    <p:extLst>
      <p:ext uri="{BB962C8B-B14F-4D97-AF65-F5344CB8AC3E}">
        <p14:creationId xmlns:p14="http://schemas.microsoft.com/office/powerpoint/2010/main" val="4247024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barn(inVertical)">
                                      <p:cBhvr>
                                        <p:cTn id="20" dur="500"/>
                                        <p:tgtEl>
                                          <p:spTgt spid="7">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randombar(horizontal)">
                                      <p:cBhvr>
                                        <p:cTn id="28" dur="500"/>
                                        <p:tgtEl>
                                          <p:spTgt spid="2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fade">
                                      <p:cBhvr>
                                        <p:cTn id="33" dur="500"/>
                                        <p:tgtEl>
                                          <p:spTgt spid="2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500"/>
                                        <p:tgtEl>
                                          <p:spTgt spid="25"/>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8" fill="hold" grpId="0" nodeType="click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3" grpId="0"/>
      <p:bldP spid="5" grpId="0"/>
      <p:bldP spid="19" grpId="0"/>
      <p:bldP spid="21" grpId="0"/>
      <p:bldP spid="24" grpId="0"/>
      <p:bldP spid="25" grpId="0"/>
      <p:bldP spid="2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647700"/>
            <a:ext cx="16403317" cy="90678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142505" y="382079"/>
            <a:ext cx="1906780" cy="1270392"/>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189864" y="8017396"/>
            <a:ext cx="1490734" cy="225016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107502" y="8282673"/>
            <a:ext cx="1688426" cy="1830272"/>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1693050" y="952500"/>
                <a:ext cx="14363701"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ngày bác Dũng gọi 1 cuộc điện thoại là 3, nhiều hơn số ngày bác thực hiện số cuộc điện thoại khác, nên mẫu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693050" y="952500"/>
                <a:ext cx="14363701" cy="1846659"/>
              </a:xfrm>
              <a:prstGeom prst="rect">
                <a:avLst/>
              </a:prstGeom>
              <a:blipFill rotWithShape="0">
                <a:blip r:embed="rId13"/>
                <a:stretch>
                  <a:fillRect l="-1401" b="-66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1622148" y="2777963"/>
                <a:ext cx="15599052" cy="4173002"/>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Trung bình số cuộc điện thoại bác Thu gọi trong 10 ngày là: </a:t>
                </a:r>
                <a:endParaRPr lang="en-US" sz="3800">
                  <a:effectLst/>
                  <a:latin typeface="Arial" panose="020B0604020202020204" pitchFamily="34" charset="0"/>
                  <a:ea typeface="Calibri" panose="020F0502020204030204" pitchFamily="34" charset="0"/>
                  <a:cs typeface="Arial" panose="020B0604020202020204" pitchFamily="34" charset="0"/>
                </a:endParaRPr>
              </a:p>
              <a:p>
                <a:pPr algn="ctr">
                  <a:lnSpc>
                    <a:spcPct val="150000"/>
                  </a:lnSpc>
                  <a:spcAft>
                    <a:spcPts val="800"/>
                  </a:spcAft>
                </a:pPr>
                <a14:m>
                  <m:oMath xmlns:m="http://schemas.openxmlformats.org/officeDocument/2006/math">
                    <m:bar>
                      <m:barPr>
                        <m:pos m:val="top"/>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barPr>
                      <m:e>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𝑥</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𝑇</m:t>
                            </m:r>
                          </m:sub>
                        </m:sSub>
                      </m:e>
                    </m:ba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10</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20</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9</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(cuộc)</a:t>
                </a:r>
                <a:endParaRPr lang="en-US" sz="380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Sắp xếp lại số cuộc điện thoại mà bác Thu gọi mỗi ngày theo thứ tự không giảm, ta được: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1</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3</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4</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m:t>
                    </m:r>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20</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622148" y="2777963"/>
                <a:ext cx="15599052" cy="4173002"/>
              </a:xfrm>
              <a:prstGeom prst="rect">
                <a:avLst/>
              </a:prstGeom>
              <a:blipFill rotWithShape="0">
                <a:blip r:embed="rId14"/>
                <a:stretch>
                  <a:fillRect l="-1290" b="-233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622148" y="6883291"/>
                <a:ext cx="13600326" cy="861133"/>
              </a:xfrm>
              <a:prstGeom prst="rect">
                <a:avLst/>
              </a:prstGeom>
            </p:spPr>
            <p:txBody>
              <a:bodyPr wrap="none">
                <a:spAutoFit/>
              </a:bodyPr>
              <a:lstStyle/>
              <a:p>
                <a:pPr lvl="0">
                  <a:lnSpc>
                    <a:spcPct val="150000"/>
                  </a:lnSpc>
                  <a:buSzPts val="1000"/>
                  <a:tabLst>
                    <a:tab pos="457200" algn="l"/>
                  </a:tabLs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Vì 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là số chẵn, nên giá trị tứ phân vị thứ hai là</a:t>
                </a:r>
                <a:endParaRPr lang="en-US" sz="380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1622148" y="6883291"/>
                <a:ext cx="13600326" cy="861133"/>
              </a:xfrm>
              <a:prstGeom prst="rect">
                <a:avLst/>
              </a:prstGeom>
              <a:blipFill rotWithShape="0">
                <a:blip r:embed="rId15"/>
                <a:stretch>
                  <a:fillRect l="-1479" r="-538" b="-2836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6906078" y="7788616"/>
                <a:ext cx="4475841" cy="1330877"/>
              </a:xfrm>
              <a:prstGeom prst="rect">
                <a:avLst/>
              </a:prstGeom>
            </p:spPr>
            <p:txBody>
              <a:bodyPr wrap="none">
                <a:spAutoFit/>
              </a:bodyPr>
              <a:lstStyle/>
              <a:p>
                <a:pPr lvl="0">
                  <a:lnSpc>
                    <a:spcPct val="150000"/>
                  </a:lnSpc>
                  <a:buSzPts val="1000"/>
                  <a:tabLst>
                    <a:tab pos="457200" algn="l"/>
                  </a:tabLst>
                </a:pPr>
                <a14:m>
                  <m:oMath xmlns:m="http://schemas.openxmlformats.org/officeDocument/2006/math">
                    <m:sSub>
                      <m:sSubPr>
                        <m:ctrlP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t>2</m:t>
                        </m:r>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t>1</m:t>
                        </m:r>
                      </m:num>
                      <m:den>
                        <m:r>
                          <a:rPr lang="en-US" sz="3800" i="1">
                            <a:solidFill>
                              <a:srgbClr val="333333"/>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m:t>
                    </m:r>
                  </m:oMath>
                </a14:m>
                <a:endParaRPr lang="en-US" sz="3800">
                  <a:solidFill>
                    <a:srgbClr val="333333"/>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6906078" y="7788616"/>
                <a:ext cx="4475841" cy="1330877"/>
              </a:xfrm>
              <a:prstGeom prst="rect">
                <a:avLst/>
              </a:prstGeom>
              <a:blipFill rotWithShape="0">
                <a:blip r:embed="rId16"/>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875851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Effect transition="in" filter="fade">
                                      <p:cBhvr>
                                        <p:cTn id="15" dur="500"/>
                                        <p:tgtEl>
                                          <p:spTgt spid="9">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wipe(up)">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randombar(horizontal)">
                                      <p:cBhvr>
                                        <p:cTn id="25" dur="500"/>
                                        <p:tgtEl>
                                          <p:spTgt spid="10"/>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1"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647700"/>
            <a:ext cx="16403317" cy="90678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9604541">
            <a:off x="192191" y="261255"/>
            <a:ext cx="1906780" cy="1270392"/>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277713" y="8072726"/>
            <a:ext cx="1490734" cy="225016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3476" y="8381425"/>
            <a:ext cx="1688426" cy="1830272"/>
          </a:xfrm>
          <a:prstGeom prst="rect">
            <a:avLst/>
          </a:prstGeom>
        </p:spPr>
      </p:pic>
      <mc:AlternateContent xmlns:mc="http://schemas.openxmlformats.org/markup-compatibility/2006" xmlns:a14="http://schemas.microsoft.com/office/drawing/2010/main">
        <mc:Choice Requires="a14">
          <p:sp>
            <p:nvSpPr>
              <p:cNvPr id="7" name="Rectangle 6"/>
              <p:cNvSpPr/>
              <p:nvPr/>
            </p:nvSpPr>
            <p:spPr>
              <a:xfrm>
                <a:off x="1828800" y="977434"/>
                <a:ext cx="14839447" cy="969496"/>
              </a:xfrm>
              <a:prstGeom prst="rect">
                <a:avLst/>
              </a:prstGeom>
            </p:spPr>
            <p:txBody>
              <a:bodyPr wrap="none">
                <a:spAutoFit/>
              </a:bodyPr>
              <a:lstStyle/>
              <a:p>
                <a:pPr lvl="0">
                  <a:lnSpc>
                    <a:spcPct val="150000"/>
                  </a:lnSpc>
                  <a:buSzPts val="1000"/>
                  <a:tabLst>
                    <a:tab pos="457200" algn="l"/>
                  </a:tabLs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nhất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 1; 1; 2; 2</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a:t>
                </a:r>
                <a14:m>
                  <m:oMath xmlns:m="http://schemas.openxmlformats.org/officeDocument/2006/math">
                    <m:sSub>
                      <m:sSubPr>
                        <m:ctrlP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1</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1</m:t>
                    </m:r>
                  </m:oMath>
                </a14:m>
                <a:endParaRPr lang="en-US" sz="380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1828800" y="977434"/>
                <a:ext cx="14839447" cy="969496"/>
              </a:xfrm>
              <a:prstGeom prst="rect">
                <a:avLst/>
              </a:prstGeom>
              <a:blipFill rotWithShape="0">
                <a:blip r:embed="rId13"/>
                <a:stretch>
                  <a:fillRect l="-1356"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5" name="Rectangle 14"/>
              <p:cNvSpPr/>
              <p:nvPr/>
            </p:nvSpPr>
            <p:spPr>
              <a:xfrm>
                <a:off x="1828800" y="1946930"/>
                <a:ext cx="14714477" cy="969496"/>
              </a:xfrm>
              <a:prstGeom prst="rect">
                <a:avLst/>
              </a:prstGeom>
            </p:spPr>
            <p:txBody>
              <a:bodyPr wrap="none">
                <a:spAutoFit/>
              </a:bodyPr>
              <a:lstStyle/>
              <a:p>
                <a:pPr lvl="0">
                  <a:lnSpc>
                    <a:spcPct val="150000"/>
                  </a:lnSpc>
                  <a:buSzPts val="1000"/>
                  <a:tabLst>
                    <a:tab pos="457200" algn="l"/>
                  </a:tabLs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Tứ phân vị thứ ba là trung vị của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2; 3; 3; 4; 20</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Do đó </a:t>
                </a:r>
                <a14:m>
                  <m:oMath xmlns:m="http://schemas.openxmlformats.org/officeDocument/2006/math">
                    <m:sSub>
                      <m:sSubPr>
                        <m:ctrlP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𝑄</m:t>
                        </m:r>
                      </m:e>
                      <m:sub>
                        <m:r>
                          <a:rPr lang="en-US" sz="3800" i="1">
                            <a:solidFill>
                              <a:srgbClr val="333333"/>
                            </a:solidFill>
                            <a:effectLst/>
                            <a:latin typeface="Cambria Math" panose="02040503050406030204" pitchFamily="18" charset="0"/>
                            <a:ea typeface="Calibri" panose="020F0502020204030204" pitchFamily="34" charset="0"/>
                            <a:cs typeface="Times New Roman" panose="02020603050405020304" pitchFamily="18" charset="0"/>
                          </a:rPr>
                          <m:t>3</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3</m:t>
                    </m:r>
                  </m:oMath>
                </a14:m>
                <a:endParaRPr lang="en-US" sz="3800">
                  <a:solidFill>
                    <a:srgbClr val="333333"/>
                  </a:solidFill>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1828800" y="1946930"/>
                <a:ext cx="14714477" cy="969496"/>
              </a:xfrm>
              <a:prstGeom prst="rect">
                <a:avLst/>
              </a:prstGeom>
              <a:blipFill rotWithShape="0">
                <a:blip r:embed="rId14"/>
                <a:stretch>
                  <a:fillRect l="-1367" b="-1383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6" name="Rectangle 15"/>
              <p:cNvSpPr/>
              <p:nvPr/>
            </p:nvSpPr>
            <p:spPr>
              <a:xfrm>
                <a:off x="1798320" y="2937530"/>
                <a:ext cx="14584680" cy="2723823"/>
              </a:xfrm>
              <a:prstGeom prst="rect">
                <a:avLst/>
              </a:prstGeom>
            </p:spPr>
            <p:txBody>
              <a:bodyPr wrap="squar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Số ngày bác Thu gọi 1 cuộc điện thoại và 2 cuộc điện thoại là 3, nhiều hơn số ngày bác thực hiện số cuộc điện thoại khác, nên mẫu trên có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a:t>
                </a:r>
                <a14:m>
                  <m:oMath xmlns:m="http://schemas.openxmlformats.org/officeDocument/2006/math">
                    <m:r>
                      <a:rPr lang="en-US" sz="3800" i="1" smtClean="0">
                        <a:solidFill>
                          <a:srgbClr val="333333"/>
                        </a:solidFill>
                        <a:effectLst/>
                        <a:latin typeface="Cambria Math" panose="02040503050406030204" pitchFamily="18" charset="0"/>
                        <a:ea typeface="Times New Roman" panose="02020603050405020304" pitchFamily="18" charset="0"/>
                        <a:cs typeface="Arial" panose="020B0604020202020204" pitchFamily="34" charset="0"/>
                      </a:rPr>
                      <m:t>= 1; 2.</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6" name="Rectangle 15"/>
              <p:cNvSpPr>
                <a:spLocks noRot="1" noChangeAspect="1" noMove="1" noResize="1" noEditPoints="1" noAdjustHandles="1" noChangeArrowheads="1" noChangeShapeType="1" noTextEdit="1"/>
              </p:cNvSpPr>
              <p:nvPr/>
            </p:nvSpPr>
            <p:spPr>
              <a:xfrm>
                <a:off x="1798320" y="2937530"/>
                <a:ext cx="14584680" cy="2723823"/>
              </a:xfrm>
              <a:prstGeom prst="rect">
                <a:avLst/>
              </a:prstGeom>
              <a:blipFill rotWithShape="0">
                <a:blip r:embed="rId15"/>
                <a:stretch>
                  <a:fillRect l="-1379" r="-1379" b="-4027"/>
                </a:stretch>
              </a:blipFill>
            </p:spPr>
            <p:txBody>
              <a:bodyPr/>
              <a:lstStyle/>
              <a:p>
                <a:r>
                  <a:rPr lang="en-US">
                    <a:noFill/>
                  </a:rPr>
                  <a:t> </a:t>
                </a:r>
              </a:p>
            </p:txBody>
          </p:sp>
        </mc:Fallback>
      </mc:AlternateContent>
      <p:sp>
        <p:nvSpPr>
          <p:cNvPr id="17" name="Rectangle 16"/>
          <p:cNvSpPr/>
          <p:nvPr/>
        </p:nvSpPr>
        <p:spPr>
          <a:xfrm>
            <a:off x="1783080" y="5756930"/>
            <a:ext cx="15240000" cy="3806170"/>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Nếu so sánh số trung bình, bác Thu gọi nhiều cuộc điện thoại hơn.</a:t>
            </a:r>
            <a:endParaRPr lang="en-US" sz="380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 Nếu so sánh số trung vị, bác Dũng có nhiều cuộc điện thoại hơn.</a:t>
            </a:r>
            <a:endParaRPr lang="en-US" sz="3800">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 Nên dùng số trung vị để so sánh vì bác Thu có một số liệu quá lớn so với các số liệu còn lại.</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78264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7">
                                            <p:txEl>
                                              <p:pRg st="0" end="0"/>
                                            </p:txEl>
                                          </p:spTgt>
                                        </p:tgtEl>
                                        <p:attrNameLst>
                                          <p:attrName>style.visibility</p:attrName>
                                        </p:attrNameLst>
                                      </p:cBhvr>
                                      <p:to>
                                        <p:strVal val="visible"/>
                                      </p:to>
                                    </p:set>
                                    <p:animEffect transition="in" filter="barn(inVertical)">
                                      <p:cBhvr>
                                        <p:cTn id="22" dur="500"/>
                                        <p:tgtEl>
                                          <p:spTgt spid="1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7">
                                            <p:txEl>
                                              <p:pRg st="1" end="1"/>
                                            </p:txEl>
                                          </p:spTgt>
                                        </p:tgtEl>
                                        <p:attrNameLst>
                                          <p:attrName>style.visibility</p:attrName>
                                        </p:attrNameLst>
                                      </p:cBhvr>
                                      <p:to>
                                        <p:strVal val="visible"/>
                                      </p:to>
                                    </p:set>
                                    <p:animEffect transition="in" filter="randombar(horizontal)">
                                      <p:cBhvr>
                                        <p:cTn id="27" dur="500"/>
                                        <p:tgtEl>
                                          <p:spTgt spid="17">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17">
                                            <p:txEl>
                                              <p:pRg st="2" end="2"/>
                                            </p:txEl>
                                          </p:spTgt>
                                        </p:tgtEl>
                                        <p:attrNameLst>
                                          <p:attrName>style.visibility</p:attrName>
                                        </p:attrNameLst>
                                      </p:cBhvr>
                                      <p:to>
                                        <p:strVal val="visible"/>
                                      </p:to>
                                    </p:set>
                                    <p:animEffect transition="in" filter="fade">
                                      <p:cBhvr>
                                        <p:cTn id="32" dur="500"/>
                                        <p:tgtEl>
                                          <p:spTgt spid="17">
                                            <p:txEl>
                                              <p:pRg st="2" end="2"/>
                                            </p:txEl>
                                          </p:spTgt>
                                        </p:tgtEl>
                                      </p:cBhvr>
                                    </p:animEffect>
                                    <p:anim calcmode="lin" valueType="num">
                                      <p:cBhvr>
                                        <p:cTn id="33" dur="500" fill="hold"/>
                                        <p:tgtEl>
                                          <p:spTgt spid="17">
                                            <p:txEl>
                                              <p:pRg st="2" end="2"/>
                                            </p:txEl>
                                          </p:spTgt>
                                        </p:tgtEl>
                                        <p:attrNameLst>
                                          <p:attrName>ppt_x</p:attrName>
                                        </p:attrNameLst>
                                      </p:cBhvr>
                                      <p:tavLst>
                                        <p:tav tm="0">
                                          <p:val>
                                            <p:strVal val="#ppt_x"/>
                                          </p:val>
                                        </p:tav>
                                        <p:tav tm="100000">
                                          <p:val>
                                            <p:strVal val="#ppt_x"/>
                                          </p:val>
                                        </p:tav>
                                      </p:tavLst>
                                    </p:anim>
                                    <p:anim calcmode="lin" valueType="num">
                                      <p:cBhvr>
                                        <p:cTn id="34" dur="500" fill="hold"/>
                                        <p:tgtEl>
                                          <p:spTgt spid="17">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5" grpId="0"/>
      <p:bldP spid="16"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1736783">
            <a:off x="16649428" y="262426"/>
            <a:ext cx="1519024" cy="1012049"/>
          </a:xfrm>
          <a:prstGeom prst="rect">
            <a:avLst/>
          </a:prstGeom>
        </p:spPr>
      </p:pic>
      <p:pic>
        <p:nvPicPr>
          <p:cNvPr id="4" name="Picture 4"/>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rot="850317">
            <a:off x="17073115" y="8987745"/>
            <a:ext cx="671651" cy="1013813"/>
          </a:xfrm>
          <a:prstGeom prst="rect">
            <a:avLst/>
          </a:prstGeom>
        </p:spPr>
      </p:pic>
      <p:pic>
        <p:nvPicPr>
          <p:cNvPr id="11" name="Picture 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1884310">
            <a:off x="211383" y="174571"/>
            <a:ext cx="864807" cy="937460"/>
          </a:xfrm>
          <a:prstGeom prst="rect">
            <a:avLst/>
          </a:prstGeom>
        </p:spPr>
      </p:pic>
      <p:sp>
        <p:nvSpPr>
          <p:cNvPr id="16" name="TextBox 15"/>
          <p:cNvSpPr txBox="1"/>
          <p:nvPr/>
        </p:nvSpPr>
        <p:spPr>
          <a:xfrm>
            <a:off x="6096000" y="358140"/>
            <a:ext cx="5715000" cy="784830"/>
          </a:xfrm>
          <a:prstGeom prst="rect">
            <a:avLst/>
          </a:prstGeom>
          <a:noFill/>
        </p:spPr>
        <p:txBody>
          <a:bodyPr wrap="square" rtlCol="0">
            <a:spAutoFit/>
          </a:bodyPr>
          <a:lstStyle/>
          <a:p>
            <a:r>
              <a:rPr lang="en-US" sz="4500" b="1">
                <a:solidFill>
                  <a:prstClr val="black"/>
                </a:solidFill>
                <a:latin typeface="Arial" panose="020B0604020202020204" pitchFamily="34" charset="0"/>
                <a:cs typeface="Arial" panose="020B0604020202020204" pitchFamily="34" charset="0"/>
              </a:rPr>
              <a:t>Bài 6:(SGK – tr.119)</a:t>
            </a:r>
          </a:p>
        </p:txBody>
      </p:sp>
      <p:sp>
        <p:nvSpPr>
          <p:cNvPr id="2" name="Rectangle 1"/>
          <p:cNvSpPr/>
          <p:nvPr/>
        </p:nvSpPr>
        <p:spPr>
          <a:xfrm>
            <a:off x="1219200" y="1104900"/>
            <a:ext cx="15682766" cy="1846659"/>
          </a:xfrm>
          <a:prstGeom prst="rect">
            <a:avLst/>
          </a:prstGeom>
        </p:spPr>
        <p:txBody>
          <a:bodyPr wrap="square">
            <a:spAutoFit/>
          </a:bodyPr>
          <a:lstStyle/>
          <a:p>
            <a:pPr algn="just">
              <a:lnSpc>
                <a:spcPct val="150000"/>
              </a:lnSpc>
            </a:pPr>
            <a:r>
              <a:rPr lang="vi-VN" sz="3800">
                <a:solidFill>
                  <a:srgbClr val="000000"/>
                </a:solidFill>
              </a:rPr>
              <a:t>Tổng số điểm mà các thành viên đội tuyển Olympic Toán quốc tế (IMO) của Việt Nam đạt được trong 20 kì thi được cho ở bảng sau:</a:t>
            </a:r>
            <a:endParaRPr lang="en-US" sz="3800"/>
          </a:p>
        </p:txBody>
      </p:sp>
      <p:pic>
        <p:nvPicPr>
          <p:cNvPr id="7" name="Picture 6"/>
          <p:cNvPicPr>
            <a:picLocks noChangeAspect="1"/>
          </p:cNvPicPr>
          <p:nvPr/>
        </p:nvPicPr>
        <p:blipFill>
          <a:blip r:embed="rId8"/>
          <a:stretch>
            <a:fillRect/>
          </a:stretch>
        </p:blipFill>
        <p:spPr>
          <a:xfrm>
            <a:off x="2819400" y="3152387"/>
            <a:ext cx="12868589" cy="4124713"/>
          </a:xfrm>
          <a:prstGeom prst="rect">
            <a:avLst/>
          </a:prstGeom>
          <a:ln>
            <a:noFill/>
          </a:ln>
          <a:effectLst>
            <a:outerShdw blurRad="190500" algn="tl" rotWithShape="0">
              <a:srgbClr val="000000">
                <a:alpha val="70000"/>
              </a:srgbClr>
            </a:outerShdw>
          </a:effectLst>
        </p:spPr>
      </p:pic>
      <p:sp>
        <p:nvSpPr>
          <p:cNvPr id="8" name="Rectangle 7"/>
          <p:cNvSpPr/>
          <p:nvPr/>
        </p:nvSpPr>
        <p:spPr>
          <a:xfrm>
            <a:off x="1219200" y="7448877"/>
            <a:ext cx="15682766" cy="2723823"/>
          </a:xfrm>
          <a:prstGeom prst="rect">
            <a:avLst/>
          </a:prstGeom>
        </p:spPr>
        <p:txBody>
          <a:bodyPr wrap="square">
            <a:spAutoFit/>
          </a:bodyPr>
          <a:lstStyle/>
          <a:p>
            <a:pPr algn="just">
              <a:lnSpc>
                <a:spcPct val="150000"/>
              </a:lnSpc>
            </a:pPr>
            <a:r>
              <a:rPr lang="vi-VN" sz="3800">
                <a:solidFill>
                  <a:srgbClr val="000000"/>
                </a:solidFill>
              </a:rPr>
              <a:t>Có ý kiến cho rằng điểm thi của đội tuyển giai đoạn 2001 – 2010 cao hơn giai đoạn 2011 – 2020. Hãy sử dụng số trung bình và trung vị để kiểm nghiệm xem ý kiến trên có đúng không?</a:t>
            </a:r>
            <a:endParaRPr lang="en-US" sz="3800"/>
          </a:p>
        </p:txBody>
      </p:sp>
    </p:spTree>
    <p:extLst>
      <p:ext uri="{BB962C8B-B14F-4D97-AF65-F5344CB8AC3E}">
        <p14:creationId xmlns:p14="http://schemas.microsoft.com/office/powerpoint/2010/main" val="766012880"/>
      </p:ext>
    </p:extLst>
  </p:cSld>
  <p:clrMapOvr>
    <a:masterClrMapping/>
  </p:clrMapOvr>
  <mc:AlternateContent xmlns:mc="http://schemas.openxmlformats.org/markup-compatibility/2006" xmlns:p14="http://schemas.microsoft.com/office/powerpoint/2010/main">
    <mc:Choice Requires="p14">
      <p:transition spd="med" p14:dur="700">
        <p:randomBar dir="vert"/>
      </p:transition>
    </mc:Choice>
    <mc:Fallback xmlns="">
      <p:transition spd="med">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Vertic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 grpId="0"/>
      <p:bldP spid="8"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90500"/>
            <a:ext cx="17068799" cy="1125855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736783">
            <a:off x="16370446" y="287998"/>
            <a:ext cx="1627484" cy="1084311"/>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1572829">
            <a:off x="16887443" y="8963682"/>
            <a:ext cx="895244" cy="1351312"/>
          </a:xfrm>
          <a:prstGeom prst="rect">
            <a:avLst/>
          </a:prstGeom>
        </p:spPr>
      </p:pic>
      <p:pic>
        <p:nvPicPr>
          <p:cNvPr id="11"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176323" y="272691"/>
            <a:ext cx="1220059" cy="1322558"/>
          </a:xfrm>
          <a:prstGeom prst="rect">
            <a:avLst/>
          </a:prstGeom>
        </p:spPr>
      </p:pic>
      <p:sp>
        <p:nvSpPr>
          <p:cNvPr id="13" name="Oval Callout 12"/>
          <p:cNvSpPr/>
          <p:nvPr/>
        </p:nvSpPr>
        <p:spPr>
          <a:xfrm>
            <a:off x="8267699" y="367526"/>
            <a:ext cx="1752600" cy="965974"/>
          </a:xfrm>
          <a:prstGeom prst="wedgeEllipseCallout">
            <a:avLst/>
          </a:prstGeom>
          <a:solidFill>
            <a:schemeClr val="accent5">
              <a:lumMod val="20000"/>
              <a:lumOff val="8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r>
              <a:rPr lang="vi-VN" sz="4000" b="1">
                <a:solidFill>
                  <a:prstClr val="black"/>
                </a:solidFill>
              </a:rPr>
              <a:t>Giải</a:t>
            </a:r>
            <a:endParaRPr lang="en-US" sz="4000" b="1">
              <a:solidFill>
                <a:prstClr val="black"/>
              </a:solidFill>
            </a:endParaRPr>
          </a:p>
        </p:txBody>
      </p:sp>
      <p:sp>
        <p:nvSpPr>
          <p:cNvPr id="15" name="Rectangle 14"/>
          <p:cNvSpPr/>
          <p:nvPr/>
        </p:nvSpPr>
        <p:spPr>
          <a:xfrm>
            <a:off x="1703329" y="1485900"/>
            <a:ext cx="13412647" cy="861133"/>
          </a:xfrm>
          <a:prstGeom prst="rect">
            <a:avLst/>
          </a:prstGeom>
        </p:spPr>
        <p:txBody>
          <a:bodyPr wrap="none">
            <a:spAutoFit/>
          </a:bodyPr>
          <a:lstStyle/>
          <a:p>
            <a:pPr algn="ct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Điểm thi trung bình đạt được trong giai đoạn 2001 -  2010 là: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6" name="Rectangle 15"/>
              <p:cNvSpPr/>
              <p:nvPr/>
            </p:nvSpPr>
            <p:spPr>
              <a:xfrm>
                <a:off x="1530260" y="2518483"/>
                <a:ext cx="15941480" cy="11909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n-US" sz="3800" i="1">
                              <a:latin typeface="Cambria Math" panose="02040503050406030204" pitchFamily="18" charset="0"/>
                            </a:rPr>
                          </m:ctrlPr>
                        </m:accPr>
                        <m:e>
                          <m:sSub>
                            <m:sSubPr>
                              <m:ctrlPr>
                                <a:rPr lang="en-US" sz="3800" i="1">
                                  <a:latin typeface="Cambria Math" panose="02040503050406030204" pitchFamily="18" charset="0"/>
                                </a:rPr>
                              </m:ctrlPr>
                            </m:sSubPr>
                            <m:e>
                              <m:r>
                                <a:rPr lang="en-US" sz="3800" i="1">
                                  <a:latin typeface="Cambria Math" panose="02040503050406030204" pitchFamily="18" charset="0"/>
                                </a:rPr>
                                <m:t>𝑥</m:t>
                              </m:r>
                            </m:e>
                            <m:sub>
                              <m:r>
                                <a:rPr lang="en-US" sz="3800" i="0">
                                  <a:latin typeface="Cambria Math" panose="02040503050406030204" pitchFamily="18" charset="0"/>
                                </a:rPr>
                                <m:t>1</m:t>
                              </m:r>
                            </m:sub>
                          </m:sSub>
                        </m:e>
                      </m:acc>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10</m:t>
                          </m:r>
                        </m:den>
                      </m:f>
                      <m:d>
                        <m:dPr>
                          <m:ctrlPr>
                            <a:rPr lang="en-US" sz="3800" i="1">
                              <a:latin typeface="Cambria Math" panose="02040503050406030204" pitchFamily="18" charset="0"/>
                            </a:rPr>
                          </m:ctrlPr>
                        </m:dPr>
                        <m:e>
                          <m:r>
                            <a:rPr lang="en-US" sz="3800" i="0">
                              <a:latin typeface="Cambria Math" panose="02040503050406030204" pitchFamily="18" charset="0"/>
                            </a:rPr>
                            <m:t>139</m:t>
                          </m:r>
                          <m:r>
                            <m:rPr>
                              <m:nor/>
                            </m:rPr>
                            <a:rPr lang="en-US" sz="3800" i="1">
                              <a:latin typeface="Cambria Math" panose="02040503050406030204" pitchFamily="18" charset="0"/>
                            </a:rPr>
                            <m:t> </m:t>
                          </m:r>
                          <m:r>
                            <a:rPr lang="en-US" sz="3800" i="0">
                              <a:latin typeface="Cambria Math" panose="02040503050406030204" pitchFamily="18" charset="0"/>
                            </a:rPr>
                            <m:t>+166+172+196+143+131+168+159+161+133</m:t>
                          </m:r>
                          <m:r>
                            <m:rPr>
                              <m:nor/>
                            </m:rPr>
                            <a:rPr lang="en-US" sz="3800" i="1">
                              <a:latin typeface="Cambria Math" panose="02040503050406030204" pitchFamily="18" charset="0"/>
                            </a:rPr>
                            <m:t> </m:t>
                          </m:r>
                        </m:e>
                      </m:d>
                    </m:oMath>
                  </m:oMathPara>
                </a14:m>
                <a:endParaRPr lang="en-US" sz="3800"/>
              </a:p>
            </p:txBody>
          </p:sp>
        </mc:Choice>
        <mc:Fallback xmlns="">
          <p:sp>
            <p:nvSpPr>
              <p:cNvPr id="16" name="Rectangle 15"/>
              <p:cNvSpPr>
                <a:spLocks noRot="1" noChangeAspect="1" noMove="1" noResize="1" noEditPoints="1" noAdjustHandles="1" noChangeArrowheads="1" noChangeShapeType="1" noTextEdit="1"/>
              </p:cNvSpPr>
              <p:nvPr/>
            </p:nvSpPr>
            <p:spPr>
              <a:xfrm>
                <a:off x="1530260" y="2518483"/>
                <a:ext cx="15941480" cy="1190903"/>
              </a:xfrm>
              <a:prstGeom prst="rect">
                <a:avLst/>
              </a:prstGeom>
              <a:blipFill rotWithShape="0">
                <a:blip r:embed="rId1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7" name="Rectangle 16"/>
              <p:cNvSpPr/>
              <p:nvPr/>
            </p:nvSpPr>
            <p:spPr>
              <a:xfrm>
                <a:off x="2133600" y="4066342"/>
                <a:ext cx="1971117" cy="677108"/>
              </a:xfrm>
              <a:prstGeom prst="rect">
                <a:avLst/>
              </a:prstGeom>
            </p:spPr>
            <p:txBody>
              <a:bodyPr wrap="none">
                <a:spAutoFit/>
              </a:bodyPr>
              <a:lstStyle/>
              <a:p>
                <a:pPr lvl="0"/>
                <a14:m>
                  <m:oMathPara xmlns:m="http://schemas.openxmlformats.org/officeDocument/2006/math">
                    <m:oMathParaPr>
                      <m:jc m:val="centerGroup"/>
                    </m:oMathParaPr>
                    <m:oMath xmlns:m="http://schemas.openxmlformats.org/officeDocument/2006/math">
                      <m:r>
                        <a:rPr lang="en-US" sz="3800">
                          <a:solidFill>
                            <a:prstClr val="black"/>
                          </a:solidFill>
                          <a:latin typeface="Cambria Math" panose="02040503050406030204" pitchFamily="18" charset="0"/>
                        </a:rPr>
                        <m:t>=156,8</m:t>
                      </m:r>
                    </m:oMath>
                  </m:oMathPara>
                </a14:m>
                <a:endParaRPr lang="en-US" sz="3800">
                  <a:solidFill>
                    <a:prstClr val="black"/>
                  </a:solidFill>
                </a:endParaRPr>
              </a:p>
            </p:txBody>
          </p:sp>
        </mc:Choice>
        <mc:Fallback xmlns="">
          <p:sp>
            <p:nvSpPr>
              <p:cNvPr id="17" name="Rectangle 16"/>
              <p:cNvSpPr>
                <a:spLocks noRot="1" noChangeAspect="1" noMove="1" noResize="1" noEditPoints="1" noAdjustHandles="1" noChangeArrowheads="1" noChangeShapeType="1" noTextEdit="1"/>
              </p:cNvSpPr>
              <p:nvPr/>
            </p:nvSpPr>
            <p:spPr>
              <a:xfrm>
                <a:off x="2133600" y="4066342"/>
                <a:ext cx="1971117" cy="677108"/>
              </a:xfrm>
              <a:prstGeom prst="rect">
                <a:avLst/>
              </a:prstGeom>
              <a:blipFill rotWithShape="0">
                <a:blip r:embed="rId14"/>
                <a:stretch>
                  <a:fillRect/>
                </a:stretch>
              </a:blipFill>
            </p:spPr>
            <p:txBody>
              <a:bodyPr/>
              <a:lstStyle/>
              <a:p>
                <a:r>
                  <a:rPr lang="en-US">
                    <a:noFill/>
                  </a:rPr>
                  <a:t> </a:t>
                </a:r>
              </a:p>
            </p:txBody>
          </p:sp>
        </mc:Fallback>
      </mc:AlternateContent>
      <p:sp>
        <p:nvSpPr>
          <p:cNvPr id="18" name="Rectangle 17"/>
          <p:cNvSpPr/>
          <p:nvPr/>
        </p:nvSpPr>
        <p:spPr>
          <a:xfrm>
            <a:off x="1703329" y="4791275"/>
            <a:ext cx="13107178" cy="969496"/>
          </a:xfrm>
          <a:prstGeom prst="rect">
            <a:avLst/>
          </a:prstGeom>
        </p:spPr>
        <p:txBody>
          <a:bodyPr wrap="none">
            <a:spAutoFit/>
          </a:bodyPr>
          <a:lstStyle/>
          <a:p>
            <a:pPr algn="ct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Điểm thi trung bình đạt được trong giai đoạn 2011 - 2020 là:</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9" name="Rectangle 18"/>
              <p:cNvSpPr/>
              <p:nvPr/>
            </p:nvSpPr>
            <p:spPr>
              <a:xfrm>
                <a:off x="1703329" y="5901163"/>
                <a:ext cx="15737962" cy="119090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acc>
                        <m:accPr>
                          <m:chr m:val="̅"/>
                          <m:ctrlPr>
                            <a:rPr lang="en-US" sz="3800" i="1">
                              <a:latin typeface="Cambria Math" panose="02040503050406030204" pitchFamily="18" charset="0"/>
                            </a:rPr>
                          </m:ctrlPr>
                        </m:accPr>
                        <m:e>
                          <m:sSub>
                            <m:sSubPr>
                              <m:ctrlPr>
                                <a:rPr lang="en-US" sz="3800" i="1">
                                  <a:latin typeface="Cambria Math" panose="02040503050406030204" pitchFamily="18" charset="0"/>
                                </a:rPr>
                              </m:ctrlPr>
                            </m:sSubPr>
                            <m:e>
                              <m:r>
                                <a:rPr lang="en-US" sz="3800" i="1">
                                  <a:latin typeface="Cambria Math" panose="02040503050406030204" pitchFamily="18" charset="0"/>
                                </a:rPr>
                                <m:t>𝑥</m:t>
                              </m:r>
                            </m:e>
                            <m:sub>
                              <m:r>
                                <a:rPr lang="en-US" sz="3800" i="0">
                                  <a:latin typeface="Cambria Math" panose="02040503050406030204" pitchFamily="18" charset="0"/>
                                </a:rPr>
                                <m:t>2</m:t>
                              </m:r>
                            </m:sub>
                          </m:sSub>
                        </m:e>
                      </m:acc>
                      <m:r>
                        <a:rPr lang="en-US" sz="3800" i="0">
                          <a:latin typeface="Cambria Math" panose="02040503050406030204" pitchFamily="18" charset="0"/>
                        </a:rPr>
                        <m:t>=</m:t>
                      </m:r>
                      <m:f>
                        <m:fPr>
                          <m:ctrlPr>
                            <a:rPr lang="en-US" sz="3800" i="1">
                              <a:latin typeface="Cambria Math" panose="02040503050406030204" pitchFamily="18" charset="0"/>
                            </a:rPr>
                          </m:ctrlPr>
                        </m:fPr>
                        <m:num>
                          <m:r>
                            <a:rPr lang="en-US" sz="3800" i="0">
                              <a:latin typeface="Cambria Math" panose="02040503050406030204" pitchFamily="18" charset="0"/>
                            </a:rPr>
                            <m:t>1</m:t>
                          </m:r>
                        </m:num>
                        <m:den>
                          <m:r>
                            <a:rPr lang="en-US" sz="3800" i="0">
                              <a:latin typeface="Cambria Math" panose="02040503050406030204" pitchFamily="18" charset="0"/>
                            </a:rPr>
                            <m:t>10</m:t>
                          </m:r>
                        </m:den>
                      </m:f>
                      <m:d>
                        <m:dPr>
                          <m:ctrlPr>
                            <a:rPr lang="en-US" sz="3800" i="1">
                              <a:latin typeface="Cambria Math" panose="02040503050406030204" pitchFamily="18" charset="0"/>
                            </a:rPr>
                          </m:ctrlPr>
                        </m:dPr>
                        <m:e>
                          <m:r>
                            <a:rPr lang="en-US" sz="3800" i="0">
                              <a:latin typeface="Cambria Math" panose="02040503050406030204" pitchFamily="18" charset="0"/>
                            </a:rPr>
                            <m:t>113+148+180+157+151+151+155+148+177+150</m:t>
                          </m:r>
                        </m:e>
                      </m:d>
                    </m:oMath>
                  </m:oMathPara>
                </a14:m>
                <a:endParaRPr lang="en-US" sz="3800"/>
              </a:p>
            </p:txBody>
          </p:sp>
        </mc:Choice>
        <mc:Fallback xmlns="">
          <p:sp>
            <p:nvSpPr>
              <p:cNvPr id="19" name="Rectangle 18"/>
              <p:cNvSpPr>
                <a:spLocks noRot="1" noChangeAspect="1" noMove="1" noResize="1" noEditPoints="1" noAdjustHandles="1" noChangeArrowheads="1" noChangeShapeType="1" noTextEdit="1"/>
              </p:cNvSpPr>
              <p:nvPr/>
            </p:nvSpPr>
            <p:spPr>
              <a:xfrm>
                <a:off x="1703329" y="5901163"/>
                <a:ext cx="15737962" cy="1190903"/>
              </a:xfrm>
              <a:prstGeom prst="rect">
                <a:avLst/>
              </a:prstGeom>
              <a:blipFill rotWithShape="0">
                <a:blip r:embed="rId1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Rectangle 19"/>
              <p:cNvSpPr/>
              <p:nvPr/>
            </p:nvSpPr>
            <p:spPr>
              <a:xfrm>
                <a:off x="2349892" y="7438192"/>
                <a:ext cx="1602425" cy="677108"/>
              </a:xfrm>
              <a:prstGeom prst="rect">
                <a:avLst/>
              </a:prstGeom>
            </p:spPr>
            <p:txBody>
              <a:bodyPr wrap="none">
                <a:spAutoFit/>
              </a:bodyPr>
              <a:lstStyle/>
              <a:p>
                <a:pPr lvl="0"/>
                <a14:m>
                  <m:oMathPara xmlns:m="http://schemas.openxmlformats.org/officeDocument/2006/math">
                    <m:oMathParaPr>
                      <m:jc m:val="centerGroup"/>
                    </m:oMathParaPr>
                    <m:oMath xmlns:m="http://schemas.openxmlformats.org/officeDocument/2006/math">
                      <m:r>
                        <a:rPr lang="en-US" sz="3800">
                          <a:solidFill>
                            <a:prstClr val="black"/>
                          </a:solidFill>
                          <a:latin typeface="Cambria Math" panose="02040503050406030204" pitchFamily="18" charset="0"/>
                        </a:rPr>
                        <m:t>=153</m:t>
                      </m:r>
                    </m:oMath>
                  </m:oMathPara>
                </a14:m>
                <a:endParaRPr lang="en-US" sz="3800">
                  <a:solidFill>
                    <a:prstClr val="black"/>
                  </a:solidFill>
                </a:endParaRPr>
              </a:p>
            </p:txBody>
          </p:sp>
        </mc:Choice>
        <mc:Fallback xmlns="">
          <p:sp>
            <p:nvSpPr>
              <p:cNvPr id="20" name="Rectangle 19"/>
              <p:cNvSpPr>
                <a:spLocks noRot="1" noChangeAspect="1" noMove="1" noResize="1" noEditPoints="1" noAdjustHandles="1" noChangeArrowheads="1" noChangeShapeType="1" noTextEdit="1"/>
              </p:cNvSpPr>
              <p:nvPr/>
            </p:nvSpPr>
            <p:spPr>
              <a:xfrm>
                <a:off x="2349892" y="7438192"/>
                <a:ext cx="1602425" cy="677108"/>
              </a:xfrm>
              <a:prstGeom prst="rect">
                <a:avLst/>
              </a:prstGeom>
              <a:blipFill rotWithShape="0">
                <a:blip r:embed="rId16"/>
                <a:stretch>
                  <a:fillRect/>
                </a:stretch>
              </a:blipFill>
            </p:spPr>
            <p:txBody>
              <a:bodyPr/>
              <a:lstStyle/>
              <a:p>
                <a:r>
                  <a:rPr lang="en-US">
                    <a:noFill/>
                  </a:rPr>
                  <a:t> </a:t>
                </a:r>
              </a:p>
            </p:txBody>
          </p:sp>
        </mc:Fallback>
      </mc:AlternateContent>
      <p:sp>
        <p:nvSpPr>
          <p:cNvPr id="21" name="Rectangle 20"/>
          <p:cNvSpPr/>
          <p:nvPr/>
        </p:nvSpPr>
        <p:spPr>
          <a:xfrm>
            <a:off x="1713182" y="8115300"/>
            <a:ext cx="15736618"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Vậy dựa vào số trung bình, điểm thi của đội tuyển giai đoạn 2001 - 2010 cao hơn giai đoạn 2011 - 2020.</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3008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randombar(horizontal)">
                                      <p:cBhvr>
                                        <p:cTn id="23" dur="500"/>
                                        <p:tgtEl>
                                          <p:spTgt spid="18"/>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randombar(horizontal)">
                                      <p:cBhvr>
                                        <p:cTn id="26" dur="500"/>
                                        <p:tgtEl>
                                          <p:spTgt spid="19"/>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randombar(horizontal)">
                                      <p:cBhvr>
                                        <p:cTn id="29" dur="500"/>
                                        <p:tgtEl>
                                          <p:spTgt spid="20"/>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barn(inVertical)">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p:bldP spid="16" grpId="0"/>
      <p:bldP spid="17" grpId="0"/>
      <p:bldP spid="18" grpId="0"/>
      <p:bldP spid="19" grpId="0"/>
      <p:bldP spid="20" grpId="0"/>
      <p:bldP spid="21"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609600" y="-190500"/>
            <a:ext cx="17068799" cy="1125855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4" name="Picture 4"/>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6385957">
            <a:off x="427034" y="8928025"/>
            <a:ext cx="895244" cy="1351312"/>
          </a:xfrm>
          <a:prstGeom prst="rect">
            <a:avLst/>
          </a:prstGeom>
        </p:spPr>
      </p:pic>
      <p:pic>
        <p:nvPicPr>
          <p:cNvPr id="11" name="Picture 5"/>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785137">
            <a:off x="16897878" y="8652998"/>
            <a:ext cx="1220059" cy="1322558"/>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859417" y="419100"/>
                <a:ext cx="16459200" cy="1846659"/>
              </a:xfrm>
              <a:prstGeom prst="rect">
                <a:avLst/>
              </a:prstGeom>
            </p:spPr>
            <p:txBody>
              <a:bodyPr wrap="square">
                <a:spAutoFit/>
              </a:bodyPr>
              <a:lstStyle/>
              <a:p>
                <a:pPr marL="571500" indent="-571500" algn="ctr">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điểm thi giai đoạn 2001 - 2010 theo thứ tự không giảm, ta được: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131; 133; 139; 143; 159; 161; 166; 168; 172; 196.</m:t>
                    </m:r>
                  </m:oMath>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859417" y="419100"/>
                <a:ext cx="16459200" cy="1846659"/>
              </a:xfrm>
              <a:prstGeom prst="rect">
                <a:avLst/>
              </a:prstGeom>
              <a:blipFill rotWithShape="0">
                <a:blip r:embed="rId9"/>
                <a:stretch>
                  <a:fillRect l="-889" r="-177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Rectangle 4"/>
              <p:cNvSpPr/>
              <p:nvPr/>
            </p:nvSpPr>
            <p:spPr>
              <a:xfrm>
                <a:off x="1209635" y="2171700"/>
                <a:ext cx="16108982" cy="1846659"/>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a:t>
                </a:r>
                <a14:m>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𝑛</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10 </m:t>
                    </m:r>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nên trung vị của dãy là trung bình cộng của số liệu thứ 5 và thứ 6 của dãy trên. </a:t>
                </a:r>
                <a:endParaRPr lang="en-US" sz="3800">
                  <a:latin typeface="Arial" panose="020B0604020202020204" pitchFamily="34" charset="0"/>
                  <a:cs typeface="Arial" panose="020B0604020202020204" pitchFamily="34" charset="0"/>
                </a:endParaRPr>
              </a:p>
            </p:txBody>
          </p:sp>
        </mc:Choice>
        <mc:Fallback xmlns="">
          <p:sp>
            <p:nvSpPr>
              <p:cNvPr id="5" name="Rectangle 4"/>
              <p:cNvSpPr>
                <a:spLocks noRot="1" noChangeAspect="1" noMove="1" noResize="1" noEditPoints="1" noAdjustHandles="1" noChangeArrowheads="1" noChangeShapeType="1" noTextEdit="1"/>
              </p:cNvSpPr>
              <p:nvPr/>
            </p:nvSpPr>
            <p:spPr>
              <a:xfrm>
                <a:off x="1209635" y="2171700"/>
                <a:ext cx="16108982" cy="1846659"/>
              </a:xfrm>
              <a:prstGeom prst="rect">
                <a:avLst/>
              </a:prstGeom>
              <a:blipFill rotWithShape="0">
                <a:blip r:embed="rId10"/>
                <a:stretch>
                  <a:fillRect l="-1249" r="-492" b="-66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Rectangle 6"/>
              <p:cNvSpPr/>
              <p:nvPr/>
            </p:nvSpPr>
            <p:spPr>
              <a:xfrm>
                <a:off x="6019800" y="2796540"/>
                <a:ext cx="7424981" cy="1227708"/>
              </a:xfrm>
              <a:prstGeom prst="rect">
                <a:avLst/>
              </a:prstGeom>
            </p:spPr>
            <p:txBody>
              <a:bodyPr wrap="non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𝑒</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sub>
                        </m:sSub>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(159 + 161) = 160.</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angle 6"/>
              <p:cNvSpPr>
                <a:spLocks noRot="1" noChangeAspect="1" noMove="1" noResize="1" noEditPoints="1" noAdjustHandles="1" noChangeArrowheads="1" noChangeShapeType="1" noTextEdit="1"/>
              </p:cNvSpPr>
              <p:nvPr/>
            </p:nvSpPr>
            <p:spPr>
              <a:xfrm>
                <a:off x="6019800" y="2796540"/>
                <a:ext cx="7424981" cy="1227708"/>
              </a:xfrm>
              <a:prstGeom prst="rect">
                <a:avLst/>
              </a:prstGeom>
              <a:blipFill rotWithShape="0">
                <a:blip r:embed="rId11"/>
                <a:stretch>
                  <a:fillRect l="-2709" r="-1642" b="-8458"/>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874657" y="4152900"/>
                <a:ext cx="16636990" cy="2051844"/>
              </a:xfrm>
              <a:prstGeom prst="rect">
                <a:avLst/>
              </a:prstGeom>
            </p:spPr>
            <p:txBody>
              <a:bodyPr wrap="none">
                <a:spAutoFit/>
              </a:bodyPr>
              <a:lstStyle/>
              <a:p>
                <a:pPr marL="571500" indent="-571500">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Sắp xếp điểm thi giai đoạn 2011 - 2020 theo thứ tự không giảm, ta được: </a:t>
                </a:r>
              </a:p>
              <a:p>
                <a:pPr>
                  <a:lnSpc>
                    <a:spcPct val="150000"/>
                  </a:lnSpc>
                  <a:spcAft>
                    <a:spcPts val="800"/>
                  </a:spcAft>
                </a:pPr>
                <a14:m>
                  <m:oMathPara xmlns:m="http://schemas.openxmlformats.org/officeDocument/2006/math">
                    <m:oMathParaPr>
                      <m:jc m:val="centerGroup"/>
                    </m:oMathParaPr>
                    <m:oMath xmlns:m="http://schemas.openxmlformats.org/officeDocument/2006/math">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113</m:t>
                      </m:r>
                      <m:r>
                        <a:rPr lang="en-US" sz="3800" i="1">
                          <a:solidFill>
                            <a:srgbClr val="333333"/>
                          </a:solidFill>
                          <a:latin typeface="Cambria Math" panose="02040503050406030204" pitchFamily="18" charset="0"/>
                          <a:ea typeface="Times New Roman" panose="02020603050405020304" pitchFamily="18" charset="0"/>
                          <a:cs typeface="Arial" panose="020B0604020202020204" pitchFamily="34" charset="0"/>
                        </a:rPr>
                        <m:t>; 148; 148; 150; 151; 151; 155; 157; 177; 180.</m:t>
                      </m:r>
                    </m:oMath>
                  </m:oMathPara>
                </a14:m>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874657" y="4152900"/>
                <a:ext cx="16636990" cy="2051844"/>
              </a:xfrm>
              <a:prstGeom prst="rect">
                <a:avLst/>
              </a:prstGeom>
              <a:blipFill rotWithShape="0">
                <a:blip r:embed="rId12"/>
                <a:stretch>
                  <a:fillRect l="-1099" r="-220"/>
                </a:stretch>
              </a:blipFill>
            </p:spPr>
            <p:txBody>
              <a:bodyPr/>
              <a:lstStyle/>
              <a:p>
                <a:r>
                  <a:rPr lang="en-US">
                    <a:noFill/>
                  </a:rPr>
                  <a:t> </a:t>
                </a:r>
              </a:p>
            </p:txBody>
          </p:sp>
        </mc:Fallback>
      </mc:AlternateContent>
      <p:sp>
        <p:nvSpPr>
          <p:cNvPr id="10" name="Rectangle 9"/>
          <p:cNvSpPr/>
          <p:nvPr/>
        </p:nvSpPr>
        <p:spPr>
          <a:xfrm>
            <a:off x="1378560" y="6134100"/>
            <a:ext cx="15874990" cy="1846659"/>
          </a:xfrm>
          <a:prstGeom prst="rect">
            <a:avLst/>
          </a:prstGeom>
        </p:spPr>
        <p:txBody>
          <a:bodyPr wrap="square">
            <a:spAutoFit/>
          </a:bodyPr>
          <a:lstStyle/>
          <a:p>
            <a:pPr>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Cỡ mẫu n = 10 nên trung vị của dãy là trung bình cộng của số liệu thứ 5 và thứ 6 của dãy trên.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sp>
        <p:nvSpPr>
          <p:cNvPr id="12" name="Rectangle 11"/>
          <p:cNvSpPr/>
          <p:nvPr/>
        </p:nvSpPr>
        <p:spPr>
          <a:xfrm>
            <a:off x="1313071" y="8033959"/>
            <a:ext cx="14618485" cy="1846659"/>
          </a:xfrm>
          <a:prstGeom prst="rect">
            <a:avLst/>
          </a:prstGeom>
        </p:spPr>
        <p:txBody>
          <a:bodyPr wrap="square">
            <a:spAutoFit/>
          </a:bodyPr>
          <a:lstStyle/>
          <a:p>
            <a:pPr>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Vậy dựa vào trung vị, điểm thi của đội tuyển giai đoạn 2001 - 2010 cao hơn giai đoạn 2011 - 2020.</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4" name="Rectangle 13"/>
              <p:cNvSpPr/>
              <p:nvPr/>
            </p:nvSpPr>
            <p:spPr>
              <a:xfrm>
                <a:off x="6214647" y="6756078"/>
                <a:ext cx="7424981" cy="1330877"/>
              </a:xfrm>
              <a:prstGeom prst="rect">
                <a:avLst/>
              </a:prstGeom>
            </p:spPr>
            <p:txBody>
              <a:bodyPr wrap="none">
                <a:spAutoFit/>
              </a:bodyPr>
              <a:lstStyle/>
              <a:p>
                <a:pPr lvl="0">
                  <a:lnSpc>
                    <a:spcPct val="150000"/>
                  </a:lnSpc>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a:t>
                </a:r>
                <a14:m>
                  <m:oMath xmlns:m="http://schemas.openxmlformats.org/officeDocument/2006/math">
                    <m:sSub>
                      <m:sSub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𝑀</m:t>
                        </m:r>
                      </m:e>
                      <m:sub>
                        <m:sSub>
                          <m:sSub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sSubPr>
                          <m:e>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𝑒</m:t>
                            </m:r>
                          </m:e>
                          <m:sub>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sub>
                        </m:sSub>
                      </m:sub>
                    </m:sSub>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num>
                      <m:den>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 (151 + 151) = 151.</a:t>
                </a:r>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4" name="Rectangle 13"/>
              <p:cNvSpPr>
                <a:spLocks noRot="1" noChangeAspect="1" noMove="1" noResize="1" noEditPoints="1" noAdjustHandles="1" noChangeArrowheads="1" noChangeShapeType="1" noTextEdit="1"/>
              </p:cNvSpPr>
              <p:nvPr/>
            </p:nvSpPr>
            <p:spPr>
              <a:xfrm>
                <a:off x="6214647" y="6756078"/>
                <a:ext cx="7424981" cy="1330877"/>
              </a:xfrm>
              <a:prstGeom prst="rect">
                <a:avLst/>
              </a:prstGeom>
              <a:blipFill rotWithShape="0">
                <a:blip r:embed="rId13"/>
                <a:stretch>
                  <a:fillRect l="-2709" r="-1724"/>
                </a:stretch>
              </a:blipFill>
            </p:spPr>
            <p:txBody>
              <a:bodyPr/>
              <a:lstStyle/>
              <a:p>
                <a:r>
                  <a:rPr lang="en-US">
                    <a:noFill/>
                  </a:rPr>
                  <a:t> </a:t>
                </a:r>
              </a:p>
            </p:txBody>
          </p:sp>
        </mc:Fallback>
      </mc:AlternateContent>
    </p:spTree>
    <p:extLst>
      <p:ext uri="{BB962C8B-B14F-4D97-AF65-F5344CB8AC3E}">
        <p14:creationId xmlns:p14="http://schemas.microsoft.com/office/powerpoint/2010/main" val="678359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left)">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randombar(horizontal)">
                                      <p:cBhvr>
                                        <p:cTn id="3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4"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ounded Rectangle 7"/>
          <p:cNvSpPr/>
          <p:nvPr/>
        </p:nvSpPr>
        <p:spPr>
          <a:xfrm>
            <a:off x="457200" y="190500"/>
            <a:ext cx="17373600" cy="9829800"/>
          </a:xfrm>
          <a:prstGeom prst="roundRect">
            <a:avLst/>
          </a:prstGeom>
          <a:solidFill>
            <a:schemeClr val="bg1"/>
          </a:solidFill>
          <a:ln w="57150">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6248400" y="467274"/>
            <a:ext cx="5715000" cy="784830"/>
          </a:xfrm>
          <a:prstGeom prst="rect">
            <a:avLst/>
          </a:prstGeom>
          <a:noFill/>
        </p:spPr>
        <p:txBody>
          <a:bodyPr wrap="square" rtlCol="0">
            <a:spAutoFit/>
          </a:bodyPr>
          <a:lstStyle/>
          <a:p>
            <a:r>
              <a:rPr lang="en-US" sz="4500" b="1">
                <a:solidFill>
                  <a:prstClr val="black"/>
                </a:solidFill>
                <a:latin typeface="Arial" panose="020B0604020202020204" pitchFamily="34" charset="0"/>
                <a:cs typeface="Arial" panose="020B0604020202020204" pitchFamily="34" charset="0"/>
              </a:rPr>
              <a:t>Bài 7:(SGK – tr.119)</a:t>
            </a:r>
          </a:p>
        </p:txBody>
      </p:sp>
      <p:sp>
        <p:nvSpPr>
          <p:cNvPr id="7" name="Rectangle 6"/>
          <p:cNvSpPr/>
          <p:nvPr/>
        </p:nvSpPr>
        <p:spPr>
          <a:xfrm>
            <a:off x="1600200" y="1268859"/>
            <a:ext cx="15163800" cy="1846659"/>
          </a:xfrm>
          <a:prstGeom prst="rect">
            <a:avLst/>
          </a:prstGeom>
        </p:spPr>
        <p:txBody>
          <a:bodyPr wrap="square">
            <a:spAutoFit/>
          </a:bodyPr>
          <a:lstStyle/>
          <a:p>
            <a:pPr>
              <a:lnSpc>
                <a:spcPct val="150000"/>
              </a:lnSpc>
            </a:pPr>
            <a:r>
              <a:rPr lang="vi-VN" sz="3800">
                <a:solidFill>
                  <a:srgbClr val="000000"/>
                </a:solidFill>
              </a:rPr>
              <a:t>Kết quả bài kiểm tra giữa kì của các bạn học sinh lớp 10A, 10B, 10C được thống kê ở các biểu đồ dưới đây.</a:t>
            </a:r>
            <a:endParaRPr lang="en-US" sz="3800"/>
          </a:p>
        </p:txBody>
      </p:sp>
      <p:pic>
        <p:nvPicPr>
          <p:cNvPr id="9" name="Picture 8"/>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876800" y="3138378"/>
            <a:ext cx="8915400" cy="4240038"/>
          </a:xfrm>
          <a:prstGeom prst="rect">
            <a:avLst/>
          </a:prstGeom>
        </p:spPr>
      </p:pic>
      <p:sp>
        <p:nvSpPr>
          <p:cNvPr id="13" name="Rectangle 1"/>
          <p:cNvSpPr>
            <a:spLocks noChangeArrowheads="1"/>
          </p:cNvSpPr>
          <p:nvPr/>
        </p:nvSpPr>
        <p:spPr bwMode="auto">
          <a:xfrm>
            <a:off x="1447800" y="7200900"/>
            <a:ext cx="15849600" cy="2723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50000"/>
              </a:lnSpc>
              <a:spcBef>
                <a:spcPct val="0"/>
              </a:spcBef>
              <a:spcAft>
                <a:spcPct val="0"/>
              </a:spcAft>
              <a:buClrTx/>
              <a:buSzTx/>
              <a:buFontTx/>
              <a:buNone/>
              <a:tabLst/>
            </a:pPr>
            <a:r>
              <a:rPr kumimoji="0" lang="en-US" altLang="en-US" sz="3800" b="0" i="0" u="none" strike="noStrike" cap="none" normalizeH="0" baseline="0">
                <a:ln>
                  <a:noFill/>
                </a:ln>
                <a:solidFill>
                  <a:srgbClr val="000000"/>
                </a:solidFill>
                <a:effectLst/>
                <a:cs typeface="Arial" panose="020B0604020202020204" pitchFamily="34" charset="0"/>
              </a:rPr>
              <a:t>a) Hãy lập bảng thống kê số lượng học sinh theo điểm số ở mỗi lớp.</a:t>
            </a:r>
            <a:endParaRPr kumimoji="0" lang="en-US" altLang="en-US" sz="3800" b="0" i="0" u="none" strike="noStrike" cap="none" normalizeH="0" baseline="0">
              <a:ln>
                <a:noFill/>
              </a:ln>
              <a:solidFill>
                <a:schemeClr val="tx1"/>
              </a:solidFill>
              <a:effectLst/>
              <a:cs typeface="Arial" panose="020B0604020202020204"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pPr>
            <a:r>
              <a:rPr kumimoji="0" lang="en-US" altLang="en-US" sz="3800" b="0" i="0" u="none" strike="noStrike" cap="none" normalizeH="0" baseline="0">
                <a:ln>
                  <a:noFill/>
                </a:ln>
                <a:solidFill>
                  <a:srgbClr val="000000"/>
                </a:solidFill>
                <a:effectLst/>
                <a:cs typeface="Arial" panose="020B0604020202020204" pitchFamily="34" charset="0"/>
              </a:rPr>
              <a:t>b) Hãy so sánh điểm số của học sinh các lớp đó theo số trung bình, trung vị và mốt.</a:t>
            </a:r>
            <a:endParaRPr kumimoji="0" lang="en-US" altLang="en-US" sz="3800" b="0" i="0" u="none" strike="noStrike" cap="none" normalizeH="0" baseline="0">
              <a:ln>
                <a:noFill/>
              </a:ln>
              <a:solidFill>
                <a:schemeClr val="tx1"/>
              </a:solidFill>
              <a:effectLst/>
              <a:cs typeface="Arial" panose="020B0604020202020204" pitchFamily="34" charset="0"/>
            </a:endParaRPr>
          </a:p>
        </p:txBody>
      </p:sp>
    </p:spTree>
    <p:extLst>
      <p:ext uri="{BB962C8B-B14F-4D97-AF65-F5344CB8AC3E}">
        <p14:creationId xmlns:p14="http://schemas.microsoft.com/office/powerpoint/2010/main" val="2759685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med" p14:dur="700">
        <p15:prstTrans prst="pageCurlDoubl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par>
                                <p:cTn id="13" presetID="10" presetClass="entr" presetSubtype="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7" grpId="0"/>
      <p:bldP spid="1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2057400" y="571500"/>
            <a:ext cx="22250399" cy="90678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990600" y="952500"/>
            <a:ext cx="13051971" cy="969496"/>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a) Bảng thống kê số lượng học sinh theo điểm số ở mỗi lớp</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p:graphicFrame>
        <p:nvGraphicFramePr>
          <p:cNvPr id="12" name="Table 11"/>
          <p:cNvGraphicFramePr>
            <a:graphicFrameLocks noGrp="1"/>
          </p:cNvGraphicFramePr>
          <p:nvPr>
            <p:extLst>
              <p:ext uri="{D42A27DB-BD31-4B8C-83A1-F6EECF244321}">
                <p14:modId xmlns:p14="http://schemas.microsoft.com/office/powerpoint/2010/main" val="1975249287"/>
              </p:ext>
            </p:extLst>
          </p:nvPr>
        </p:nvGraphicFramePr>
        <p:xfrm>
          <a:off x="533400" y="2569696"/>
          <a:ext cx="16840198" cy="4783604"/>
        </p:xfrm>
        <a:graphic>
          <a:graphicData uri="http://schemas.openxmlformats.org/drawingml/2006/table">
            <a:tbl>
              <a:tblPr firstRow="1" firstCol="1" bandRow="1">
                <a:tableStyleId>{5C22544A-7EE6-4342-B048-85BDC9FD1C3A}</a:tableStyleId>
              </a:tblPr>
              <a:tblGrid>
                <a:gridCol w="2362200">
                  <a:extLst>
                    <a:ext uri="{9D8B030D-6E8A-4147-A177-3AD203B41FA5}">
                      <a16:colId xmlns:a16="http://schemas.microsoft.com/office/drawing/2014/main" val="20000"/>
                    </a:ext>
                  </a:extLst>
                </a:gridCol>
                <a:gridCol w="2450523">
                  <a:extLst>
                    <a:ext uri="{9D8B030D-6E8A-4147-A177-3AD203B41FA5}">
                      <a16:colId xmlns:a16="http://schemas.microsoft.com/office/drawing/2014/main" val="20001"/>
                    </a:ext>
                  </a:extLst>
                </a:gridCol>
                <a:gridCol w="2405495">
                  <a:extLst>
                    <a:ext uri="{9D8B030D-6E8A-4147-A177-3AD203B41FA5}">
                      <a16:colId xmlns:a16="http://schemas.microsoft.com/office/drawing/2014/main" val="20002"/>
                    </a:ext>
                  </a:extLst>
                </a:gridCol>
                <a:gridCol w="2405495">
                  <a:extLst>
                    <a:ext uri="{9D8B030D-6E8A-4147-A177-3AD203B41FA5}">
                      <a16:colId xmlns:a16="http://schemas.microsoft.com/office/drawing/2014/main" val="20003"/>
                    </a:ext>
                  </a:extLst>
                </a:gridCol>
                <a:gridCol w="2405495">
                  <a:extLst>
                    <a:ext uri="{9D8B030D-6E8A-4147-A177-3AD203B41FA5}">
                      <a16:colId xmlns:a16="http://schemas.microsoft.com/office/drawing/2014/main" val="20004"/>
                    </a:ext>
                  </a:extLst>
                </a:gridCol>
                <a:gridCol w="2405495">
                  <a:extLst>
                    <a:ext uri="{9D8B030D-6E8A-4147-A177-3AD203B41FA5}">
                      <a16:colId xmlns:a16="http://schemas.microsoft.com/office/drawing/2014/main" val="20005"/>
                    </a:ext>
                  </a:extLst>
                </a:gridCol>
                <a:gridCol w="2405495">
                  <a:extLst>
                    <a:ext uri="{9D8B030D-6E8A-4147-A177-3AD203B41FA5}">
                      <a16:colId xmlns:a16="http://schemas.microsoft.com/office/drawing/2014/main" val="20006"/>
                    </a:ext>
                  </a:extLst>
                </a:gridCol>
              </a:tblGrid>
              <a:tr h="1076705">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 </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7</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9</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Điểm 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extLst>
                  <a:ext uri="{0D108BD9-81ED-4DB2-BD59-A6C34878D82A}">
                    <a16:rowId xmlns:a16="http://schemas.microsoft.com/office/drawing/2014/main" val="10000"/>
                  </a:ext>
                </a:extLst>
              </a:tr>
              <a:tr h="1235633">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Lớp 10A</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5</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8</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235633">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Lớp 10B</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10</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4</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1235633">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Lớp 10C</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3</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17</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11</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6</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76200" marR="76200" algn="ctr">
                        <a:lnSpc>
                          <a:spcPct val="150000"/>
                        </a:lnSpc>
                        <a:spcBef>
                          <a:spcPts val="0"/>
                        </a:spcBef>
                        <a:spcAft>
                          <a:spcPts val="800"/>
                        </a:spcAft>
                      </a:pPr>
                      <a:r>
                        <a:rPr lang="en-US" sz="3600">
                          <a:effectLst/>
                          <a:latin typeface="Arial" panose="020B0604020202020204" pitchFamily="34" charset="0"/>
                          <a:cs typeface="Arial" panose="020B0604020202020204" pitchFamily="34" charset="0"/>
                        </a:rPr>
                        <a:t>2</a:t>
                      </a:r>
                      <a:endParaRPr lang="en-US" sz="3600">
                        <a:effectLst/>
                        <a:latin typeface="Arial" panose="020B0604020202020204" pitchFamily="34" charset="0"/>
                        <a:ea typeface="Calibri" panose="020F0502020204030204" pitchFamily="34" charset="0"/>
                        <a:cs typeface="Arial" panose="020B0604020202020204" pitchFamily="34" charset="0"/>
                      </a:endParaRPr>
                    </a:p>
                  </a:txBody>
                  <a:tcPr marL="47625" marR="47625" marT="47625" marB="47625"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781299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609600" y="190500"/>
            <a:ext cx="8350748" cy="969496"/>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b) Điểm số trung bình của lớp 10A là: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2" name="Rectangle 11"/>
              <p:cNvSpPr/>
              <p:nvPr/>
            </p:nvSpPr>
            <p:spPr>
              <a:xfrm>
                <a:off x="4572000" y="1028700"/>
                <a:ext cx="9344994" cy="1875322"/>
              </a:xfrm>
              <a:prstGeom prst="rect">
                <a:avLst/>
              </a:prstGeom>
            </p:spPr>
            <p:txBody>
              <a:bodyPr wrap="none">
                <a:spAutoFit/>
              </a:bodyPr>
              <a:lstStyle/>
              <a:p>
                <a:pPr lvl="0" algn="just">
                  <a:lnSpc>
                    <a:spcPct val="150000"/>
                  </a:lnSpc>
                  <a:spcAft>
                    <a:spcPts val="800"/>
                  </a:spcAft>
                </a:pPr>
                <a14:m>
                  <m:oMathPara xmlns:m="http://schemas.openxmlformats.org/officeDocument/2006/math">
                    <m:oMathParaPr>
                      <m:jc m:val="centerGroup"/>
                    </m:oMathParaPr>
                    <m:oMath xmlns:m="http://schemas.openxmlformats.org/officeDocument/2006/math">
                      <m:f>
                        <m:fPr>
                          <m:ctrlP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5</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7</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5</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9</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num>
                        <m:den>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5</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den>
                      </m:f>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 </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8</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35</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2" name="Rectangle 11"/>
              <p:cNvSpPr>
                <a:spLocks noRot="1" noChangeAspect="1" noMove="1" noResize="1" noEditPoints="1" noAdjustHandles="1" noChangeArrowheads="1" noChangeShapeType="1" noTextEdit="1"/>
              </p:cNvSpPr>
              <p:nvPr/>
            </p:nvSpPr>
            <p:spPr>
              <a:xfrm>
                <a:off x="4572000" y="1028700"/>
                <a:ext cx="9344994" cy="1875322"/>
              </a:xfrm>
              <a:prstGeom prst="rect">
                <a:avLst/>
              </a:prstGeom>
              <a:blipFill rotWithShape="0">
                <a:blip r:embed="rId3"/>
                <a:stretch>
                  <a:fillRect/>
                </a:stretch>
              </a:blipFill>
            </p:spPr>
            <p:txBody>
              <a:bodyPr/>
              <a:lstStyle/>
              <a:p>
                <a:r>
                  <a:rPr lang="en-US">
                    <a:noFill/>
                  </a:rPr>
                  <a:t> </a:t>
                </a:r>
              </a:p>
            </p:txBody>
          </p:sp>
        </mc:Fallback>
      </mc:AlternateContent>
      <p:sp>
        <p:nvSpPr>
          <p:cNvPr id="13" name="Rectangle 12"/>
          <p:cNvSpPr/>
          <p:nvPr/>
        </p:nvSpPr>
        <p:spPr>
          <a:xfrm>
            <a:off x="1165772" y="2842108"/>
            <a:ext cx="7702750" cy="969496"/>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Điểm số trung bình của lớp 10B là:</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5" name="Rectangle 14"/>
              <p:cNvSpPr/>
              <p:nvPr/>
            </p:nvSpPr>
            <p:spPr>
              <a:xfrm>
                <a:off x="4242456" y="3749842"/>
                <a:ext cx="9506898" cy="1875322"/>
              </a:xfrm>
              <a:prstGeom prst="rect">
                <a:avLst/>
              </a:prstGeom>
            </p:spPr>
            <p:txBody>
              <a:bodyPr wrap="none">
                <a:spAutoFit/>
              </a:bodyPr>
              <a:lstStyle/>
              <a:p>
                <a:pPr lvl="0" algn="just">
                  <a:lnSpc>
                    <a:spcPct val="150000"/>
                  </a:lnSpc>
                  <a:spcAft>
                    <a:spcPts val="800"/>
                  </a:spcAft>
                </a:pPr>
                <a14:m>
                  <m:oMathPara xmlns:m="http://schemas.openxmlformats.org/officeDocument/2006/math">
                    <m:oMathParaPr>
                      <m:jc m:val="centerGroup"/>
                    </m:oMathParaPr>
                    <m:oMath xmlns:m="http://schemas.openxmlformats.org/officeDocument/2006/math">
                      <m:f>
                        <m:fPr>
                          <m:ctrlPr>
                            <a:rPr lang="en-US" sz="380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5</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7</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9</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num>
                        <m:den>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4</m:t>
                          </m:r>
                        </m:den>
                      </m:f>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5</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5" name="Rectangle 14"/>
              <p:cNvSpPr>
                <a:spLocks noRot="1" noChangeAspect="1" noMove="1" noResize="1" noEditPoints="1" noAdjustHandles="1" noChangeArrowheads="1" noChangeShapeType="1" noTextEdit="1"/>
              </p:cNvSpPr>
              <p:nvPr/>
            </p:nvSpPr>
            <p:spPr>
              <a:xfrm>
                <a:off x="4242456" y="3749842"/>
                <a:ext cx="9506898" cy="1875322"/>
              </a:xfrm>
              <a:prstGeom prst="rect">
                <a:avLst/>
              </a:prstGeom>
              <a:blipFill rotWithShape="0">
                <a:blip r:embed="rId4"/>
                <a:stretch>
                  <a:fillRect/>
                </a:stretch>
              </a:blipFill>
            </p:spPr>
            <p:txBody>
              <a:bodyPr/>
              <a:lstStyle/>
              <a:p>
                <a:r>
                  <a:rPr lang="en-US">
                    <a:noFill/>
                  </a:rPr>
                  <a:t> </a:t>
                </a:r>
              </a:p>
            </p:txBody>
          </p:sp>
        </mc:Fallback>
      </mc:AlternateContent>
      <p:sp>
        <p:nvSpPr>
          <p:cNvPr id="16" name="Rectangle 15"/>
          <p:cNvSpPr/>
          <p:nvPr/>
        </p:nvSpPr>
        <p:spPr>
          <a:xfrm>
            <a:off x="1161732" y="5625164"/>
            <a:ext cx="7864653" cy="969496"/>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Điểm số trung bình của lớp 10C là: </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8" name="Rectangle 17"/>
              <p:cNvSpPr/>
              <p:nvPr/>
            </p:nvSpPr>
            <p:spPr>
              <a:xfrm>
                <a:off x="4115073" y="6501063"/>
                <a:ext cx="9506898" cy="1875322"/>
              </a:xfrm>
              <a:prstGeom prst="rect">
                <a:avLst/>
              </a:prstGeom>
            </p:spPr>
            <p:txBody>
              <a:bodyPr wrap="none">
                <a:spAutoFit/>
              </a:bodyPr>
              <a:lstStyle/>
              <a:p>
                <a:pPr lvl="0" algn="just">
                  <a:lnSpc>
                    <a:spcPct val="150000"/>
                  </a:lnSpc>
                  <a:spcAft>
                    <a:spcPts val="800"/>
                  </a:spcAft>
                </a:pPr>
                <a14:m>
                  <m:oMathPara xmlns:m="http://schemas.openxmlformats.org/officeDocument/2006/math">
                    <m:oMathParaPr>
                      <m:jc m:val="centerGroup"/>
                    </m:oMathParaPr>
                    <m:oMath xmlns:m="http://schemas.openxmlformats.org/officeDocument/2006/math">
                      <m:f>
                        <m:fPr>
                          <m:ctrlPr>
                            <a:rPr lang="en-US" sz="380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ctrlPr>
                        </m:fPr>
                        <m:num>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5</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r>
                            <a:rPr lang="en-US" sz="380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3</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7</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17</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8</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11</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9</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10</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num>
                        <m:den>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3</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17</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11</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6</m:t>
                          </m:r>
                          <m:r>
                            <a:rPr lang="en-US" sz="3800" i="1">
                              <a:solidFill>
                                <a:prstClr val="black"/>
                              </a:solidFill>
                              <a:latin typeface="Cambria Math" panose="02040503050406030204" pitchFamily="18" charset="0"/>
                              <a:ea typeface="Calibri" panose="020F0502020204030204" pitchFamily="34" charset="0"/>
                              <a:cs typeface="Times New Roman" panose="02020603050405020304" pitchFamily="18" charset="0"/>
                            </a:rPr>
                            <m:t>+</m:t>
                          </m:r>
                          <m:r>
                            <a:rPr lang="en-US" sz="3800" b="0" i="1" smtClean="0">
                              <a:solidFill>
                                <a:prstClr val="black"/>
                              </a:solidFill>
                              <a:latin typeface="Cambria Math" panose="02040503050406030204" pitchFamily="18" charset="0"/>
                              <a:ea typeface="Calibri" panose="020F0502020204030204" pitchFamily="34" charset="0"/>
                              <a:cs typeface="Times New Roman" panose="02020603050405020304" pitchFamily="18" charset="0"/>
                            </a:rPr>
                            <m:t>2</m:t>
                          </m:r>
                        </m:den>
                      </m:f>
                      <m:r>
                        <a:rPr lang="en-US" sz="380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 =</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7</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m:t>
                      </m:r>
                      <m:r>
                        <a:rPr lang="en-US" sz="3800" b="0" i="1" smtClean="0">
                          <a:solidFill>
                            <a:srgbClr val="333333"/>
                          </a:solidFill>
                          <a:latin typeface="Cambria Math" panose="02040503050406030204" pitchFamily="18" charset="0"/>
                          <a:ea typeface="Times New Roman" panose="02020603050405020304" pitchFamily="18" charset="0"/>
                          <a:cs typeface="Arial" panose="020B0604020202020204" pitchFamily="34" charset="0"/>
                        </a:rPr>
                        <m:t>6</m:t>
                      </m:r>
                    </m:oMath>
                  </m:oMathPara>
                </a14:m>
                <a:endParaRPr lang="en-US" sz="3800">
                  <a:solidFill>
                    <a:prstClr val="black"/>
                  </a:solidFill>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8" name="Rectangle 17"/>
              <p:cNvSpPr>
                <a:spLocks noRot="1" noChangeAspect="1" noMove="1" noResize="1" noEditPoints="1" noAdjustHandles="1" noChangeArrowheads="1" noChangeShapeType="1" noTextEdit="1"/>
              </p:cNvSpPr>
              <p:nvPr/>
            </p:nvSpPr>
            <p:spPr>
              <a:xfrm>
                <a:off x="4115073" y="6501063"/>
                <a:ext cx="9506898" cy="1875322"/>
              </a:xfrm>
              <a:prstGeom prst="rect">
                <a:avLst/>
              </a:prstGeom>
              <a:blipFill rotWithShape="0">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Rectangle 18"/>
              <p:cNvSpPr/>
              <p:nvPr/>
            </p:nvSpPr>
            <p:spPr>
              <a:xfrm>
                <a:off x="1085532" y="8267700"/>
                <a:ext cx="15754668" cy="1846659"/>
              </a:xfrm>
              <a:prstGeom prst="rect">
                <a:avLst/>
              </a:prstGeom>
            </p:spPr>
            <p:txBody>
              <a:bodyPr wrap="square">
                <a:spAutoFit/>
              </a:bodyPr>
              <a:lstStyle/>
              <a:p>
                <a:pPr algn="just">
                  <a:lnSpc>
                    <a:spcPct val="150000"/>
                  </a:lnSpc>
                  <a:spcAft>
                    <a:spcPts val="800"/>
                  </a:spcAft>
                </a:pPr>
                <a14:m>
                  <m:oMath xmlns:m="http://schemas.openxmlformats.org/officeDocument/2006/math">
                    <m:r>
                      <a:rPr lang="en-US" sz="3800" i="1">
                        <a:latin typeface="Cambria Math" panose="02040503050406030204" pitchFamily="18" charset="0"/>
                        <a:ea typeface="Calibri" panose="020F0502020204030204" pitchFamily="34" charset="0"/>
                        <a:cs typeface="Times New Roman" panose="02020603050405020304" pitchFamily="18" charset="0"/>
                      </a:rPr>
                      <m:t>⇒</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Dựa vào số trung bình, điểm số của các học sinh lớp 10A là cao nhất, lớp 10B là thấp nhất.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9" name="Rectangle 18"/>
              <p:cNvSpPr>
                <a:spLocks noRot="1" noChangeAspect="1" noMove="1" noResize="1" noEditPoints="1" noAdjustHandles="1" noChangeArrowheads="1" noChangeShapeType="1" noTextEdit="1"/>
              </p:cNvSpPr>
              <p:nvPr/>
            </p:nvSpPr>
            <p:spPr>
              <a:xfrm>
                <a:off x="1085532" y="8267700"/>
                <a:ext cx="15754668" cy="1846659"/>
              </a:xfrm>
              <a:prstGeom prst="rect">
                <a:avLst/>
              </a:prstGeom>
              <a:blipFill rotWithShape="0">
                <a:blip r:embed="rId6"/>
                <a:stretch>
                  <a:fillRect l="-1277" r="-1238" b="-6601"/>
                </a:stretch>
              </a:blipFill>
            </p:spPr>
            <p:txBody>
              <a:bodyPr/>
              <a:lstStyle/>
              <a:p>
                <a:r>
                  <a:rPr lang="en-US">
                    <a:noFill/>
                  </a:rPr>
                  <a:t> </a:t>
                </a:r>
              </a:p>
            </p:txBody>
          </p:sp>
        </mc:Fallback>
      </mc:AlternateContent>
      <p:pic>
        <p:nvPicPr>
          <p:cNvPr id="20" name="Picture 10"/>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a:off x="16840200" y="318803"/>
            <a:ext cx="901568" cy="1419793"/>
          </a:xfrm>
          <a:prstGeom prst="rect">
            <a:avLst/>
          </a:prstGeom>
        </p:spPr>
      </p:pic>
    </p:spTree>
    <p:extLst>
      <p:ext uri="{BB962C8B-B14F-4D97-AF65-F5344CB8AC3E}">
        <p14:creationId xmlns:p14="http://schemas.microsoft.com/office/powerpoint/2010/main" val="3604873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up)">
                                      <p:cBhvr>
                                        <p:cTn id="15" dur="500"/>
                                        <p:tgtEl>
                                          <p:spTgt spid="13"/>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up)">
                                      <p:cBhvr>
                                        <p:cTn id="18" dur="500"/>
                                        <p:tgtEl>
                                          <p:spTgt spid="15"/>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randombar(horizontal)">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anim calcmode="lin" valueType="num">
                                      <p:cBhvr>
                                        <p:cTn id="32" dur="500" fill="hold"/>
                                        <p:tgtEl>
                                          <p:spTgt spid="19"/>
                                        </p:tgtEl>
                                        <p:attrNameLst>
                                          <p:attrName>ppt_x</p:attrName>
                                        </p:attrNameLst>
                                      </p:cBhvr>
                                      <p:tavLst>
                                        <p:tav tm="0">
                                          <p:val>
                                            <p:strVal val="#ppt_x"/>
                                          </p:val>
                                        </p:tav>
                                        <p:tav tm="100000">
                                          <p:val>
                                            <p:strVal val="#ppt_x"/>
                                          </p:val>
                                        </p:tav>
                                      </p:tavLst>
                                    </p:anim>
                                    <p:anim calcmode="lin" valueType="num">
                                      <p:cBhvr>
                                        <p:cTn id="33"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5" grpId="0"/>
      <p:bldP spid="16" grpId="0"/>
      <p:bldP spid="18" grpId="0"/>
      <p:bldP spid="19"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98515" y="175260"/>
            <a:ext cx="17279885" cy="1846659"/>
          </a:xfrm>
          <a:prstGeom prst="rect">
            <a:avLst/>
          </a:prstGeom>
        </p:spPr>
        <p:txBody>
          <a:bodyPr wrap="square">
            <a:spAutoFit/>
          </a:bodyPr>
          <a:lstStyle/>
          <a:p>
            <a:pPr marL="571500" indent="-571500">
              <a:lnSpc>
                <a:spcPct val="150000"/>
              </a:lnSpc>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điểm số lớp 10A: Cỡ mẫu n = 40. Khi sắp xếp điểm số theo thứ tự không giảm thì số liệu thứ 20, 21 của dãy đều là 9. </a:t>
            </a:r>
            <a:endParaRPr lang="en-US" sz="3800">
              <a:latin typeface="Arial" panose="020B0604020202020204" pitchFamily="34" charset="0"/>
              <a:cs typeface="Arial" panose="020B0604020202020204" pitchFamily="34" charset="0"/>
            </a:endParaRPr>
          </a:p>
        </p:txBody>
      </p:sp>
      <p:sp>
        <p:nvSpPr>
          <p:cNvPr id="17" name="Rectangle 16"/>
          <p:cNvSpPr/>
          <p:nvPr/>
        </p:nvSpPr>
        <p:spPr>
          <a:xfrm>
            <a:off x="929641" y="2147078"/>
            <a:ext cx="5840060"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trung vị của dãy là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18" name="Rectangle 17"/>
              <p:cNvSpPr/>
              <p:nvPr/>
            </p:nvSpPr>
            <p:spPr>
              <a:xfrm>
                <a:off x="6493106" y="2180392"/>
                <a:ext cx="1809150" cy="67710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US" sz="3800" i="1">
                              <a:latin typeface="Cambria Math" panose="02040503050406030204" pitchFamily="18" charset="0"/>
                            </a:rPr>
                          </m:ctrlPr>
                        </m:sSubPr>
                        <m:e>
                          <m:r>
                            <a:rPr lang="en-US" sz="3800" i="1">
                              <a:latin typeface="Cambria Math" panose="02040503050406030204" pitchFamily="18" charset="0"/>
                            </a:rPr>
                            <m:t>𝑀</m:t>
                          </m:r>
                        </m:e>
                        <m:sub>
                          <m:r>
                            <a:rPr lang="en-US" sz="3800" i="1">
                              <a:latin typeface="Cambria Math" panose="02040503050406030204" pitchFamily="18" charset="0"/>
                            </a:rPr>
                            <m:t>𝑒</m:t>
                          </m:r>
                        </m:sub>
                      </m:sSub>
                      <m:r>
                        <a:rPr lang="en-US" sz="3800" i="0">
                          <a:latin typeface="Cambria Math" panose="02040503050406030204" pitchFamily="18" charset="0"/>
                        </a:rPr>
                        <m:t>=9</m:t>
                      </m:r>
                    </m:oMath>
                  </m:oMathPara>
                </a14:m>
                <a:endParaRPr lang="en-US" sz="3800"/>
              </a:p>
            </p:txBody>
          </p:sp>
        </mc:Choice>
        <mc:Fallback xmlns="">
          <p:sp>
            <p:nvSpPr>
              <p:cNvPr id="18" name="Rectangle 17"/>
              <p:cNvSpPr>
                <a:spLocks noRot="1" noChangeAspect="1" noMove="1" noResize="1" noEditPoints="1" noAdjustHandles="1" noChangeArrowheads="1" noChangeShapeType="1" noTextEdit="1"/>
              </p:cNvSpPr>
              <p:nvPr/>
            </p:nvSpPr>
            <p:spPr>
              <a:xfrm>
                <a:off x="6493106" y="2180392"/>
                <a:ext cx="1809150" cy="677108"/>
              </a:xfrm>
              <a:prstGeom prst="rect">
                <a:avLst/>
              </a:prstGeom>
              <a:blipFill rotWithShape="0">
                <a:blip r:embed="rId2"/>
                <a:stretch>
                  <a:fillRect/>
                </a:stretch>
              </a:blipFill>
            </p:spPr>
            <p:txBody>
              <a:bodyPr/>
              <a:lstStyle/>
              <a:p>
                <a:r>
                  <a:rPr lang="en-US">
                    <a:noFill/>
                  </a:rPr>
                  <a:t> </a:t>
                </a:r>
              </a:p>
            </p:txBody>
          </p:sp>
        </mc:Fallback>
      </mc:AlternateContent>
      <p:sp>
        <p:nvSpPr>
          <p:cNvPr id="19" name="Rectangle 18"/>
          <p:cNvSpPr/>
          <p:nvPr/>
        </p:nvSpPr>
        <p:spPr>
          <a:xfrm>
            <a:off x="381000" y="2893901"/>
            <a:ext cx="17249405" cy="1846659"/>
          </a:xfrm>
          <a:prstGeom prst="rect">
            <a:avLst/>
          </a:prstGeom>
        </p:spPr>
        <p:txBody>
          <a:bodyPr wrap="square">
            <a:spAutoFit/>
          </a:bodyPr>
          <a:lstStyle/>
          <a:p>
            <a:pPr marL="571500" indent="-571500" algn="just">
              <a:lnSpc>
                <a:spcPct val="150000"/>
              </a:lnSpc>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điểm số lớp 10B: Cỡ mẫu n = 40. Khi sắp xếp điểm số theo thứ tự không giảm thì số liệu thứ 20, 21 của dãy lần lượt là 7, 8.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0" name="Rectangle 19"/>
              <p:cNvSpPr/>
              <p:nvPr/>
            </p:nvSpPr>
            <p:spPr>
              <a:xfrm>
                <a:off x="946443" y="4449192"/>
                <a:ext cx="9995878" cy="1227708"/>
              </a:xfrm>
              <a:prstGeom prst="rect">
                <a:avLst/>
              </a:prstGeom>
            </p:spPr>
            <p:txBody>
              <a:bodyPr wrap="none">
                <a:spAutoFit/>
              </a:bodyPr>
              <a:lstStyle/>
              <a:p>
                <a:pPr algn="just">
                  <a:lnSpc>
                    <a:spcPct val="150000"/>
                  </a:lnSpc>
                  <a:spcAft>
                    <a:spcPts val="800"/>
                  </a:spcAft>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trung vị của dãy là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𝑒</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a:t>
                </a:r>
                <a14:m>
                  <m:oMath xmlns:m="http://schemas.openxmlformats.org/officeDocument/2006/math">
                    <m:f>
                      <m:f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3800" i="1">
                            <a:effectLst/>
                            <a:latin typeface="Cambria Math" panose="02040503050406030204" pitchFamily="18" charset="0"/>
                            <a:ea typeface="Calibri" panose="020F0502020204030204" pitchFamily="34" charset="0"/>
                            <a:cs typeface="Times New Roman" panose="02020603050405020304" pitchFamily="18" charset="0"/>
                          </a:rPr>
                          <m:t>1</m:t>
                        </m:r>
                      </m:num>
                      <m:den>
                        <m:r>
                          <a:rPr lang="en-US" sz="3800" i="1">
                            <a:effectLst/>
                            <a:latin typeface="Cambria Math" panose="02040503050406030204" pitchFamily="18" charset="0"/>
                            <a:ea typeface="Calibri" panose="020F0502020204030204" pitchFamily="34" charset="0"/>
                            <a:cs typeface="Times New Roman" panose="02020603050405020304" pitchFamily="18" charset="0"/>
                          </a:rPr>
                          <m:t>2</m:t>
                        </m:r>
                      </m:den>
                    </m:f>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(7 + 8) = 7,5</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0" name="Rectangle 19"/>
              <p:cNvSpPr>
                <a:spLocks noRot="1" noChangeAspect="1" noMove="1" noResize="1" noEditPoints="1" noAdjustHandles="1" noChangeArrowheads="1" noChangeShapeType="1" noTextEdit="1"/>
              </p:cNvSpPr>
              <p:nvPr/>
            </p:nvSpPr>
            <p:spPr>
              <a:xfrm>
                <a:off x="946443" y="4449192"/>
                <a:ext cx="9995878" cy="1227708"/>
              </a:xfrm>
              <a:prstGeom prst="rect">
                <a:avLst/>
              </a:prstGeom>
              <a:blipFill rotWithShape="0">
                <a:blip r:embed="rId3"/>
                <a:stretch>
                  <a:fillRect l="-2012" r="-1037" b="-8458"/>
                </a:stretch>
              </a:blipFill>
            </p:spPr>
            <p:txBody>
              <a:bodyPr/>
              <a:lstStyle/>
              <a:p>
                <a:r>
                  <a:rPr lang="en-US">
                    <a:noFill/>
                  </a:rPr>
                  <a:t> </a:t>
                </a:r>
              </a:p>
            </p:txBody>
          </p:sp>
        </mc:Fallback>
      </mc:AlternateContent>
      <p:sp>
        <p:nvSpPr>
          <p:cNvPr id="22" name="Rectangle 21"/>
          <p:cNvSpPr/>
          <p:nvPr/>
        </p:nvSpPr>
        <p:spPr>
          <a:xfrm>
            <a:off x="381000" y="5524500"/>
            <a:ext cx="18211800" cy="1738296"/>
          </a:xfrm>
          <a:prstGeom prst="rect">
            <a:avLst/>
          </a:prstGeom>
        </p:spPr>
        <p:txBody>
          <a:bodyPr wrap="square">
            <a:spAutoFit/>
          </a:bodyPr>
          <a:lstStyle/>
          <a:p>
            <a:pPr marL="571500" indent="-571500">
              <a:lnSpc>
                <a:spcPct val="150000"/>
              </a:lnSpc>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điểm số lớp 10C: Cỡ mẫu n = 40. Khi sắp xếp điểm số theo thứ tự không giảm thì số liệu thứ 20, 21 của dãy đều là 7 </a:t>
            </a:r>
            <a:endParaRPr lang="en-US" sz="380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23" name="Rectangle 22"/>
              <p:cNvSpPr/>
              <p:nvPr/>
            </p:nvSpPr>
            <p:spPr>
              <a:xfrm>
                <a:off x="954019" y="7460528"/>
                <a:ext cx="7275581" cy="677108"/>
              </a:xfrm>
              <a:prstGeom prst="rect">
                <a:avLst/>
              </a:prstGeom>
            </p:spPr>
            <p:txBody>
              <a:bodyPr wrap="none">
                <a:spAutoFit/>
              </a:bodyPr>
              <a:lstStyle/>
              <a:p>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Do đó, trung vị của dãy là </a:t>
                </a:r>
                <a14:m>
                  <m:oMath xmlns:m="http://schemas.openxmlformats.org/officeDocument/2006/math">
                    <m:sSub>
                      <m:sSubPr>
                        <m:ctrlPr>
                          <a:rPr lang="en-US" sz="3800" i="1">
                            <a:effectLst/>
                            <a:latin typeface="Cambria Math" panose="02040503050406030204" pitchFamily="18"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𝑒</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7</a:t>
                </a:r>
                <a:endParaRPr lang="en-US" sz="3800">
                  <a:latin typeface="Arial" panose="020B0604020202020204" pitchFamily="34" charset="0"/>
                  <a:cs typeface="Arial" panose="020B0604020202020204" pitchFamily="34" charset="0"/>
                </a:endParaRPr>
              </a:p>
            </p:txBody>
          </p:sp>
        </mc:Choice>
        <mc:Fallback xmlns="">
          <p:sp>
            <p:nvSpPr>
              <p:cNvPr id="23" name="Rectangle 22"/>
              <p:cNvSpPr>
                <a:spLocks noRot="1" noChangeAspect="1" noMove="1" noResize="1" noEditPoints="1" noAdjustHandles="1" noChangeArrowheads="1" noChangeShapeType="1" noTextEdit="1"/>
              </p:cNvSpPr>
              <p:nvPr/>
            </p:nvSpPr>
            <p:spPr>
              <a:xfrm>
                <a:off x="954019" y="7460528"/>
                <a:ext cx="7275581" cy="677108"/>
              </a:xfrm>
              <a:prstGeom prst="rect">
                <a:avLst/>
              </a:prstGeom>
              <a:blipFill rotWithShape="0">
                <a:blip r:embed="rId4"/>
                <a:stretch>
                  <a:fillRect l="-2680" t="-15315" r="-1759" b="-3513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8" name="Rectangle 27"/>
              <p:cNvSpPr/>
              <p:nvPr/>
            </p:nvSpPr>
            <p:spPr>
              <a:xfrm>
                <a:off x="381000" y="8191500"/>
                <a:ext cx="16992600" cy="1846659"/>
              </a:xfrm>
              <a:prstGeom prst="rect">
                <a:avLst/>
              </a:prstGeom>
            </p:spPr>
            <p:txBody>
              <a:bodyPr wrap="square">
                <a:spAutoFit/>
              </a:bodyPr>
              <a:lstStyle/>
              <a:p>
                <a:pPr algn="just">
                  <a:lnSpc>
                    <a:spcPct val="150000"/>
                  </a:lnSpc>
                  <a:spcAft>
                    <a:spcPts val="800"/>
                  </a:spcAft>
                </a:pPr>
                <a14:m>
                  <m:oMath xmlns:m="http://schemas.openxmlformats.org/officeDocument/2006/math">
                    <m:r>
                      <a:rPr lang="en-US" sz="3800" i="1">
                        <a:latin typeface="Cambria Math" panose="02040503050406030204" pitchFamily="18" charset="0"/>
                        <a:ea typeface="Calibri" panose="020F0502020204030204" pitchFamily="34" charset="0"/>
                        <a:cs typeface="Times New Roman" panose="02020603050405020304" pitchFamily="18" charset="0"/>
                      </a:rPr>
                      <m:t>⇒</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Dựa vào trung vị, điểm số của các học sinh lớp 10A là cao nhất, lớp 10C là thấp nhất.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28" name="Rectangle 27"/>
              <p:cNvSpPr>
                <a:spLocks noRot="1" noChangeAspect="1" noMove="1" noResize="1" noEditPoints="1" noAdjustHandles="1" noChangeArrowheads="1" noChangeShapeType="1" noTextEdit="1"/>
              </p:cNvSpPr>
              <p:nvPr/>
            </p:nvSpPr>
            <p:spPr>
              <a:xfrm>
                <a:off x="381000" y="8191500"/>
                <a:ext cx="16992600" cy="1846659"/>
              </a:xfrm>
              <a:prstGeom prst="rect">
                <a:avLst/>
              </a:prstGeom>
              <a:blipFill rotWithShape="0">
                <a:blip r:embed="rId5"/>
                <a:stretch>
                  <a:fillRect l="-1184" r="-1148" b="-6271"/>
                </a:stretch>
              </a:blipFill>
            </p:spPr>
            <p:txBody>
              <a:bodyPr/>
              <a:lstStyle/>
              <a:p>
                <a:r>
                  <a:rPr lang="en-US">
                    <a:noFill/>
                  </a:rPr>
                  <a:t> </a:t>
                </a:r>
              </a:p>
            </p:txBody>
          </p:sp>
        </mc:Fallback>
      </mc:AlternateContent>
    </p:spTree>
    <p:extLst>
      <p:ext uri="{BB962C8B-B14F-4D97-AF65-F5344CB8AC3E}">
        <p14:creationId xmlns:p14="http://schemas.microsoft.com/office/powerpoint/2010/main" val="2005997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500"/>
                                        <p:tgtEl>
                                          <p:spTgt spid="19"/>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randombar(horizontal)">
                                      <p:cBhvr>
                                        <p:cTn id="25" dur="500"/>
                                        <p:tgtEl>
                                          <p:spTgt spid="2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down)">
                                      <p:cBhvr>
                                        <p:cTn id="35" dur="5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14" presetClass="entr" presetSubtype="10" fill="hold" nodeType="clickEffect">
                                  <p:stCondLst>
                                    <p:cond delay="0"/>
                                  </p:stCondLst>
                                  <p:childTnLst>
                                    <p:set>
                                      <p:cBhvr>
                                        <p:cTn id="39" dur="1" fill="hold">
                                          <p:stCondLst>
                                            <p:cond delay="0"/>
                                          </p:stCondLst>
                                        </p:cTn>
                                        <p:tgtEl>
                                          <p:spTgt spid="28">
                                            <p:txEl>
                                              <p:pRg st="0" end="0"/>
                                            </p:txEl>
                                          </p:spTgt>
                                        </p:tgtEl>
                                        <p:attrNameLst>
                                          <p:attrName>style.visibility</p:attrName>
                                        </p:attrNameLst>
                                      </p:cBhvr>
                                      <p:to>
                                        <p:strVal val="visible"/>
                                      </p:to>
                                    </p:set>
                                    <p:animEffect transition="in" filter="randombar(horizontal)">
                                      <p:cBhvr>
                                        <p:cTn id="40" dur="500"/>
                                        <p:tgtEl>
                                          <p:spTgt spid="2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2" grpId="0"/>
      <p:bldP spid="2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sp>
        <p:nvSpPr>
          <p:cNvPr id="8" name="Rounded Rectangle 7"/>
          <p:cNvSpPr/>
          <p:nvPr/>
        </p:nvSpPr>
        <p:spPr>
          <a:xfrm>
            <a:off x="942341" y="647700"/>
            <a:ext cx="16403317" cy="9067800"/>
          </a:xfrm>
          <a:prstGeom prst="roundRect">
            <a:avLst/>
          </a:prstGeom>
          <a:solidFill>
            <a:schemeClr val="bg1"/>
          </a:solidFill>
          <a:ln>
            <a:solidFill>
              <a:srgbClr val="CCD5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6" name="Picture 6"/>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rot="19604541">
            <a:off x="192191" y="261255"/>
            <a:ext cx="1906780" cy="1270392"/>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rot="850317">
            <a:off x="16218022" y="7964979"/>
            <a:ext cx="1490734" cy="2250165"/>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785137">
            <a:off x="155879" y="8427853"/>
            <a:ext cx="1420566" cy="1539909"/>
          </a:xfrm>
          <a:prstGeom prst="rect">
            <a:avLst/>
          </a:prstGeom>
        </p:spPr>
      </p:pic>
      <mc:AlternateContent xmlns:mc="http://schemas.openxmlformats.org/markup-compatibility/2006" xmlns:a14="http://schemas.microsoft.com/office/drawing/2010/main">
        <mc:Choice Requires="a14">
          <p:sp>
            <p:nvSpPr>
              <p:cNvPr id="3" name="Rectangle 2"/>
              <p:cNvSpPr/>
              <p:nvPr/>
            </p:nvSpPr>
            <p:spPr>
              <a:xfrm>
                <a:off x="1447799" y="1373826"/>
                <a:ext cx="15240000" cy="1738296"/>
              </a:xfrm>
              <a:prstGeom prst="rect">
                <a:avLst/>
              </a:prstGeom>
            </p:spPr>
            <p:txBody>
              <a:bodyPr wrap="square">
                <a:spAutoFit/>
              </a:bodyPr>
              <a:lstStyle/>
              <a:p>
                <a:pPr marL="571500" indent="-571500" algn="just">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lớp 10A: số học sinh có điểm 9 là 14, cao nhất so với các điểm còn lại nên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9</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3" name="Rectangle 2"/>
              <p:cNvSpPr>
                <a:spLocks noRot="1" noChangeAspect="1" noMove="1" noResize="1" noEditPoints="1" noAdjustHandles="1" noChangeArrowheads="1" noChangeShapeType="1" noTextEdit="1"/>
              </p:cNvSpPr>
              <p:nvPr/>
            </p:nvSpPr>
            <p:spPr>
              <a:xfrm>
                <a:off x="1447799" y="1373826"/>
                <a:ext cx="15240000" cy="1738296"/>
              </a:xfrm>
              <a:prstGeom prst="rect">
                <a:avLst/>
              </a:prstGeom>
              <a:blipFill rotWithShape="0">
                <a:blip r:embed="rId13"/>
                <a:stretch>
                  <a:fillRect l="-1160" r="-1320" b="-1293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Rectangle 8"/>
              <p:cNvSpPr/>
              <p:nvPr/>
            </p:nvSpPr>
            <p:spPr>
              <a:xfrm>
                <a:off x="1432559" y="3262054"/>
                <a:ext cx="15255240" cy="1846659"/>
              </a:xfrm>
              <a:prstGeom prst="rect">
                <a:avLst/>
              </a:prstGeom>
            </p:spPr>
            <p:txBody>
              <a:bodyPr wrap="square">
                <a:spAutoFit/>
              </a:bodyPr>
              <a:lstStyle/>
              <a:p>
                <a:pPr marL="571500" indent="-571500" algn="just">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lớp 10B: số học sinh có điểm 7, 8 là 10, cao nhất so với các điểm còn lại nên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7, 8</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9" name="Rectangle 8"/>
              <p:cNvSpPr>
                <a:spLocks noRot="1" noChangeAspect="1" noMove="1" noResize="1" noEditPoints="1" noAdjustHandles="1" noChangeArrowheads="1" noChangeShapeType="1" noTextEdit="1"/>
              </p:cNvSpPr>
              <p:nvPr/>
            </p:nvSpPr>
            <p:spPr>
              <a:xfrm>
                <a:off x="1432559" y="3262054"/>
                <a:ext cx="15255240" cy="1846659"/>
              </a:xfrm>
              <a:prstGeom prst="rect">
                <a:avLst/>
              </a:prstGeom>
              <a:blipFill rotWithShape="0">
                <a:blip r:embed="rId14"/>
                <a:stretch>
                  <a:fillRect l="-1199" r="-1319" b="-66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Rectangle 9"/>
              <p:cNvSpPr/>
              <p:nvPr/>
            </p:nvSpPr>
            <p:spPr>
              <a:xfrm>
                <a:off x="1432560" y="5200529"/>
                <a:ext cx="15255240" cy="1846659"/>
              </a:xfrm>
              <a:prstGeom prst="rect">
                <a:avLst/>
              </a:prstGeom>
            </p:spPr>
            <p:txBody>
              <a:bodyPr wrap="square">
                <a:spAutoFit/>
              </a:bodyPr>
              <a:lstStyle/>
              <a:p>
                <a:pPr marL="571500" indent="-571500" algn="just">
                  <a:lnSpc>
                    <a:spcPct val="150000"/>
                  </a:lnSpc>
                  <a:spcAft>
                    <a:spcPts val="800"/>
                  </a:spcAft>
                  <a:buFont typeface="Arial" panose="020B0604020202020204" pitchFamily="34" charset="0"/>
                  <a:buChar char="•"/>
                </a:pPr>
                <a:r>
                  <a:rPr lang="en-US" sz="3800">
                    <a:solidFill>
                      <a:srgbClr val="333333"/>
                    </a:solidFill>
                    <a:latin typeface="Arial" panose="020B0604020202020204" pitchFamily="34" charset="0"/>
                    <a:ea typeface="Times New Roman" panose="02020603050405020304" pitchFamily="18" charset="0"/>
                    <a:cs typeface="Arial" panose="020B0604020202020204" pitchFamily="34" charset="0"/>
                  </a:rPr>
                  <a:t>Xét lớp 10C: số học sinh có điểm 7 là 17, cao nhất so với các điểm còn lại nên </a:t>
                </a:r>
                <a14:m>
                  <m:oMath xmlns:m="http://schemas.openxmlformats.org/officeDocument/2006/math">
                    <m:sSub>
                      <m:sSubPr>
                        <m:ctrlPr>
                          <a:rPr lang="en-US" sz="3800" i="1">
                            <a:effectLst/>
                            <a:latin typeface="Cambria Math" panose="02040503050406030204" pitchFamily="18" charset="0"/>
                            <a:ea typeface="Calibri" panose="020F0502020204030204" pitchFamily="34" charset="0"/>
                            <a:cs typeface="Times New Roman" panose="02020603050405020304" pitchFamily="18" charset="0"/>
                          </a:rPr>
                        </m:ctrlPr>
                      </m:sSubPr>
                      <m:e>
                        <m:r>
                          <a:rPr lang="en-US" sz="3800" i="1">
                            <a:effectLst/>
                            <a:latin typeface="Cambria Math" panose="02040503050406030204" pitchFamily="18" charset="0"/>
                            <a:ea typeface="Calibri" panose="020F0502020204030204" pitchFamily="34" charset="0"/>
                            <a:cs typeface="Times New Roman" panose="02020603050405020304" pitchFamily="18" charset="0"/>
                          </a:rPr>
                          <m:t>𝑀</m:t>
                        </m:r>
                      </m:e>
                      <m:sub>
                        <m:r>
                          <a:rPr lang="en-US" sz="3800" i="1">
                            <a:effectLst/>
                            <a:latin typeface="Cambria Math" panose="02040503050406030204" pitchFamily="18" charset="0"/>
                            <a:ea typeface="Calibri" panose="020F0502020204030204" pitchFamily="34" charset="0"/>
                            <a:cs typeface="Times New Roman" panose="02020603050405020304" pitchFamily="18" charset="0"/>
                          </a:rPr>
                          <m:t>𝑜</m:t>
                        </m:r>
                      </m:sub>
                    </m:sSub>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 7</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0" name="Rectangle 9"/>
              <p:cNvSpPr>
                <a:spLocks noRot="1" noChangeAspect="1" noMove="1" noResize="1" noEditPoints="1" noAdjustHandles="1" noChangeArrowheads="1" noChangeShapeType="1" noTextEdit="1"/>
              </p:cNvSpPr>
              <p:nvPr/>
            </p:nvSpPr>
            <p:spPr>
              <a:xfrm>
                <a:off x="1432560" y="5200529"/>
                <a:ext cx="15255240" cy="1846659"/>
              </a:xfrm>
              <a:prstGeom prst="rect">
                <a:avLst/>
              </a:prstGeom>
              <a:blipFill rotWithShape="0">
                <a:blip r:embed="rId15"/>
                <a:stretch>
                  <a:fillRect l="-1199" r="-1278" b="-6601"/>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Rectangle 10"/>
              <p:cNvSpPr/>
              <p:nvPr/>
            </p:nvSpPr>
            <p:spPr>
              <a:xfrm>
                <a:off x="1432559" y="7139004"/>
                <a:ext cx="15255240" cy="1738296"/>
              </a:xfrm>
              <a:prstGeom prst="rect">
                <a:avLst/>
              </a:prstGeom>
            </p:spPr>
            <p:txBody>
              <a:bodyPr wrap="square">
                <a:spAutoFit/>
              </a:bodyPr>
              <a:lstStyle/>
              <a:p>
                <a:pPr algn="just">
                  <a:lnSpc>
                    <a:spcPct val="150000"/>
                  </a:lnSpc>
                  <a:spcAft>
                    <a:spcPts val="800"/>
                  </a:spcAft>
                </a:pPr>
                <a14:m>
                  <m:oMath xmlns:m="http://schemas.openxmlformats.org/officeDocument/2006/math">
                    <m:r>
                      <a:rPr lang="en-US" sz="3800" i="1">
                        <a:latin typeface="Cambria Math" panose="02040503050406030204" pitchFamily="18" charset="0"/>
                        <a:ea typeface="Calibri" panose="020F0502020204030204" pitchFamily="34" charset="0"/>
                        <a:cs typeface="Times New Roman" panose="02020603050405020304" pitchFamily="18" charset="0"/>
                      </a:rPr>
                      <m:t>⇒</m:t>
                    </m:r>
                  </m:oMath>
                </a14:m>
                <a:r>
                  <a:rPr lang="en-US" sz="3800">
                    <a:solidFill>
                      <a:srgbClr val="333333"/>
                    </a:solidFill>
                    <a:effectLst/>
                    <a:latin typeface="Arial" panose="020B0604020202020204" pitchFamily="34" charset="0"/>
                    <a:ea typeface="Times New Roman" panose="02020603050405020304" pitchFamily="18" charset="0"/>
                    <a:cs typeface="Arial" panose="020B0604020202020204" pitchFamily="34" charset="0"/>
                  </a:rPr>
                  <a:t> Dựa vào mốt, điểm số của các học sinh lớp 10A là cao nhất, lớp 10C là thấp nhất.</a:t>
                </a:r>
                <a:endParaRPr lang="en-US" sz="3800">
                  <a:effectLst/>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11" name="Rectangle 10"/>
              <p:cNvSpPr>
                <a:spLocks noRot="1" noChangeAspect="1" noMove="1" noResize="1" noEditPoints="1" noAdjustHandles="1" noChangeArrowheads="1" noChangeShapeType="1" noTextEdit="1"/>
              </p:cNvSpPr>
              <p:nvPr/>
            </p:nvSpPr>
            <p:spPr>
              <a:xfrm>
                <a:off x="1432559" y="7139004"/>
                <a:ext cx="15255240" cy="1738296"/>
              </a:xfrm>
              <a:prstGeom prst="rect">
                <a:avLst/>
              </a:prstGeom>
              <a:blipFill rotWithShape="0">
                <a:blip r:embed="rId16"/>
                <a:stretch>
                  <a:fillRect l="-1319" r="-1319" b="-13333"/>
                </a:stretch>
              </a:blipFill>
            </p:spPr>
            <p:txBody>
              <a:bodyPr/>
              <a:lstStyle/>
              <a:p>
                <a:r>
                  <a:rPr lang="en-US">
                    <a:noFill/>
                  </a:rPr>
                  <a:t> </a:t>
                </a:r>
              </a:p>
            </p:txBody>
          </p:sp>
        </mc:Fallback>
      </mc:AlternateContent>
    </p:spTree>
    <p:extLst>
      <p:ext uri="{BB962C8B-B14F-4D97-AF65-F5344CB8AC3E}">
        <p14:creationId xmlns:p14="http://schemas.microsoft.com/office/powerpoint/2010/main" val="2581646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barn(inVertical)">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fade">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1">
                                            <p:txEl>
                                              <p:pRg st="0" end="0"/>
                                            </p:txEl>
                                          </p:spTgt>
                                        </p:tgtEl>
                                        <p:attrNameLst>
                                          <p:attrName>style.visibility</p:attrName>
                                        </p:attrNameLst>
                                      </p:cBhvr>
                                      <p:to>
                                        <p:strVal val="visible"/>
                                      </p:to>
                                    </p:set>
                                    <p:animEffect transition="in" filter="randombar(horizontal)">
                                      <p:cBhvr>
                                        <p:cTn id="2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562200">
            <a:off x="886593" y="1043452"/>
            <a:ext cx="1824152" cy="2241661"/>
          </a:xfrm>
          <a:prstGeom prst="rect">
            <a:avLst/>
          </a:prstGeom>
        </p:spPr>
      </p:pic>
      <p:sp>
        <p:nvSpPr>
          <p:cNvPr id="8" name="TextBox 8"/>
          <p:cNvSpPr txBox="1"/>
          <p:nvPr/>
        </p:nvSpPr>
        <p:spPr>
          <a:xfrm>
            <a:off x="2176305" y="1171575"/>
            <a:ext cx="13935391" cy="992708"/>
          </a:xfrm>
          <a:prstGeom prst="rect">
            <a:avLst/>
          </a:prstGeom>
        </p:spPr>
        <p:txBody>
          <a:bodyPr lIns="0" tIns="0" rIns="0" bIns="0" rtlCol="0" anchor="t">
            <a:spAutoFit/>
          </a:bodyPr>
          <a:lstStyle/>
          <a:p>
            <a:pPr algn="ctr">
              <a:lnSpc>
                <a:spcPts val="8499"/>
              </a:lnSpc>
            </a:pPr>
            <a:r>
              <a:rPr lang="en-US" sz="6000" b="1">
                <a:latin typeface="Arial" panose="020B0604020202020204" pitchFamily="34" charset="0"/>
                <a:cs typeface="Arial" panose="020B0604020202020204" pitchFamily="34" charset="0"/>
              </a:rPr>
              <a:t>HƯỚNG DẪN VỀ NHÀ</a:t>
            </a:r>
          </a:p>
        </p:txBody>
      </p:sp>
      <p:pic>
        <p:nvPicPr>
          <p:cNvPr id="13"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r="18941" b="23301"/>
          <a:stretch>
            <a:fillRect/>
          </a:stretch>
        </p:blipFill>
        <p:spPr>
          <a:xfrm rot="181335">
            <a:off x="15393100" y="540234"/>
            <a:ext cx="2404625" cy="2255389"/>
          </a:xfrm>
          <a:prstGeom prst="rect">
            <a:avLst/>
          </a:prstGeom>
        </p:spPr>
      </p:pic>
      <p:grpSp>
        <p:nvGrpSpPr>
          <p:cNvPr id="12" name="Group 11"/>
          <p:cNvGrpSpPr/>
          <p:nvPr/>
        </p:nvGrpSpPr>
        <p:grpSpPr>
          <a:xfrm>
            <a:off x="637809" y="3309783"/>
            <a:ext cx="5411428" cy="5024436"/>
            <a:chOff x="924909" y="3568797"/>
            <a:chExt cx="5411428" cy="4241703"/>
          </a:xfrm>
        </p:grpSpPr>
        <p:grpSp>
          <p:nvGrpSpPr>
            <p:cNvPr id="15" name="Group 3"/>
            <p:cNvGrpSpPr/>
            <p:nvPr/>
          </p:nvGrpSpPr>
          <p:grpSpPr>
            <a:xfrm>
              <a:off x="924909" y="3568797"/>
              <a:ext cx="5411428" cy="4241703"/>
              <a:chOff x="0" y="0"/>
              <a:chExt cx="3183193" cy="3101958"/>
            </a:xfrm>
          </p:grpSpPr>
          <p:sp>
            <p:nvSpPr>
              <p:cNvPr id="17" name="Freeform 4"/>
              <p:cNvSpPr/>
              <p:nvPr/>
            </p:nvSpPr>
            <p:spPr>
              <a:xfrm>
                <a:off x="10160" y="16510"/>
                <a:ext cx="3160333" cy="3074018"/>
              </a:xfrm>
              <a:custGeom>
                <a:avLst/>
                <a:gdLst/>
                <a:ahLst/>
                <a:cxnLst/>
                <a:rect l="l" t="t" r="r" b="b"/>
                <a:pathLst>
                  <a:path w="3160333" h="3074018">
                    <a:moveTo>
                      <a:pt x="3160333" y="3074018"/>
                    </a:moveTo>
                    <a:lnTo>
                      <a:pt x="0" y="3066398"/>
                    </a:lnTo>
                    <a:lnTo>
                      <a:pt x="0" y="1079377"/>
                    </a:lnTo>
                    <a:lnTo>
                      <a:pt x="17780" y="19050"/>
                    </a:lnTo>
                    <a:lnTo>
                      <a:pt x="1573825" y="0"/>
                    </a:lnTo>
                    <a:lnTo>
                      <a:pt x="3141283" y="5080"/>
                    </a:lnTo>
                    <a:close/>
                  </a:path>
                </a:pathLst>
              </a:custGeom>
              <a:solidFill>
                <a:srgbClr val="FFF5DE"/>
              </a:solidFill>
            </p:spPr>
            <p:txBody>
              <a:bodyPr/>
              <a:lstStyle/>
              <a:p>
                <a:endParaRPr lang="en-US"/>
              </a:p>
            </p:txBody>
          </p:sp>
          <p:sp>
            <p:nvSpPr>
              <p:cNvPr id="18" name="Freeform 5"/>
              <p:cNvSpPr/>
              <p:nvPr/>
            </p:nvSpPr>
            <p:spPr>
              <a:xfrm>
                <a:off x="-3810" y="0"/>
                <a:ext cx="3189543" cy="3100688"/>
              </a:xfrm>
              <a:custGeom>
                <a:avLst/>
                <a:gdLst/>
                <a:ahLst/>
                <a:cxnLst/>
                <a:rect l="l" t="t" r="r" b="b"/>
                <a:pathLst>
                  <a:path w="3189543" h="3100688">
                    <a:moveTo>
                      <a:pt x="3155253" y="21590"/>
                    </a:moveTo>
                    <a:cubicBezTo>
                      <a:pt x="3156523" y="34290"/>
                      <a:pt x="3156523" y="44450"/>
                      <a:pt x="3157793" y="54610"/>
                    </a:cubicBezTo>
                    <a:cubicBezTo>
                      <a:pt x="3160333" y="110368"/>
                      <a:pt x="3161603" y="177021"/>
                      <a:pt x="3164143" y="241294"/>
                    </a:cubicBezTo>
                    <a:cubicBezTo>
                      <a:pt x="3164143" y="334133"/>
                      <a:pt x="3176843" y="2164722"/>
                      <a:pt x="3183193" y="2257561"/>
                    </a:cubicBezTo>
                    <a:cubicBezTo>
                      <a:pt x="3189543" y="2398009"/>
                      <a:pt x="3185733" y="2540838"/>
                      <a:pt x="3185733" y="2681286"/>
                    </a:cubicBezTo>
                    <a:cubicBezTo>
                      <a:pt x="3185733" y="2805071"/>
                      <a:pt x="3187003" y="2919334"/>
                      <a:pt x="3188273" y="3039728"/>
                    </a:cubicBezTo>
                    <a:cubicBezTo>
                      <a:pt x="3188273" y="3061318"/>
                      <a:pt x="3188273" y="3075288"/>
                      <a:pt x="3188273" y="3099418"/>
                    </a:cubicBezTo>
                    <a:cubicBezTo>
                      <a:pt x="3165413" y="3099418"/>
                      <a:pt x="3145093" y="3100688"/>
                      <a:pt x="3119988" y="3099418"/>
                    </a:cubicBezTo>
                    <a:cubicBezTo>
                      <a:pt x="2961402" y="3094338"/>
                      <a:pt x="2800375" y="3100688"/>
                      <a:pt x="2641788" y="3095608"/>
                    </a:cubicBezTo>
                    <a:cubicBezTo>
                      <a:pt x="2546636" y="3091798"/>
                      <a:pt x="2453923" y="3094338"/>
                      <a:pt x="2358771" y="3091798"/>
                    </a:cubicBezTo>
                    <a:cubicBezTo>
                      <a:pt x="2314855" y="3090528"/>
                      <a:pt x="2270938" y="3089258"/>
                      <a:pt x="2227022" y="3087988"/>
                    </a:cubicBezTo>
                    <a:cubicBezTo>
                      <a:pt x="2200184" y="3087988"/>
                      <a:pt x="2175786" y="3089258"/>
                      <a:pt x="2148949" y="3089258"/>
                    </a:cubicBezTo>
                    <a:cubicBezTo>
                      <a:pt x="2080634" y="3087988"/>
                      <a:pt x="1892770" y="3089258"/>
                      <a:pt x="1824455" y="3087988"/>
                    </a:cubicBezTo>
                    <a:cubicBezTo>
                      <a:pt x="1775659" y="3086718"/>
                      <a:pt x="799740" y="3095608"/>
                      <a:pt x="750944" y="3094338"/>
                    </a:cubicBezTo>
                    <a:cubicBezTo>
                      <a:pt x="738745" y="3094338"/>
                      <a:pt x="724106" y="3095608"/>
                      <a:pt x="711907" y="3095608"/>
                    </a:cubicBezTo>
                    <a:cubicBezTo>
                      <a:pt x="682630" y="3095608"/>
                      <a:pt x="655792" y="3096878"/>
                      <a:pt x="626514" y="3096878"/>
                    </a:cubicBezTo>
                    <a:cubicBezTo>
                      <a:pt x="553320" y="3096878"/>
                      <a:pt x="482566" y="3095608"/>
                      <a:pt x="409372" y="3094338"/>
                    </a:cubicBezTo>
                    <a:cubicBezTo>
                      <a:pt x="365456" y="3093068"/>
                      <a:pt x="321540" y="3091798"/>
                      <a:pt x="280063" y="3090528"/>
                    </a:cubicBezTo>
                    <a:cubicBezTo>
                      <a:pt x="201989" y="3089258"/>
                      <a:pt x="123916" y="3087988"/>
                      <a:pt x="48260" y="3087988"/>
                    </a:cubicBezTo>
                    <a:cubicBezTo>
                      <a:pt x="38100" y="3087988"/>
                      <a:pt x="29210" y="3087988"/>
                      <a:pt x="19050" y="3086718"/>
                    </a:cubicBezTo>
                    <a:cubicBezTo>
                      <a:pt x="10160" y="3085448"/>
                      <a:pt x="5080" y="3079098"/>
                      <a:pt x="7620" y="3070208"/>
                    </a:cubicBezTo>
                    <a:cubicBezTo>
                      <a:pt x="16510" y="3038358"/>
                      <a:pt x="12700" y="2978846"/>
                      <a:pt x="11430" y="2916954"/>
                    </a:cubicBezTo>
                    <a:cubicBezTo>
                      <a:pt x="10160" y="2790788"/>
                      <a:pt x="6350" y="2667003"/>
                      <a:pt x="7620" y="2540838"/>
                    </a:cubicBezTo>
                    <a:cubicBezTo>
                      <a:pt x="5080" y="2383726"/>
                      <a:pt x="0" y="438874"/>
                      <a:pt x="7620" y="279382"/>
                    </a:cubicBezTo>
                    <a:cubicBezTo>
                      <a:pt x="8890" y="248436"/>
                      <a:pt x="7620" y="215109"/>
                      <a:pt x="8890" y="184163"/>
                    </a:cubicBezTo>
                    <a:cubicBezTo>
                      <a:pt x="10160" y="134173"/>
                      <a:pt x="12700" y="79422"/>
                      <a:pt x="13970" y="44450"/>
                    </a:cubicBezTo>
                    <a:cubicBezTo>
                      <a:pt x="13970" y="41910"/>
                      <a:pt x="15240" y="39370"/>
                      <a:pt x="16510" y="38100"/>
                    </a:cubicBezTo>
                    <a:cubicBezTo>
                      <a:pt x="38100" y="35560"/>
                      <a:pt x="62921" y="30480"/>
                      <a:pt x="101958" y="29210"/>
                    </a:cubicBezTo>
                    <a:cubicBezTo>
                      <a:pt x="167832" y="25400"/>
                      <a:pt x="233707" y="22860"/>
                      <a:pt x="302021" y="20320"/>
                    </a:cubicBezTo>
                    <a:cubicBezTo>
                      <a:pt x="348377" y="17780"/>
                      <a:pt x="394733" y="16510"/>
                      <a:pt x="438650" y="13970"/>
                    </a:cubicBezTo>
                    <a:cubicBezTo>
                      <a:pt x="482566" y="11430"/>
                      <a:pt x="528922" y="8890"/>
                      <a:pt x="572839" y="8890"/>
                    </a:cubicBezTo>
                    <a:cubicBezTo>
                      <a:pt x="621635" y="7620"/>
                      <a:pt x="670431" y="10160"/>
                      <a:pt x="719227" y="8890"/>
                    </a:cubicBezTo>
                    <a:cubicBezTo>
                      <a:pt x="780222" y="8890"/>
                      <a:pt x="1885450" y="6350"/>
                      <a:pt x="1946445" y="5080"/>
                    </a:cubicBezTo>
                    <a:cubicBezTo>
                      <a:pt x="2005000" y="3810"/>
                      <a:pt x="2063556" y="2540"/>
                      <a:pt x="2124551" y="2540"/>
                    </a:cubicBezTo>
                    <a:cubicBezTo>
                      <a:pt x="2224582" y="1270"/>
                      <a:pt x="2322174" y="0"/>
                      <a:pt x="2422206" y="0"/>
                    </a:cubicBezTo>
                    <a:cubicBezTo>
                      <a:pt x="2463683" y="0"/>
                      <a:pt x="2507599" y="2540"/>
                      <a:pt x="2549076" y="2540"/>
                    </a:cubicBezTo>
                    <a:cubicBezTo>
                      <a:pt x="2663746" y="3810"/>
                      <a:pt x="2780856" y="5080"/>
                      <a:pt x="2895527" y="7620"/>
                    </a:cubicBezTo>
                    <a:cubicBezTo>
                      <a:pt x="2956522" y="8890"/>
                      <a:pt x="3017517" y="12700"/>
                      <a:pt x="3078512" y="16510"/>
                    </a:cubicBezTo>
                    <a:cubicBezTo>
                      <a:pt x="3093151" y="16510"/>
                      <a:pt x="3107789" y="16510"/>
                      <a:pt x="3119988" y="16510"/>
                    </a:cubicBezTo>
                    <a:cubicBezTo>
                      <a:pt x="3136203" y="17780"/>
                      <a:pt x="3145093" y="20320"/>
                      <a:pt x="3155253" y="21590"/>
                    </a:cubicBezTo>
                    <a:close/>
                    <a:moveTo>
                      <a:pt x="3165413" y="3082908"/>
                    </a:moveTo>
                    <a:cubicBezTo>
                      <a:pt x="3166683" y="3066398"/>
                      <a:pt x="3167953" y="3053698"/>
                      <a:pt x="3167953" y="3040998"/>
                    </a:cubicBezTo>
                    <a:cubicBezTo>
                      <a:pt x="3166683" y="2907432"/>
                      <a:pt x="3165413" y="2781266"/>
                      <a:pt x="3165413" y="2645579"/>
                    </a:cubicBezTo>
                    <a:cubicBezTo>
                      <a:pt x="3165413" y="2583686"/>
                      <a:pt x="3167953" y="2521794"/>
                      <a:pt x="3166683" y="2459901"/>
                    </a:cubicBezTo>
                    <a:cubicBezTo>
                      <a:pt x="3166683" y="2402770"/>
                      <a:pt x="3165413" y="2343258"/>
                      <a:pt x="3164143" y="2286126"/>
                    </a:cubicBezTo>
                    <a:cubicBezTo>
                      <a:pt x="3159063" y="2198049"/>
                      <a:pt x="3147633" y="374601"/>
                      <a:pt x="3147633" y="286523"/>
                    </a:cubicBezTo>
                    <a:cubicBezTo>
                      <a:pt x="3145093" y="212729"/>
                      <a:pt x="3142553" y="136553"/>
                      <a:pt x="3140013" y="63500"/>
                    </a:cubicBezTo>
                    <a:cubicBezTo>
                      <a:pt x="3138743" y="44450"/>
                      <a:pt x="3137473" y="43180"/>
                      <a:pt x="3112669" y="41910"/>
                    </a:cubicBezTo>
                    <a:cubicBezTo>
                      <a:pt x="3105350" y="41910"/>
                      <a:pt x="3100470" y="41910"/>
                      <a:pt x="3093151" y="40640"/>
                    </a:cubicBezTo>
                    <a:cubicBezTo>
                      <a:pt x="3032156" y="36830"/>
                      <a:pt x="2968721" y="31750"/>
                      <a:pt x="2907726" y="30480"/>
                    </a:cubicBezTo>
                    <a:cubicBezTo>
                      <a:pt x="2758898" y="26670"/>
                      <a:pt x="2607631" y="25400"/>
                      <a:pt x="2458803" y="22860"/>
                    </a:cubicBezTo>
                    <a:cubicBezTo>
                      <a:pt x="2436845" y="22860"/>
                      <a:pt x="2412447" y="22860"/>
                      <a:pt x="2390489" y="22860"/>
                    </a:cubicBezTo>
                    <a:cubicBezTo>
                      <a:pt x="2353892" y="22860"/>
                      <a:pt x="2317295" y="22860"/>
                      <a:pt x="2283138" y="22860"/>
                    </a:cubicBezTo>
                    <a:cubicBezTo>
                      <a:pt x="2205064" y="22860"/>
                      <a:pt x="2126990" y="22860"/>
                      <a:pt x="2051357" y="24130"/>
                    </a:cubicBezTo>
                    <a:cubicBezTo>
                      <a:pt x="1985482" y="25400"/>
                      <a:pt x="875374" y="29210"/>
                      <a:pt x="809499" y="29210"/>
                    </a:cubicBezTo>
                    <a:cubicBezTo>
                      <a:pt x="702148" y="29210"/>
                      <a:pt x="594797" y="26670"/>
                      <a:pt x="487446" y="33020"/>
                    </a:cubicBezTo>
                    <a:cubicBezTo>
                      <a:pt x="431330" y="36830"/>
                      <a:pt x="377655" y="36830"/>
                      <a:pt x="323979" y="38100"/>
                    </a:cubicBezTo>
                    <a:cubicBezTo>
                      <a:pt x="231267" y="41910"/>
                      <a:pt x="138555" y="45720"/>
                      <a:pt x="49530" y="50800"/>
                    </a:cubicBezTo>
                    <a:cubicBezTo>
                      <a:pt x="36830" y="50800"/>
                      <a:pt x="34290" y="53340"/>
                      <a:pt x="33020" y="72280"/>
                    </a:cubicBezTo>
                    <a:cubicBezTo>
                      <a:pt x="31750" y="115129"/>
                      <a:pt x="31750" y="157978"/>
                      <a:pt x="30480" y="200826"/>
                    </a:cubicBezTo>
                    <a:cubicBezTo>
                      <a:pt x="29210" y="272241"/>
                      <a:pt x="26670" y="341275"/>
                      <a:pt x="25400" y="412689"/>
                    </a:cubicBezTo>
                    <a:cubicBezTo>
                      <a:pt x="20320" y="488864"/>
                      <a:pt x="26670" y="2350399"/>
                      <a:pt x="29210" y="2426575"/>
                    </a:cubicBezTo>
                    <a:cubicBezTo>
                      <a:pt x="29210" y="2507511"/>
                      <a:pt x="29210" y="2590828"/>
                      <a:pt x="30480" y="2671764"/>
                    </a:cubicBezTo>
                    <a:cubicBezTo>
                      <a:pt x="30480" y="2731276"/>
                      <a:pt x="33020" y="2790788"/>
                      <a:pt x="33020" y="2850300"/>
                    </a:cubicBezTo>
                    <a:cubicBezTo>
                      <a:pt x="33020" y="2914573"/>
                      <a:pt x="33020" y="2978846"/>
                      <a:pt x="31750" y="3040998"/>
                    </a:cubicBezTo>
                    <a:cubicBezTo>
                      <a:pt x="31750" y="3044808"/>
                      <a:pt x="31750" y="3047348"/>
                      <a:pt x="31750" y="3051158"/>
                    </a:cubicBezTo>
                    <a:cubicBezTo>
                      <a:pt x="31750" y="3061318"/>
                      <a:pt x="35560" y="3065128"/>
                      <a:pt x="44450" y="3065128"/>
                    </a:cubicBezTo>
                    <a:cubicBezTo>
                      <a:pt x="67801" y="3065128"/>
                      <a:pt x="101958" y="3066398"/>
                      <a:pt x="133675" y="3066398"/>
                    </a:cubicBezTo>
                    <a:cubicBezTo>
                      <a:pt x="180031" y="3066398"/>
                      <a:pt x="228827" y="3063858"/>
                      <a:pt x="275183" y="3066398"/>
                    </a:cubicBezTo>
                    <a:cubicBezTo>
                      <a:pt x="350817" y="3070208"/>
                      <a:pt x="426451" y="3072748"/>
                      <a:pt x="502085" y="3071478"/>
                    </a:cubicBezTo>
                    <a:cubicBezTo>
                      <a:pt x="550881" y="3070208"/>
                      <a:pt x="597237" y="3072748"/>
                      <a:pt x="646033" y="3072748"/>
                    </a:cubicBezTo>
                    <a:cubicBezTo>
                      <a:pt x="716787" y="3072748"/>
                      <a:pt x="787541" y="3071478"/>
                      <a:pt x="858295" y="3072748"/>
                    </a:cubicBezTo>
                    <a:cubicBezTo>
                      <a:pt x="963207" y="3074018"/>
                      <a:pt x="2114791" y="3063858"/>
                      <a:pt x="2222143" y="3066398"/>
                    </a:cubicBezTo>
                    <a:cubicBezTo>
                      <a:pt x="2268499" y="3067668"/>
                      <a:pt x="2314855" y="3068938"/>
                      <a:pt x="2358771" y="3068938"/>
                    </a:cubicBezTo>
                    <a:cubicBezTo>
                      <a:pt x="2439285" y="3071478"/>
                      <a:pt x="2517358" y="3067668"/>
                      <a:pt x="2597872" y="3071478"/>
                    </a:cubicBezTo>
                    <a:cubicBezTo>
                      <a:pt x="2663746" y="3074018"/>
                      <a:pt x="2729621" y="3074018"/>
                      <a:pt x="2795495" y="3076558"/>
                    </a:cubicBezTo>
                    <a:cubicBezTo>
                      <a:pt x="2893087" y="3080368"/>
                      <a:pt x="2990679" y="3082908"/>
                      <a:pt x="3088271" y="3084178"/>
                    </a:cubicBezTo>
                    <a:cubicBezTo>
                      <a:pt x="3124868" y="3084178"/>
                      <a:pt x="3145093" y="3082908"/>
                      <a:pt x="3165413" y="3082908"/>
                    </a:cubicBezTo>
                    <a:close/>
                  </a:path>
                </a:pathLst>
              </a:custGeom>
              <a:solidFill>
                <a:srgbClr val="000000"/>
              </a:solidFill>
            </p:spPr>
            <p:txBody>
              <a:bodyPr/>
              <a:lstStyle/>
              <a:p>
                <a:endParaRPr lang="en-US"/>
              </a:p>
            </p:txBody>
          </p:sp>
        </p:grpSp>
        <p:sp>
          <p:nvSpPr>
            <p:cNvPr id="16" name="Rectangle 15"/>
            <p:cNvSpPr/>
            <p:nvPr/>
          </p:nvSpPr>
          <p:spPr>
            <a:xfrm>
              <a:off x="1118771" y="4786715"/>
              <a:ext cx="4796230" cy="1824923"/>
            </a:xfrm>
            <a:prstGeom prst="rect">
              <a:avLst/>
            </a:prstGeom>
          </p:spPr>
          <p:txBody>
            <a:bodyPr wrap="square">
              <a:spAutoFit/>
            </a:bodyPr>
            <a:lstStyle/>
            <a:p>
              <a:pPr algn="ctr">
                <a:lnSpc>
                  <a:spcPct val="150000"/>
                </a:lnSpc>
                <a:buClr>
                  <a:srgbClr val="000000"/>
                </a:buClr>
                <a:buFont typeface="Arial"/>
                <a:buNone/>
              </a:pPr>
              <a:r>
                <a:rPr lang="pt-BR" sz="4000" kern="0">
                  <a:latin typeface="Arial"/>
                  <a:ea typeface="Calibri" panose="020F0502020204030204" pitchFamily="34" charset="0"/>
                  <a:cs typeface="Times New Roman" panose="02020603050405020304" pitchFamily="18" charset="0"/>
                  <a:sym typeface="Arial"/>
                </a:rPr>
                <a:t>* Ghi nhớ </a:t>
              </a:r>
            </a:p>
            <a:p>
              <a:pPr algn="ctr">
                <a:lnSpc>
                  <a:spcPct val="150000"/>
                </a:lnSpc>
                <a:buClr>
                  <a:srgbClr val="000000"/>
                </a:buClr>
                <a:buFont typeface="Arial"/>
                <a:buNone/>
              </a:pPr>
              <a:r>
                <a:rPr lang="pt-BR" sz="4000" kern="0">
                  <a:latin typeface="Arial"/>
                  <a:ea typeface="Calibri" panose="020F0502020204030204" pitchFamily="34" charset="0"/>
                  <a:cs typeface="Times New Roman" panose="02020603050405020304" pitchFamily="18" charset="0"/>
                  <a:sym typeface="Arial"/>
                </a:rPr>
                <a:t>kiến thức trong bài. </a:t>
              </a:r>
            </a:p>
          </p:txBody>
        </p:sp>
      </p:grpSp>
      <p:grpSp>
        <p:nvGrpSpPr>
          <p:cNvPr id="19" name="Group 18"/>
          <p:cNvGrpSpPr/>
          <p:nvPr/>
        </p:nvGrpSpPr>
        <p:grpSpPr>
          <a:xfrm>
            <a:off x="6527710" y="3332358"/>
            <a:ext cx="5422223" cy="5001862"/>
            <a:chOff x="6840639" y="3553166"/>
            <a:chExt cx="5422223" cy="5001862"/>
          </a:xfrm>
        </p:grpSpPr>
        <p:grpSp>
          <p:nvGrpSpPr>
            <p:cNvPr id="20" name="Group 3"/>
            <p:cNvGrpSpPr/>
            <p:nvPr/>
          </p:nvGrpSpPr>
          <p:grpSpPr>
            <a:xfrm>
              <a:off x="6840639" y="3553166"/>
              <a:ext cx="5422223" cy="5001862"/>
              <a:chOff x="-3810" y="-1"/>
              <a:chExt cx="3189543" cy="3657863"/>
            </a:xfrm>
          </p:grpSpPr>
          <p:sp>
            <p:nvSpPr>
              <p:cNvPr id="22" name="Freeform 4"/>
              <p:cNvSpPr/>
              <p:nvPr/>
            </p:nvSpPr>
            <p:spPr>
              <a:xfrm>
                <a:off x="10160" y="16510"/>
                <a:ext cx="3160333" cy="3641352"/>
              </a:xfrm>
              <a:custGeom>
                <a:avLst/>
                <a:gdLst/>
                <a:ahLst/>
                <a:cxnLst/>
                <a:rect l="l" t="t" r="r" b="b"/>
                <a:pathLst>
                  <a:path w="3160333" h="3074018">
                    <a:moveTo>
                      <a:pt x="3160333" y="3074018"/>
                    </a:moveTo>
                    <a:lnTo>
                      <a:pt x="0" y="3066398"/>
                    </a:lnTo>
                    <a:lnTo>
                      <a:pt x="0" y="1079377"/>
                    </a:lnTo>
                    <a:lnTo>
                      <a:pt x="17780" y="19050"/>
                    </a:lnTo>
                    <a:lnTo>
                      <a:pt x="1573825" y="0"/>
                    </a:lnTo>
                    <a:lnTo>
                      <a:pt x="3141283" y="5080"/>
                    </a:lnTo>
                    <a:close/>
                  </a:path>
                </a:pathLst>
              </a:custGeom>
              <a:solidFill>
                <a:srgbClr val="FFF5DE"/>
              </a:solidFill>
            </p:spPr>
            <p:txBody>
              <a:bodyPr/>
              <a:lstStyle/>
              <a:p>
                <a:endParaRPr lang="en-US"/>
              </a:p>
            </p:txBody>
          </p:sp>
          <p:sp>
            <p:nvSpPr>
              <p:cNvPr id="23" name="Freeform 5"/>
              <p:cNvSpPr/>
              <p:nvPr/>
            </p:nvSpPr>
            <p:spPr>
              <a:xfrm>
                <a:off x="-3810" y="-1"/>
                <a:ext cx="3189543" cy="3657862"/>
              </a:xfrm>
              <a:custGeom>
                <a:avLst/>
                <a:gdLst/>
                <a:ahLst/>
                <a:cxnLst/>
                <a:rect l="l" t="t" r="r" b="b"/>
                <a:pathLst>
                  <a:path w="3189543" h="3100688">
                    <a:moveTo>
                      <a:pt x="3155253" y="21590"/>
                    </a:moveTo>
                    <a:cubicBezTo>
                      <a:pt x="3156523" y="34290"/>
                      <a:pt x="3156523" y="44450"/>
                      <a:pt x="3157793" y="54610"/>
                    </a:cubicBezTo>
                    <a:cubicBezTo>
                      <a:pt x="3160333" y="110368"/>
                      <a:pt x="3161603" y="177021"/>
                      <a:pt x="3164143" y="241294"/>
                    </a:cubicBezTo>
                    <a:cubicBezTo>
                      <a:pt x="3164143" y="334133"/>
                      <a:pt x="3176843" y="2164722"/>
                      <a:pt x="3183193" y="2257561"/>
                    </a:cubicBezTo>
                    <a:cubicBezTo>
                      <a:pt x="3189543" y="2398009"/>
                      <a:pt x="3185733" y="2540838"/>
                      <a:pt x="3185733" y="2681286"/>
                    </a:cubicBezTo>
                    <a:cubicBezTo>
                      <a:pt x="3185733" y="2805071"/>
                      <a:pt x="3187003" y="2919334"/>
                      <a:pt x="3188273" y="3039728"/>
                    </a:cubicBezTo>
                    <a:cubicBezTo>
                      <a:pt x="3188273" y="3061318"/>
                      <a:pt x="3188273" y="3075288"/>
                      <a:pt x="3188273" y="3099418"/>
                    </a:cubicBezTo>
                    <a:cubicBezTo>
                      <a:pt x="3165413" y="3099418"/>
                      <a:pt x="3145093" y="3100688"/>
                      <a:pt x="3119988" y="3099418"/>
                    </a:cubicBezTo>
                    <a:cubicBezTo>
                      <a:pt x="2961402" y="3094338"/>
                      <a:pt x="2800375" y="3100688"/>
                      <a:pt x="2641788" y="3095608"/>
                    </a:cubicBezTo>
                    <a:cubicBezTo>
                      <a:pt x="2546636" y="3091798"/>
                      <a:pt x="2453923" y="3094338"/>
                      <a:pt x="2358771" y="3091798"/>
                    </a:cubicBezTo>
                    <a:cubicBezTo>
                      <a:pt x="2314855" y="3090528"/>
                      <a:pt x="2270938" y="3089258"/>
                      <a:pt x="2227022" y="3087988"/>
                    </a:cubicBezTo>
                    <a:cubicBezTo>
                      <a:pt x="2200184" y="3087988"/>
                      <a:pt x="2175786" y="3089258"/>
                      <a:pt x="2148949" y="3089258"/>
                    </a:cubicBezTo>
                    <a:cubicBezTo>
                      <a:pt x="2080634" y="3087988"/>
                      <a:pt x="1892770" y="3089258"/>
                      <a:pt x="1824455" y="3087988"/>
                    </a:cubicBezTo>
                    <a:cubicBezTo>
                      <a:pt x="1775659" y="3086718"/>
                      <a:pt x="799740" y="3095608"/>
                      <a:pt x="750944" y="3094338"/>
                    </a:cubicBezTo>
                    <a:cubicBezTo>
                      <a:pt x="738745" y="3094338"/>
                      <a:pt x="724106" y="3095608"/>
                      <a:pt x="711907" y="3095608"/>
                    </a:cubicBezTo>
                    <a:cubicBezTo>
                      <a:pt x="682630" y="3095608"/>
                      <a:pt x="655792" y="3096878"/>
                      <a:pt x="626514" y="3096878"/>
                    </a:cubicBezTo>
                    <a:cubicBezTo>
                      <a:pt x="553320" y="3096878"/>
                      <a:pt x="482566" y="3095608"/>
                      <a:pt x="409372" y="3094338"/>
                    </a:cubicBezTo>
                    <a:cubicBezTo>
                      <a:pt x="365456" y="3093068"/>
                      <a:pt x="321540" y="3091798"/>
                      <a:pt x="280063" y="3090528"/>
                    </a:cubicBezTo>
                    <a:cubicBezTo>
                      <a:pt x="201989" y="3089258"/>
                      <a:pt x="123916" y="3087988"/>
                      <a:pt x="48260" y="3087988"/>
                    </a:cubicBezTo>
                    <a:cubicBezTo>
                      <a:pt x="38100" y="3087988"/>
                      <a:pt x="29210" y="3087988"/>
                      <a:pt x="19050" y="3086718"/>
                    </a:cubicBezTo>
                    <a:cubicBezTo>
                      <a:pt x="10160" y="3085448"/>
                      <a:pt x="5080" y="3079098"/>
                      <a:pt x="7620" y="3070208"/>
                    </a:cubicBezTo>
                    <a:cubicBezTo>
                      <a:pt x="16510" y="3038358"/>
                      <a:pt x="12700" y="2978846"/>
                      <a:pt x="11430" y="2916954"/>
                    </a:cubicBezTo>
                    <a:cubicBezTo>
                      <a:pt x="10160" y="2790788"/>
                      <a:pt x="6350" y="2667003"/>
                      <a:pt x="7620" y="2540838"/>
                    </a:cubicBezTo>
                    <a:cubicBezTo>
                      <a:pt x="5080" y="2383726"/>
                      <a:pt x="0" y="438874"/>
                      <a:pt x="7620" y="279382"/>
                    </a:cubicBezTo>
                    <a:cubicBezTo>
                      <a:pt x="8890" y="248436"/>
                      <a:pt x="7620" y="215109"/>
                      <a:pt x="8890" y="184163"/>
                    </a:cubicBezTo>
                    <a:cubicBezTo>
                      <a:pt x="10160" y="134173"/>
                      <a:pt x="12700" y="79422"/>
                      <a:pt x="13970" y="44450"/>
                    </a:cubicBezTo>
                    <a:cubicBezTo>
                      <a:pt x="13970" y="41910"/>
                      <a:pt x="15240" y="39370"/>
                      <a:pt x="16510" y="38100"/>
                    </a:cubicBezTo>
                    <a:cubicBezTo>
                      <a:pt x="38100" y="35560"/>
                      <a:pt x="62921" y="30480"/>
                      <a:pt x="101958" y="29210"/>
                    </a:cubicBezTo>
                    <a:cubicBezTo>
                      <a:pt x="167832" y="25400"/>
                      <a:pt x="233707" y="22860"/>
                      <a:pt x="302021" y="20320"/>
                    </a:cubicBezTo>
                    <a:cubicBezTo>
                      <a:pt x="348377" y="17780"/>
                      <a:pt x="394733" y="16510"/>
                      <a:pt x="438650" y="13970"/>
                    </a:cubicBezTo>
                    <a:cubicBezTo>
                      <a:pt x="482566" y="11430"/>
                      <a:pt x="528922" y="8890"/>
                      <a:pt x="572839" y="8890"/>
                    </a:cubicBezTo>
                    <a:cubicBezTo>
                      <a:pt x="621635" y="7620"/>
                      <a:pt x="670431" y="10160"/>
                      <a:pt x="719227" y="8890"/>
                    </a:cubicBezTo>
                    <a:cubicBezTo>
                      <a:pt x="780222" y="8890"/>
                      <a:pt x="1885450" y="6350"/>
                      <a:pt x="1946445" y="5080"/>
                    </a:cubicBezTo>
                    <a:cubicBezTo>
                      <a:pt x="2005000" y="3810"/>
                      <a:pt x="2063556" y="2540"/>
                      <a:pt x="2124551" y="2540"/>
                    </a:cubicBezTo>
                    <a:cubicBezTo>
                      <a:pt x="2224582" y="1270"/>
                      <a:pt x="2322174" y="0"/>
                      <a:pt x="2422206" y="0"/>
                    </a:cubicBezTo>
                    <a:cubicBezTo>
                      <a:pt x="2463683" y="0"/>
                      <a:pt x="2507599" y="2540"/>
                      <a:pt x="2549076" y="2540"/>
                    </a:cubicBezTo>
                    <a:cubicBezTo>
                      <a:pt x="2663746" y="3810"/>
                      <a:pt x="2780856" y="5080"/>
                      <a:pt x="2895527" y="7620"/>
                    </a:cubicBezTo>
                    <a:cubicBezTo>
                      <a:pt x="2956522" y="8890"/>
                      <a:pt x="3017517" y="12700"/>
                      <a:pt x="3078512" y="16510"/>
                    </a:cubicBezTo>
                    <a:cubicBezTo>
                      <a:pt x="3093151" y="16510"/>
                      <a:pt x="3107789" y="16510"/>
                      <a:pt x="3119988" y="16510"/>
                    </a:cubicBezTo>
                    <a:cubicBezTo>
                      <a:pt x="3136203" y="17780"/>
                      <a:pt x="3145093" y="20320"/>
                      <a:pt x="3155253" y="21590"/>
                    </a:cubicBezTo>
                    <a:close/>
                    <a:moveTo>
                      <a:pt x="3165413" y="3082908"/>
                    </a:moveTo>
                    <a:cubicBezTo>
                      <a:pt x="3166683" y="3066398"/>
                      <a:pt x="3167953" y="3053698"/>
                      <a:pt x="3167953" y="3040998"/>
                    </a:cubicBezTo>
                    <a:cubicBezTo>
                      <a:pt x="3166683" y="2907432"/>
                      <a:pt x="3165413" y="2781266"/>
                      <a:pt x="3165413" y="2645579"/>
                    </a:cubicBezTo>
                    <a:cubicBezTo>
                      <a:pt x="3165413" y="2583686"/>
                      <a:pt x="3167953" y="2521794"/>
                      <a:pt x="3166683" y="2459901"/>
                    </a:cubicBezTo>
                    <a:cubicBezTo>
                      <a:pt x="3166683" y="2402770"/>
                      <a:pt x="3165413" y="2343258"/>
                      <a:pt x="3164143" y="2286126"/>
                    </a:cubicBezTo>
                    <a:cubicBezTo>
                      <a:pt x="3159063" y="2198049"/>
                      <a:pt x="3147633" y="374601"/>
                      <a:pt x="3147633" y="286523"/>
                    </a:cubicBezTo>
                    <a:cubicBezTo>
                      <a:pt x="3145093" y="212729"/>
                      <a:pt x="3142553" y="136553"/>
                      <a:pt x="3140013" y="63500"/>
                    </a:cubicBezTo>
                    <a:cubicBezTo>
                      <a:pt x="3138743" y="44450"/>
                      <a:pt x="3137473" y="43180"/>
                      <a:pt x="3112669" y="41910"/>
                    </a:cubicBezTo>
                    <a:cubicBezTo>
                      <a:pt x="3105350" y="41910"/>
                      <a:pt x="3100470" y="41910"/>
                      <a:pt x="3093151" y="40640"/>
                    </a:cubicBezTo>
                    <a:cubicBezTo>
                      <a:pt x="3032156" y="36830"/>
                      <a:pt x="2968721" y="31750"/>
                      <a:pt x="2907726" y="30480"/>
                    </a:cubicBezTo>
                    <a:cubicBezTo>
                      <a:pt x="2758898" y="26670"/>
                      <a:pt x="2607631" y="25400"/>
                      <a:pt x="2458803" y="22860"/>
                    </a:cubicBezTo>
                    <a:cubicBezTo>
                      <a:pt x="2436845" y="22860"/>
                      <a:pt x="2412447" y="22860"/>
                      <a:pt x="2390489" y="22860"/>
                    </a:cubicBezTo>
                    <a:cubicBezTo>
                      <a:pt x="2353892" y="22860"/>
                      <a:pt x="2317295" y="22860"/>
                      <a:pt x="2283138" y="22860"/>
                    </a:cubicBezTo>
                    <a:cubicBezTo>
                      <a:pt x="2205064" y="22860"/>
                      <a:pt x="2126990" y="22860"/>
                      <a:pt x="2051357" y="24130"/>
                    </a:cubicBezTo>
                    <a:cubicBezTo>
                      <a:pt x="1985482" y="25400"/>
                      <a:pt x="875374" y="29210"/>
                      <a:pt x="809499" y="29210"/>
                    </a:cubicBezTo>
                    <a:cubicBezTo>
                      <a:pt x="702148" y="29210"/>
                      <a:pt x="594797" y="26670"/>
                      <a:pt x="487446" y="33020"/>
                    </a:cubicBezTo>
                    <a:cubicBezTo>
                      <a:pt x="431330" y="36830"/>
                      <a:pt x="377655" y="36830"/>
                      <a:pt x="323979" y="38100"/>
                    </a:cubicBezTo>
                    <a:cubicBezTo>
                      <a:pt x="231267" y="41910"/>
                      <a:pt x="138555" y="45720"/>
                      <a:pt x="49530" y="50800"/>
                    </a:cubicBezTo>
                    <a:cubicBezTo>
                      <a:pt x="36830" y="50800"/>
                      <a:pt x="34290" y="53340"/>
                      <a:pt x="33020" y="72280"/>
                    </a:cubicBezTo>
                    <a:cubicBezTo>
                      <a:pt x="31750" y="115129"/>
                      <a:pt x="31750" y="157978"/>
                      <a:pt x="30480" y="200826"/>
                    </a:cubicBezTo>
                    <a:cubicBezTo>
                      <a:pt x="29210" y="272241"/>
                      <a:pt x="26670" y="341275"/>
                      <a:pt x="25400" y="412689"/>
                    </a:cubicBezTo>
                    <a:cubicBezTo>
                      <a:pt x="20320" y="488864"/>
                      <a:pt x="26670" y="2350399"/>
                      <a:pt x="29210" y="2426575"/>
                    </a:cubicBezTo>
                    <a:cubicBezTo>
                      <a:pt x="29210" y="2507511"/>
                      <a:pt x="29210" y="2590828"/>
                      <a:pt x="30480" y="2671764"/>
                    </a:cubicBezTo>
                    <a:cubicBezTo>
                      <a:pt x="30480" y="2731276"/>
                      <a:pt x="33020" y="2790788"/>
                      <a:pt x="33020" y="2850300"/>
                    </a:cubicBezTo>
                    <a:cubicBezTo>
                      <a:pt x="33020" y="2914573"/>
                      <a:pt x="33020" y="2978846"/>
                      <a:pt x="31750" y="3040998"/>
                    </a:cubicBezTo>
                    <a:cubicBezTo>
                      <a:pt x="31750" y="3044808"/>
                      <a:pt x="31750" y="3047348"/>
                      <a:pt x="31750" y="3051158"/>
                    </a:cubicBezTo>
                    <a:cubicBezTo>
                      <a:pt x="31750" y="3061318"/>
                      <a:pt x="35560" y="3065128"/>
                      <a:pt x="44450" y="3065128"/>
                    </a:cubicBezTo>
                    <a:cubicBezTo>
                      <a:pt x="67801" y="3065128"/>
                      <a:pt x="101958" y="3066398"/>
                      <a:pt x="133675" y="3066398"/>
                    </a:cubicBezTo>
                    <a:cubicBezTo>
                      <a:pt x="180031" y="3066398"/>
                      <a:pt x="228827" y="3063858"/>
                      <a:pt x="275183" y="3066398"/>
                    </a:cubicBezTo>
                    <a:cubicBezTo>
                      <a:pt x="350817" y="3070208"/>
                      <a:pt x="426451" y="3072748"/>
                      <a:pt x="502085" y="3071478"/>
                    </a:cubicBezTo>
                    <a:cubicBezTo>
                      <a:pt x="550881" y="3070208"/>
                      <a:pt x="597237" y="3072748"/>
                      <a:pt x="646033" y="3072748"/>
                    </a:cubicBezTo>
                    <a:cubicBezTo>
                      <a:pt x="716787" y="3072748"/>
                      <a:pt x="787541" y="3071478"/>
                      <a:pt x="858295" y="3072748"/>
                    </a:cubicBezTo>
                    <a:cubicBezTo>
                      <a:pt x="963207" y="3074018"/>
                      <a:pt x="2114791" y="3063858"/>
                      <a:pt x="2222143" y="3066398"/>
                    </a:cubicBezTo>
                    <a:cubicBezTo>
                      <a:pt x="2268499" y="3067668"/>
                      <a:pt x="2314855" y="3068938"/>
                      <a:pt x="2358771" y="3068938"/>
                    </a:cubicBezTo>
                    <a:cubicBezTo>
                      <a:pt x="2439285" y="3071478"/>
                      <a:pt x="2517358" y="3067668"/>
                      <a:pt x="2597872" y="3071478"/>
                    </a:cubicBezTo>
                    <a:cubicBezTo>
                      <a:pt x="2663746" y="3074018"/>
                      <a:pt x="2729621" y="3074018"/>
                      <a:pt x="2795495" y="3076558"/>
                    </a:cubicBezTo>
                    <a:cubicBezTo>
                      <a:pt x="2893087" y="3080368"/>
                      <a:pt x="2990679" y="3082908"/>
                      <a:pt x="3088271" y="3084178"/>
                    </a:cubicBezTo>
                    <a:cubicBezTo>
                      <a:pt x="3124868" y="3084178"/>
                      <a:pt x="3145093" y="3082908"/>
                      <a:pt x="3165413" y="3082908"/>
                    </a:cubicBezTo>
                    <a:close/>
                  </a:path>
                </a:pathLst>
              </a:custGeom>
              <a:solidFill>
                <a:srgbClr val="000000"/>
              </a:solidFill>
            </p:spPr>
            <p:txBody>
              <a:bodyPr/>
              <a:lstStyle/>
              <a:p>
                <a:endParaRPr lang="en-US"/>
              </a:p>
            </p:txBody>
          </p:sp>
        </p:grpSp>
        <p:sp>
          <p:nvSpPr>
            <p:cNvPr id="21" name="Rectangle 20"/>
            <p:cNvSpPr/>
            <p:nvPr/>
          </p:nvSpPr>
          <p:spPr>
            <a:xfrm>
              <a:off x="7376245" y="4962947"/>
              <a:ext cx="4360209" cy="1824923"/>
            </a:xfrm>
            <a:prstGeom prst="rect">
              <a:avLst/>
            </a:prstGeom>
          </p:spPr>
          <p:txBody>
            <a:bodyPr wrap="square">
              <a:spAutoFit/>
            </a:bodyPr>
            <a:lstStyle/>
            <a:p>
              <a:pPr algn="ctr">
                <a:lnSpc>
                  <a:spcPct val="150000"/>
                </a:lnSpc>
                <a:spcBef>
                  <a:spcPts val="600"/>
                </a:spcBef>
                <a:spcAft>
                  <a:spcPts val="600"/>
                </a:spcAft>
                <a:buClr>
                  <a:srgbClr val="000000"/>
                </a:buClr>
                <a:buFont typeface="Arial"/>
                <a:buNone/>
              </a:pPr>
              <a:r>
                <a:rPr lang="pt-BR" sz="4000" kern="0">
                  <a:latin typeface="Arial"/>
                  <a:ea typeface="Calibri" panose="020F0502020204030204" pitchFamily="34" charset="0"/>
                  <a:cs typeface="Times New Roman" panose="02020603050405020304" pitchFamily="18" charset="0"/>
                  <a:sym typeface="Arial"/>
                </a:rPr>
                <a:t>* Hoàn thành các bài tập trong SBT. </a:t>
              </a:r>
            </a:p>
          </p:txBody>
        </p:sp>
      </p:grpSp>
      <p:grpSp>
        <p:nvGrpSpPr>
          <p:cNvPr id="24" name="Group 23"/>
          <p:cNvGrpSpPr/>
          <p:nvPr/>
        </p:nvGrpSpPr>
        <p:grpSpPr>
          <a:xfrm>
            <a:off x="12433287" y="3306055"/>
            <a:ext cx="5422223" cy="5028165"/>
            <a:chOff x="12644694" y="3479846"/>
            <a:chExt cx="5422223" cy="4723428"/>
          </a:xfrm>
        </p:grpSpPr>
        <p:grpSp>
          <p:nvGrpSpPr>
            <p:cNvPr id="25" name="Group 3"/>
            <p:cNvGrpSpPr/>
            <p:nvPr/>
          </p:nvGrpSpPr>
          <p:grpSpPr>
            <a:xfrm>
              <a:off x="12644694" y="3479846"/>
              <a:ext cx="5422223" cy="4709752"/>
              <a:chOff x="-3810" y="0"/>
              <a:chExt cx="3189543" cy="3444242"/>
            </a:xfrm>
          </p:grpSpPr>
          <p:sp>
            <p:nvSpPr>
              <p:cNvPr id="27" name="Freeform 4"/>
              <p:cNvSpPr/>
              <p:nvPr/>
            </p:nvSpPr>
            <p:spPr>
              <a:xfrm>
                <a:off x="10160" y="16510"/>
                <a:ext cx="3160333" cy="3427732"/>
              </a:xfrm>
              <a:custGeom>
                <a:avLst/>
                <a:gdLst/>
                <a:ahLst/>
                <a:cxnLst/>
                <a:rect l="l" t="t" r="r" b="b"/>
                <a:pathLst>
                  <a:path w="3160333" h="3074018">
                    <a:moveTo>
                      <a:pt x="3160333" y="3074018"/>
                    </a:moveTo>
                    <a:lnTo>
                      <a:pt x="0" y="3066398"/>
                    </a:lnTo>
                    <a:lnTo>
                      <a:pt x="0" y="1079377"/>
                    </a:lnTo>
                    <a:lnTo>
                      <a:pt x="17780" y="19050"/>
                    </a:lnTo>
                    <a:lnTo>
                      <a:pt x="1573825" y="0"/>
                    </a:lnTo>
                    <a:lnTo>
                      <a:pt x="3141283" y="5080"/>
                    </a:lnTo>
                    <a:close/>
                  </a:path>
                </a:pathLst>
              </a:custGeom>
              <a:solidFill>
                <a:srgbClr val="FFF5DE"/>
              </a:solidFill>
            </p:spPr>
            <p:txBody>
              <a:bodyPr/>
              <a:lstStyle/>
              <a:p>
                <a:endParaRPr lang="en-US"/>
              </a:p>
            </p:txBody>
          </p:sp>
          <p:sp>
            <p:nvSpPr>
              <p:cNvPr id="28" name="Freeform 5"/>
              <p:cNvSpPr/>
              <p:nvPr/>
            </p:nvSpPr>
            <p:spPr>
              <a:xfrm>
                <a:off x="-3810" y="0"/>
                <a:ext cx="3189543" cy="3444242"/>
              </a:xfrm>
              <a:custGeom>
                <a:avLst/>
                <a:gdLst/>
                <a:ahLst/>
                <a:cxnLst/>
                <a:rect l="l" t="t" r="r" b="b"/>
                <a:pathLst>
                  <a:path w="3189543" h="3100688">
                    <a:moveTo>
                      <a:pt x="3155253" y="21590"/>
                    </a:moveTo>
                    <a:cubicBezTo>
                      <a:pt x="3156523" y="34290"/>
                      <a:pt x="3156523" y="44450"/>
                      <a:pt x="3157793" y="54610"/>
                    </a:cubicBezTo>
                    <a:cubicBezTo>
                      <a:pt x="3160333" y="110368"/>
                      <a:pt x="3161603" y="177021"/>
                      <a:pt x="3164143" y="241294"/>
                    </a:cubicBezTo>
                    <a:cubicBezTo>
                      <a:pt x="3164143" y="334133"/>
                      <a:pt x="3176843" y="2164722"/>
                      <a:pt x="3183193" y="2257561"/>
                    </a:cubicBezTo>
                    <a:cubicBezTo>
                      <a:pt x="3189543" y="2398009"/>
                      <a:pt x="3185733" y="2540838"/>
                      <a:pt x="3185733" y="2681286"/>
                    </a:cubicBezTo>
                    <a:cubicBezTo>
                      <a:pt x="3185733" y="2805071"/>
                      <a:pt x="3187003" y="2919334"/>
                      <a:pt x="3188273" y="3039728"/>
                    </a:cubicBezTo>
                    <a:cubicBezTo>
                      <a:pt x="3188273" y="3061318"/>
                      <a:pt x="3188273" y="3075288"/>
                      <a:pt x="3188273" y="3099418"/>
                    </a:cubicBezTo>
                    <a:cubicBezTo>
                      <a:pt x="3165413" y="3099418"/>
                      <a:pt x="3145093" y="3100688"/>
                      <a:pt x="3119988" y="3099418"/>
                    </a:cubicBezTo>
                    <a:cubicBezTo>
                      <a:pt x="2961402" y="3094338"/>
                      <a:pt x="2800375" y="3100688"/>
                      <a:pt x="2641788" y="3095608"/>
                    </a:cubicBezTo>
                    <a:cubicBezTo>
                      <a:pt x="2546636" y="3091798"/>
                      <a:pt x="2453923" y="3094338"/>
                      <a:pt x="2358771" y="3091798"/>
                    </a:cubicBezTo>
                    <a:cubicBezTo>
                      <a:pt x="2314855" y="3090528"/>
                      <a:pt x="2270938" y="3089258"/>
                      <a:pt x="2227022" y="3087988"/>
                    </a:cubicBezTo>
                    <a:cubicBezTo>
                      <a:pt x="2200184" y="3087988"/>
                      <a:pt x="2175786" y="3089258"/>
                      <a:pt x="2148949" y="3089258"/>
                    </a:cubicBezTo>
                    <a:cubicBezTo>
                      <a:pt x="2080634" y="3087988"/>
                      <a:pt x="1892770" y="3089258"/>
                      <a:pt x="1824455" y="3087988"/>
                    </a:cubicBezTo>
                    <a:cubicBezTo>
                      <a:pt x="1775659" y="3086718"/>
                      <a:pt x="799740" y="3095608"/>
                      <a:pt x="750944" y="3094338"/>
                    </a:cubicBezTo>
                    <a:cubicBezTo>
                      <a:pt x="738745" y="3094338"/>
                      <a:pt x="724106" y="3095608"/>
                      <a:pt x="711907" y="3095608"/>
                    </a:cubicBezTo>
                    <a:cubicBezTo>
                      <a:pt x="682630" y="3095608"/>
                      <a:pt x="655792" y="3096878"/>
                      <a:pt x="626514" y="3096878"/>
                    </a:cubicBezTo>
                    <a:cubicBezTo>
                      <a:pt x="553320" y="3096878"/>
                      <a:pt x="482566" y="3095608"/>
                      <a:pt x="409372" y="3094338"/>
                    </a:cubicBezTo>
                    <a:cubicBezTo>
                      <a:pt x="365456" y="3093068"/>
                      <a:pt x="321540" y="3091798"/>
                      <a:pt x="280063" y="3090528"/>
                    </a:cubicBezTo>
                    <a:cubicBezTo>
                      <a:pt x="201989" y="3089258"/>
                      <a:pt x="123916" y="3087988"/>
                      <a:pt x="48260" y="3087988"/>
                    </a:cubicBezTo>
                    <a:cubicBezTo>
                      <a:pt x="38100" y="3087988"/>
                      <a:pt x="29210" y="3087988"/>
                      <a:pt x="19050" y="3086718"/>
                    </a:cubicBezTo>
                    <a:cubicBezTo>
                      <a:pt x="10160" y="3085448"/>
                      <a:pt x="5080" y="3079098"/>
                      <a:pt x="7620" y="3070208"/>
                    </a:cubicBezTo>
                    <a:cubicBezTo>
                      <a:pt x="16510" y="3038358"/>
                      <a:pt x="12700" y="2978846"/>
                      <a:pt x="11430" y="2916954"/>
                    </a:cubicBezTo>
                    <a:cubicBezTo>
                      <a:pt x="10160" y="2790788"/>
                      <a:pt x="6350" y="2667003"/>
                      <a:pt x="7620" y="2540838"/>
                    </a:cubicBezTo>
                    <a:cubicBezTo>
                      <a:pt x="5080" y="2383726"/>
                      <a:pt x="0" y="438874"/>
                      <a:pt x="7620" y="279382"/>
                    </a:cubicBezTo>
                    <a:cubicBezTo>
                      <a:pt x="8890" y="248436"/>
                      <a:pt x="7620" y="215109"/>
                      <a:pt x="8890" y="184163"/>
                    </a:cubicBezTo>
                    <a:cubicBezTo>
                      <a:pt x="10160" y="134173"/>
                      <a:pt x="12700" y="79422"/>
                      <a:pt x="13970" y="44450"/>
                    </a:cubicBezTo>
                    <a:cubicBezTo>
                      <a:pt x="13970" y="41910"/>
                      <a:pt x="15240" y="39370"/>
                      <a:pt x="16510" y="38100"/>
                    </a:cubicBezTo>
                    <a:cubicBezTo>
                      <a:pt x="38100" y="35560"/>
                      <a:pt x="62921" y="30480"/>
                      <a:pt x="101958" y="29210"/>
                    </a:cubicBezTo>
                    <a:cubicBezTo>
                      <a:pt x="167832" y="25400"/>
                      <a:pt x="233707" y="22860"/>
                      <a:pt x="302021" y="20320"/>
                    </a:cubicBezTo>
                    <a:cubicBezTo>
                      <a:pt x="348377" y="17780"/>
                      <a:pt x="394733" y="16510"/>
                      <a:pt x="438650" y="13970"/>
                    </a:cubicBezTo>
                    <a:cubicBezTo>
                      <a:pt x="482566" y="11430"/>
                      <a:pt x="528922" y="8890"/>
                      <a:pt x="572839" y="8890"/>
                    </a:cubicBezTo>
                    <a:cubicBezTo>
                      <a:pt x="621635" y="7620"/>
                      <a:pt x="670431" y="10160"/>
                      <a:pt x="719227" y="8890"/>
                    </a:cubicBezTo>
                    <a:cubicBezTo>
                      <a:pt x="780222" y="8890"/>
                      <a:pt x="1885450" y="6350"/>
                      <a:pt x="1946445" y="5080"/>
                    </a:cubicBezTo>
                    <a:cubicBezTo>
                      <a:pt x="2005000" y="3810"/>
                      <a:pt x="2063556" y="2540"/>
                      <a:pt x="2124551" y="2540"/>
                    </a:cubicBezTo>
                    <a:cubicBezTo>
                      <a:pt x="2224582" y="1270"/>
                      <a:pt x="2322174" y="0"/>
                      <a:pt x="2422206" y="0"/>
                    </a:cubicBezTo>
                    <a:cubicBezTo>
                      <a:pt x="2463683" y="0"/>
                      <a:pt x="2507599" y="2540"/>
                      <a:pt x="2549076" y="2540"/>
                    </a:cubicBezTo>
                    <a:cubicBezTo>
                      <a:pt x="2663746" y="3810"/>
                      <a:pt x="2780856" y="5080"/>
                      <a:pt x="2895527" y="7620"/>
                    </a:cubicBezTo>
                    <a:cubicBezTo>
                      <a:pt x="2956522" y="8890"/>
                      <a:pt x="3017517" y="12700"/>
                      <a:pt x="3078512" y="16510"/>
                    </a:cubicBezTo>
                    <a:cubicBezTo>
                      <a:pt x="3093151" y="16510"/>
                      <a:pt x="3107789" y="16510"/>
                      <a:pt x="3119988" y="16510"/>
                    </a:cubicBezTo>
                    <a:cubicBezTo>
                      <a:pt x="3136203" y="17780"/>
                      <a:pt x="3145093" y="20320"/>
                      <a:pt x="3155253" y="21590"/>
                    </a:cubicBezTo>
                    <a:close/>
                    <a:moveTo>
                      <a:pt x="3165413" y="3082908"/>
                    </a:moveTo>
                    <a:cubicBezTo>
                      <a:pt x="3166683" y="3066398"/>
                      <a:pt x="3167953" y="3053698"/>
                      <a:pt x="3167953" y="3040998"/>
                    </a:cubicBezTo>
                    <a:cubicBezTo>
                      <a:pt x="3166683" y="2907432"/>
                      <a:pt x="3165413" y="2781266"/>
                      <a:pt x="3165413" y="2645579"/>
                    </a:cubicBezTo>
                    <a:cubicBezTo>
                      <a:pt x="3165413" y="2583686"/>
                      <a:pt x="3167953" y="2521794"/>
                      <a:pt x="3166683" y="2459901"/>
                    </a:cubicBezTo>
                    <a:cubicBezTo>
                      <a:pt x="3166683" y="2402770"/>
                      <a:pt x="3165413" y="2343258"/>
                      <a:pt x="3164143" y="2286126"/>
                    </a:cubicBezTo>
                    <a:cubicBezTo>
                      <a:pt x="3159063" y="2198049"/>
                      <a:pt x="3147633" y="374601"/>
                      <a:pt x="3147633" y="286523"/>
                    </a:cubicBezTo>
                    <a:cubicBezTo>
                      <a:pt x="3145093" y="212729"/>
                      <a:pt x="3142553" y="136553"/>
                      <a:pt x="3140013" y="63500"/>
                    </a:cubicBezTo>
                    <a:cubicBezTo>
                      <a:pt x="3138743" y="44450"/>
                      <a:pt x="3137473" y="43180"/>
                      <a:pt x="3112669" y="41910"/>
                    </a:cubicBezTo>
                    <a:cubicBezTo>
                      <a:pt x="3105350" y="41910"/>
                      <a:pt x="3100470" y="41910"/>
                      <a:pt x="3093151" y="40640"/>
                    </a:cubicBezTo>
                    <a:cubicBezTo>
                      <a:pt x="3032156" y="36830"/>
                      <a:pt x="2968721" y="31750"/>
                      <a:pt x="2907726" y="30480"/>
                    </a:cubicBezTo>
                    <a:cubicBezTo>
                      <a:pt x="2758898" y="26670"/>
                      <a:pt x="2607631" y="25400"/>
                      <a:pt x="2458803" y="22860"/>
                    </a:cubicBezTo>
                    <a:cubicBezTo>
                      <a:pt x="2436845" y="22860"/>
                      <a:pt x="2412447" y="22860"/>
                      <a:pt x="2390489" y="22860"/>
                    </a:cubicBezTo>
                    <a:cubicBezTo>
                      <a:pt x="2353892" y="22860"/>
                      <a:pt x="2317295" y="22860"/>
                      <a:pt x="2283138" y="22860"/>
                    </a:cubicBezTo>
                    <a:cubicBezTo>
                      <a:pt x="2205064" y="22860"/>
                      <a:pt x="2126990" y="22860"/>
                      <a:pt x="2051357" y="24130"/>
                    </a:cubicBezTo>
                    <a:cubicBezTo>
                      <a:pt x="1985482" y="25400"/>
                      <a:pt x="875374" y="29210"/>
                      <a:pt x="809499" y="29210"/>
                    </a:cubicBezTo>
                    <a:cubicBezTo>
                      <a:pt x="702148" y="29210"/>
                      <a:pt x="594797" y="26670"/>
                      <a:pt x="487446" y="33020"/>
                    </a:cubicBezTo>
                    <a:cubicBezTo>
                      <a:pt x="431330" y="36830"/>
                      <a:pt x="377655" y="36830"/>
                      <a:pt x="323979" y="38100"/>
                    </a:cubicBezTo>
                    <a:cubicBezTo>
                      <a:pt x="231267" y="41910"/>
                      <a:pt x="138555" y="45720"/>
                      <a:pt x="49530" y="50800"/>
                    </a:cubicBezTo>
                    <a:cubicBezTo>
                      <a:pt x="36830" y="50800"/>
                      <a:pt x="34290" y="53340"/>
                      <a:pt x="33020" y="72280"/>
                    </a:cubicBezTo>
                    <a:cubicBezTo>
                      <a:pt x="31750" y="115129"/>
                      <a:pt x="31750" y="157978"/>
                      <a:pt x="30480" y="200826"/>
                    </a:cubicBezTo>
                    <a:cubicBezTo>
                      <a:pt x="29210" y="272241"/>
                      <a:pt x="26670" y="341275"/>
                      <a:pt x="25400" y="412689"/>
                    </a:cubicBezTo>
                    <a:cubicBezTo>
                      <a:pt x="20320" y="488864"/>
                      <a:pt x="26670" y="2350399"/>
                      <a:pt x="29210" y="2426575"/>
                    </a:cubicBezTo>
                    <a:cubicBezTo>
                      <a:pt x="29210" y="2507511"/>
                      <a:pt x="29210" y="2590828"/>
                      <a:pt x="30480" y="2671764"/>
                    </a:cubicBezTo>
                    <a:cubicBezTo>
                      <a:pt x="30480" y="2731276"/>
                      <a:pt x="33020" y="2790788"/>
                      <a:pt x="33020" y="2850300"/>
                    </a:cubicBezTo>
                    <a:cubicBezTo>
                      <a:pt x="33020" y="2914573"/>
                      <a:pt x="33020" y="2978846"/>
                      <a:pt x="31750" y="3040998"/>
                    </a:cubicBezTo>
                    <a:cubicBezTo>
                      <a:pt x="31750" y="3044808"/>
                      <a:pt x="31750" y="3047348"/>
                      <a:pt x="31750" y="3051158"/>
                    </a:cubicBezTo>
                    <a:cubicBezTo>
                      <a:pt x="31750" y="3061318"/>
                      <a:pt x="35560" y="3065128"/>
                      <a:pt x="44450" y="3065128"/>
                    </a:cubicBezTo>
                    <a:cubicBezTo>
                      <a:pt x="67801" y="3065128"/>
                      <a:pt x="101958" y="3066398"/>
                      <a:pt x="133675" y="3066398"/>
                    </a:cubicBezTo>
                    <a:cubicBezTo>
                      <a:pt x="180031" y="3066398"/>
                      <a:pt x="228827" y="3063858"/>
                      <a:pt x="275183" y="3066398"/>
                    </a:cubicBezTo>
                    <a:cubicBezTo>
                      <a:pt x="350817" y="3070208"/>
                      <a:pt x="426451" y="3072748"/>
                      <a:pt x="502085" y="3071478"/>
                    </a:cubicBezTo>
                    <a:cubicBezTo>
                      <a:pt x="550881" y="3070208"/>
                      <a:pt x="597237" y="3072748"/>
                      <a:pt x="646033" y="3072748"/>
                    </a:cubicBezTo>
                    <a:cubicBezTo>
                      <a:pt x="716787" y="3072748"/>
                      <a:pt x="787541" y="3071478"/>
                      <a:pt x="858295" y="3072748"/>
                    </a:cubicBezTo>
                    <a:cubicBezTo>
                      <a:pt x="963207" y="3074018"/>
                      <a:pt x="2114791" y="3063858"/>
                      <a:pt x="2222143" y="3066398"/>
                    </a:cubicBezTo>
                    <a:cubicBezTo>
                      <a:pt x="2268499" y="3067668"/>
                      <a:pt x="2314855" y="3068938"/>
                      <a:pt x="2358771" y="3068938"/>
                    </a:cubicBezTo>
                    <a:cubicBezTo>
                      <a:pt x="2439285" y="3071478"/>
                      <a:pt x="2517358" y="3067668"/>
                      <a:pt x="2597872" y="3071478"/>
                    </a:cubicBezTo>
                    <a:cubicBezTo>
                      <a:pt x="2663746" y="3074018"/>
                      <a:pt x="2729621" y="3074018"/>
                      <a:pt x="2795495" y="3076558"/>
                    </a:cubicBezTo>
                    <a:cubicBezTo>
                      <a:pt x="2893087" y="3080368"/>
                      <a:pt x="2990679" y="3082908"/>
                      <a:pt x="3088271" y="3084178"/>
                    </a:cubicBezTo>
                    <a:cubicBezTo>
                      <a:pt x="3124868" y="3084178"/>
                      <a:pt x="3145093" y="3082908"/>
                      <a:pt x="3165413" y="3082908"/>
                    </a:cubicBezTo>
                    <a:close/>
                  </a:path>
                </a:pathLst>
              </a:custGeom>
              <a:solidFill>
                <a:srgbClr val="000000"/>
              </a:solidFill>
            </p:spPr>
            <p:txBody>
              <a:bodyPr/>
              <a:lstStyle/>
              <a:p>
                <a:endParaRPr lang="en-US"/>
              </a:p>
            </p:txBody>
          </p:sp>
        </p:grpSp>
        <p:sp>
          <p:nvSpPr>
            <p:cNvPr id="26" name="Rectangle 25"/>
            <p:cNvSpPr/>
            <p:nvPr/>
          </p:nvSpPr>
          <p:spPr>
            <a:xfrm>
              <a:off x="12784407" y="3608362"/>
              <a:ext cx="5196871" cy="4594912"/>
            </a:xfrm>
            <a:prstGeom prst="rect">
              <a:avLst/>
            </a:prstGeom>
          </p:spPr>
          <p:txBody>
            <a:bodyPr wrap="square">
              <a:spAutoFit/>
            </a:bodyPr>
            <a:lstStyle/>
            <a:p>
              <a:pPr algn="ctr">
                <a:lnSpc>
                  <a:spcPct val="150000"/>
                </a:lnSpc>
                <a:buClr>
                  <a:srgbClr val="000000"/>
                </a:buClr>
                <a:buFont typeface="Arial"/>
                <a:buNone/>
              </a:pPr>
              <a:r>
                <a:rPr lang="pt-BR" sz="4000" kern="0">
                  <a:latin typeface="Arial"/>
                  <a:ea typeface="Calibri" panose="020F0502020204030204" pitchFamily="34" charset="0"/>
                  <a:cs typeface="Times New Roman" panose="02020603050405020304" pitchFamily="18" charset="0"/>
                  <a:sym typeface="Arial"/>
                </a:rPr>
                <a:t>* </a:t>
              </a:r>
              <a:r>
                <a:rPr lang="vi-VN" sz="4000" kern="0">
                  <a:latin typeface="Arial"/>
                  <a:ea typeface="Calibri" panose="020F0502020204030204" pitchFamily="34" charset="0"/>
                  <a:cs typeface="Times New Roman" panose="02020603050405020304" pitchFamily="18" charset="0"/>
                  <a:sym typeface="Arial"/>
                </a:rPr>
                <a:t>Chuẩn bị trước </a:t>
              </a:r>
              <a:endParaRPr lang="en-US" sz="4000" kern="0">
                <a:latin typeface="Arial"/>
                <a:ea typeface="Calibri" panose="020F0502020204030204" pitchFamily="34" charset="0"/>
                <a:cs typeface="Times New Roman" panose="02020603050405020304" pitchFamily="18" charset="0"/>
                <a:sym typeface="Arial"/>
              </a:endParaRPr>
            </a:p>
            <a:p>
              <a:pPr algn="ctr">
                <a:lnSpc>
                  <a:spcPct val="150000"/>
                </a:lnSpc>
                <a:buClr>
                  <a:srgbClr val="000000"/>
                </a:buClr>
                <a:buFont typeface="Arial"/>
                <a:buNone/>
              </a:pPr>
              <a:r>
                <a:rPr lang="vi-VN" sz="4000" b="1" kern="0">
                  <a:latin typeface="Arial"/>
                  <a:ea typeface="Calibri" panose="020F0502020204030204" pitchFamily="34" charset="0"/>
                  <a:cs typeface="Times New Roman" panose="02020603050405020304" pitchFamily="18" charset="0"/>
                  <a:sym typeface="Arial"/>
                </a:rPr>
                <a:t>"Bài 4. Các thông số đặc trưng đo mức độ phân tán của mẫu số liệu".</a:t>
              </a:r>
              <a:endParaRPr lang="pt-BR" sz="4000" b="1" kern="0">
                <a:latin typeface="Arial"/>
                <a:ea typeface="Calibri" panose="020F0502020204030204" pitchFamily="34" charset="0"/>
                <a:cs typeface="Times New Roman" panose="02020603050405020304" pitchFamily="18" charset="0"/>
                <a:sym typeface="Arial"/>
              </a:endParaRPr>
            </a:p>
          </p:txBody>
        </p:sp>
      </p:grpSp>
      <p:pic>
        <p:nvPicPr>
          <p:cNvPr id="29"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a:fillRect/>
          </a:stretch>
        </p:blipFill>
        <p:spPr>
          <a:xfrm rot="21194222">
            <a:off x="16012971" y="8124881"/>
            <a:ext cx="1930447" cy="2078544"/>
          </a:xfrm>
          <a:prstGeom prst="rect">
            <a:avLst/>
          </a:prstGeom>
        </p:spPr>
      </p:pic>
      <p:pic>
        <p:nvPicPr>
          <p:cNvPr id="30" name="Picture 10"/>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a:fillRect/>
          </a:stretch>
        </p:blipFill>
        <p:spPr>
          <a:xfrm>
            <a:off x="590184" y="7419880"/>
            <a:ext cx="1796427" cy="2829020"/>
          </a:xfrm>
          <a:prstGeom prst="rect">
            <a:avLst/>
          </a:prstGeom>
        </p:spPr>
      </p:pic>
    </p:spTree>
    <p:extLst>
      <p:ext uri="{BB962C8B-B14F-4D97-AF65-F5344CB8AC3E}">
        <p14:creationId xmlns:p14="http://schemas.microsoft.com/office/powerpoint/2010/main" val="745582844"/>
      </p:ext>
    </p:extLst>
  </p:cSld>
  <p:clrMapOvr>
    <a:masterClrMapping/>
  </p:clrMapOvr>
  <mc:AlternateContent xmlns:mc="http://schemas.openxmlformats.org/markup-compatibility/2006" xmlns:p14="http://schemas.microsoft.com/office/powerpoint/2010/main">
    <mc:Choice Requires="p14">
      <p:transition spd="med" p14:dur="700">
        <p:wipe dir="d"/>
      </p:transition>
    </mc:Choice>
    <mc:Fallback xmlns="">
      <p:transition spd="med">
        <p:wipe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randombar(horizontal)">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30237" b="30237"/>
          <a:stretch>
            <a:fillRect/>
          </a:stretch>
        </p:blipFill>
        <p:spPr>
          <a:xfrm>
            <a:off x="0" y="0"/>
            <a:ext cx="18288000" cy="10287000"/>
          </a:xfrm>
          <a:prstGeom prst="rect">
            <a:avLst/>
          </a:prstGeom>
        </p:spPr>
      </p:pic>
      <p:pic>
        <p:nvPicPr>
          <p:cNvPr id="3" name="Picture 3"/>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p:blipFill>
        <p:spPr>
          <a:xfrm>
            <a:off x="2133600" y="1253171"/>
            <a:ext cx="13749766" cy="8386129"/>
          </a:xfrm>
          <a:prstGeom prst="rect">
            <a:avLst/>
          </a:prstGeom>
        </p:spPr>
      </p:pic>
      <p:pic>
        <p:nvPicPr>
          <p:cNvPr id="4" name="Picture 4"/>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759923" y="636828"/>
            <a:ext cx="768154" cy="1834398"/>
          </a:xfrm>
          <a:prstGeom prst="rect">
            <a:avLst/>
          </a:prstGeom>
        </p:spPr>
      </p:pic>
      <p:pic>
        <p:nvPicPr>
          <p:cNvPr id="5" name="Picture 5"/>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a:stretch>
        </p:blipFill>
        <p:spPr>
          <a:xfrm rot="589419">
            <a:off x="16203808" y="6526974"/>
            <a:ext cx="2110984" cy="1902524"/>
          </a:xfrm>
          <a:prstGeom prst="rect">
            <a:avLst/>
          </a:prstGeom>
        </p:spPr>
      </p:pic>
      <p:pic>
        <p:nvPicPr>
          <p:cNvPr id="6" name="Picture 6"/>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a:stretch>
        </p:blipFill>
        <p:spPr>
          <a:xfrm rot="833489">
            <a:off x="199199" y="1236830"/>
            <a:ext cx="1965132" cy="1898809"/>
          </a:xfrm>
          <a:prstGeom prst="rect">
            <a:avLst/>
          </a:prstGeom>
        </p:spPr>
      </p:pic>
      <p:pic>
        <p:nvPicPr>
          <p:cNvPr id="7" name="Picture 7"/>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a:fillRect/>
          </a:stretch>
        </p:blipFill>
        <p:spPr>
          <a:xfrm>
            <a:off x="1028700" y="7478236"/>
            <a:ext cx="2445044" cy="1983542"/>
          </a:xfrm>
          <a:prstGeom prst="rect">
            <a:avLst/>
          </a:prstGeom>
        </p:spPr>
      </p:pic>
      <p:pic>
        <p:nvPicPr>
          <p:cNvPr id="8" name="Picture 8"/>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rcRect/>
          <a:stretch>
            <a:fillRect/>
          </a:stretch>
        </p:blipFill>
        <p:spPr>
          <a:xfrm>
            <a:off x="15619047" y="1706336"/>
            <a:ext cx="2129994" cy="1637433"/>
          </a:xfrm>
          <a:prstGeom prst="rect">
            <a:avLst/>
          </a:prstGeom>
        </p:spPr>
      </p:pic>
      <p:sp>
        <p:nvSpPr>
          <p:cNvPr id="9" name="TextBox 9"/>
          <p:cNvSpPr txBox="1"/>
          <p:nvPr/>
        </p:nvSpPr>
        <p:spPr>
          <a:xfrm>
            <a:off x="2225822" y="4233245"/>
            <a:ext cx="13487120" cy="3000821"/>
          </a:xfrm>
          <a:prstGeom prst="rect">
            <a:avLst/>
          </a:prstGeom>
        </p:spPr>
        <p:txBody>
          <a:bodyPr wrap="square" lIns="0" tIns="0" rIns="0" bIns="0" rtlCol="0" anchor="t">
            <a:spAutoFit/>
          </a:bodyPr>
          <a:lstStyle/>
          <a:p>
            <a:pPr algn="ctr">
              <a:lnSpc>
                <a:spcPct val="150000"/>
              </a:lnSpc>
            </a:pPr>
            <a:r>
              <a:rPr lang="en-US" sz="6500" b="1">
                <a:latin typeface="Arial" panose="020B0604020202020204" pitchFamily="34" charset="0"/>
                <a:cs typeface="Arial" panose="020B0604020202020204" pitchFamily="34" charset="0"/>
              </a:rPr>
              <a:t>CẢM ƠN CÁC EM ĐÃ CHÚ Ý LẮNG NGHE BÀI GIẢNG!</a:t>
            </a:r>
          </a:p>
        </p:txBody>
      </p:sp>
    </p:spTree>
    <p:extLst>
      <p:ext uri="{BB962C8B-B14F-4D97-AF65-F5344CB8AC3E}">
        <p14:creationId xmlns:p14="http://schemas.microsoft.com/office/powerpoint/2010/main" val="3424963874"/>
      </p:ext>
    </p:extLst>
  </p:cSld>
  <p:clrMapOvr>
    <a:masterClrMapping/>
  </p:clrMapOvr>
  <mc:AlternateContent xmlns:mc="http://schemas.openxmlformats.org/markup-compatibility/2006" xmlns:p14="http://schemas.microsoft.com/office/powerpoint/2010/main">
    <mc:Choice Requires="p14">
      <p:transition spd="med" p14:dur="700">
        <p:blinds dir="vert"/>
      </p:transition>
    </mc:Choice>
    <mc:Fallback xmlns="">
      <p:transition spd="med">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1132</TotalTime>
  <Words>8148</Words>
  <Application>Microsoft Office PowerPoint</Application>
  <PresentationFormat>Custom</PresentationFormat>
  <Paragraphs>976</Paragraphs>
  <Slides>90</Slides>
  <Notes>7</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90</vt:i4>
      </vt:variant>
    </vt:vector>
  </HeadingPairs>
  <TitlesOfParts>
    <vt:vector size="100" baseType="lpstr">
      <vt:lpstr>Arial</vt:lpstr>
      <vt:lpstr>inherit</vt:lpstr>
      <vt:lpstr>Calibri</vt:lpstr>
      <vt:lpstr>Dashicons</vt:lpstr>
      <vt:lpstr>Wingdings</vt:lpstr>
      <vt:lpstr>Times New Roman</vt:lpstr>
      <vt:lpstr>Symbol</vt:lpstr>
      <vt:lpstr>Cambria Math</vt:lpstr>
      <vt:lpstr>Office Theme</vt:lpstr>
      <vt:lpstr>Worksheet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Brown Illustration UI Computer Class Syllabus Education Presentation</dc:title>
  <cp:lastModifiedBy>Trần Anh Sơn</cp:lastModifiedBy>
  <cp:revision>151</cp:revision>
  <dcterms:created xsi:type="dcterms:W3CDTF">2006-08-16T00:00:00Z</dcterms:created>
  <dcterms:modified xsi:type="dcterms:W3CDTF">2024-11-07T20:53:27Z</dcterms:modified>
  <dc:identifier>DAFKql8qNNg</dc:identifier>
</cp:coreProperties>
</file>